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8" r:id="rId2"/>
    <p:sldId id="259" r:id="rId3"/>
    <p:sldId id="274" r:id="rId4"/>
    <p:sldId id="275" r:id="rId5"/>
    <p:sldId id="271" r:id="rId6"/>
    <p:sldId id="270" r:id="rId7"/>
    <p:sldId id="269" r:id="rId8"/>
    <p:sldId id="267" r:id="rId9"/>
    <p:sldId id="268" r:id="rId10"/>
    <p:sldId id="278" r:id="rId11"/>
    <p:sldId id="296" r:id="rId12"/>
    <p:sldId id="279" r:id="rId13"/>
    <p:sldId id="289" r:id="rId14"/>
    <p:sldId id="290" r:id="rId15"/>
    <p:sldId id="291" r:id="rId16"/>
    <p:sldId id="292" r:id="rId17"/>
    <p:sldId id="293" r:id="rId18"/>
    <p:sldId id="294" r:id="rId19"/>
    <p:sldId id="295" r:id="rId2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264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846780022062456E-2"/>
          <c:y val="3.2105067452815661E-2"/>
          <c:w val="0.94124500741755102"/>
          <c:h val="0.83342319075190208"/>
        </c:manualLayout>
      </c:layout>
      <c:lineChart>
        <c:grouping val="standard"/>
        <c:varyColors val="0"/>
        <c:ser>
          <c:idx val="0"/>
          <c:order val="0"/>
          <c:tx>
            <c:strRef>
              <c:f>'[Bok1 (12).xls]Resultat'!$A$3</c:f>
              <c:strCache>
                <c:ptCount val="1"/>
                <c:pt idx="0">
                  <c:v>Hela landet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'[Bok1 (12).xls]Resultat'!$B$2:$H$2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'[Bok1 (12).xls]Resultat'!$B$3:$H$3</c:f>
              <c:numCache>
                <c:formatCode>General</c:formatCode>
                <c:ptCount val="7"/>
                <c:pt idx="0">
                  <c:v>14945</c:v>
                </c:pt>
                <c:pt idx="1">
                  <c:v>15117</c:v>
                </c:pt>
                <c:pt idx="2">
                  <c:v>14613</c:v>
                </c:pt>
                <c:pt idx="3">
                  <c:v>14988</c:v>
                </c:pt>
                <c:pt idx="4">
                  <c:v>14734</c:v>
                </c:pt>
                <c:pt idx="5">
                  <c:v>14603</c:v>
                </c:pt>
                <c:pt idx="6">
                  <c:v>14890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02A-441B-BE16-AB09017B7441}"/>
            </c:ext>
          </c:extLst>
        </c:ser>
        <c:ser>
          <c:idx val="1"/>
          <c:order val="1"/>
          <c:tx>
            <c:strRef>
              <c:f>'[Bok1 (12).xls]Resultat'!$A$4</c:f>
              <c:strCache>
                <c:ptCount val="1"/>
                <c:pt idx="0">
                  <c:v>Stockholms län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'[Bok1 (12).xls]Resultat'!$B$2:$H$2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'[Bok1 (12).xls]Resultat'!$B$4:$H$4</c:f>
              <c:numCache>
                <c:formatCode>General</c:formatCode>
                <c:ptCount val="7"/>
                <c:pt idx="0">
                  <c:v>20233</c:v>
                </c:pt>
                <c:pt idx="1">
                  <c:v>20201</c:v>
                </c:pt>
                <c:pt idx="2">
                  <c:v>19438</c:v>
                </c:pt>
                <c:pt idx="3">
                  <c:v>20069</c:v>
                </c:pt>
                <c:pt idx="4">
                  <c:v>19643</c:v>
                </c:pt>
                <c:pt idx="5">
                  <c:v>19892</c:v>
                </c:pt>
                <c:pt idx="6">
                  <c:v>20046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02A-441B-BE16-AB09017B7441}"/>
            </c:ext>
          </c:extLst>
        </c:ser>
        <c:ser>
          <c:idx val="2"/>
          <c:order val="2"/>
          <c:tx>
            <c:strRef>
              <c:f>'[Bok1 (12).xls]Resultat'!$A$5</c:f>
              <c:strCache>
                <c:ptCount val="1"/>
                <c:pt idx="0">
                  <c:v>Nacka kommun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'[Bok1 (12).xls]Resultat'!$B$2:$H$2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'[Bok1 (12).xls]Resultat'!$B$5:$H$5</c:f>
              <c:numCache>
                <c:formatCode>General</c:formatCode>
                <c:ptCount val="7"/>
                <c:pt idx="0">
                  <c:v>12856</c:v>
                </c:pt>
                <c:pt idx="1">
                  <c:v>12508</c:v>
                </c:pt>
                <c:pt idx="2">
                  <c:v>11098</c:v>
                </c:pt>
                <c:pt idx="3">
                  <c:v>10873</c:v>
                </c:pt>
                <c:pt idx="4">
                  <c:v>10384</c:v>
                </c:pt>
                <c:pt idx="5">
                  <c:v>9719</c:v>
                </c:pt>
                <c:pt idx="6">
                  <c:v>10562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02A-441B-BE16-AB09017B7441}"/>
            </c:ext>
          </c:extLst>
        </c:ser>
        <c:ser>
          <c:idx val="3"/>
          <c:order val="3"/>
          <c:tx>
            <c:strRef>
              <c:f>'[Bok1 (12).xls]Resultat'!$A$6</c:f>
              <c:strCache>
                <c:ptCount val="1"/>
                <c:pt idx="0">
                  <c:v>Tyresö kommun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'[Bok1 (12).xls]Resultat'!$B$2:$H$2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'[Bok1 (12).xls]Resultat'!$B$6:$H$6</c:f>
              <c:numCache>
                <c:formatCode>General</c:formatCode>
                <c:ptCount val="7"/>
                <c:pt idx="0">
                  <c:v>10946</c:v>
                </c:pt>
                <c:pt idx="1">
                  <c:v>11444</c:v>
                </c:pt>
                <c:pt idx="2">
                  <c:v>12246</c:v>
                </c:pt>
                <c:pt idx="3">
                  <c:v>10161</c:v>
                </c:pt>
                <c:pt idx="4">
                  <c:v>10614</c:v>
                </c:pt>
                <c:pt idx="5">
                  <c:v>10022</c:v>
                </c:pt>
                <c:pt idx="6">
                  <c:v>9011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02A-441B-BE16-AB09017B7441}"/>
            </c:ext>
          </c:extLst>
        </c:ser>
        <c:ser>
          <c:idx val="4"/>
          <c:order val="4"/>
          <c:tx>
            <c:strRef>
              <c:f>'[Bok1 (12).xls]Resultat'!$A$7</c:f>
              <c:strCache>
                <c:ptCount val="1"/>
                <c:pt idx="0">
                  <c:v>Värmdö kommun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'[Bok1 (12).xls]Resultat'!$B$2:$H$2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'[Bok1 (12).xls]Resultat'!$B$7:$H$7</c:f>
              <c:numCache>
                <c:formatCode>General</c:formatCode>
                <c:ptCount val="7"/>
                <c:pt idx="0">
                  <c:v>10419</c:v>
                </c:pt>
                <c:pt idx="1">
                  <c:v>10294</c:v>
                </c:pt>
                <c:pt idx="2">
                  <c:v>9056</c:v>
                </c:pt>
                <c:pt idx="3">
                  <c:v>11312</c:v>
                </c:pt>
                <c:pt idx="4">
                  <c:v>10444</c:v>
                </c:pt>
                <c:pt idx="5">
                  <c:v>9372</c:v>
                </c:pt>
                <c:pt idx="6">
                  <c:v>9668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02A-441B-BE16-AB09017B74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1874392"/>
        <c:axId val="191875960"/>
      </c:lineChart>
      <c:catAx>
        <c:axId val="191874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91875960"/>
        <c:crosses val="autoZero"/>
        <c:auto val="1"/>
        <c:lblAlgn val="ctr"/>
        <c:lblOffset val="100"/>
        <c:noMultiLvlLbl val="0"/>
      </c:catAx>
      <c:valAx>
        <c:axId val="191875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91874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'[Bok1 (12).xls]Resultat'!$A$10</c:f>
              <c:strCache>
                <c:ptCount val="1"/>
                <c:pt idx="0">
                  <c:v>Hela landet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'[Bok1 (12).xls]Resultat'!$B$9:$H$9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'[Bok1 (12).xls]Resultat'!$B$10:$H$10</c:f>
              <c:numCache>
                <c:formatCode>General</c:formatCode>
                <c:ptCount val="7"/>
                <c:pt idx="0">
                  <c:v>1174</c:v>
                </c:pt>
                <c:pt idx="1">
                  <c:v>1199</c:v>
                </c:pt>
                <c:pt idx="2">
                  <c:v>1204</c:v>
                </c:pt>
                <c:pt idx="3">
                  <c:v>1233</c:v>
                </c:pt>
                <c:pt idx="4">
                  <c:v>1196</c:v>
                </c:pt>
                <c:pt idx="5">
                  <c:v>1091</c:v>
                </c:pt>
                <c:pt idx="6">
                  <c:v>1115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BB-46D2-9B77-7C1BECB0872E}"/>
            </c:ext>
          </c:extLst>
        </c:ser>
        <c:ser>
          <c:idx val="1"/>
          <c:order val="1"/>
          <c:tx>
            <c:strRef>
              <c:f>'[Bok1 (12).xls]Resultat'!$A$11</c:f>
              <c:strCache>
                <c:ptCount val="1"/>
                <c:pt idx="0">
                  <c:v>Stockholms län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'[Bok1 (12).xls]Resultat'!$B$9:$H$9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'[Bok1 (12).xls]Resultat'!$B$11:$H$11</c:f>
              <c:numCache>
                <c:formatCode>General</c:formatCode>
                <c:ptCount val="7"/>
                <c:pt idx="0">
                  <c:v>1575</c:v>
                </c:pt>
                <c:pt idx="1">
                  <c:v>1576</c:v>
                </c:pt>
                <c:pt idx="2">
                  <c:v>1579</c:v>
                </c:pt>
                <c:pt idx="3">
                  <c:v>1666</c:v>
                </c:pt>
                <c:pt idx="4">
                  <c:v>1646</c:v>
                </c:pt>
                <c:pt idx="5">
                  <c:v>1484</c:v>
                </c:pt>
                <c:pt idx="6">
                  <c:v>1433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DBB-46D2-9B77-7C1BECB0872E}"/>
            </c:ext>
          </c:extLst>
        </c:ser>
        <c:ser>
          <c:idx val="2"/>
          <c:order val="2"/>
          <c:tx>
            <c:strRef>
              <c:f>'[Bok1 (12).xls]Resultat'!$A$12</c:f>
              <c:strCache>
                <c:ptCount val="1"/>
                <c:pt idx="0">
                  <c:v>Nacka kommun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'[Bok1 (12).xls]Resultat'!$B$9:$H$9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'[Bok1 (12).xls]Resultat'!$B$12:$H$12</c:f>
              <c:numCache>
                <c:formatCode>General</c:formatCode>
                <c:ptCount val="7"/>
                <c:pt idx="0">
                  <c:v>812</c:v>
                </c:pt>
                <c:pt idx="1">
                  <c:v>883</c:v>
                </c:pt>
                <c:pt idx="2">
                  <c:v>777</c:v>
                </c:pt>
                <c:pt idx="3">
                  <c:v>777</c:v>
                </c:pt>
                <c:pt idx="4">
                  <c:v>782</c:v>
                </c:pt>
                <c:pt idx="5">
                  <c:v>724</c:v>
                </c:pt>
                <c:pt idx="6">
                  <c:v>720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DBB-46D2-9B77-7C1BECB0872E}"/>
            </c:ext>
          </c:extLst>
        </c:ser>
        <c:ser>
          <c:idx val="3"/>
          <c:order val="3"/>
          <c:tx>
            <c:strRef>
              <c:f>'[Bok1 (12).xls]Resultat'!$A$13</c:f>
              <c:strCache>
                <c:ptCount val="1"/>
                <c:pt idx="0">
                  <c:v>Tyresö kommun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'[Bok1 (12).xls]Resultat'!$B$9:$H$9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'[Bok1 (12).xls]Resultat'!$B$13:$H$13</c:f>
              <c:numCache>
                <c:formatCode>General</c:formatCode>
                <c:ptCount val="7"/>
                <c:pt idx="0">
                  <c:v>946</c:v>
                </c:pt>
                <c:pt idx="1">
                  <c:v>996</c:v>
                </c:pt>
                <c:pt idx="2">
                  <c:v>846</c:v>
                </c:pt>
                <c:pt idx="3">
                  <c:v>902</c:v>
                </c:pt>
                <c:pt idx="4">
                  <c:v>861</c:v>
                </c:pt>
                <c:pt idx="5">
                  <c:v>945</c:v>
                </c:pt>
                <c:pt idx="6">
                  <c:v>745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DBB-46D2-9B77-7C1BECB0872E}"/>
            </c:ext>
          </c:extLst>
        </c:ser>
        <c:ser>
          <c:idx val="4"/>
          <c:order val="4"/>
          <c:tx>
            <c:strRef>
              <c:f>'[Bok1 (12).xls]Resultat'!$A$14</c:f>
              <c:strCache>
                <c:ptCount val="1"/>
                <c:pt idx="0">
                  <c:v>Värmdö kommun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'[Bok1 (12).xls]Resultat'!$B$9:$H$9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'[Bok1 (12).xls]Resultat'!$B$14:$H$14</c:f>
              <c:numCache>
                <c:formatCode>General</c:formatCode>
                <c:ptCount val="7"/>
                <c:pt idx="0">
                  <c:v>902</c:v>
                </c:pt>
                <c:pt idx="1">
                  <c:v>1028</c:v>
                </c:pt>
                <c:pt idx="2">
                  <c:v>949</c:v>
                </c:pt>
                <c:pt idx="3">
                  <c:v>865</c:v>
                </c:pt>
                <c:pt idx="4">
                  <c:v>897</c:v>
                </c:pt>
                <c:pt idx="5">
                  <c:v>831</c:v>
                </c:pt>
                <c:pt idx="6">
                  <c:v>797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DBB-46D2-9B77-7C1BECB087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5211024"/>
        <c:axId val="275211416"/>
      </c:lineChart>
      <c:catAx>
        <c:axId val="275211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75211416"/>
        <c:crosses val="autoZero"/>
        <c:auto val="1"/>
        <c:lblAlgn val="ctr"/>
        <c:lblOffset val="100"/>
        <c:noMultiLvlLbl val="0"/>
      </c:catAx>
      <c:valAx>
        <c:axId val="275211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75211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'[Bok1 (12).xls]Resultat'!$A$17</c:f>
              <c:strCache>
                <c:ptCount val="1"/>
                <c:pt idx="0">
                  <c:v>Hela landet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'[Bok1 (12).xls]Resultat'!$B$16:$H$16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'[Bok1 (12).xls]Resultat'!$B$17:$H$17</c:f>
              <c:numCache>
                <c:formatCode>General</c:formatCode>
                <c:ptCount val="7"/>
                <c:pt idx="0">
                  <c:v>159</c:v>
                </c:pt>
                <c:pt idx="1">
                  <c:v>173</c:v>
                </c:pt>
                <c:pt idx="2">
                  <c:v>188</c:v>
                </c:pt>
                <c:pt idx="3">
                  <c:v>186</c:v>
                </c:pt>
                <c:pt idx="4">
                  <c:v>183</c:v>
                </c:pt>
                <c:pt idx="5">
                  <c:v>190</c:v>
                </c:pt>
                <c:pt idx="6">
                  <c:v>220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927-45D6-B9A9-662F847E00B7}"/>
            </c:ext>
          </c:extLst>
        </c:ser>
        <c:ser>
          <c:idx val="1"/>
          <c:order val="1"/>
          <c:tx>
            <c:strRef>
              <c:f>'[Bok1 (12).xls]Resultat'!$A$18</c:f>
              <c:strCache>
                <c:ptCount val="1"/>
                <c:pt idx="0">
                  <c:v>Stockholms län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'[Bok1 (12).xls]Resultat'!$B$16:$H$16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'[Bok1 (12).xls]Resultat'!$B$18:$H$18</c:f>
              <c:numCache>
                <c:formatCode>General</c:formatCode>
                <c:ptCount val="7"/>
                <c:pt idx="0">
                  <c:v>197</c:v>
                </c:pt>
                <c:pt idx="1">
                  <c:v>210</c:v>
                </c:pt>
                <c:pt idx="2">
                  <c:v>226</c:v>
                </c:pt>
                <c:pt idx="3">
                  <c:v>230</c:v>
                </c:pt>
                <c:pt idx="4">
                  <c:v>211</c:v>
                </c:pt>
                <c:pt idx="5">
                  <c:v>214</c:v>
                </c:pt>
                <c:pt idx="6">
                  <c:v>231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927-45D6-B9A9-662F847E00B7}"/>
            </c:ext>
          </c:extLst>
        </c:ser>
        <c:ser>
          <c:idx val="2"/>
          <c:order val="2"/>
          <c:tx>
            <c:strRef>
              <c:f>'[Bok1 (12).xls]Resultat'!$A$19</c:f>
              <c:strCache>
                <c:ptCount val="1"/>
                <c:pt idx="0">
                  <c:v>Nacka kommun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'[Bok1 (12).xls]Resultat'!$B$16:$H$16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'[Bok1 (12).xls]Resultat'!$B$19:$H$19</c:f>
              <c:numCache>
                <c:formatCode>General</c:formatCode>
                <c:ptCount val="7"/>
                <c:pt idx="0">
                  <c:v>95</c:v>
                </c:pt>
                <c:pt idx="1">
                  <c:v>114</c:v>
                </c:pt>
                <c:pt idx="2">
                  <c:v>134</c:v>
                </c:pt>
                <c:pt idx="3">
                  <c:v>121</c:v>
                </c:pt>
                <c:pt idx="4">
                  <c:v>115</c:v>
                </c:pt>
                <c:pt idx="5">
                  <c:v>111</c:v>
                </c:pt>
                <c:pt idx="6">
                  <c:v>107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927-45D6-B9A9-662F847E00B7}"/>
            </c:ext>
          </c:extLst>
        </c:ser>
        <c:ser>
          <c:idx val="3"/>
          <c:order val="3"/>
          <c:tx>
            <c:strRef>
              <c:f>'[Bok1 (12).xls]Resultat'!$A$20</c:f>
              <c:strCache>
                <c:ptCount val="1"/>
                <c:pt idx="0">
                  <c:v>Tyresö kommun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'[Bok1 (12).xls]Resultat'!$B$16:$H$16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'[Bok1 (12).xls]Resultat'!$B$20:$H$20</c:f>
              <c:numCache>
                <c:formatCode>General</c:formatCode>
                <c:ptCount val="7"/>
                <c:pt idx="0">
                  <c:v>145</c:v>
                </c:pt>
                <c:pt idx="1">
                  <c:v>172</c:v>
                </c:pt>
                <c:pt idx="2">
                  <c:v>101</c:v>
                </c:pt>
                <c:pt idx="3">
                  <c:v>160</c:v>
                </c:pt>
                <c:pt idx="4">
                  <c:v>135</c:v>
                </c:pt>
                <c:pt idx="5">
                  <c:v>141</c:v>
                </c:pt>
                <c:pt idx="6">
                  <c:v>105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927-45D6-B9A9-662F847E00B7}"/>
            </c:ext>
          </c:extLst>
        </c:ser>
        <c:ser>
          <c:idx val="4"/>
          <c:order val="4"/>
          <c:tx>
            <c:strRef>
              <c:f>'[Bok1 (12).xls]Resultat'!$A$21</c:f>
              <c:strCache>
                <c:ptCount val="1"/>
                <c:pt idx="0">
                  <c:v>Värmdö kommun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'[Bok1 (12).xls]Resultat'!$B$16:$H$16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'[Bok1 (12).xls]Resultat'!$B$21:$H$21</c:f>
              <c:numCache>
                <c:formatCode>General</c:formatCode>
                <c:ptCount val="7"/>
                <c:pt idx="0">
                  <c:v>127</c:v>
                </c:pt>
                <c:pt idx="1">
                  <c:v>91</c:v>
                </c:pt>
                <c:pt idx="2">
                  <c:v>142</c:v>
                </c:pt>
                <c:pt idx="3">
                  <c:v>202</c:v>
                </c:pt>
                <c:pt idx="4">
                  <c:v>102</c:v>
                </c:pt>
                <c:pt idx="5">
                  <c:v>119</c:v>
                </c:pt>
                <c:pt idx="6">
                  <c:v>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927-45D6-B9A9-662F847E00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4997520"/>
        <c:axId val="274997128"/>
      </c:lineChart>
      <c:catAx>
        <c:axId val="274997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74997128"/>
        <c:crosses val="autoZero"/>
        <c:auto val="1"/>
        <c:lblAlgn val="ctr"/>
        <c:lblOffset val="100"/>
        <c:noMultiLvlLbl val="0"/>
      </c:catAx>
      <c:valAx>
        <c:axId val="274997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74997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Resultat!$A$24</c:f>
              <c:strCache>
                <c:ptCount val="1"/>
                <c:pt idx="0">
                  <c:v>Hela landet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Resultat!$B$23:$H$23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Resultat!$B$24:$H$24</c:f>
              <c:numCache>
                <c:formatCode>General</c:formatCode>
                <c:ptCount val="7"/>
                <c:pt idx="0">
                  <c:v>1220</c:v>
                </c:pt>
                <c:pt idx="1">
                  <c:v>1168</c:v>
                </c:pt>
                <c:pt idx="2">
                  <c:v>1032</c:v>
                </c:pt>
                <c:pt idx="3">
                  <c:v>1073</c:v>
                </c:pt>
                <c:pt idx="4">
                  <c:v>951</c:v>
                </c:pt>
                <c:pt idx="5">
                  <c:v>988</c:v>
                </c:pt>
                <c:pt idx="6">
                  <c:v>1032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DFB-4B20-B84D-2894A1BA36CD}"/>
            </c:ext>
          </c:extLst>
        </c:ser>
        <c:ser>
          <c:idx val="1"/>
          <c:order val="1"/>
          <c:tx>
            <c:strRef>
              <c:f>Resultat!$A$25</c:f>
              <c:strCache>
                <c:ptCount val="1"/>
                <c:pt idx="0">
                  <c:v>Stockholms län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Resultat!$B$23:$H$23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Resultat!$B$25:$H$25</c:f>
              <c:numCache>
                <c:formatCode>General</c:formatCode>
                <c:ptCount val="7"/>
                <c:pt idx="0">
                  <c:v>1108</c:v>
                </c:pt>
                <c:pt idx="1">
                  <c:v>1050</c:v>
                </c:pt>
                <c:pt idx="2">
                  <c:v>972</c:v>
                </c:pt>
                <c:pt idx="3">
                  <c:v>1028</c:v>
                </c:pt>
                <c:pt idx="4">
                  <c:v>896</c:v>
                </c:pt>
                <c:pt idx="5">
                  <c:v>993</c:v>
                </c:pt>
                <c:pt idx="6">
                  <c:v>1034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DFB-4B20-B84D-2894A1BA36CD}"/>
            </c:ext>
          </c:extLst>
        </c:ser>
        <c:ser>
          <c:idx val="2"/>
          <c:order val="2"/>
          <c:tx>
            <c:strRef>
              <c:f>Resultat!$A$26</c:f>
              <c:strCache>
                <c:ptCount val="1"/>
                <c:pt idx="0">
                  <c:v>Nacka kommun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Resultat!$B$23:$H$23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Resultat!$B$26:$H$26</c:f>
              <c:numCache>
                <c:formatCode>General</c:formatCode>
                <c:ptCount val="7"/>
                <c:pt idx="0">
                  <c:v>721</c:v>
                </c:pt>
                <c:pt idx="1">
                  <c:v>626</c:v>
                </c:pt>
                <c:pt idx="2">
                  <c:v>607</c:v>
                </c:pt>
                <c:pt idx="3">
                  <c:v>615</c:v>
                </c:pt>
                <c:pt idx="4">
                  <c:v>614</c:v>
                </c:pt>
                <c:pt idx="5">
                  <c:v>583</c:v>
                </c:pt>
                <c:pt idx="6">
                  <c:v>793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DFB-4B20-B84D-2894A1BA36CD}"/>
            </c:ext>
          </c:extLst>
        </c:ser>
        <c:ser>
          <c:idx val="3"/>
          <c:order val="3"/>
          <c:tx>
            <c:strRef>
              <c:f>Resultat!$A$27</c:f>
              <c:strCache>
                <c:ptCount val="1"/>
                <c:pt idx="0">
                  <c:v>Tyresö kommun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Resultat!$B$23:$H$23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Resultat!$B$27:$H$27</c:f>
              <c:numCache>
                <c:formatCode>General</c:formatCode>
                <c:ptCount val="7"/>
                <c:pt idx="0">
                  <c:v>868</c:v>
                </c:pt>
                <c:pt idx="1">
                  <c:v>850</c:v>
                </c:pt>
                <c:pt idx="2">
                  <c:v>648</c:v>
                </c:pt>
                <c:pt idx="3">
                  <c:v>790</c:v>
                </c:pt>
                <c:pt idx="4">
                  <c:v>719</c:v>
                </c:pt>
                <c:pt idx="5">
                  <c:v>554</c:v>
                </c:pt>
                <c:pt idx="6">
                  <c:v>638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DFB-4B20-B84D-2894A1BA36CD}"/>
            </c:ext>
          </c:extLst>
        </c:ser>
        <c:ser>
          <c:idx val="4"/>
          <c:order val="4"/>
          <c:tx>
            <c:strRef>
              <c:f>Resultat!$A$28</c:f>
              <c:strCache>
                <c:ptCount val="1"/>
                <c:pt idx="0">
                  <c:v>Värmdö kommun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Resultat!$B$23:$H$23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Resultat!$B$28:$H$28</c:f>
              <c:numCache>
                <c:formatCode>General</c:formatCode>
                <c:ptCount val="7"/>
                <c:pt idx="0">
                  <c:v>673</c:v>
                </c:pt>
                <c:pt idx="1">
                  <c:v>697</c:v>
                </c:pt>
                <c:pt idx="2">
                  <c:v>555</c:v>
                </c:pt>
                <c:pt idx="3">
                  <c:v>788</c:v>
                </c:pt>
                <c:pt idx="4">
                  <c:v>772</c:v>
                </c:pt>
                <c:pt idx="5">
                  <c:v>710</c:v>
                </c:pt>
                <c:pt idx="6">
                  <c:v>705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DFB-4B20-B84D-2894A1BA36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4997912"/>
        <c:axId val="275045736"/>
      </c:lineChart>
      <c:catAx>
        <c:axId val="274997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75045736"/>
        <c:crosses val="autoZero"/>
        <c:auto val="1"/>
        <c:lblAlgn val="ctr"/>
        <c:lblOffset val="100"/>
        <c:noMultiLvlLbl val="0"/>
      </c:catAx>
      <c:valAx>
        <c:axId val="275045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74997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Resultat!$A$31</c:f>
              <c:strCache>
                <c:ptCount val="1"/>
                <c:pt idx="0">
                  <c:v>Hela landet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Resultat!$B$30:$H$30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Resultat!$B$31:$H$31</c:f>
              <c:numCache>
                <c:formatCode>General</c:formatCode>
                <c:ptCount val="7"/>
                <c:pt idx="0">
                  <c:v>952</c:v>
                </c:pt>
                <c:pt idx="1">
                  <c:v>883</c:v>
                </c:pt>
                <c:pt idx="2">
                  <c:v>819</c:v>
                </c:pt>
                <c:pt idx="3">
                  <c:v>804</c:v>
                </c:pt>
                <c:pt idx="4">
                  <c:v>755</c:v>
                </c:pt>
                <c:pt idx="5">
                  <c:v>873</c:v>
                </c:pt>
                <c:pt idx="6">
                  <c:v>886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583-4127-81BF-92772559697B}"/>
            </c:ext>
          </c:extLst>
        </c:ser>
        <c:ser>
          <c:idx val="1"/>
          <c:order val="1"/>
          <c:tx>
            <c:strRef>
              <c:f>Resultat!$A$32</c:f>
              <c:strCache>
                <c:ptCount val="1"/>
                <c:pt idx="0">
                  <c:v>Stockholms län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Resultat!$B$30:$H$30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Resultat!$B$32:$H$32</c:f>
              <c:numCache>
                <c:formatCode>General</c:formatCode>
                <c:ptCount val="7"/>
                <c:pt idx="0">
                  <c:v>1147</c:v>
                </c:pt>
                <c:pt idx="1">
                  <c:v>1003</c:v>
                </c:pt>
                <c:pt idx="2">
                  <c:v>945</c:v>
                </c:pt>
                <c:pt idx="3">
                  <c:v>916</c:v>
                </c:pt>
                <c:pt idx="4">
                  <c:v>874</c:v>
                </c:pt>
                <c:pt idx="5">
                  <c:v>1057</c:v>
                </c:pt>
                <c:pt idx="6">
                  <c:v>1094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583-4127-81BF-92772559697B}"/>
            </c:ext>
          </c:extLst>
        </c:ser>
        <c:ser>
          <c:idx val="2"/>
          <c:order val="2"/>
          <c:tx>
            <c:strRef>
              <c:f>Resultat!$A$33</c:f>
              <c:strCache>
                <c:ptCount val="1"/>
                <c:pt idx="0">
                  <c:v>Nacka kommun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Resultat!$B$30:$H$30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Resultat!$B$33:$H$33</c:f>
              <c:numCache>
                <c:formatCode>General</c:formatCode>
                <c:ptCount val="7"/>
                <c:pt idx="0">
                  <c:v>934</c:v>
                </c:pt>
                <c:pt idx="1">
                  <c:v>777</c:v>
                </c:pt>
                <c:pt idx="2">
                  <c:v>906</c:v>
                </c:pt>
                <c:pt idx="3">
                  <c:v>735</c:v>
                </c:pt>
                <c:pt idx="4">
                  <c:v>792</c:v>
                </c:pt>
                <c:pt idx="5">
                  <c:v>864</c:v>
                </c:pt>
                <c:pt idx="6">
                  <c:v>838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583-4127-81BF-92772559697B}"/>
            </c:ext>
          </c:extLst>
        </c:ser>
        <c:ser>
          <c:idx val="3"/>
          <c:order val="3"/>
          <c:tx>
            <c:strRef>
              <c:f>Resultat!$A$34</c:f>
              <c:strCache>
                <c:ptCount val="1"/>
                <c:pt idx="0">
                  <c:v>Tyresö kommun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Resultat!$B$30:$H$30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Resultat!$B$34:$H$34</c:f>
              <c:numCache>
                <c:formatCode>General</c:formatCode>
                <c:ptCount val="7"/>
                <c:pt idx="0">
                  <c:v>1301</c:v>
                </c:pt>
                <c:pt idx="1">
                  <c:v>1177</c:v>
                </c:pt>
                <c:pt idx="2">
                  <c:v>989</c:v>
                </c:pt>
                <c:pt idx="3">
                  <c:v>668</c:v>
                </c:pt>
                <c:pt idx="4">
                  <c:v>788</c:v>
                </c:pt>
                <c:pt idx="5">
                  <c:v>777</c:v>
                </c:pt>
                <c:pt idx="6">
                  <c:v>754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583-4127-81BF-92772559697B}"/>
            </c:ext>
          </c:extLst>
        </c:ser>
        <c:ser>
          <c:idx val="4"/>
          <c:order val="4"/>
          <c:tx>
            <c:strRef>
              <c:f>Resultat!$A$35</c:f>
              <c:strCache>
                <c:ptCount val="1"/>
                <c:pt idx="0">
                  <c:v>Värmdö kommun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Resultat!$B$30:$H$30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Resultat!$B$35:$H$35</c:f>
              <c:numCache>
                <c:formatCode>General</c:formatCode>
                <c:ptCount val="7"/>
                <c:pt idx="0">
                  <c:v>913</c:v>
                </c:pt>
                <c:pt idx="1">
                  <c:v>836</c:v>
                </c:pt>
                <c:pt idx="2">
                  <c:v>763</c:v>
                </c:pt>
                <c:pt idx="3">
                  <c:v>1241</c:v>
                </c:pt>
                <c:pt idx="4">
                  <c:v>1132</c:v>
                </c:pt>
                <c:pt idx="5">
                  <c:v>975</c:v>
                </c:pt>
                <c:pt idx="6">
                  <c:v>951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583-4127-81BF-9277255969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5046128"/>
        <c:axId val="275535872"/>
      </c:lineChart>
      <c:catAx>
        <c:axId val="275046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75535872"/>
        <c:crosses val="autoZero"/>
        <c:auto val="1"/>
        <c:lblAlgn val="ctr"/>
        <c:lblOffset val="100"/>
        <c:noMultiLvlLbl val="0"/>
      </c:catAx>
      <c:valAx>
        <c:axId val="275535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75046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Resultat!$A$38</c:f>
              <c:strCache>
                <c:ptCount val="1"/>
                <c:pt idx="0">
                  <c:v>Hela landet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Resultat!$B$37:$H$37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Resultat!$B$38:$H$38</c:f>
              <c:numCache>
                <c:formatCode>General</c:formatCode>
                <c:ptCount val="7"/>
                <c:pt idx="0">
                  <c:v>97</c:v>
                </c:pt>
                <c:pt idx="1">
                  <c:v>113</c:v>
                </c:pt>
                <c:pt idx="2">
                  <c:v>103</c:v>
                </c:pt>
                <c:pt idx="3">
                  <c:v>122</c:v>
                </c:pt>
                <c:pt idx="4">
                  <c:v>122</c:v>
                </c:pt>
                <c:pt idx="5">
                  <c:v>116</c:v>
                </c:pt>
                <c:pt idx="6">
                  <c:v>123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182-4591-B38E-58E7DDB4E51B}"/>
            </c:ext>
          </c:extLst>
        </c:ser>
        <c:ser>
          <c:idx val="1"/>
          <c:order val="1"/>
          <c:tx>
            <c:strRef>
              <c:f>Resultat!$A$39</c:f>
              <c:strCache>
                <c:ptCount val="1"/>
                <c:pt idx="0">
                  <c:v>Stockholms län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Resultat!$B$37:$H$37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Resultat!$B$39:$H$39</c:f>
              <c:numCache>
                <c:formatCode>General</c:formatCode>
                <c:ptCount val="7"/>
                <c:pt idx="0">
                  <c:v>79</c:v>
                </c:pt>
                <c:pt idx="1">
                  <c:v>118</c:v>
                </c:pt>
                <c:pt idx="2">
                  <c:v>101</c:v>
                </c:pt>
                <c:pt idx="3">
                  <c:v>118</c:v>
                </c:pt>
                <c:pt idx="4">
                  <c:v>126</c:v>
                </c:pt>
                <c:pt idx="5">
                  <c:v>117</c:v>
                </c:pt>
                <c:pt idx="6">
                  <c:v>126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182-4591-B38E-58E7DDB4E51B}"/>
            </c:ext>
          </c:extLst>
        </c:ser>
        <c:ser>
          <c:idx val="2"/>
          <c:order val="2"/>
          <c:tx>
            <c:strRef>
              <c:f>Resultat!$A$40</c:f>
              <c:strCache>
                <c:ptCount val="1"/>
                <c:pt idx="0">
                  <c:v>Nacka kommun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Resultat!$B$37:$H$37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Resultat!$B$40:$H$40</c:f>
              <c:numCache>
                <c:formatCode>General</c:formatCode>
                <c:ptCount val="7"/>
                <c:pt idx="0">
                  <c:v>152</c:v>
                </c:pt>
                <c:pt idx="1">
                  <c:v>162</c:v>
                </c:pt>
                <c:pt idx="2">
                  <c:v>104</c:v>
                </c:pt>
                <c:pt idx="3">
                  <c:v>164</c:v>
                </c:pt>
                <c:pt idx="4">
                  <c:v>166</c:v>
                </c:pt>
                <c:pt idx="5">
                  <c:v>180</c:v>
                </c:pt>
                <c:pt idx="6">
                  <c:v>161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182-4591-B38E-58E7DDB4E51B}"/>
            </c:ext>
          </c:extLst>
        </c:ser>
        <c:ser>
          <c:idx val="3"/>
          <c:order val="3"/>
          <c:tx>
            <c:strRef>
              <c:f>Resultat!$A$41</c:f>
              <c:strCache>
                <c:ptCount val="1"/>
                <c:pt idx="0">
                  <c:v>Tyresö kommun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Resultat!$B$37:$H$37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Resultat!$B$41:$H$41</c:f>
              <c:numCache>
                <c:formatCode>General</c:formatCode>
                <c:ptCount val="7"/>
                <c:pt idx="0">
                  <c:v>102</c:v>
                </c:pt>
                <c:pt idx="1">
                  <c:v>89</c:v>
                </c:pt>
                <c:pt idx="2">
                  <c:v>70</c:v>
                </c:pt>
                <c:pt idx="3">
                  <c:v>70</c:v>
                </c:pt>
                <c:pt idx="4">
                  <c:v>188</c:v>
                </c:pt>
                <c:pt idx="5">
                  <c:v>157</c:v>
                </c:pt>
                <c:pt idx="6">
                  <c:v>185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182-4591-B38E-58E7DDB4E51B}"/>
            </c:ext>
          </c:extLst>
        </c:ser>
        <c:ser>
          <c:idx val="4"/>
          <c:order val="4"/>
          <c:tx>
            <c:strRef>
              <c:f>Resultat!$A$42</c:f>
              <c:strCache>
                <c:ptCount val="1"/>
                <c:pt idx="0">
                  <c:v>Värmdö kommun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Resultat!$B$37:$H$37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Resultat!$B$42:$H$42</c:f>
              <c:numCache>
                <c:formatCode>General</c:formatCode>
                <c:ptCount val="7"/>
                <c:pt idx="0">
                  <c:v>135</c:v>
                </c:pt>
                <c:pt idx="1">
                  <c:v>122</c:v>
                </c:pt>
                <c:pt idx="2">
                  <c:v>168</c:v>
                </c:pt>
                <c:pt idx="3">
                  <c:v>166</c:v>
                </c:pt>
                <c:pt idx="4">
                  <c:v>199</c:v>
                </c:pt>
                <c:pt idx="5">
                  <c:v>124</c:v>
                </c:pt>
                <c:pt idx="6">
                  <c:v>139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182-4591-B38E-58E7DDB4E5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5536656"/>
        <c:axId val="279008240"/>
      </c:lineChart>
      <c:catAx>
        <c:axId val="275536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79008240"/>
        <c:crosses val="autoZero"/>
        <c:auto val="1"/>
        <c:lblAlgn val="ctr"/>
        <c:lblOffset val="100"/>
        <c:noMultiLvlLbl val="0"/>
      </c:catAx>
      <c:valAx>
        <c:axId val="279008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75536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Resultat!$A$45</c:f>
              <c:strCache>
                <c:ptCount val="1"/>
                <c:pt idx="0">
                  <c:v>Hela landet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Resultat!$B$44:$H$44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Resultat!$B$45:$H$45</c:f>
              <c:numCache>
                <c:formatCode>General</c:formatCode>
                <c:ptCount val="7"/>
                <c:pt idx="0">
                  <c:v>66</c:v>
                </c:pt>
                <c:pt idx="1">
                  <c:v>67</c:v>
                </c:pt>
                <c:pt idx="2">
                  <c:v>68</c:v>
                </c:pt>
                <c:pt idx="3">
                  <c:v>70</c:v>
                </c:pt>
                <c:pt idx="4">
                  <c:v>59</c:v>
                </c:pt>
                <c:pt idx="5">
                  <c:v>59</c:v>
                </c:pt>
                <c:pt idx="6">
                  <c:v>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212-4B76-AE26-15F122F7DAB9}"/>
            </c:ext>
          </c:extLst>
        </c:ser>
        <c:ser>
          <c:idx val="1"/>
          <c:order val="1"/>
          <c:tx>
            <c:strRef>
              <c:f>Resultat!$A$46</c:f>
              <c:strCache>
                <c:ptCount val="1"/>
                <c:pt idx="0">
                  <c:v>Stockholms län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Resultat!$B$44:$H$44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Resultat!$B$46:$H$46</c:f>
              <c:numCache>
                <c:formatCode>General</c:formatCode>
                <c:ptCount val="7"/>
                <c:pt idx="0">
                  <c:v>115</c:v>
                </c:pt>
                <c:pt idx="1">
                  <c:v>126</c:v>
                </c:pt>
                <c:pt idx="2">
                  <c:v>136</c:v>
                </c:pt>
                <c:pt idx="3">
                  <c:v>128</c:v>
                </c:pt>
                <c:pt idx="4">
                  <c:v>98</c:v>
                </c:pt>
                <c:pt idx="5">
                  <c:v>93</c:v>
                </c:pt>
                <c:pt idx="6">
                  <c:v>104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212-4B76-AE26-15F122F7DAB9}"/>
            </c:ext>
          </c:extLst>
        </c:ser>
        <c:ser>
          <c:idx val="2"/>
          <c:order val="2"/>
          <c:tx>
            <c:strRef>
              <c:f>Resultat!$A$47</c:f>
              <c:strCache>
                <c:ptCount val="1"/>
                <c:pt idx="0">
                  <c:v>Nacka kommun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Resultat!$B$44:$H$44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Resultat!$B$47:$H$47</c:f>
              <c:numCache>
                <c:formatCode>General</c:formatCode>
                <c:ptCount val="7"/>
                <c:pt idx="0">
                  <c:v>93</c:v>
                </c:pt>
                <c:pt idx="1">
                  <c:v>69</c:v>
                </c:pt>
                <c:pt idx="2">
                  <c:v>63</c:v>
                </c:pt>
                <c:pt idx="3">
                  <c:v>48</c:v>
                </c:pt>
                <c:pt idx="4">
                  <c:v>54</c:v>
                </c:pt>
                <c:pt idx="5">
                  <c:v>62</c:v>
                </c:pt>
                <c:pt idx="6">
                  <c:v>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212-4B76-AE26-15F122F7DAB9}"/>
            </c:ext>
          </c:extLst>
        </c:ser>
        <c:ser>
          <c:idx val="3"/>
          <c:order val="3"/>
          <c:tx>
            <c:strRef>
              <c:f>Resultat!$A$48</c:f>
              <c:strCache>
                <c:ptCount val="1"/>
                <c:pt idx="0">
                  <c:v>Tyresö kommun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Resultat!$B$44:$H$44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Resultat!$B$48:$H$48</c:f>
              <c:numCache>
                <c:formatCode>General</c:formatCode>
                <c:ptCount val="7"/>
                <c:pt idx="0">
                  <c:v>59</c:v>
                </c:pt>
                <c:pt idx="1">
                  <c:v>28</c:v>
                </c:pt>
                <c:pt idx="2">
                  <c:v>47</c:v>
                </c:pt>
                <c:pt idx="3">
                  <c:v>53</c:v>
                </c:pt>
                <c:pt idx="4">
                  <c:v>48</c:v>
                </c:pt>
                <c:pt idx="5">
                  <c:v>36</c:v>
                </c:pt>
                <c:pt idx="6">
                  <c:v>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212-4B76-AE26-15F122F7DAB9}"/>
            </c:ext>
          </c:extLst>
        </c:ser>
        <c:ser>
          <c:idx val="4"/>
          <c:order val="4"/>
          <c:tx>
            <c:strRef>
              <c:f>Resultat!$A$49</c:f>
              <c:strCache>
                <c:ptCount val="1"/>
                <c:pt idx="0">
                  <c:v>Värmdö kommun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Resultat!$B$44:$H$44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Resultat!$B$49:$H$49</c:f>
              <c:numCache>
                <c:formatCode>General</c:formatCode>
                <c:ptCount val="7"/>
                <c:pt idx="0">
                  <c:v>16</c:v>
                </c:pt>
                <c:pt idx="1">
                  <c:v>21</c:v>
                </c:pt>
                <c:pt idx="2">
                  <c:v>13</c:v>
                </c:pt>
                <c:pt idx="3">
                  <c:v>21</c:v>
                </c:pt>
                <c:pt idx="4">
                  <c:v>41</c:v>
                </c:pt>
                <c:pt idx="5">
                  <c:v>23</c:v>
                </c:pt>
                <c:pt idx="6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212-4B76-AE26-15F122F7DA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9009024"/>
        <c:axId val="279009416"/>
      </c:lineChart>
      <c:catAx>
        <c:axId val="27900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79009416"/>
        <c:crosses val="autoZero"/>
        <c:auto val="1"/>
        <c:lblAlgn val="ctr"/>
        <c:lblOffset val="100"/>
        <c:noMultiLvlLbl val="0"/>
      </c:catAx>
      <c:valAx>
        <c:axId val="279009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7900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'[Bok1 (13).xls]Resultat'!$A$5</c:f>
              <c:strCache>
                <c:ptCount val="1"/>
                <c:pt idx="0">
                  <c:v>Hela landet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'[Bok1 (13).xls]Resultat'!$B$4:$H$4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'[Bok1 (13).xls]Resultat'!$B$5:$H$5</c:f>
              <c:numCache>
                <c:formatCode>General</c:formatCode>
                <c:ptCount val="7"/>
                <c:pt idx="0">
                  <c:v>730</c:v>
                </c:pt>
                <c:pt idx="1">
                  <c:v>833</c:v>
                </c:pt>
                <c:pt idx="2">
                  <c:v>661</c:v>
                </c:pt>
                <c:pt idx="3">
                  <c:v>662</c:v>
                </c:pt>
                <c:pt idx="4">
                  <c:v>557</c:v>
                </c:pt>
                <c:pt idx="5">
                  <c:v>537</c:v>
                </c:pt>
                <c:pt idx="6">
                  <c:v>574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A38-4EE6-85E5-79BB8E8DD6EE}"/>
            </c:ext>
          </c:extLst>
        </c:ser>
        <c:ser>
          <c:idx val="1"/>
          <c:order val="1"/>
          <c:tx>
            <c:strRef>
              <c:f>'[Bok1 (13).xls]Resultat'!$A$6</c:f>
              <c:strCache>
                <c:ptCount val="1"/>
                <c:pt idx="0">
                  <c:v>Stockholms län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'[Bok1 (13).xls]Resultat'!$B$4:$H$4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'[Bok1 (13).xls]Resultat'!$B$6:$H$6</c:f>
              <c:numCache>
                <c:formatCode>General</c:formatCode>
                <c:ptCount val="7"/>
                <c:pt idx="0">
                  <c:v>2159</c:v>
                </c:pt>
                <c:pt idx="1">
                  <c:v>2354</c:v>
                </c:pt>
                <c:pt idx="2">
                  <c:v>1810</c:v>
                </c:pt>
                <c:pt idx="3">
                  <c:v>1742</c:v>
                </c:pt>
                <c:pt idx="4">
                  <c:v>1264</c:v>
                </c:pt>
                <c:pt idx="5">
                  <c:v>1556</c:v>
                </c:pt>
                <c:pt idx="6">
                  <c:v>1612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A38-4EE6-85E5-79BB8E8DD6EE}"/>
            </c:ext>
          </c:extLst>
        </c:ser>
        <c:ser>
          <c:idx val="2"/>
          <c:order val="2"/>
          <c:tx>
            <c:strRef>
              <c:f>'[Bok1 (13).xls]Resultat'!$A$7</c:f>
              <c:strCache>
                <c:ptCount val="1"/>
                <c:pt idx="0">
                  <c:v>Nacka kommun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'[Bok1 (13).xls]Resultat'!$B$4:$H$4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'[Bok1 (13).xls]Resultat'!$B$7:$H$7</c:f>
              <c:numCache>
                <c:formatCode>General</c:formatCode>
                <c:ptCount val="7"/>
                <c:pt idx="0">
                  <c:v>1842</c:v>
                </c:pt>
                <c:pt idx="1">
                  <c:v>1891</c:v>
                </c:pt>
                <c:pt idx="2">
                  <c:v>1453</c:v>
                </c:pt>
                <c:pt idx="3">
                  <c:v>1193</c:v>
                </c:pt>
                <c:pt idx="4">
                  <c:v>676</c:v>
                </c:pt>
                <c:pt idx="5">
                  <c:v>500</c:v>
                </c:pt>
                <c:pt idx="6">
                  <c:v>1193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A38-4EE6-85E5-79BB8E8DD6EE}"/>
            </c:ext>
          </c:extLst>
        </c:ser>
        <c:ser>
          <c:idx val="3"/>
          <c:order val="3"/>
          <c:tx>
            <c:strRef>
              <c:f>'[Bok1 (13).xls]Resultat'!$A$8</c:f>
              <c:strCache>
                <c:ptCount val="1"/>
                <c:pt idx="0">
                  <c:v>Tyresö kommun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'[Bok1 (13).xls]Resultat'!$B$4:$H$4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'[Bok1 (13).xls]Resultat'!$B$8:$H$8</c:f>
              <c:numCache>
                <c:formatCode>General</c:formatCode>
                <c:ptCount val="7"/>
                <c:pt idx="0">
                  <c:v>337</c:v>
                </c:pt>
                <c:pt idx="1">
                  <c:v>876</c:v>
                </c:pt>
                <c:pt idx="2">
                  <c:v>2275</c:v>
                </c:pt>
                <c:pt idx="3">
                  <c:v>1298</c:v>
                </c:pt>
                <c:pt idx="4">
                  <c:v>1022</c:v>
                </c:pt>
                <c:pt idx="5">
                  <c:v>479</c:v>
                </c:pt>
                <c:pt idx="6">
                  <c:v>350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A38-4EE6-85E5-79BB8E8DD6EE}"/>
            </c:ext>
          </c:extLst>
        </c:ser>
        <c:ser>
          <c:idx val="4"/>
          <c:order val="4"/>
          <c:tx>
            <c:strRef>
              <c:f>'[Bok1 (13).xls]Resultat'!$A$9</c:f>
              <c:strCache>
                <c:ptCount val="1"/>
                <c:pt idx="0">
                  <c:v>Värmdö kommun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'[Bok1 (13).xls]Resultat'!$B$4:$H$4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'[Bok1 (13).xls]Resultat'!$B$9:$H$9</c:f>
              <c:numCache>
                <c:formatCode>General</c:formatCode>
                <c:ptCount val="7"/>
                <c:pt idx="0">
                  <c:v>310</c:v>
                </c:pt>
                <c:pt idx="1">
                  <c:v>516</c:v>
                </c:pt>
                <c:pt idx="2">
                  <c:v>513</c:v>
                </c:pt>
                <c:pt idx="3">
                  <c:v>666</c:v>
                </c:pt>
                <c:pt idx="4">
                  <c:v>378</c:v>
                </c:pt>
                <c:pt idx="5">
                  <c:v>301</c:v>
                </c:pt>
                <c:pt idx="6">
                  <c:v>222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A38-4EE6-85E5-79BB8E8DD6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3371608"/>
        <c:axId val="393381408"/>
      </c:lineChart>
      <c:catAx>
        <c:axId val="393371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93381408"/>
        <c:crosses val="autoZero"/>
        <c:auto val="1"/>
        <c:lblAlgn val="ctr"/>
        <c:lblOffset val="100"/>
        <c:noMultiLvlLbl val="0"/>
      </c:catAx>
      <c:valAx>
        <c:axId val="393381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93371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51E55-D8AC-480B-8273-C4EFE9693A3F}" type="datetimeFigureOut">
              <a:rPr lang="en-US" smtClean="0"/>
              <a:pPr/>
              <a:t>12/13/2016</a:t>
            </a:fld>
            <a:endParaRPr lang="en-US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4190D-61C8-49E5-A1E7-0EC313CC35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642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Orange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1908000" cy="794743"/>
          </a:xfrm>
          <a:prstGeom prst="rect">
            <a:avLst/>
          </a:prstGeom>
        </p:spPr>
      </p:pic>
      <p:pic>
        <p:nvPicPr>
          <p:cNvPr id="8" name="Bildobjekt 7" descr="Bla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726964" y="1925960"/>
            <a:ext cx="7690072" cy="1143000"/>
          </a:xfrm>
        </p:spPr>
        <p:txBody>
          <a:bodyPr>
            <a:normAutofit/>
          </a:bodyPr>
          <a:lstStyle>
            <a:lvl1pPr algn="ctr">
              <a:defRPr sz="3600" baseline="0"/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2016-12-13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2016-12-13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50" b="1" cap="all"/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</p:txBody>
      </p:sp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2016-12-13</a:t>
            </a:fld>
            <a:endParaRPr lang="sv-SE" dirty="0"/>
          </a:p>
        </p:txBody>
      </p:sp>
      <p:pic>
        <p:nvPicPr>
          <p:cNvPr id="11" name="Bildobjekt 10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14" name="Platshållare för text 2"/>
          <p:cNvSpPr>
            <a:spLocks noGrp="1"/>
          </p:cNvSpPr>
          <p:nvPr>
            <p:ph type="body" idx="1"/>
          </p:nvPr>
        </p:nvSpPr>
        <p:spPr>
          <a:xfrm>
            <a:off x="1130400" y="1535113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</p:txBody>
      </p:sp>
      <p:sp>
        <p:nvSpPr>
          <p:cNvPr id="15" name="Platshållare för innehåll 3"/>
          <p:cNvSpPr>
            <a:spLocks noGrp="1"/>
          </p:cNvSpPr>
          <p:nvPr>
            <p:ph sz="half" idx="2"/>
          </p:nvPr>
        </p:nvSpPr>
        <p:spPr>
          <a:xfrm>
            <a:off x="1130400" y="2174875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16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148064" y="1556792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</p:txBody>
      </p:sp>
      <p:sp>
        <p:nvSpPr>
          <p:cNvPr id="17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148064" y="2204864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2016-12-13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3050"/>
            <a:ext cx="3081560" cy="1162050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12" name="Platshållare för innehåll 2"/>
          <p:cNvSpPr>
            <a:spLocks noGrp="1"/>
          </p:cNvSpPr>
          <p:nvPr>
            <p:ph idx="1"/>
          </p:nvPr>
        </p:nvSpPr>
        <p:spPr>
          <a:xfrm>
            <a:off x="4499992" y="273050"/>
            <a:ext cx="4392488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13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30400" y="1435100"/>
            <a:ext cx="308156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2016-12-13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5696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835696" y="620688"/>
            <a:ext cx="544299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35696" y="5373216"/>
            <a:ext cx="5486400" cy="804862"/>
          </a:xfrm>
        </p:spPr>
        <p:txBody>
          <a:bodyPr/>
          <a:lstStyle>
            <a:lvl1pPr marL="0" indent="0">
              <a:buNone/>
              <a:defRPr sz="1400" spc="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</p:txBody>
      </p:sp>
      <p:pic>
        <p:nvPicPr>
          <p:cNvPr id="10" name="Bildobjekt 9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2016-12-13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11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130400" y="1600200"/>
            <a:ext cx="7762080" cy="4525963"/>
          </a:xfrm>
        </p:spPr>
        <p:txBody>
          <a:bodyPr vert="eaVert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2016-12-13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2016-12-13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9" name="Bildobjekt 8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1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12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2016-12-13</a:t>
            </a:fld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 baseline="0"/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11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2016-12-13</a:t>
            </a:fld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3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14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15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16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2016-12-13</a:t>
            </a:fld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1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12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13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2016-12-13</a:t>
            </a:fld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noProof="0" smtClean="0"/>
              <a:pPr/>
              <a:t>2016-12-13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noProof="0" smtClean="0"/>
              <a:pPr/>
              <a:t>2016-12-13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och under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60000"/>
            <a:ext cx="7772400" cy="1470025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 lang="en-US" sz="3600" b="1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83568" y="3933056"/>
            <a:ext cx="4136504" cy="1752600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lang="en-US" sz="2400" b="0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/>
              <a:t>Klicka här för att ändra format på underrubrik i bakgrunden</a:t>
            </a:r>
          </a:p>
        </p:txBody>
      </p:sp>
      <p:pic>
        <p:nvPicPr>
          <p:cNvPr id="13" name="Bildobjekt 12" descr="Orange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1674000" cy="697274"/>
          </a:xfrm>
          <a:prstGeom prst="rect">
            <a:avLst/>
          </a:prstGeom>
        </p:spPr>
      </p:pic>
      <p:pic>
        <p:nvPicPr>
          <p:cNvPr id="8" name="Bildobjekt 7" descr="Bla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2016-12-13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2016-12-13</a:t>
            </a:fld>
            <a:endParaRPr lang="sv-SE" dirty="0"/>
          </a:p>
        </p:txBody>
      </p:sp>
      <p:pic>
        <p:nvPicPr>
          <p:cNvPr id="6" name="Bildobjekt 5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-10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7D52571D-F6E9-4E55-9072-6039233C3AA6}" type="datetime1">
              <a:rPr lang="sv-SE" smtClean="0"/>
              <a:pPr/>
              <a:t>2016-12-13</a:t>
            </a:fld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403648" y="6356350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73" r:id="rId3"/>
    <p:sldLayoutId id="2147483652" r:id="rId4"/>
    <p:sldLayoutId id="2147483674" r:id="rId5"/>
    <p:sldLayoutId id="2147483655" r:id="rId6"/>
    <p:sldLayoutId id="2147483675" r:id="rId7"/>
    <p:sldLayoutId id="2147483649" r:id="rId8"/>
    <p:sldLayoutId id="2147483654" r:id="rId9"/>
    <p:sldLayoutId id="2147483676" r:id="rId10"/>
    <p:sldLayoutId id="2147483651" r:id="rId11"/>
    <p:sldLayoutId id="2147483653" r:id="rId12"/>
    <p:sldLayoutId id="2147483656" r:id="rId13"/>
    <p:sldLayoutId id="2147483657" r:id="rId14"/>
    <p:sldLayoutId id="2147483658" r:id="rId15"/>
    <p:sldLayoutId id="2147483659" r:id="rId16"/>
  </p:sldLayoutIdLst>
  <p:hf sldNum="0" hdr="0" ftr="0" dt="0"/>
  <p:txStyles>
    <p:titleStyle>
      <a:lvl1pPr marL="0" algn="l" defTabSz="914400" rtl="0" eaLnBrk="1" latinLnBrk="0" hangingPunct="1">
        <a:lnSpc>
          <a:spcPts val="4000"/>
        </a:lnSpc>
        <a:spcBef>
          <a:spcPts val="0"/>
        </a:spcBef>
        <a:spcAft>
          <a:spcPts val="0"/>
        </a:spcAft>
        <a:buNone/>
        <a:defRPr lang="en-US" sz="3000" b="1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24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2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Kartläggning av polisanmälda brott i Nacka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Jan Landström</a:t>
            </a:r>
          </a:p>
          <a:p>
            <a:r>
              <a:rPr lang="sv-SE" dirty="0"/>
              <a:t>Säkerhetssamordnare</a:t>
            </a:r>
          </a:p>
        </p:txBody>
      </p:sp>
    </p:spTree>
    <p:extLst>
      <p:ext uri="{BB962C8B-B14F-4D97-AF65-F5344CB8AC3E}">
        <p14:creationId xmlns:p14="http://schemas.microsoft.com/office/powerpoint/2010/main" val="782487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Klotter</a:t>
            </a:r>
            <a:br>
              <a:rPr lang="sv-SE" dirty="0"/>
            </a:br>
            <a:r>
              <a:rPr lang="sv-SE" sz="1800" dirty="0"/>
              <a:t>per 100 000 inv.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1130300" y="1600200"/>
          <a:ext cx="77628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470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Polisanmälda brott i Nacka fördelat på sex områden.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sv-SE" dirty="0"/>
              <a:t>Boo, Fisksätra, Orminge, Saltsjöbaden, Sicklaön, Älta.</a:t>
            </a:r>
          </a:p>
        </p:txBody>
      </p:sp>
    </p:spTree>
    <p:extLst>
      <p:ext uri="{BB962C8B-B14F-4D97-AF65-F5344CB8AC3E}">
        <p14:creationId xmlns:p14="http://schemas.microsoft.com/office/powerpoint/2010/main" val="555409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3200" dirty="0"/>
              <a:t>Totalt anmälda brott i Nacka, fördelat på områden.</a:t>
            </a:r>
            <a:br>
              <a:rPr lang="sv-SE" sz="3200" dirty="0"/>
            </a:br>
            <a:r>
              <a:rPr lang="sv-SE" sz="2000" dirty="0"/>
              <a:t>Per 100.000 inv.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663" y="1558751"/>
            <a:ext cx="6669087" cy="525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6912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 txBox="1">
            <a:spLocks/>
          </p:cNvSpPr>
          <p:nvPr/>
        </p:nvSpPr>
        <p:spPr>
          <a:xfrm>
            <a:off x="1120080" y="332656"/>
            <a:ext cx="7772400" cy="936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4100" b="1" dirty="0"/>
              <a:t>Våldsbrott</a:t>
            </a:r>
            <a:r>
              <a:rPr lang="sv-SE" sz="2900" b="1" dirty="0"/>
              <a:t> </a:t>
            </a:r>
            <a:br>
              <a:rPr lang="sv-SE" dirty="0"/>
            </a:br>
            <a:endParaRPr lang="sv-SE" sz="1200" dirty="0"/>
          </a:p>
          <a:p>
            <a:pPr algn="l"/>
            <a:r>
              <a:rPr lang="sv-SE" sz="1600" b="1" dirty="0"/>
              <a:t>per 100 000 </a:t>
            </a:r>
            <a:r>
              <a:rPr lang="sv-SE" sz="1600" b="1" dirty="0" err="1"/>
              <a:t>inv</a:t>
            </a:r>
            <a:r>
              <a:rPr lang="sv-SE" sz="1600" b="1" dirty="0"/>
              <a:t> </a:t>
            </a:r>
          </a:p>
          <a:p>
            <a:pPr algn="l"/>
            <a:endParaRPr lang="sv-SE" sz="1100" b="1" dirty="0"/>
          </a:p>
          <a:p>
            <a:pPr algn="l"/>
            <a:r>
              <a:rPr lang="sv-SE" sz="1100" b="1" dirty="0"/>
              <a:t>(Brottskoder: 0303-0387,0412,0422,0425, 0640-0643, 0647-0655, 0660-0663, 0684-0699, 0855, 0856, 0862-0873, 0892, 0893, 0896, 0897, 1701-1704, 9301-9356, 9806-9813)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56792"/>
            <a:ext cx="7344816" cy="48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0754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 txBox="1">
            <a:spLocks/>
          </p:cNvSpPr>
          <p:nvPr/>
        </p:nvSpPr>
        <p:spPr>
          <a:xfrm>
            <a:off x="1120080" y="332656"/>
            <a:ext cx="7772400" cy="936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3700" b="1" dirty="0"/>
              <a:t>Sexualbrott</a:t>
            </a:r>
            <a:r>
              <a:rPr lang="sv-SE" sz="2900" b="1" dirty="0"/>
              <a:t> </a:t>
            </a:r>
            <a:br>
              <a:rPr lang="sv-SE" dirty="0"/>
            </a:br>
            <a:endParaRPr lang="sv-SE" sz="1200" dirty="0"/>
          </a:p>
          <a:p>
            <a:pPr algn="l"/>
            <a:r>
              <a:rPr lang="sv-SE" sz="1600" b="1" dirty="0"/>
              <a:t>per 100 000 </a:t>
            </a:r>
            <a:r>
              <a:rPr lang="sv-SE" sz="1600" b="1" dirty="0" err="1"/>
              <a:t>inv</a:t>
            </a:r>
            <a:r>
              <a:rPr lang="sv-SE" sz="1600" b="1" dirty="0"/>
              <a:t> </a:t>
            </a:r>
          </a:p>
          <a:p>
            <a:pPr algn="l"/>
            <a:endParaRPr lang="sv-SE" sz="1100" b="1" dirty="0"/>
          </a:p>
          <a:p>
            <a:pPr algn="l"/>
            <a:r>
              <a:rPr lang="sv-SE" sz="1100" b="1" dirty="0"/>
              <a:t>(Brottskoder: 0418, 0419, 0607-0699)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768" y="1556792"/>
            <a:ext cx="7137648" cy="518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5156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 txBox="1">
            <a:spLocks/>
          </p:cNvSpPr>
          <p:nvPr/>
        </p:nvSpPr>
        <p:spPr>
          <a:xfrm>
            <a:off x="1120080" y="332656"/>
            <a:ext cx="7772400" cy="936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3700" b="1" dirty="0"/>
              <a:t>Tillgrepp av fordon</a:t>
            </a:r>
            <a:r>
              <a:rPr lang="sv-SE" sz="2900" b="1" dirty="0"/>
              <a:t> </a:t>
            </a:r>
            <a:br>
              <a:rPr lang="sv-SE" dirty="0"/>
            </a:br>
            <a:endParaRPr lang="sv-SE" sz="1200" dirty="0"/>
          </a:p>
          <a:p>
            <a:pPr algn="l"/>
            <a:r>
              <a:rPr lang="sv-SE" sz="1600" b="1" dirty="0"/>
              <a:t>per 100 000 </a:t>
            </a:r>
            <a:r>
              <a:rPr lang="sv-SE" sz="1600" b="1" dirty="0" err="1"/>
              <a:t>inv</a:t>
            </a:r>
            <a:r>
              <a:rPr lang="sv-SE" sz="1600" b="1" dirty="0"/>
              <a:t> </a:t>
            </a:r>
          </a:p>
          <a:p>
            <a:pPr algn="l"/>
            <a:endParaRPr lang="sv-SE" sz="1100" b="1" dirty="0"/>
          </a:p>
          <a:p>
            <a:pPr algn="l"/>
            <a:r>
              <a:rPr lang="sv-SE" sz="1100" b="1" dirty="0"/>
              <a:t>(Brottskoder: 0801-0804, 0806, 0807,0809,9803)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85615"/>
            <a:ext cx="7272808" cy="501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17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 txBox="1">
            <a:spLocks/>
          </p:cNvSpPr>
          <p:nvPr/>
        </p:nvSpPr>
        <p:spPr>
          <a:xfrm>
            <a:off x="971600" y="404665"/>
            <a:ext cx="7772400" cy="936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3700" b="1" dirty="0"/>
              <a:t>Tillgrepp ur fordon</a:t>
            </a:r>
            <a:r>
              <a:rPr lang="sv-SE" sz="2900" b="1" dirty="0"/>
              <a:t> </a:t>
            </a:r>
            <a:br>
              <a:rPr lang="sv-SE" dirty="0"/>
            </a:br>
            <a:endParaRPr lang="sv-SE" sz="1200" dirty="0"/>
          </a:p>
          <a:p>
            <a:pPr algn="l"/>
            <a:r>
              <a:rPr lang="sv-SE" sz="1600" b="1" dirty="0"/>
              <a:t>per 100 000 </a:t>
            </a:r>
            <a:r>
              <a:rPr lang="sv-SE" sz="1600" b="1" dirty="0" err="1"/>
              <a:t>inv</a:t>
            </a:r>
            <a:r>
              <a:rPr lang="sv-SE" sz="1600" b="1" dirty="0"/>
              <a:t> </a:t>
            </a:r>
          </a:p>
          <a:p>
            <a:pPr algn="l"/>
            <a:endParaRPr lang="sv-SE" sz="1100" b="1" dirty="0"/>
          </a:p>
          <a:p>
            <a:pPr algn="l"/>
            <a:r>
              <a:rPr lang="sv-SE" sz="1100" b="1" dirty="0"/>
              <a:t>(Brottskoder: 0838,0840,9804)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28800"/>
            <a:ext cx="64008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4538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 txBox="1">
            <a:spLocks/>
          </p:cNvSpPr>
          <p:nvPr/>
        </p:nvSpPr>
        <p:spPr>
          <a:xfrm>
            <a:off x="1120080" y="332656"/>
            <a:ext cx="7772400" cy="936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3700" b="1" dirty="0"/>
              <a:t>Fullbordat inbrott i villa/radhus</a:t>
            </a:r>
            <a:br>
              <a:rPr lang="sv-SE" dirty="0"/>
            </a:br>
            <a:endParaRPr lang="sv-SE" sz="1200" dirty="0"/>
          </a:p>
          <a:p>
            <a:pPr algn="l"/>
            <a:r>
              <a:rPr lang="sv-SE" sz="1600" b="1" dirty="0"/>
              <a:t>per 100 000 </a:t>
            </a:r>
            <a:r>
              <a:rPr lang="sv-SE" sz="1600" b="1" dirty="0" err="1"/>
              <a:t>inv</a:t>
            </a:r>
            <a:r>
              <a:rPr lang="sv-SE" sz="1600" b="1" dirty="0"/>
              <a:t> </a:t>
            </a:r>
          </a:p>
          <a:p>
            <a:pPr algn="l"/>
            <a:endParaRPr lang="sv-SE" sz="1100" b="1" dirty="0"/>
          </a:p>
          <a:p>
            <a:pPr algn="l"/>
            <a:r>
              <a:rPr lang="sv-SE" sz="1100" b="1" dirty="0"/>
              <a:t>(Brottskod: 9801)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84784"/>
            <a:ext cx="6877050" cy="504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47127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 txBox="1">
            <a:spLocks/>
          </p:cNvSpPr>
          <p:nvPr/>
        </p:nvSpPr>
        <p:spPr>
          <a:xfrm>
            <a:off x="1120080" y="332656"/>
            <a:ext cx="7772400" cy="936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3700" b="1" dirty="0"/>
              <a:t>Fullbordat inbrott i lägenhet</a:t>
            </a:r>
            <a:br>
              <a:rPr lang="sv-SE" dirty="0"/>
            </a:br>
            <a:endParaRPr lang="sv-SE" sz="1200" dirty="0"/>
          </a:p>
          <a:p>
            <a:pPr algn="l"/>
            <a:r>
              <a:rPr lang="sv-SE" sz="1600" b="1" dirty="0"/>
              <a:t>per 100 000 </a:t>
            </a:r>
            <a:r>
              <a:rPr lang="sv-SE" sz="1600" b="1" dirty="0" err="1"/>
              <a:t>inv</a:t>
            </a:r>
            <a:r>
              <a:rPr lang="sv-SE" sz="1600" b="1" dirty="0"/>
              <a:t> </a:t>
            </a:r>
          </a:p>
          <a:p>
            <a:pPr algn="l"/>
            <a:endParaRPr lang="sv-SE" sz="1100" b="1" dirty="0"/>
          </a:p>
          <a:p>
            <a:pPr algn="l"/>
            <a:r>
              <a:rPr lang="sv-SE" sz="1100" b="1" dirty="0"/>
              <a:t>(Brottskod: 9802)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855" y="1338411"/>
            <a:ext cx="6840537" cy="511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38721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 txBox="1">
            <a:spLocks/>
          </p:cNvSpPr>
          <p:nvPr/>
        </p:nvSpPr>
        <p:spPr>
          <a:xfrm>
            <a:off x="1043608" y="332656"/>
            <a:ext cx="7772400" cy="936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3700" b="1" dirty="0"/>
              <a:t>Klotter</a:t>
            </a:r>
            <a:br>
              <a:rPr lang="sv-SE" dirty="0"/>
            </a:br>
            <a:endParaRPr lang="sv-SE" sz="1200" dirty="0"/>
          </a:p>
          <a:p>
            <a:pPr algn="l"/>
            <a:r>
              <a:rPr lang="sv-SE" sz="1600" b="1" dirty="0"/>
              <a:t>per 100 000 </a:t>
            </a:r>
            <a:r>
              <a:rPr lang="sv-SE" sz="1600" b="1" dirty="0" err="1"/>
              <a:t>inv</a:t>
            </a:r>
            <a:r>
              <a:rPr lang="sv-SE" sz="1600" b="1" dirty="0"/>
              <a:t> </a:t>
            </a:r>
          </a:p>
          <a:p>
            <a:pPr algn="l"/>
            <a:endParaRPr lang="sv-SE" sz="1100" b="1" dirty="0"/>
          </a:p>
          <a:p>
            <a:pPr algn="l"/>
            <a:r>
              <a:rPr lang="sv-SE" sz="1100" b="1" dirty="0"/>
              <a:t>(Brottskoder: 1208,1209)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21" y="1412776"/>
            <a:ext cx="6926263" cy="510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4506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Omvärldsspaning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sv-SE" dirty="0"/>
              <a:t>Jämförelse av polisanmälda brott mellan Sverige, Stockholm län, Nacka, Tyresö och Värmdö</a:t>
            </a:r>
          </a:p>
        </p:txBody>
      </p:sp>
    </p:spTree>
    <p:extLst>
      <p:ext uri="{BB962C8B-B14F-4D97-AF65-F5344CB8AC3E}">
        <p14:creationId xmlns:p14="http://schemas.microsoft.com/office/powerpoint/2010/main" val="322038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Totalt antal anmälda brott</a:t>
            </a:r>
            <a:br>
              <a:rPr lang="sv-SE" dirty="0"/>
            </a:br>
            <a:r>
              <a:rPr lang="sv-SE" sz="1350" dirty="0"/>
              <a:t>per 100 000 inv. </a:t>
            </a:r>
            <a:endParaRPr lang="sv-SE" dirty="0"/>
          </a:p>
        </p:txBody>
      </p:sp>
      <p:graphicFrame>
        <p:nvGraphicFramePr>
          <p:cNvPr id="4" name="Platshållare för innehåll 4"/>
          <p:cNvGraphicFramePr>
            <a:graphicFrameLocks noGrp="1"/>
          </p:cNvGraphicFramePr>
          <p:nvPr>
            <p:ph idx="1"/>
          </p:nvPr>
        </p:nvGraphicFramePr>
        <p:xfrm>
          <a:off x="1130300" y="1600200"/>
          <a:ext cx="77628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0078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Våldsbrott</a:t>
            </a:r>
            <a:br>
              <a:rPr lang="sv-SE" dirty="0"/>
            </a:br>
            <a:r>
              <a:rPr lang="sv-SE" sz="1800" dirty="0"/>
              <a:t>per 100 000 inv. 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1130300" y="1600200"/>
          <a:ext cx="77628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8501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Sexualbrott</a:t>
            </a:r>
            <a:br>
              <a:rPr lang="sv-SE" dirty="0"/>
            </a:br>
            <a:r>
              <a:rPr lang="sv-SE" sz="1800" dirty="0"/>
              <a:t>per 100 000 inv. 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1130300" y="1600200"/>
          <a:ext cx="77628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6487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Tillgrepp av fordon</a:t>
            </a:r>
            <a:br>
              <a:rPr lang="sv-SE" dirty="0"/>
            </a:br>
            <a:r>
              <a:rPr lang="sv-SE" sz="1350" dirty="0"/>
              <a:t>per 100 000 inv. 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1130300" y="1600200"/>
          <a:ext cx="77628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2305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3200" dirty="0"/>
              <a:t>Tillgrepp ur fordon</a:t>
            </a:r>
            <a:br>
              <a:rPr lang="sv-SE" sz="3200" dirty="0"/>
            </a:br>
            <a:r>
              <a:rPr lang="sv-SE" sz="1200" dirty="0"/>
              <a:t>per 100 000 inv. </a:t>
            </a:r>
            <a:br>
              <a:rPr lang="sv-SE" sz="1200" dirty="0"/>
            </a:b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1130300" y="1600200"/>
          <a:ext cx="77628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3379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3200" dirty="0"/>
              <a:t>Fullbordat inbrott i villa</a:t>
            </a:r>
            <a:br>
              <a:rPr lang="sv-SE" sz="3200" dirty="0"/>
            </a:br>
            <a:r>
              <a:rPr lang="sv-SE" sz="1200" dirty="0"/>
              <a:t>per 100 000 inv. </a:t>
            </a:r>
            <a:br>
              <a:rPr lang="sv-SE" sz="1200" dirty="0"/>
            </a:b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1130300" y="1600200"/>
          <a:ext cx="77628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5973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3200" dirty="0"/>
              <a:t>Fullbordat inbrott i lägenhet</a:t>
            </a:r>
            <a:br>
              <a:rPr lang="sv-SE" sz="3200" dirty="0"/>
            </a:br>
            <a:r>
              <a:rPr lang="sv-SE" sz="1200" dirty="0"/>
              <a:t>per 100 000 inv. </a:t>
            </a:r>
            <a:br>
              <a:rPr lang="sv-SE" sz="1200" dirty="0"/>
            </a:b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1130300" y="1600200"/>
          <a:ext cx="77628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6689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acka, ny version">
      <a:dk1>
        <a:sysClr val="windowText" lastClr="000000"/>
      </a:dk1>
      <a:lt1>
        <a:sysClr val="window" lastClr="FFFFFF"/>
      </a:lt1>
      <a:dk2>
        <a:srgbClr val="0F65B8"/>
      </a:dk2>
      <a:lt2>
        <a:srgbClr val="EEECE1"/>
      </a:lt2>
      <a:accent1>
        <a:srgbClr val="97AC1E"/>
      </a:accent1>
      <a:accent2>
        <a:srgbClr val="83449D"/>
      </a:accent2>
      <a:accent3>
        <a:srgbClr val="F07717"/>
      </a:accent3>
      <a:accent4>
        <a:srgbClr val="0F65B8"/>
      </a:accent4>
      <a:accent5>
        <a:srgbClr val="C0DE3D"/>
      </a:accent5>
      <a:accent6>
        <a:srgbClr val="BD0012"/>
      </a:accent6>
      <a:hlink>
        <a:srgbClr val="0F65B8"/>
      </a:hlink>
      <a:folHlink>
        <a:srgbClr val="BD001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4000"/>
          </a:lnSpc>
          <a:defRPr sz="2400" kern="0" dirty="0" err="1">
            <a:latin typeface="Gill Sans M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Nacka PP mall, blått kvarnhjul och orange logotyp</Template>
  <TotalTime>201</TotalTime>
  <Words>95</Words>
  <Application>Microsoft Office PowerPoint</Application>
  <PresentationFormat>Bildspel på skärmen (4:3)</PresentationFormat>
  <Paragraphs>45</Paragraphs>
  <Slides>19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19</vt:i4>
      </vt:variant>
    </vt:vector>
  </HeadingPairs>
  <TitlesOfParts>
    <vt:vector size="23" baseType="lpstr">
      <vt:lpstr>Arial</vt:lpstr>
      <vt:lpstr>Calibri</vt:lpstr>
      <vt:lpstr>Gill Sans MT</vt:lpstr>
      <vt:lpstr>Office-tema</vt:lpstr>
      <vt:lpstr>Kartläggning av polisanmälda brott i Nacka</vt:lpstr>
      <vt:lpstr>Omvärldsspaning</vt:lpstr>
      <vt:lpstr>Totalt antal anmälda brott per 100 000 inv. </vt:lpstr>
      <vt:lpstr>Våldsbrott per 100 000 inv. </vt:lpstr>
      <vt:lpstr>Sexualbrott per 100 000 inv. </vt:lpstr>
      <vt:lpstr>Tillgrepp av fordon per 100 000 inv. </vt:lpstr>
      <vt:lpstr>Tillgrepp ur fordon per 100 000 inv.  </vt:lpstr>
      <vt:lpstr>Fullbordat inbrott i villa per 100 000 inv.  </vt:lpstr>
      <vt:lpstr>Fullbordat inbrott i lägenhet per 100 000 inv.  </vt:lpstr>
      <vt:lpstr>Klotter per 100 000 inv.</vt:lpstr>
      <vt:lpstr>Polisanmälda brott i Nacka fördelat på sex områden.</vt:lpstr>
      <vt:lpstr>Totalt anmälda brott i Nacka, fördelat på områden. Per 100.000 inv.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Kartläggning av brott och otrygghet i Nacka</dc:title>
  <dc:creator>Landström Jan</dc:creator>
  <cp:lastModifiedBy>Landström Jan</cp:lastModifiedBy>
  <cp:revision>13</cp:revision>
  <dcterms:created xsi:type="dcterms:W3CDTF">2016-11-14T12:58:10Z</dcterms:created>
  <dcterms:modified xsi:type="dcterms:W3CDTF">2016-12-13T15:12:36Z</dcterms:modified>
</cp:coreProperties>
</file>