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8" r:id="rId2"/>
  </p:sldMasterIdLst>
  <p:notesMasterIdLst>
    <p:notesMasterId r:id="rId30"/>
  </p:notesMasterIdLst>
  <p:handoutMasterIdLst>
    <p:handoutMasterId r:id="rId31"/>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797675" cy="9929813"/>
  <p:defaultText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2801"/>
    <a:srgbClr val="3885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1274" autoAdjust="0"/>
  </p:normalViewPr>
  <p:slideViewPr>
    <p:cSldViewPr snapToGrid="0">
      <p:cViewPr varScale="1">
        <p:scale>
          <a:sx n="131" d="100"/>
          <a:sy n="131" d="100"/>
        </p:scale>
        <p:origin x="77" y="96"/>
      </p:cViewPr>
      <p:guideLst/>
    </p:cSldViewPr>
  </p:slideViewPr>
  <p:notesTextViewPr>
    <p:cViewPr>
      <p:scale>
        <a:sx n="3" d="2"/>
        <a:sy n="3" d="2"/>
      </p:scale>
      <p:origin x="0" y="0"/>
    </p:cViewPr>
  </p:notesTextViewPr>
  <p:notesViewPr>
    <p:cSldViewPr snapToGrid="0">
      <p:cViewPr varScale="1">
        <p:scale>
          <a:sx n="86" d="100"/>
          <a:sy n="86" d="100"/>
        </p:scale>
        <p:origin x="379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AA52EF4-A221-4FBA-AE64-7D3430AC67F7}"/>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B32BD1A5-6026-4E78-85A1-B63ECA44EC08}"/>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86DF61DB-AC4B-450F-93C3-C71E4FE8A52E}" type="datetimeFigureOut">
              <a:rPr lang="sv-SE" smtClean="0"/>
              <a:t>2018-08-15</a:t>
            </a:fld>
            <a:endParaRPr lang="sv-SE"/>
          </a:p>
        </p:txBody>
      </p:sp>
      <p:sp>
        <p:nvSpPr>
          <p:cNvPr id="4" name="Platshållare för sidfot 3">
            <a:extLst>
              <a:ext uri="{FF2B5EF4-FFF2-40B4-BE49-F238E27FC236}">
                <a16:creationId xmlns:a16="http://schemas.microsoft.com/office/drawing/2014/main" id="{B5FC5327-66F8-43D6-BB05-7AEBF3D072CC}"/>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29E72939-E2AA-4A0B-87BE-CBFB641A7BFA}"/>
              </a:ext>
            </a:extLst>
          </p:cNvPr>
          <p:cNvSpPr>
            <a:spLocks noGrp="1"/>
          </p:cNvSpPr>
          <p:nvPr>
            <p:ph type="sldNum" sz="quarter" idx="3"/>
          </p:nvPr>
        </p:nvSpPr>
        <p:spPr>
          <a:xfrm>
            <a:off x="3849688" y="9431338"/>
            <a:ext cx="2946400" cy="498475"/>
          </a:xfrm>
          <a:prstGeom prst="rect">
            <a:avLst/>
          </a:prstGeom>
        </p:spPr>
        <p:txBody>
          <a:bodyPr vert="horz" lIns="91440" tIns="45720" rIns="91440" bIns="45720" rtlCol="0" anchor="b"/>
          <a:lstStyle>
            <a:lvl1pPr algn="r">
              <a:defRPr sz="1200"/>
            </a:lvl1pPr>
          </a:lstStyle>
          <a:p>
            <a:fld id="{1E0354C0-ECD5-4C44-8214-B6A420EC7CA9}" type="slidenum">
              <a:rPr lang="sv-SE" smtClean="0"/>
              <a:t>‹#›</a:t>
            </a:fld>
            <a:endParaRPr lang="sv-SE"/>
          </a:p>
        </p:txBody>
      </p:sp>
    </p:spTree>
    <p:extLst>
      <p:ext uri="{BB962C8B-B14F-4D97-AF65-F5344CB8AC3E}">
        <p14:creationId xmlns:p14="http://schemas.microsoft.com/office/powerpoint/2010/main" val="53783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A686C6F5-63B6-49E7-B2F9-5F41140D9FE4}" type="datetimeFigureOut">
              <a:rPr lang="en-GB" smtClean="0"/>
              <a:t>15/08/2018</a:t>
            </a:fld>
            <a:endParaRPr lang="en-GB"/>
          </a:p>
        </p:txBody>
      </p:sp>
      <p:sp>
        <p:nvSpPr>
          <p:cNvPr id="4" name="Platshållare för bildobjekt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79450" y="4778375"/>
            <a:ext cx="5438775" cy="3910013"/>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49688" y="9431338"/>
            <a:ext cx="2946400" cy="498475"/>
          </a:xfrm>
          <a:prstGeom prst="rect">
            <a:avLst/>
          </a:prstGeom>
        </p:spPr>
        <p:txBody>
          <a:bodyPr vert="horz" lIns="91440" tIns="45720" rIns="91440" bIns="45720" rtlCol="0" anchor="b"/>
          <a:lstStyle>
            <a:lvl1pPr algn="r">
              <a:defRPr sz="1200"/>
            </a:lvl1pPr>
          </a:lstStyle>
          <a:p>
            <a:fld id="{7C088DA3-5DB5-423B-869F-710A2F573C74}" type="slidenum">
              <a:rPr lang="en-GB" smtClean="0"/>
              <a:t>‹#›</a:t>
            </a:fld>
            <a:endParaRPr lang="en-GB"/>
          </a:p>
        </p:txBody>
      </p:sp>
    </p:spTree>
    <p:extLst>
      <p:ext uri="{BB962C8B-B14F-4D97-AF65-F5344CB8AC3E}">
        <p14:creationId xmlns:p14="http://schemas.microsoft.com/office/powerpoint/2010/main" val="2314714191"/>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dirty="0"/>
              <a:t>Här kan du hitta uppdaterad statistik om Nacka:  https://www.nacka.se/kommun--politik/ekonomi-och-statistik/statistik/</a:t>
            </a:r>
          </a:p>
        </p:txBody>
      </p:sp>
      <p:sp>
        <p:nvSpPr>
          <p:cNvPr id="4" name="Platshållare för bildnummer 3"/>
          <p:cNvSpPr>
            <a:spLocks noGrp="1"/>
          </p:cNvSpPr>
          <p:nvPr>
            <p:ph type="sldNum" sz="quarter" idx="10"/>
          </p:nvPr>
        </p:nvSpPr>
        <p:spPr/>
        <p:txBody>
          <a:bodyPr/>
          <a:lstStyle/>
          <a:p>
            <a:fld id="{7C088DA3-5DB5-423B-869F-710A2F573C74}" type="slidenum">
              <a:rPr lang="en-GB" smtClean="0"/>
              <a:t>3</a:t>
            </a:fld>
            <a:endParaRPr lang="en-GB"/>
          </a:p>
        </p:txBody>
      </p:sp>
    </p:spTree>
    <p:extLst>
      <p:ext uri="{BB962C8B-B14F-4D97-AF65-F5344CB8AC3E}">
        <p14:creationId xmlns:p14="http://schemas.microsoft.com/office/powerpoint/2010/main" val="4168635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0" i="1" u="none" kern="1200" baseline="0" dirty="0">
                <a:solidFill>
                  <a:schemeClr val="tx1"/>
                </a:solidFill>
                <a:effectLst/>
                <a:latin typeface="+mn-lt"/>
                <a:ea typeface="+mn-ea"/>
                <a:cs typeface="+mn-cs"/>
              </a:rPr>
              <a:t>Organic, social and economic sustainability are essential elements of Nacka’s growth.</a:t>
            </a:r>
            <a:br>
              <a:rPr lang="en-GB" sz="1200" i="1" kern="1200" dirty="0">
                <a:solidFill>
                  <a:schemeClr val="tx1"/>
                </a:solidFill>
                <a:effectLst/>
                <a:latin typeface="+mn-lt"/>
                <a:ea typeface="+mn-ea"/>
                <a:cs typeface="+mn-cs"/>
              </a:rPr>
            </a:br>
            <a:r>
              <a:rPr lang="en-GB" sz="1200" b="0" i="1" u="none" kern="1200" baseline="0" dirty="0">
                <a:solidFill>
                  <a:schemeClr val="tx1"/>
                </a:solidFill>
                <a:effectLst/>
                <a:latin typeface="+mn-lt"/>
                <a:ea typeface="+mn-ea"/>
                <a:cs typeface="+mn-cs"/>
              </a:rPr>
              <a:t>Nacka’s growth makes an active contribution to the development of the Stockholm region.</a:t>
            </a:r>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C088DA3-5DB5-423B-869F-710A2F573C74}" type="slidenum">
              <a:rPr lang="en-GB" smtClean="0"/>
              <a:t>20</a:t>
            </a:fld>
            <a:endParaRPr lang="en-GB"/>
          </a:p>
        </p:txBody>
      </p:sp>
    </p:spTree>
    <p:extLst>
      <p:ext uri="{BB962C8B-B14F-4D97-AF65-F5344CB8AC3E}">
        <p14:creationId xmlns:p14="http://schemas.microsoft.com/office/powerpoint/2010/main" val="204275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0" i="1" u="none" kern="1200" baseline="0" dirty="0">
                <a:solidFill>
                  <a:schemeClr val="tx1"/>
                </a:solidFill>
                <a:effectLst/>
                <a:latin typeface="+mn-lt"/>
                <a:ea typeface="+mn-ea"/>
                <a:cs typeface="+mn-cs"/>
              </a:rPr>
              <a:t>Nacka offers high quality and efficient public services to all Nacka residents, at the same time as the municipality has the lowest possible tax and controllable fees.</a:t>
            </a:r>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C088DA3-5DB5-423B-869F-710A2F573C74}" type="slidenum">
              <a:rPr lang="en-GB" smtClean="0"/>
              <a:t>21</a:t>
            </a:fld>
            <a:endParaRPr lang="en-GB"/>
          </a:p>
        </p:txBody>
      </p:sp>
    </p:spTree>
    <p:extLst>
      <p:ext uri="{BB962C8B-B14F-4D97-AF65-F5344CB8AC3E}">
        <p14:creationId xmlns:p14="http://schemas.microsoft.com/office/powerpoint/2010/main" val="1282780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GB" sz="1200" b="0" i="1" u="none" kern="1200" baseline="0" dirty="0">
                <a:solidFill>
                  <a:schemeClr val="tx1"/>
                </a:solidFill>
                <a:effectLst/>
                <a:latin typeface="+mn-lt"/>
                <a:ea typeface="+mn-ea"/>
                <a:cs typeface="+mn-cs"/>
              </a:rPr>
              <a:t>Together, all of us who live, work and run businesses here create a municipality that gives everyone the best possible conditions to develop and be able to fulfil their dreams and ideas. </a:t>
            </a:r>
          </a:p>
          <a:p>
            <a:pPr algn="l" rtl="0"/>
            <a:r>
              <a:rPr lang="en-GB" sz="1200" b="0" i="1" u="none" kern="1200" baseline="0" dirty="0">
                <a:solidFill>
                  <a:schemeClr val="tx1"/>
                </a:solidFill>
                <a:effectLst/>
                <a:latin typeface="+mn-lt"/>
                <a:ea typeface="+mn-ea"/>
                <a:cs typeface="+mn-cs"/>
              </a:rPr>
              <a:t>We believe in people’s ability and we try new things, and we need courageous employees to be able keep developing.</a:t>
            </a:r>
            <a:r>
              <a:rPr lang="en-GB" b="0" i="0" u="none" baseline="0" dirty="0">
                <a:effectLst/>
              </a:rPr>
              <a:t> </a:t>
            </a:r>
            <a:endParaRPr lang="en-GB"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4</a:t>
            </a:fld>
            <a:endParaRPr lang="en-GB"/>
          </a:p>
        </p:txBody>
      </p:sp>
    </p:spTree>
    <p:extLst>
      <p:ext uri="{BB962C8B-B14F-4D97-AF65-F5344CB8AC3E}">
        <p14:creationId xmlns:p14="http://schemas.microsoft.com/office/powerpoint/2010/main" val="1088744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GB" sz="1200" b="0" i="1" u="none" kern="1200" baseline="0" dirty="0">
                <a:solidFill>
                  <a:schemeClr val="tx1"/>
                </a:solidFill>
                <a:effectLst/>
                <a:latin typeface="+mn-lt"/>
                <a:ea typeface="+mn-ea"/>
                <a:cs typeface="+mn-cs"/>
              </a:rPr>
              <a:t>The Confederation of Swedish Enterprise annually rates the business climate in Sweden’s municipalities, and Nacka is ranked third among the best municipalities to start and run a business. </a:t>
            </a:r>
          </a:p>
          <a:p>
            <a:pPr algn="l" rtl="0"/>
            <a:r>
              <a:rPr lang="en-GB" sz="1200" b="0" i="1" u="none" kern="1200" baseline="0" dirty="0">
                <a:solidFill>
                  <a:schemeClr val="tx1"/>
                </a:solidFill>
                <a:effectLst/>
                <a:latin typeface="+mn-lt"/>
                <a:ea typeface="+mn-ea"/>
                <a:cs typeface="+mn-cs"/>
              </a:rPr>
              <a:t>Nacka’s businesses are the most profitable in Sweden, according to an analysis by the Swedish Federation of Business Owners.</a:t>
            </a:r>
            <a:r>
              <a:rPr lang="en-GB" b="0" i="0" u="none" baseline="0" dirty="0">
                <a:effectLst/>
              </a:rPr>
              <a:t> </a:t>
            </a:r>
          </a:p>
          <a:p>
            <a:endParaRPr lang="en-GB"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6</a:t>
            </a:fld>
            <a:endParaRPr lang="en-GB"/>
          </a:p>
        </p:txBody>
      </p:sp>
    </p:spTree>
    <p:extLst>
      <p:ext uri="{BB962C8B-B14F-4D97-AF65-F5344CB8AC3E}">
        <p14:creationId xmlns:p14="http://schemas.microsoft.com/office/powerpoint/2010/main" val="1048026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0" i="1" u="none" kern="1200" baseline="0" dirty="0">
                <a:solidFill>
                  <a:schemeClr val="tx1"/>
                </a:solidFill>
                <a:effectLst/>
                <a:latin typeface="+mn-lt"/>
                <a:ea typeface="+mn-ea"/>
                <a:cs typeface="+mn-cs"/>
              </a:rPr>
              <a:t>There is great freedom of choice and high quality in all of Nacka’s public services.</a:t>
            </a:r>
            <a:r>
              <a:rPr lang="en-GB" sz="1200" b="0" i="0" u="none" kern="1200" baseline="0" dirty="0">
                <a:solidFill>
                  <a:schemeClr val="tx1"/>
                </a:solidFill>
                <a:effectLst/>
                <a:latin typeface="+mn-lt"/>
                <a:ea typeface="+mn-ea"/>
                <a:cs typeface="+mn-cs"/>
              </a:rPr>
              <a:t> </a:t>
            </a:r>
            <a:br>
              <a:rPr lang="en-GB" sz="1200" i="1" kern="1200" dirty="0">
                <a:solidFill>
                  <a:schemeClr val="tx1"/>
                </a:solidFill>
                <a:effectLst/>
                <a:latin typeface="+mn-lt"/>
                <a:ea typeface="+mn-ea"/>
                <a:cs typeface="+mn-cs"/>
              </a:rPr>
            </a:br>
            <a:r>
              <a:rPr lang="en-GB" sz="1200" b="0" i="1" u="none" kern="1200" baseline="0" dirty="0">
                <a:solidFill>
                  <a:schemeClr val="tx1"/>
                </a:solidFill>
                <a:effectLst/>
                <a:latin typeface="+mn-lt"/>
                <a:ea typeface="+mn-ea"/>
                <a:cs typeface="+mn-cs"/>
              </a:rPr>
              <a:t>For 30 years, the municipality has been developing customer choice to include almost its entire range of healthcare, school and social care services.</a:t>
            </a:r>
            <a:r>
              <a:rPr lang="en-GB" sz="1200" b="0" i="0" u="none" kern="1200" baseline="0" dirty="0">
                <a:solidFill>
                  <a:schemeClr val="tx1"/>
                </a:solidFill>
                <a:effectLst/>
                <a:latin typeface="+mn-lt"/>
                <a:ea typeface="+mn-ea"/>
                <a:cs typeface="+mn-cs"/>
              </a:rPr>
              <a:t> </a:t>
            </a:r>
            <a:br>
              <a:rPr lang="en-GB" sz="1200" i="1" kern="1200" dirty="0">
                <a:solidFill>
                  <a:schemeClr val="tx1"/>
                </a:solidFill>
                <a:effectLst/>
                <a:latin typeface="+mn-lt"/>
                <a:ea typeface="+mn-ea"/>
                <a:cs typeface="+mn-cs"/>
              </a:rPr>
            </a:br>
            <a:r>
              <a:rPr lang="en-GB" sz="1200" b="0" i="1" u="none" kern="1200" baseline="0" dirty="0">
                <a:solidFill>
                  <a:schemeClr val="tx1"/>
                </a:solidFill>
                <a:effectLst/>
                <a:latin typeface="+mn-lt"/>
                <a:ea typeface="+mn-ea"/>
                <a:cs typeface="+mn-cs"/>
              </a:rPr>
              <a:t>From 2018 onwards, customer choice will expand to include cultural activities for children and young people’s leisure time.</a:t>
            </a:r>
            <a:r>
              <a:rPr lang="en-GB" b="0" i="0" u="none" baseline="0" dirty="0">
                <a:effectLst/>
              </a:rPr>
              <a:t> </a:t>
            </a:r>
            <a:endParaRPr lang="en-GB"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7</a:t>
            </a:fld>
            <a:endParaRPr lang="en-GB"/>
          </a:p>
        </p:txBody>
      </p:sp>
    </p:spTree>
    <p:extLst>
      <p:ext uri="{BB962C8B-B14F-4D97-AF65-F5344CB8AC3E}">
        <p14:creationId xmlns:p14="http://schemas.microsoft.com/office/powerpoint/2010/main" val="14569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GB" sz="1200" b="0" i="1" u="none" kern="1200" baseline="0" dirty="0">
                <a:solidFill>
                  <a:schemeClr val="tx1"/>
                </a:solidFill>
                <a:effectLst/>
                <a:latin typeface="+mn-lt"/>
                <a:ea typeface="+mn-ea"/>
                <a:cs typeface="+mn-cs"/>
              </a:rPr>
              <a:t>In its </a:t>
            </a:r>
            <a:r>
              <a:rPr lang="en-GB" sz="1200" b="0" i="0" u="none" kern="1200" baseline="0" dirty="0" err="1">
                <a:solidFill>
                  <a:schemeClr val="tx1"/>
                </a:solidFill>
                <a:effectLst/>
                <a:latin typeface="+mn-lt"/>
                <a:ea typeface="+mn-ea"/>
                <a:cs typeface="+mn-cs"/>
              </a:rPr>
              <a:t>Öppna</a:t>
            </a:r>
            <a:r>
              <a:rPr lang="en-GB" sz="1200" b="0" i="0" u="none" kern="1200" baseline="0" dirty="0">
                <a:solidFill>
                  <a:schemeClr val="tx1"/>
                </a:solidFill>
                <a:effectLst/>
                <a:latin typeface="+mn-lt"/>
                <a:ea typeface="+mn-ea"/>
                <a:cs typeface="+mn-cs"/>
              </a:rPr>
              <a:t> </a:t>
            </a:r>
            <a:r>
              <a:rPr lang="en-GB" sz="1200" b="0" i="0" u="none" kern="1200" baseline="0" dirty="0" err="1">
                <a:solidFill>
                  <a:schemeClr val="tx1"/>
                </a:solidFill>
                <a:effectLst/>
                <a:latin typeface="+mn-lt"/>
                <a:ea typeface="+mn-ea"/>
                <a:cs typeface="+mn-cs"/>
              </a:rPr>
              <a:t>Jämförelser</a:t>
            </a:r>
            <a:r>
              <a:rPr lang="en-GB" sz="1200" b="0" i="0" u="none" kern="1200" baseline="0" dirty="0">
                <a:solidFill>
                  <a:schemeClr val="tx1"/>
                </a:solidFill>
                <a:effectLst/>
                <a:latin typeface="+mn-lt"/>
                <a:ea typeface="+mn-ea"/>
                <a:cs typeface="+mn-cs"/>
              </a:rPr>
              <a:t> </a:t>
            </a:r>
            <a:r>
              <a:rPr lang="en-GB" sz="1200" b="0" i="1" u="none" kern="1200" baseline="0" dirty="0">
                <a:solidFill>
                  <a:schemeClr val="tx1"/>
                </a:solidFill>
                <a:effectLst/>
                <a:latin typeface="+mn-lt"/>
                <a:ea typeface="+mn-ea"/>
                <a:cs typeface="+mn-cs"/>
              </a:rPr>
              <a:t>report, the Swedish Association of Local Authorities and Regions, SALAR, ranks Nacka’s primary and secondary schools among the best in Sweden. </a:t>
            </a:r>
          </a:p>
          <a:p>
            <a:pPr algn="l" rtl="0"/>
            <a:r>
              <a:rPr lang="en-GB" sz="1200" b="0" i="1" u="none" kern="1200" baseline="0" dirty="0">
                <a:solidFill>
                  <a:schemeClr val="tx1"/>
                </a:solidFill>
                <a:effectLst/>
                <a:latin typeface="+mn-lt"/>
                <a:ea typeface="+mn-ea"/>
                <a:cs typeface="+mn-cs"/>
              </a:rPr>
              <a:t>Nacka and </a:t>
            </a:r>
            <a:r>
              <a:rPr lang="en-GB" sz="1200" b="0" i="1" u="none" kern="1200" baseline="0" dirty="0" err="1">
                <a:solidFill>
                  <a:schemeClr val="tx1"/>
                </a:solidFill>
                <a:effectLst/>
                <a:latin typeface="+mn-lt"/>
                <a:ea typeface="+mn-ea"/>
                <a:cs typeface="+mn-cs"/>
              </a:rPr>
              <a:t>Lidingö</a:t>
            </a:r>
            <a:r>
              <a:rPr lang="en-GB" sz="1200" b="0" i="1" u="none" kern="1200" baseline="0" dirty="0">
                <a:solidFill>
                  <a:schemeClr val="tx1"/>
                </a:solidFill>
                <a:effectLst/>
                <a:latin typeface="+mn-lt"/>
                <a:ea typeface="+mn-ea"/>
                <a:cs typeface="+mn-cs"/>
              </a:rPr>
              <a:t> are the only Swedish municipalities that have consistently been in the top twenty since 2009, when SALAR started to report an aggregate result. </a:t>
            </a:r>
            <a:r>
              <a:rPr lang="en-GB" b="0" i="0" u="none" baseline="0" dirty="0">
                <a:effectLst/>
              </a:rPr>
              <a:t> </a:t>
            </a:r>
            <a:endParaRPr lang="en-GB"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8</a:t>
            </a:fld>
            <a:endParaRPr lang="en-GB"/>
          </a:p>
        </p:txBody>
      </p:sp>
    </p:spTree>
    <p:extLst>
      <p:ext uri="{BB962C8B-B14F-4D97-AF65-F5344CB8AC3E}">
        <p14:creationId xmlns:p14="http://schemas.microsoft.com/office/powerpoint/2010/main" val="2650847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GB" sz="1200" b="0" i="1" u="none" kern="1200" baseline="0" dirty="0">
                <a:solidFill>
                  <a:schemeClr val="tx1"/>
                </a:solidFill>
                <a:effectLst/>
                <a:latin typeface="+mn-lt"/>
                <a:ea typeface="+mn-ea"/>
                <a:cs typeface="+mn-cs"/>
              </a:rPr>
              <a:t>The sea and forests on your doorstep.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kern="1200" baseline="0" dirty="0">
                <a:solidFill>
                  <a:schemeClr val="tx1"/>
                </a:solidFill>
                <a:effectLst/>
                <a:latin typeface="+mn-lt"/>
                <a:ea typeface="+mn-ea"/>
                <a:cs typeface="+mn-cs"/>
              </a:rPr>
              <a:t>Nacka residents have the county’s shortest average distance to the nearest protected natural area – 600 metres</a:t>
            </a:r>
          </a:p>
          <a:p>
            <a:pPr algn="l" rtl="0"/>
            <a:r>
              <a:rPr lang="en-GB" sz="1200" b="0" i="1" u="none" kern="1200" baseline="0" dirty="0">
                <a:solidFill>
                  <a:schemeClr val="tx1"/>
                </a:solidFill>
                <a:effectLst/>
                <a:latin typeface="+mn-lt"/>
                <a:ea typeface="+mn-ea"/>
                <a:cs typeface="+mn-cs"/>
              </a:rPr>
              <a:t>Clean water, fresh air, a rich flora and fauna, and a good built environment are central to Nacka’s environmental ambitions and contribute to Nacka residents’ positive experience of their quality of life. </a:t>
            </a:r>
          </a:p>
          <a:p>
            <a:pPr algn="l" rtl="0"/>
            <a:r>
              <a:rPr lang="en-GB" sz="1200" b="0" i="1" u="none" kern="1200" baseline="0" dirty="0">
                <a:solidFill>
                  <a:schemeClr val="tx1"/>
                </a:solidFill>
                <a:effectLst/>
                <a:latin typeface="+mn-lt"/>
                <a:ea typeface="+mn-ea"/>
                <a:cs typeface="+mn-cs"/>
              </a:rPr>
              <a:t>It’s hardly surprising that more and more people want to live in Nacka…</a:t>
            </a:r>
            <a:r>
              <a:rPr lang="en-GB" b="0" i="0" u="none" baseline="0" dirty="0">
                <a:effectLst/>
              </a:rPr>
              <a:t> </a:t>
            </a:r>
            <a:endParaRPr lang="en-GB" dirty="0"/>
          </a:p>
        </p:txBody>
      </p:sp>
      <p:sp>
        <p:nvSpPr>
          <p:cNvPr id="4" name="Platshållare för bildnummer 3"/>
          <p:cNvSpPr>
            <a:spLocks noGrp="1"/>
          </p:cNvSpPr>
          <p:nvPr>
            <p:ph type="sldNum" sz="quarter" idx="10"/>
          </p:nvPr>
        </p:nvSpPr>
        <p:spPr/>
        <p:txBody>
          <a:bodyPr/>
          <a:lstStyle/>
          <a:p>
            <a:fld id="{7C088DA3-5DB5-423B-869F-710A2F573C74}" type="slidenum">
              <a:rPr lang="en-GB" smtClean="0"/>
              <a:t>9</a:t>
            </a:fld>
            <a:endParaRPr lang="en-GB"/>
          </a:p>
        </p:txBody>
      </p:sp>
    </p:spTree>
    <p:extLst>
      <p:ext uri="{BB962C8B-B14F-4D97-AF65-F5344CB8AC3E}">
        <p14:creationId xmlns:p14="http://schemas.microsoft.com/office/powerpoint/2010/main" val="1731862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1" u="none" kern="1200" baseline="0" dirty="0">
                <a:solidFill>
                  <a:schemeClr val="tx1"/>
                </a:solidFill>
                <a:effectLst/>
                <a:latin typeface="+mn-lt"/>
                <a:ea typeface="+mn-ea"/>
                <a:cs typeface="+mn-cs"/>
              </a:rPr>
              <a:t>As the number of Nacka residents increases, Nacka will grow!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u="none" kern="1200" baseline="0" dirty="0">
                <a:solidFill>
                  <a:schemeClr val="tx1"/>
                </a:solidFill>
                <a:effectLst/>
                <a:latin typeface="+mn-lt"/>
                <a:ea typeface="+mn-ea"/>
                <a:cs typeface="+mn-cs"/>
              </a:rPr>
              <a:t>So what should the municipality be doing to create the Nacka of the future?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u="none" kern="1200" baseline="0" dirty="0">
                <a:solidFill>
                  <a:schemeClr val="tx1"/>
                </a:solidFill>
                <a:effectLst/>
                <a:latin typeface="+mn-lt"/>
                <a:ea typeface="+mn-ea"/>
                <a:cs typeface="+mn-cs"/>
              </a:rPr>
              <a:t>At the municipality, we use our management models to help us achieve our goals.</a:t>
            </a:r>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C088DA3-5DB5-423B-869F-710A2F573C74}" type="slidenum">
              <a:rPr lang="en-GB" smtClean="0"/>
              <a:t>10</a:t>
            </a:fld>
            <a:endParaRPr lang="en-GB"/>
          </a:p>
        </p:txBody>
      </p:sp>
    </p:spTree>
    <p:extLst>
      <p:ext uri="{BB962C8B-B14F-4D97-AF65-F5344CB8AC3E}">
        <p14:creationId xmlns:p14="http://schemas.microsoft.com/office/powerpoint/2010/main" val="2320538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0" i="1" u="none" kern="1200" baseline="0" dirty="0">
                <a:solidFill>
                  <a:schemeClr val="tx1"/>
                </a:solidFill>
                <a:effectLst/>
                <a:latin typeface="+mn-lt"/>
                <a:ea typeface="+mn-ea"/>
                <a:cs typeface="+mn-cs"/>
              </a:rPr>
              <a:t>Nacka is strongly associated with freedom of choice and influence. </a:t>
            </a:r>
            <a:br>
              <a:rPr lang="en-GB" sz="1200" i="1" kern="1200" dirty="0">
                <a:solidFill>
                  <a:schemeClr val="tx1"/>
                </a:solidFill>
                <a:effectLst/>
                <a:latin typeface="+mn-lt"/>
                <a:ea typeface="+mn-ea"/>
                <a:cs typeface="+mn-cs"/>
              </a:rPr>
            </a:br>
            <a:r>
              <a:rPr lang="en-GB" sz="1200" b="0" i="1" u="none" kern="1200" baseline="0" dirty="0">
                <a:solidFill>
                  <a:schemeClr val="tx1"/>
                </a:solidFill>
                <a:effectLst/>
                <a:latin typeface="+mn-lt"/>
                <a:ea typeface="+mn-ea"/>
                <a:cs typeface="+mn-cs"/>
              </a:rPr>
              <a:t>Curiosity, learning and entrepreneurship characterise activities in the municipality.</a:t>
            </a:r>
            <a:r>
              <a:rPr lang="en-GB" sz="1200" b="0" i="0" u="none"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C088DA3-5DB5-423B-869F-710A2F573C74}" type="slidenum">
              <a:rPr lang="en-GB" smtClean="0"/>
              <a:t>18</a:t>
            </a:fld>
            <a:endParaRPr lang="en-GB"/>
          </a:p>
        </p:txBody>
      </p:sp>
    </p:spTree>
    <p:extLst>
      <p:ext uri="{BB962C8B-B14F-4D97-AF65-F5344CB8AC3E}">
        <p14:creationId xmlns:p14="http://schemas.microsoft.com/office/powerpoint/2010/main" val="3278691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200" b="0" i="1" u="none" kern="1200" baseline="0" dirty="0">
                <a:solidFill>
                  <a:schemeClr val="tx1"/>
                </a:solidFill>
                <a:effectLst/>
                <a:latin typeface="+mn-lt"/>
                <a:ea typeface="+mn-ea"/>
                <a:cs typeface="+mn-cs"/>
              </a:rPr>
              <a:t>Nacka is a welcoming, tolerant and innovative place to live and work, and the municipality works for a low climate impact.</a:t>
            </a:r>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C088DA3-5DB5-423B-869F-710A2F573C74}" type="slidenum">
              <a:rPr lang="en-GB" smtClean="0"/>
              <a:t>19</a:t>
            </a:fld>
            <a:endParaRPr lang="en-GB"/>
          </a:p>
        </p:txBody>
      </p:sp>
    </p:spTree>
    <p:extLst>
      <p:ext uri="{BB962C8B-B14F-4D97-AF65-F5344CB8AC3E}">
        <p14:creationId xmlns:p14="http://schemas.microsoft.com/office/powerpoint/2010/main" val="32556372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 bi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2" y="2437431"/>
            <a:ext cx="10212693" cy="1325563"/>
          </a:xfrm>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dirty="0"/>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p:nvPr>
        </p:nvSpPr>
        <p:spPr>
          <a:xfrm>
            <a:off x="639792" y="3817334"/>
            <a:ext cx="10212693" cy="919767"/>
          </a:xfrm>
        </p:spPr>
        <p:txBody>
          <a:bodyPr>
            <a:noAutofit/>
          </a:bodyPr>
          <a:lstStyle>
            <a:lvl1pPr marL="0" indent="0">
              <a:buNone/>
              <a:defRPr lang="sv-SE" sz="2800" b="0"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3" name="Platshållare för text 10">
            <a:extLst>
              <a:ext uri="{FF2B5EF4-FFF2-40B4-BE49-F238E27FC236}">
                <a16:creationId xmlns:a16="http://schemas.microsoft.com/office/drawing/2014/main" id="{F8826437-AE9A-4317-B696-807004AC2429}"/>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2973139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ubrik, text YTA 3">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F8B1830C-9F61-4CBC-8552-0ED32F0B0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0" name="Platshållare för text 10">
            <a:extLst>
              <a:ext uri="{FF2B5EF4-FFF2-40B4-BE49-F238E27FC236}">
                <a16:creationId xmlns:a16="http://schemas.microsoft.com/office/drawing/2014/main" id="{DFEF7BFE-63E7-4169-B7D5-F77EE2BD0395}"/>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02198346-753B-4BCB-85CE-9B5714F2374F}"/>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06930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Rubrik, text YTA 4">
    <p:spTree>
      <p:nvGrpSpPr>
        <p:cNvPr id="1" name=""/>
        <p:cNvGrpSpPr/>
        <p:nvPr/>
      </p:nvGrpSpPr>
      <p:grpSpPr>
        <a:xfrm>
          <a:off x="0" y="0"/>
          <a:ext cx="0" cy="0"/>
          <a:chOff x="0" y="0"/>
          <a:chExt cx="0" cy="0"/>
        </a:xfrm>
      </p:grpSpPr>
      <p:pic>
        <p:nvPicPr>
          <p:cNvPr id="11" name="A07EDF14-5A12-41FE-B7BA-5D61B34D2AE4" descr="6FF47256-95D4-4042-A516-8C0DC43CD4CD@chimney">
            <a:extLst>
              <a:ext uri="{FF2B5EF4-FFF2-40B4-BE49-F238E27FC236}">
                <a16:creationId xmlns:a16="http://schemas.microsoft.com/office/drawing/2014/main" id="{36A1D54F-1C19-4517-B99A-C5775151ED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3350" y="-57532"/>
            <a:ext cx="12325351" cy="694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8" name="Platshållare för text 10">
            <a:extLst>
              <a:ext uri="{FF2B5EF4-FFF2-40B4-BE49-F238E27FC236}">
                <a16:creationId xmlns:a16="http://schemas.microsoft.com/office/drawing/2014/main" id="{8BF8537A-4E77-4766-A1DC-8BB66CFD6A5B}"/>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279534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ldcollage 2">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p:nvPr>
        </p:nvSpPr>
        <p:spPr>
          <a:xfrm>
            <a:off x="1" y="0"/>
            <a:ext cx="6048000" cy="6858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p:nvPr>
        </p:nvSpPr>
        <p:spPr>
          <a:xfrm>
            <a:off x="6150195" y="0"/>
            <a:ext cx="6048000" cy="6858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1" name="Platshållare för text 10">
            <a:extLst>
              <a:ext uri="{FF2B5EF4-FFF2-40B4-BE49-F238E27FC236}">
                <a16:creationId xmlns:a16="http://schemas.microsoft.com/office/drawing/2014/main" id="{A065E4CF-9FA7-4B21-A6DB-B73B00192A60}"/>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2359864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ildcollage 3">
    <p:bg>
      <p:bgPr>
        <a:solidFill>
          <a:schemeClr val="bg1"/>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p:nvPr>
        </p:nvSpPr>
        <p:spPr>
          <a:xfrm>
            <a:off x="1" y="0"/>
            <a:ext cx="6048000" cy="6858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p:nvPr>
        </p:nvSpPr>
        <p:spPr>
          <a:xfrm>
            <a:off x="6150195" y="-2381"/>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p:nvPr>
        </p:nvSpPr>
        <p:spPr>
          <a:xfrm>
            <a:off x="6144001" y="3479991"/>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2" name="Platshållare för text 10">
            <a:extLst>
              <a:ext uri="{FF2B5EF4-FFF2-40B4-BE49-F238E27FC236}">
                <a16:creationId xmlns:a16="http://schemas.microsoft.com/office/drawing/2014/main" id="{433BD1FA-ABD8-4829-8258-695C1D5DABEA}"/>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5173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collage 4">
    <p:bg>
      <p:bgPr>
        <a:solidFill>
          <a:schemeClr val="bg1"/>
        </a:solidFill>
        <a:effectLst/>
      </p:bgPr>
    </p:bg>
    <p:spTree>
      <p:nvGrpSpPr>
        <p:cNvPr id="1" name=""/>
        <p:cNvGrpSpPr/>
        <p:nvPr/>
      </p:nvGrpSpPr>
      <p:grpSpPr>
        <a:xfrm>
          <a:off x="0" y="0"/>
          <a:ext cx="0" cy="0"/>
          <a:chOff x="0" y="0"/>
          <a:chExt cx="0" cy="0"/>
        </a:xfrm>
      </p:grpSpPr>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p:nvPr>
        </p:nvSpPr>
        <p:spPr>
          <a:xfrm>
            <a:off x="6151144" y="0"/>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p:nvPr>
        </p:nvSpPr>
        <p:spPr>
          <a:xfrm>
            <a:off x="6151144" y="3482372"/>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endParaRPr lang="sv-SE" dirty="0"/>
          </a:p>
        </p:txBody>
      </p:sp>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p:nvPr>
        </p:nvSpPr>
        <p:spPr>
          <a:xfrm>
            <a:off x="1" y="0"/>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p:nvPr>
        </p:nvSpPr>
        <p:spPr>
          <a:xfrm>
            <a:off x="1" y="3482372"/>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2" name="Platshållare för text 3">
            <a:extLst>
              <a:ext uri="{FF2B5EF4-FFF2-40B4-BE49-F238E27FC236}">
                <a16:creationId xmlns:a16="http://schemas.microsoft.com/office/drawing/2014/main" id="{16C61011-8EF7-4F20-B60B-3DE7DF16D60F}"/>
              </a:ext>
            </a:extLst>
          </p:cNvPr>
          <p:cNvSpPr>
            <a:spLocks noGrp="1"/>
          </p:cNvSpPr>
          <p:nvPr>
            <p:ph type="body" sz="quarter" idx="20" hasCustomPrompt="1"/>
          </p:nvPr>
        </p:nvSpPr>
        <p:spPr>
          <a:xfrm>
            <a:off x="9796464" y="5946776"/>
            <a:ext cx="2026675" cy="658813"/>
          </a:xfrm>
        </p:spPr>
        <p:txBody>
          <a:bodyPr/>
          <a:lstStyle>
            <a:lvl1pPr marL="0" indent="0">
              <a:buNone/>
              <a:defRPr/>
            </a:lvl1pPr>
          </a:lstStyle>
          <a:p>
            <a:pPr lvl="0"/>
            <a:r>
              <a:rPr lang="sv-SE" dirty="0"/>
              <a:t> </a:t>
            </a:r>
          </a:p>
        </p:txBody>
      </p:sp>
      <p:sp>
        <p:nvSpPr>
          <p:cNvPr id="20" name="Platshållare för text 10">
            <a:extLst>
              <a:ext uri="{FF2B5EF4-FFF2-40B4-BE49-F238E27FC236}">
                <a16:creationId xmlns:a16="http://schemas.microsoft.com/office/drawing/2014/main" id="{FCA95EA6-EBA2-4B89-9F1A-5D25CFA56D29}"/>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903387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ild, kort text/citat">
    <p:bg>
      <p:bgPr>
        <a:solidFill>
          <a:schemeClr val="bg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0" name="Rubrik 1">
            <a:extLst>
              <a:ext uri="{FF2B5EF4-FFF2-40B4-BE49-F238E27FC236}">
                <a16:creationId xmlns:a16="http://schemas.microsoft.com/office/drawing/2014/main" id="{C3A069D7-A832-4F5A-9DE9-18BD6C778C87}"/>
              </a:ext>
            </a:extLst>
          </p:cNvPr>
          <p:cNvSpPr>
            <a:spLocks noGrp="1"/>
          </p:cNvSpPr>
          <p:nvPr>
            <p:ph type="title" hasCustomPrompt="1"/>
          </p:nvPr>
        </p:nvSpPr>
        <p:spPr>
          <a:xfrm>
            <a:off x="639793" y="975216"/>
            <a:ext cx="5025187" cy="1777712"/>
          </a:xfrm>
        </p:spPr>
        <p:txBody>
          <a:bodyPr>
            <a:normAutofit/>
          </a:bodyPr>
          <a:lstStyle>
            <a:lvl1pPr>
              <a:defRPr lang="en-GB" sz="2800" b="1" kern="1200" cap="none" baseline="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marL="0" lvl="0" indent="0" algn="l" defTabSz="914377" rtl="0" eaLnBrk="1" latinLnBrk="0" hangingPunct="1">
              <a:lnSpc>
                <a:spcPct val="90000"/>
              </a:lnSpc>
              <a:spcBef>
                <a:spcPts val="1000"/>
              </a:spcBef>
              <a:buFont typeface="Arial" panose="020B0604020202020204" pitchFamily="34" charset="0"/>
              <a:buNone/>
            </a:pPr>
            <a:r>
              <a:rPr lang="sv-SE" dirty="0"/>
              <a:t>Klicka här för att lägga till större text eller citat</a:t>
            </a:r>
          </a:p>
        </p:txBody>
      </p:sp>
      <p:sp>
        <p:nvSpPr>
          <p:cNvPr id="12" name="Platshållare för text 10">
            <a:extLst>
              <a:ext uri="{FF2B5EF4-FFF2-40B4-BE49-F238E27FC236}">
                <a16:creationId xmlns:a16="http://schemas.microsoft.com/office/drawing/2014/main" id="{7CCA1380-98DD-4682-924F-9763C5A89ADD}"/>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647449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tt diagram m rubrik">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E89D1-7BB3-41A9-87A8-7B04E92C5D66}"/>
              </a:ext>
            </a:extLst>
          </p:cNvPr>
          <p:cNvSpPr>
            <a:spLocks noGrp="1"/>
          </p:cNvSpPr>
          <p:nvPr>
            <p:ph type="title"/>
          </p:nvPr>
        </p:nvSpPr>
        <p:spPr>
          <a:xfrm>
            <a:off x="639763" y="232914"/>
            <a:ext cx="9878591"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endParaRPr lang="sv-SE" dirty="0"/>
          </a:p>
        </p:txBody>
      </p:sp>
      <p:sp>
        <p:nvSpPr>
          <p:cNvPr id="17" name="Platshållare för innehåll 3">
            <a:extLst>
              <a:ext uri="{FF2B5EF4-FFF2-40B4-BE49-F238E27FC236}">
                <a16:creationId xmlns:a16="http://schemas.microsoft.com/office/drawing/2014/main" id="{1AA353D9-3D1E-4354-958F-7F322B7A457C}"/>
              </a:ext>
            </a:extLst>
          </p:cNvPr>
          <p:cNvSpPr>
            <a:spLocks noGrp="1"/>
          </p:cNvSpPr>
          <p:nvPr>
            <p:ph sz="half" idx="2" hasCustomPrompt="1"/>
          </p:nvPr>
        </p:nvSpPr>
        <p:spPr>
          <a:xfrm>
            <a:off x="639763" y="1109663"/>
            <a:ext cx="7970836" cy="4989511"/>
          </a:xfrm>
        </p:spPr>
        <p:txBody>
          <a:bodyPr/>
          <a:lstStyle>
            <a:lvl1pPr marL="0" indent="0">
              <a:buNone/>
              <a:defRPr sz="1600"/>
            </a:lvl1pPr>
            <a:lvl2pPr marL="671383" indent="0">
              <a:buNone/>
              <a:defRPr/>
            </a:lvl2pPr>
            <a:lvl3pPr marL="1031374" indent="0">
              <a:buNone/>
              <a:defRPr/>
            </a:lvl3pPr>
            <a:lvl4pPr marL="1391365" indent="0">
              <a:buNone/>
              <a:defRPr/>
            </a:lvl4pPr>
            <a:lvl5pPr marL="1828754" indent="0">
              <a:buNone/>
              <a:defRPr/>
            </a:lvl5pPr>
          </a:lstStyle>
          <a:p>
            <a:pPr lvl="0"/>
            <a:r>
              <a:rPr lang="sv-SE" dirty="0"/>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endParaRPr lang="sv-SE" dirty="0"/>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4" name="Platshållare för text 10">
            <a:extLst>
              <a:ext uri="{FF2B5EF4-FFF2-40B4-BE49-F238E27FC236}">
                <a16:creationId xmlns:a16="http://schemas.microsoft.com/office/drawing/2014/main" id="{63BE0F51-55C6-4DD4-BD4A-13588BB8E37E}"/>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193680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vå diagram m rubrik">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ED9EF822-6A7B-4AB4-BF58-7A5EB718A1E6}"/>
              </a:ext>
            </a:extLst>
          </p:cNvPr>
          <p:cNvSpPr>
            <a:spLocks noGrp="1"/>
          </p:cNvSpPr>
          <p:nvPr>
            <p:ph type="title"/>
          </p:nvPr>
        </p:nvSpPr>
        <p:spPr>
          <a:xfrm>
            <a:off x="656003" y="706645"/>
            <a:ext cx="4295955"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endParaRPr lang="sv-SE" dirty="0"/>
          </a:p>
        </p:txBody>
      </p:sp>
      <p:sp>
        <p:nvSpPr>
          <p:cNvPr id="5" name="Platshållare för text 4">
            <a:extLst>
              <a:ext uri="{FF2B5EF4-FFF2-40B4-BE49-F238E27FC236}">
                <a16:creationId xmlns:a16="http://schemas.microsoft.com/office/drawing/2014/main" id="{7FE0F6F0-AAB2-41C2-BCC7-8C271E8B9837}"/>
              </a:ext>
            </a:extLst>
          </p:cNvPr>
          <p:cNvSpPr>
            <a:spLocks noGrp="1"/>
          </p:cNvSpPr>
          <p:nvPr>
            <p:ph type="body" sz="quarter" idx="3" hasCustomPrompt="1"/>
          </p:nvPr>
        </p:nvSpPr>
        <p:spPr>
          <a:xfrm>
            <a:off x="5988413" y="706645"/>
            <a:ext cx="4295955" cy="694260"/>
          </a:xfrm>
        </p:spPr>
        <p:txBody>
          <a:bodyPr anchor="b">
            <a:normAutofit/>
          </a:bodyPr>
          <a:lstStyle>
            <a:lvl1pPr marL="0" indent="0">
              <a:buNone/>
              <a:defRPr sz="2400" b="1" cap="all" baseline="0">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dirty="0"/>
              <a:t>Klicka för att lägga till rubrik</a:t>
            </a:r>
          </a:p>
        </p:txBody>
      </p:sp>
      <p:sp>
        <p:nvSpPr>
          <p:cNvPr id="4" name="Platshållare för innehåll 3">
            <a:extLst>
              <a:ext uri="{FF2B5EF4-FFF2-40B4-BE49-F238E27FC236}">
                <a16:creationId xmlns:a16="http://schemas.microsoft.com/office/drawing/2014/main" id="{FDF390A6-276A-436C-9124-DA35C2985E3E}"/>
              </a:ext>
            </a:extLst>
          </p:cNvPr>
          <p:cNvSpPr>
            <a:spLocks noGrp="1"/>
          </p:cNvSpPr>
          <p:nvPr>
            <p:ph sz="half" idx="2" hasCustomPrompt="1"/>
          </p:nvPr>
        </p:nvSpPr>
        <p:spPr>
          <a:xfrm>
            <a:off x="656003" y="1668318"/>
            <a:ext cx="5052055" cy="3684588"/>
          </a:xfrm>
        </p:spPr>
        <p:txBody>
          <a:bodyPr/>
          <a:lstStyle>
            <a:lvl1pPr marL="0" indent="0">
              <a:buNone/>
              <a:defRPr sz="1600"/>
            </a:lvl1pPr>
            <a:lvl2pPr marL="671383" indent="0">
              <a:buNone/>
              <a:defRPr/>
            </a:lvl2pPr>
            <a:lvl3pPr marL="1031374" indent="0">
              <a:buNone/>
              <a:defRPr/>
            </a:lvl3pPr>
            <a:lvl4pPr marL="1391365" indent="0">
              <a:buNone/>
              <a:defRPr/>
            </a:lvl4pPr>
            <a:lvl5pPr marL="1828754" indent="0">
              <a:buNone/>
              <a:defRPr/>
            </a:lvl5pPr>
          </a:lstStyle>
          <a:p>
            <a:pPr lvl="0"/>
            <a:r>
              <a:rPr lang="sv-SE" dirty="0"/>
              <a:t>Diagram</a:t>
            </a:r>
          </a:p>
        </p:txBody>
      </p:sp>
      <p:sp>
        <p:nvSpPr>
          <p:cNvPr id="6" name="Platshållare för innehåll 5">
            <a:extLst>
              <a:ext uri="{FF2B5EF4-FFF2-40B4-BE49-F238E27FC236}">
                <a16:creationId xmlns:a16="http://schemas.microsoft.com/office/drawing/2014/main" id="{2EFC2A89-1B93-4FDA-A336-1F6BDCBD9644}"/>
              </a:ext>
            </a:extLst>
          </p:cNvPr>
          <p:cNvSpPr>
            <a:spLocks noGrp="1"/>
          </p:cNvSpPr>
          <p:nvPr>
            <p:ph sz="quarter" idx="4" hasCustomPrompt="1"/>
          </p:nvPr>
        </p:nvSpPr>
        <p:spPr>
          <a:xfrm>
            <a:off x="5988414" y="1668318"/>
            <a:ext cx="5076935" cy="3684588"/>
          </a:xfrm>
        </p:spPr>
        <p:txBody>
          <a:bodyPr/>
          <a:lstStyle>
            <a:lvl1pPr marL="0" indent="0">
              <a:buNone/>
              <a:defRPr sz="1600"/>
            </a:lvl1pPr>
            <a:lvl2pPr marL="671383" indent="0">
              <a:buNone/>
              <a:defRPr/>
            </a:lvl2pPr>
            <a:lvl3pPr marL="1031374" indent="0">
              <a:buNone/>
              <a:defRPr/>
            </a:lvl3pPr>
            <a:lvl4pPr marL="1391365" indent="0">
              <a:buNone/>
              <a:defRPr/>
            </a:lvl4pPr>
            <a:lvl5pPr marL="1828754" indent="0">
              <a:buNone/>
              <a:defRPr/>
            </a:lvl5pPr>
          </a:lstStyle>
          <a:p>
            <a:pPr lvl="0"/>
            <a:r>
              <a:rPr lang="sv-SE" dirty="0"/>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endParaRPr lang="sv-SE" dirty="0"/>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dirty="0"/>
          </a:p>
        </p:txBody>
      </p:sp>
    </p:spTree>
    <p:extLst>
      <p:ext uri="{BB962C8B-B14F-4D97-AF65-F5344CB8AC3E}">
        <p14:creationId xmlns:p14="http://schemas.microsoft.com/office/powerpoint/2010/main" val="422910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vart rubrik, text hel bild">
    <p:bg>
      <p:bgPr>
        <a:solidFill>
          <a:schemeClr val="bg2"/>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5" cy="1847851"/>
          </a:xfrm>
        </p:spPr>
        <p:txBody>
          <a:bodyPr>
            <a:noAutofit/>
          </a:bodyPr>
          <a:lstStyle>
            <a:lvl1pPr marL="0" indent="0">
              <a:buNone/>
              <a:defRPr lang="sv-SE" sz="2800" b="1" kern="1200" dirty="0">
                <a:solidFill>
                  <a:schemeClr val="tx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3997214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1" cy="6191751"/>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50" y="666751"/>
            <a:ext cx="4000501" cy="365125"/>
          </a:xfrm>
        </p:spPr>
        <p:txBody>
          <a:bodyPr anchor="ctr"/>
          <a:lstStyle>
            <a:lvl1pPr>
              <a:defRPr sz="2000" b="1"/>
            </a:lvl1pPr>
          </a:lstStyle>
          <a:p>
            <a:r>
              <a:rPr lang="sv-SE" dirty="0"/>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9" y="1079399"/>
            <a:ext cx="4000499" cy="438151"/>
          </a:xfrm>
        </p:spPr>
        <p:txBody>
          <a:bodyPr anchor="ctr">
            <a:normAutofit/>
          </a:bodyPr>
          <a:lstStyle>
            <a:lvl1pPr marL="0" indent="0">
              <a:buNone/>
              <a:defRPr sz="2000">
                <a:latin typeface="+mj-lt"/>
              </a:defRPr>
            </a:lvl1pPr>
          </a:lstStyle>
          <a:p>
            <a:pPr lvl="0"/>
            <a:r>
              <a:rPr lang="sv-SE" dirty="0"/>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50" y="1565074"/>
            <a:ext cx="4000500" cy="438151"/>
          </a:xfrm>
        </p:spPr>
        <p:txBody>
          <a:bodyPr anchor="ctr">
            <a:normAutofit/>
          </a:bodyPr>
          <a:lstStyle>
            <a:lvl1pPr marL="0" indent="0">
              <a:buNone/>
              <a:defRPr sz="2000">
                <a:latin typeface="+mj-lt"/>
              </a:defRPr>
            </a:lvl1pPr>
          </a:lstStyle>
          <a:p>
            <a:pPr lvl="0"/>
            <a:r>
              <a:rPr lang="sv-SE" dirty="0"/>
              <a:t>Telefon:</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7" y="666749"/>
            <a:ext cx="1332000" cy="1980000"/>
          </a:xfrm>
        </p:spPr>
        <p:txBody>
          <a:bodyPr/>
          <a:lstStyle>
            <a:lvl1pPr marL="0" indent="0">
              <a:buNone/>
              <a:defRPr sz="1600"/>
            </a:lvl1pPr>
          </a:lstStyle>
          <a:p>
            <a:r>
              <a:rPr lang="sv-SE"/>
              <a:t>Klicka på ikonen för att lägga till en bild</a:t>
            </a:r>
            <a:endParaRPr lang="sv-SE" dirty="0"/>
          </a:p>
        </p:txBody>
      </p:sp>
      <p:sp>
        <p:nvSpPr>
          <p:cNvPr id="17" name="Platshållare för text 10">
            <a:extLst>
              <a:ext uri="{FF2B5EF4-FFF2-40B4-BE49-F238E27FC236}">
                <a16:creationId xmlns:a16="http://schemas.microsoft.com/office/drawing/2014/main" id="{C4CE2CA9-E51D-484D-9B4A-B9CD481601ED}"/>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205214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 text halv bild">
    <p:bg>
      <p:bgPr>
        <a:solidFill>
          <a:schemeClr val="bg1"/>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p:nvPr>
        </p:nvSpPr>
        <p:spPr>
          <a:xfrm>
            <a:off x="6150195" y="-3"/>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p:nvPr>
        </p:nvSpPr>
        <p:spPr>
          <a:xfrm>
            <a:off x="6144001" y="3477611"/>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4" y="681037"/>
            <a:ext cx="5233471" cy="1133475"/>
          </a:xfrm>
        </p:spPr>
        <p:txBody>
          <a:bodyPr/>
          <a:lstStyle/>
          <a:p>
            <a:r>
              <a:rPr lang="sv-SE"/>
              <a:t>Klicka här för att ändra mall för rubrikformat</a:t>
            </a:r>
            <a:endParaRPr lang="sv-SE" dirty="0"/>
          </a:p>
        </p:txBody>
      </p:sp>
      <p:sp>
        <p:nvSpPr>
          <p:cNvPr id="14" name="Platshållare för text 10">
            <a:extLst>
              <a:ext uri="{FF2B5EF4-FFF2-40B4-BE49-F238E27FC236}">
                <a16:creationId xmlns:a16="http://schemas.microsoft.com/office/drawing/2014/main" id="{79CABC5E-6DCC-42D4-B6BB-3C7398A9A461}"/>
              </a:ext>
            </a:extLst>
          </p:cNvPr>
          <p:cNvSpPr>
            <a:spLocks noGrp="1"/>
          </p:cNvSpPr>
          <p:nvPr>
            <p:ph type="body" sz="quarter" idx="19"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1"/>
            <a:ext cx="5233471" cy="3975100"/>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172844774"/>
      </p:ext>
    </p:extLst>
  </p:cSld>
  <p:clrMapOvr>
    <a:masterClrMapping/>
  </p:clrMapOvr>
  <p:extLst mod="1">
    <p:ext uri="{DCECCB84-F9BA-43D5-87BE-67443E8EF086}">
      <p15:sldGuideLst xmlns:p15="http://schemas.microsoft.com/office/powerpoint/2012/main">
        <p15:guide id="1" orient="horz" pos="1176"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endParaRPr lang="sv-SE" dirty="0"/>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dirty="0"/>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795" y="2615756"/>
            <a:ext cx="5148411" cy="1626488"/>
          </a:xfrm>
          <a:prstGeom prst="rect">
            <a:avLst/>
          </a:prstGeom>
        </p:spPr>
      </p:pic>
      <p:sp>
        <p:nvSpPr>
          <p:cNvPr id="8" name="Rectangle 2">
            <a:extLst>
              <a:ext uri="{FF2B5EF4-FFF2-40B4-BE49-F238E27FC236}">
                <a16:creationId xmlns:a16="http://schemas.microsoft.com/office/drawing/2014/main" id="{FC1EC763-9D1F-4AB2-8F08-F8DC1B96B3F2}"/>
              </a:ext>
            </a:extLst>
          </p:cNvPr>
          <p:cNvSpPr/>
          <p:nvPr userDrawn="1"/>
        </p:nvSpPr>
        <p:spPr>
          <a:xfrm>
            <a:off x="-92467" y="-226623"/>
            <a:ext cx="12192000" cy="201402"/>
          </a:xfrm>
          <a:prstGeom prst="rect">
            <a:avLst/>
          </a:prstGeom>
        </p:spPr>
        <p:txBody>
          <a:bodyPr wrap="square">
            <a:spAutoFit/>
          </a:bodyPr>
          <a:lstStyle/>
          <a:p>
            <a:pPr>
              <a:lnSpc>
                <a:spcPts val="800"/>
              </a:lnSpc>
            </a:pPr>
            <a:r>
              <a:rPr lang="sv-SE" sz="1051" dirty="0">
                <a:latin typeface="+mn-lt"/>
              </a:rPr>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281324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elcome page">
    <p:spTree>
      <p:nvGrpSpPr>
        <p:cNvPr id="1" name=""/>
        <p:cNvGrpSpPr/>
        <p:nvPr/>
      </p:nvGrpSpPr>
      <p:grpSpPr>
        <a:xfrm>
          <a:off x="0" y="0"/>
          <a:ext cx="0" cy="0"/>
          <a:chOff x="0" y="0"/>
          <a:chExt cx="0" cy="0"/>
        </a:xfrm>
      </p:grpSpPr>
      <p:pic>
        <p:nvPicPr>
          <p:cNvPr id="15" name="Bildobjekt 6">
            <a:extLst>
              <a:ext uri="{FF2B5EF4-FFF2-40B4-BE49-F238E27FC236}">
                <a16:creationId xmlns:a16="http://schemas.microsoft.com/office/drawing/2014/main" id="{538C2EAF-6D51-4A85-A6A7-48C8D0550D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pic>
        <p:nvPicPr>
          <p:cNvPr id="8" name="Bildobjekt 5">
            <a:extLst>
              <a:ext uri="{FF2B5EF4-FFF2-40B4-BE49-F238E27FC236}">
                <a16:creationId xmlns:a16="http://schemas.microsoft.com/office/drawing/2014/main" id="{AABD6934-0353-4ED5-8BD4-F8E936C0FC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object 3">
            <a:extLst>
              <a:ext uri="{FF2B5EF4-FFF2-40B4-BE49-F238E27FC236}">
                <a16:creationId xmlns:a16="http://schemas.microsoft.com/office/drawing/2014/main" id="{0F1CC6AE-B818-4AFA-AF37-1597029A4473}"/>
              </a:ext>
            </a:extLst>
          </p:cNvPr>
          <p:cNvSpPr txBox="1"/>
          <p:nvPr userDrawn="1"/>
        </p:nvSpPr>
        <p:spPr>
          <a:xfrm>
            <a:off x="745067" y="2804899"/>
            <a:ext cx="6824072" cy="1032761"/>
          </a:xfrm>
          <a:prstGeom prst="rect">
            <a:avLst/>
          </a:prstGeom>
        </p:spPr>
        <p:txBody>
          <a:bodyPr vert="horz" wrap="square" lIns="0" tIns="16933" rIns="0" bIns="0" rtlCol="0">
            <a:spAutoFit/>
          </a:bodyPr>
          <a:lstStyle/>
          <a:p>
            <a:pPr marL="16933" algn="l" rtl="0">
              <a:lnSpc>
                <a:spcPct val="100000"/>
              </a:lnSpc>
              <a:spcBef>
                <a:spcPts val="133"/>
              </a:spcBef>
            </a:pPr>
            <a:r>
              <a:rPr lang="en-GB" sz="6600" b="0" i="0" u="none" spc="400" baseline="0" dirty="0">
                <a:solidFill>
                  <a:srgbClr val="FFFFFF"/>
                </a:solidFill>
                <a:latin typeface="Gill Sans MT" charset="0"/>
                <a:ea typeface="Gill Sans MT" charset="0"/>
                <a:cs typeface="Gill Sans MT" charset="0"/>
              </a:rPr>
              <a:t>WELCOME!</a:t>
            </a:r>
            <a:endParaRPr sz="6600" spc="400" dirty="0">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FAB71A0F-13FF-4A69-B3E7-046A06843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5603" y="6108036"/>
            <a:ext cx="2012116" cy="635667"/>
          </a:xfrm>
          <a:prstGeom prst="rect">
            <a:avLst/>
          </a:prstGeom>
        </p:spPr>
      </p:pic>
    </p:spTree>
    <p:extLst>
      <p:ext uri="{BB962C8B-B14F-4D97-AF65-F5344CB8AC3E}">
        <p14:creationId xmlns:p14="http://schemas.microsoft.com/office/powerpoint/2010/main" val="3121910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eautiful Nacka">
    <p:spTree>
      <p:nvGrpSpPr>
        <p:cNvPr id="1" name=""/>
        <p:cNvGrpSpPr/>
        <p:nvPr/>
      </p:nvGrpSpPr>
      <p:grpSpPr>
        <a:xfrm>
          <a:off x="0" y="0"/>
          <a:ext cx="0" cy="0"/>
          <a:chOff x="0" y="0"/>
          <a:chExt cx="0" cy="0"/>
        </a:xfrm>
      </p:grpSpPr>
      <p:pic>
        <p:nvPicPr>
          <p:cNvPr id="3" name="Picture 2" descr="A person flying through the air while riding a bicycle&#10;&#10;Description generated with very high confidence">
            <a:extLst>
              <a:ext uri="{FF2B5EF4-FFF2-40B4-BE49-F238E27FC236}">
                <a16:creationId xmlns:a16="http://schemas.microsoft.com/office/drawing/2014/main" id="{37086FE2-922A-48C6-9CAD-AB53590A8C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object 4">
            <a:extLst>
              <a:ext uri="{FF2B5EF4-FFF2-40B4-BE49-F238E27FC236}">
                <a16:creationId xmlns:a16="http://schemas.microsoft.com/office/drawing/2014/main" id="{3B035355-54FF-4889-9DA0-F45A343B39D4}"/>
              </a:ext>
            </a:extLst>
          </p:cNvPr>
          <p:cNvSpPr txBox="1"/>
          <p:nvPr userDrawn="1"/>
        </p:nvSpPr>
        <p:spPr>
          <a:xfrm>
            <a:off x="4459885" y="238549"/>
            <a:ext cx="812799" cy="1412288"/>
          </a:xfrm>
          <a:prstGeom prst="rect">
            <a:avLst/>
          </a:prstGeom>
          <a:effectLst>
            <a:outerShdw blurRad="508000" dir="2700000" algn="tl" rotWithShape="0">
              <a:prstClr val="black">
                <a:alpha val="70000"/>
              </a:prstClr>
            </a:outerShdw>
          </a:effectLst>
        </p:spPr>
        <p:txBody>
          <a:bodyPr vert="horz" wrap="square" lIns="0" tIns="98213" rIns="0" bIns="0" rtlCol="0">
            <a:spAutoFit/>
          </a:bodyPr>
          <a:lstStyle/>
          <a:p>
            <a:r>
              <a:rPr lang="sv-SE" sz="8533" b="1" dirty="0">
                <a:solidFill>
                  <a:schemeClr val="bg1"/>
                </a:solidFill>
                <a:latin typeface="Gill Sans MT" charset="0"/>
                <a:ea typeface="Gill Sans MT" charset="0"/>
                <a:cs typeface="Gill Sans MT" charset="0"/>
              </a:rPr>
              <a:t>”</a:t>
            </a:r>
          </a:p>
        </p:txBody>
      </p:sp>
      <p:sp>
        <p:nvSpPr>
          <p:cNvPr id="17" name="object 4">
            <a:extLst>
              <a:ext uri="{FF2B5EF4-FFF2-40B4-BE49-F238E27FC236}">
                <a16:creationId xmlns:a16="http://schemas.microsoft.com/office/drawing/2014/main" id="{CC935D1A-6F9B-409F-B31C-D4550C6CC35D}"/>
              </a:ext>
            </a:extLst>
          </p:cNvPr>
          <p:cNvSpPr txBox="1"/>
          <p:nvPr userDrawn="1"/>
        </p:nvSpPr>
        <p:spPr>
          <a:xfrm>
            <a:off x="5188599" y="434836"/>
            <a:ext cx="6604000" cy="2930716"/>
          </a:xfrm>
          <a:prstGeom prst="rect">
            <a:avLst/>
          </a:prstGeom>
          <a:effectLst>
            <a:outerShdw blurRad="508000" dir="2700000" algn="tl" rotWithShape="0">
              <a:prstClr val="black">
                <a:alpha val="70000"/>
              </a:prstClr>
            </a:outerShdw>
          </a:effectLst>
        </p:spPr>
        <p:txBody>
          <a:bodyPr vert="horz" wrap="square" lIns="0" tIns="98213" rIns="0" bIns="0" rtlCol="0">
            <a:spAutoFit/>
          </a:bodyPr>
          <a:lstStyle/>
          <a:p>
            <a:r>
              <a:rPr lang="en-US" sz="2400" b="1" kern="1200" dirty="0">
                <a:solidFill>
                  <a:schemeClr val="bg1"/>
                </a:solidFill>
                <a:latin typeface="Gill Sans MT" charset="0"/>
              </a:rPr>
              <a:t>Look around! It is wonderfully beautiful in Nacka. Sea, cliffs and natural areas and at the same time close to central Stockholm. Nacka is a place people really want to go to and when they do, I'll make sure they have somewhere to stay and eat!</a:t>
            </a:r>
          </a:p>
          <a:p>
            <a:endParaRPr lang="sv-SE" sz="2400" b="1" kern="1200" dirty="0">
              <a:solidFill>
                <a:schemeClr val="bg1"/>
              </a:solidFill>
              <a:latin typeface="Gill Sans MT" charset="0"/>
            </a:endParaRPr>
          </a:p>
          <a:p>
            <a:pPr algn="r"/>
            <a:r>
              <a:rPr lang="sv-SE" sz="1600" b="1" dirty="0">
                <a:solidFill>
                  <a:schemeClr val="bg1"/>
                </a:solidFill>
                <a:latin typeface="Gill Sans MT" charset="0"/>
                <a:ea typeface="Gill Sans MT" charset="0"/>
                <a:cs typeface="Gill Sans MT" charset="0"/>
              </a:rPr>
              <a:t>PETTER STORDALEN</a:t>
            </a:r>
          </a:p>
        </p:txBody>
      </p:sp>
      <p:pic>
        <p:nvPicPr>
          <p:cNvPr id="9" name="Bildobjekt 6">
            <a:extLst>
              <a:ext uri="{FF2B5EF4-FFF2-40B4-BE49-F238E27FC236}">
                <a16:creationId xmlns:a16="http://schemas.microsoft.com/office/drawing/2014/main" id="{B5BA1557-0F1E-45DF-88F7-38B7B9D401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497860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acka">
    <p:spTree>
      <p:nvGrpSpPr>
        <p:cNvPr id="1" name=""/>
        <p:cNvGrpSpPr/>
        <p:nvPr/>
      </p:nvGrpSpPr>
      <p:grpSpPr>
        <a:xfrm>
          <a:off x="0" y="0"/>
          <a:ext cx="0" cy="0"/>
          <a:chOff x="0" y="0"/>
          <a:chExt cx="0" cy="0"/>
        </a:xfrm>
      </p:grpSpPr>
      <p:pic>
        <p:nvPicPr>
          <p:cNvPr id="6" name="Bildobjekt 1">
            <a:extLst>
              <a:ext uri="{FF2B5EF4-FFF2-40B4-BE49-F238E27FC236}">
                <a16:creationId xmlns:a16="http://schemas.microsoft.com/office/drawing/2014/main" id="{7BA6CF47-0CF9-4074-BF1B-9C05DDF8470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2" y="-50800"/>
            <a:ext cx="12282311" cy="6908800"/>
          </a:xfrm>
          <a:prstGeom prst="rect">
            <a:avLst/>
          </a:prstGeom>
        </p:spPr>
      </p:pic>
    </p:spTree>
    <p:extLst>
      <p:ext uri="{BB962C8B-B14F-4D97-AF65-F5344CB8AC3E}">
        <p14:creationId xmlns:p14="http://schemas.microsoft.com/office/powerpoint/2010/main" val="1012774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gether">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41F78814-FC6A-48F9-9325-13665FC68135}"/>
              </a:ext>
            </a:extLst>
          </p:cNvPr>
          <p:cNvSpPr/>
          <p:nvPr userDrawn="1"/>
        </p:nvSpPr>
        <p:spPr>
          <a:xfrm>
            <a:off x="0" y="0"/>
            <a:ext cx="12192000" cy="6859200"/>
          </a:xfrm>
          <a:prstGeom prst="rect">
            <a:avLst/>
          </a:prstGeom>
          <a: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15" name="object 4">
            <a:extLst>
              <a:ext uri="{FF2B5EF4-FFF2-40B4-BE49-F238E27FC236}">
                <a16:creationId xmlns:a16="http://schemas.microsoft.com/office/drawing/2014/main" id="{A66299B0-0F9D-414C-B3DE-B23898ECB9D2}"/>
              </a:ext>
            </a:extLst>
          </p:cNvPr>
          <p:cNvSpPr txBox="1">
            <a:spLocks/>
          </p:cNvSpPr>
          <p:nvPr userDrawn="1"/>
        </p:nvSpPr>
        <p:spPr>
          <a:xfrm>
            <a:off x="657203" y="402754"/>
            <a:ext cx="10158535" cy="755762"/>
          </a:xfrm>
          <a:prstGeom prst="rect">
            <a:avLst/>
          </a:prstGeom>
          <a:effectLst>
            <a:outerShdw blurRad="254000" dist="76200" dir="2700000" algn="tl" rotWithShape="0">
              <a:prstClr val="black">
                <a:alpha val="60000"/>
              </a:prstClr>
            </a:outerShdw>
          </a:effectLst>
        </p:spPr>
        <p:txBody>
          <a:bodyPr vert="horz" wrap="square" lIns="0" tIns="16933" rIns="0" bIns="0" rtlCol="0">
            <a:spAutoFit/>
          </a:bodyPr>
          <a:lstStyle>
            <a:lvl1pPr>
              <a:defRPr>
                <a:latin typeface="+mj-lt"/>
                <a:ea typeface="+mj-ea"/>
                <a:cs typeface="+mj-cs"/>
              </a:defRPr>
            </a:lvl1pPr>
          </a:lstStyle>
          <a:p>
            <a:pPr marL="16933" algn="l" rtl="0">
              <a:spcBef>
                <a:spcPts val="133"/>
              </a:spcBef>
              <a:tabLst>
                <a:tab pos="4691992" algn="l"/>
              </a:tabLst>
            </a:pPr>
            <a:r>
              <a:rPr lang="en-GB" sz="4800" b="0" i="0" u="none" kern="0" baseline="0" dirty="0">
                <a:solidFill>
                  <a:srgbClr val="FFFFFF"/>
                </a:solidFill>
                <a:latin typeface="Gill Sans MT" charset="0"/>
                <a:ea typeface="Gill Sans MT" charset="0"/>
                <a:cs typeface="Gill Sans MT" charset="0"/>
              </a:rPr>
              <a:t>TOGETHER WE ARE </a:t>
            </a:r>
            <a:r>
              <a:rPr lang="en-GB" sz="4800" b="1" i="0" u="none" kern="0" spc="-53" baseline="0" dirty="0">
                <a:solidFill>
                  <a:srgbClr val="FFFFFF"/>
                </a:solidFill>
                <a:latin typeface="Gill Sans MT" charset="0"/>
                <a:ea typeface="Gill Sans MT" charset="0"/>
                <a:cs typeface="Gill Sans MT" charset="0"/>
              </a:rPr>
              <a:t>NACKA</a:t>
            </a:r>
            <a:endParaRPr lang="en-GB" sz="4800" b="1" kern="0" dirty="0">
              <a:solidFill>
                <a:sysClr val="windowText" lastClr="000000"/>
              </a:solidFill>
              <a:latin typeface="Gill Sans MT" charset="0"/>
              <a:ea typeface="Gill Sans MT" charset="0"/>
              <a:cs typeface="Gill Sans MT" charset="0"/>
            </a:endParaRPr>
          </a:p>
        </p:txBody>
      </p:sp>
      <p:sp>
        <p:nvSpPr>
          <p:cNvPr id="16" name="object 4">
            <a:extLst>
              <a:ext uri="{FF2B5EF4-FFF2-40B4-BE49-F238E27FC236}">
                <a16:creationId xmlns:a16="http://schemas.microsoft.com/office/drawing/2014/main" id="{A43FBB10-E59B-4CCA-B8D0-1915C35A40D6}"/>
              </a:ext>
            </a:extLst>
          </p:cNvPr>
          <p:cNvSpPr txBox="1"/>
          <p:nvPr userDrawn="1"/>
        </p:nvSpPr>
        <p:spPr>
          <a:xfrm>
            <a:off x="710400" y="4070742"/>
            <a:ext cx="5080000" cy="1740647"/>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gn="l" rtl="0">
              <a:lnSpc>
                <a:spcPts val="3200"/>
              </a:lnSpc>
              <a:spcBef>
                <a:spcPts val="773"/>
              </a:spcBef>
            </a:pPr>
            <a:r>
              <a:rPr lang="en-GB" sz="2933" b="1" i="0" u="none" spc="-7" baseline="0" dirty="0">
                <a:solidFill>
                  <a:srgbClr val="FFFFFF"/>
                </a:solidFill>
                <a:latin typeface="Gill Sans MT" charset="0"/>
                <a:ea typeface="Gill Sans MT" charset="0"/>
                <a:cs typeface="Gill Sans MT" charset="0"/>
              </a:rPr>
              <a:t>In our municipality, </a:t>
            </a:r>
            <a:br>
              <a:rPr lang="en-GB" sz="2933" b="1" spc="-7" dirty="0">
                <a:solidFill>
                  <a:srgbClr val="FFFFFF"/>
                </a:solidFill>
                <a:latin typeface="Gill Sans MT" charset="0"/>
                <a:ea typeface="Gill Sans MT" charset="0"/>
                <a:cs typeface="Gill Sans MT" charset="0"/>
              </a:rPr>
            </a:br>
            <a:r>
              <a:rPr lang="en-GB" sz="2933" b="1" i="0" u="none" spc="-7" baseline="0" dirty="0">
                <a:solidFill>
                  <a:srgbClr val="FFFFFF"/>
                </a:solidFill>
                <a:latin typeface="Gill Sans MT" charset="0"/>
                <a:ea typeface="Gill Sans MT" charset="0"/>
                <a:cs typeface="Gill Sans MT" charset="0"/>
              </a:rPr>
              <a:t>we try new things </a:t>
            </a:r>
            <a:br>
              <a:rPr lang="en-GB" sz="2933" b="1" spc="-7" dirty="0">
                <a:solidFill>
                  <a:srgbClr val="FFFFFF"/>
                </a:solidFill>
                <a:latin typeface="Gill Sans MT" charset="0"/>
                <a:ea typeface="Gill Sans MT" charset="0"/>
                <a:cs typeface="Gill Sans MT" charset="0"/>
              </a:rPr>
            </a:br>
            <a:r>
              <a:rPr lang="en-GB" sz="2933" b="1" i="0" u="none" spc="-7" baseline="0" dirty="0">
                <a:solidFill>
                  <a:srgbClr val="FFFFFF"/>
                </a:solidFill>
                <a:latin typeface="Gill Sans MT" charset="0"/>
                <a:ea typeface="Gill Sans MT" charset="0"/>
                <a:cs typeface="Gill Sans MT" charset="0"/>
              </a:rPr>
              <a:t>to make sure we keep </a:t>
            </a:r>
            <a:br>
              <a:rPr lang="en-GB" sz="2933" b="1" spc="-7" dirty="0">
                <a:solidFill>
                  <a:srgbClr val="FFFFFF"/>
                </a:solidFill>
                <a:latin typeface="Gill Sans MT" charset="0"/>
                <a:ea typeface="Gill Sans MT" charset="0"/>
                <a:cs typeface="Gill Sans MT" charset="0"/>
              </a:rPr>
            </a:br>
            <a:r>
              <a:rPr lang="en-GB" sz="2933" b="1" i="0" u="none" spc="-7" baseline="0" dirty="0">
                <a:solidFill>
                  <a:srgbClr val="FFFFFF"/>
                </a:solidFill>
                <a:latin typeface="Gill Sans MT" charset="0"/>
                <a:ea typeface="Gill Sans MT" charset="0"/>
                <a:cs typeface="Gill Sans MT" charset="0"/>
              </a:rPr>
              <a:t>developing.</a:t>
            </a:r>
          </a:p>
        </p:txBody>
      </p:sp>
      <p:pic>
        <p:nvPicPr>
          <p:cNvPr id="8" name="Bildobjekt 6">
            <a:extLst>
              <a:ext uri="{FF2B5EF4-FFF2-40B4-BE49-F238E27FC236}">
                <a16:creationId xmlns:a16="http://schemas.microsoft.com/office/drawing/2014/main" id="{258D280E-9E79-40F0-822A-DDD9D52DDBF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237253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acka is growing">
    <p:spTree>
      <p:nvGrpSpPr>
        <p:cNvPr id="1" name=""/>
        <p:cNvGrpSpPr/>
        <p:nvPr/>
      </p:nvGrpSpPr>
      <p:grpSpPr>
        <a:xfrm>
          <a:off x="0" y="0"/>
          <a:ext cx="0" cy="0"/>
          <a:chOff x="0" y="0"/>
          <a:chExt cx="0" cy="0"/>
        </a:xfrm>
      </p:grpSpPr>
      <p:pic>
        <p:nvPicPr>
          <p:cNvPr id="12" name="Bildobjekt 1">
            <a:extLst>
              <a:ext uri="{FF2B5EF4-FFF2-40B4-BE49-F238E27FC236}">
                <a16:creationId xmlns:a16="http://schemas.microsoft.com/office/drawing/2014/main" id="{691D307C-B3E3-410C-B88F-82837277B2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Rektangel 3">
            <a:extLst>
              <a:ext uri="{FF2B5EF4-FFF2-40B4-BE49-F238E27FC236}">
                <a16:creationId xmlns:a16="http://schemas.microsoft.com/office/drawing/2014/main" id="{ABF9F22D-E601-4176-9420-E9EAE2FF6970}"/>
              </a:ext>
            </a:extLst>
          </p:cNvPr>
          <p:cNvSpPr/>
          <p:nvPr userDrawn="1"/>
        </p:nvSpPr>
        <p:spPr>
          <a:xfrm>
            <a:off x="7800000" y="753602"/>
            <a:ext cx="1276800" cy="4699199"/>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3200"/>
          </a:p>
        </p:txBody>
      </p:sp>
      <p:sp>
        <p:nvSpPr>
          <p:cNvPr id="20" name="Rektangel 4">
            <a:extLst>
              <a:ext uri="{FF2B5EF4-FFF2-40B4-BE49-F238E27FC236}">
                <a16:creationId xmlns:a16="http://schemas.microsoft.com/office/drawing/2014/main" id="{0584B316-D744-443F-AECB-0D24C83C7839}"/>
              </a:ext>
            </a:extLst>
          </p:cNvPr>
          <p:cNvSpPr/>
          <p:nvPr userDrawn="1"/>
        </p:nvSpPr>
        <p:spPr>
          <a:xfrm>
            <a:off x="9076800" y="753602"/>
            <a:ext cx="1233600" cy="4699199"/>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3200"/>
          </a:p>
        </p:txBody>
      </p:sp>
      <p:sp>
        <p:nvSpPr>
          <p:cNvPr id="21" name="Rektangel 5">
            <a:extLst>
              <a:ext uri="{FF2B5EF4-FFF2-40B4-BE49-F238E27FC236}">
                <a16:creationId xmlns:a16="http://schemas.microsoft.com/office/drawing/2014/main" id="{1FA1E6AA-71AA-42AC-8463-44DD1D6B1A7C}"/>
              </a:ext>
            </a:extLst>
          </p:cNvPr>
          <p:cNvSpPr/>
          <p:nvPr userDrawn="1"/>
        </p:nvSpPr>
        <p:spPr>
          <a:xfrm>
            <a:off x="10310400" y="757430"/>
            <a:ext cx="1243200" cy="4699199"/>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3200"/>
          </a:p>
        </p:txBody>
      </p:sp>
      <p:sp>
        <p:nvSpPr>
          <p:cNvPr id="22" name="object 4">
            <a:extLst>
              <a:ext uri="{FF2B5EF4-FFF2-40B4-BE49-F238E27FC236}">
                <a16:creationId xmlns:a16="http://schemas.microsoft.com/office/drawing/2014/main" id="{503F1B3E-43B1-4931-A09C-4FDE1147CCFC}"/>
              </a:ext>
            </a:extLst>
          </p:cNvPr>
          <p:cNvSpPr txBox="1">
            <a:spLocks/>
          </p:cNvSpPr>
          <p:nvPr userDrawn="1"/>
        </p:nvSpPr>
        <p:spPr>
          <a:xfrm>
            <a:off x="657203" y="402753"/>
            <a:ext cx="10158535" cy="1488014"/>
          </a:xfrm>
          <a:prstGeom prst="rect">
            <a:avLst/>
          </a:prstGeom>
          <a:effectLst>
            <a:outerShdw blurRad="254000" dist="76200" dir="2700000" algn="tl" rotWithShape="0">
              <a:prstClr val="black">
                <a:alpha val="20000"/>
              </a:prstClr>
            </a:outerShdw>
          </a:effectLst>
        </p:spPr>
        <p:txBody>
          <a:bodyPr vert="horz" wrap="square" lIns="0" tIns="16933" rIns="0" bIns="0" rtlCol="0">
            <a:spAutoFit/>
          </a:bodyPr>
          <a:lstStyle>
            <a:lvl1pPr>
              <a:defRPr>
                <a:latin typeface="+mj-lt"/>
                <a:ea typeface="+mj-ea"/>
                <a:cs typeface="+mj-cs"/>
              </a:defRPr>
            </a:lvl1pPr>
          </a:lstStyle>
          <a:p>
            <a:pPr marL="16933" algn="l" rtl="0">
              <a:lnSpc>
                <a:spcPts val="5867"/>
              </a:lnSpc>
              <a:spcBef>
                <a:spcPts val="133"/>
              </a:spcBef>
              <a:tabLst>
                <a:tab pos="4691992" algn="l"/>
              </a:tabLst>
            </a:pPr>
            <a:r>
              <a:rPr lang="en-GB" sz="4800" b="0" i="0" u="none" kern="0" cap="all" baseline="0" dirty="0">
                <a:solidFill>
                  <a:srgbClr val="FFFFFF"/>
                </a:solidFill>
                <a:latin typeface="Gill Sans MT" charset="0"/>
                <a:ea typeface="Gill Sans MT" charset="0"/>
                <a:cs typeface="Gill Sans MT" charset="0"/>
              </a:rPr>
              <a:t>Nacka is growing </a:t>
            </a:r>
            <a:br>
              <a:rPr lang="en-GB" sz="4800" kern="0" cap="all" dirty="0">
                <a:solidFill>
                  <a:srgbClr val="FFFFFF"/>
                </a:solidFill>
                <a:latin typeface="Gill Sans MT" charset="0"/>
                <a:ea typeface="Gill Sans MT" charset="0"/>
                <a:cs typeface="Gill Sans MT" charset="0"/>
              </a:rPr>
            </a:br>
            <a:r>
              <a:rPr lang="en-GB" sz="4800" b="1" i="0" u="none" kern="0" cap="all" baseline="0" dirty="0">
                <a:solidFill>
                  <a:srgbClr val="FFFFFF"/>
                </a:solidFill>
                <a:latin typeface="Gill Sans MT" charset="0"/>
                <a:ea typeface="Gill Sans MT" charset="0"/>
                <a:cs typeface="Gill Sans MT" charset="0"/>
              </a:rPr>
              <a:t>for more people</a:t>
            </a:r>
          </a:p>
        </p:txBody>
      </p:sp>
      <p:pic>
        <p:nvPicPr>
          <p:cNvPr id="23" name="Bildobjekt 7">
            <a:extLst>
              <a:ext uri="{FF2B5EF4-FFF2-40B4-BE49-F238E27FC236}">
                <a16:creationId xmlns:a16="http://schemas.microsoft.com/office/drawing/2014/main" id="{F97DE536-FC00-4A5F-9251-E47BB6CEE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4968" y="655320"/>
            <a:ext cx="4478528" cy="5008880"/>
          </a:xfrm>
          <a:prstGeom prst="rect">
            <a:avLst/>
          </a:prstGeom>
        </p:spPr>
      </p:pic>
      <p:pic>
        <p:nvPicPr>
          <p:cNvPr id="11" name="Bildobjekt 6">
            <a:extLst>
              <a:ext uri="{FF2B5EF4-FFF2-40B4-BE49-F238E27FC236}">
                <a16:creationId xmlns:a16="http://schemas.microsoft.com/office/drawing/2014/main" id="{7B94B44B-D85F-4D0F-BC30-ACAC615650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39078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siness Climate">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6D4A3F23-8A7A-4882-A942-B91B98D8963C}"/>
              </a:ext>
            </a:extLst>
          </p:cNvPr>
          <p:cNvSpPr/>
          <p:nvPr userDrawn="1"/>
        </p:nvSpPr>
        <p:spPr>
          <a:xfrm>
            <a:off x="0" y="0"/>
            <a:ext cx="12192000" cy="6859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13" name="object 4">
            <a:extLst>
              <a:ext uri="{FF2B5EF4-FFF2-40B4-BE49-F238E27FC236}">
                <a16:creationId xmlns:a16="http://schemas.microsoft.com/office/drawing/2014/main" id="{5D8CA098-0E62-42D9-8850-F3F8D2E532C4}"/>
              </a:ext>
            </a:extLst>
          </p:cNvPr>
          <p:cNvSpPr txBox="1"/>
          <p:nvPr userDrawn="1"/>
        </p:nvSpPr>
        <p:spPr>
          <a:xfrm>
            <a:off x="710402" y="2717802"/>
            <a:ext cx="4240407" cy="2869161"/>
          </a:xfrm>
          <a:prstGeom prst="rect">
            <a:avLst/>
          </a:prstGeom>
          <a:effectLst>
            <a:outerShdw blurRad="254000" dist="38100" dir="2700000" algn="tl" rotWithShape="0">
              <a:prstClr val="black">
                <a:alpha val="80000"/>
              </a:prstClr>
            </a:outerShdw>
          </a:effectLst>
        </p:spPr>
        <p:txBody>
          <a:bodyPr vert="horz" wrap="square" lIns="0" tIns="98213" rIns="0" bIns="0" rtlCol="0">
            <a:spAutoFit/>
          </a:bodyPr>
          <a:lstStyle/>
          <a:p>
            <a:pPr marL="16933" marR="56724" algn="l" rtl="0">
              <a:lnSpc>
                <a:spcPts val="3200"/>
              </a:lnSpc>
              <a:spcBef>
                <a:spcPts val="773"/>
              </a:spcBef>
            </a:pPr>
            <a:r>
              <a:rPr lang="en-GB" sz="2933" b="1" i="0" u="none" spc="-7" baseline="0">
                <a:solidFill>
                  <a:srgbClr val="FFFFFF"/>
                </a:solidFill>
                <a:latin typeface="Gill Sans MT" charset="0"/>
                <a:ea typeface="Gill Sans MT" charset="0"/>
                <a:cs typeface="Gill Sans MT" charset="0"/>
              </a:rPr>
              <a:t>3 new businesses </a:t>
            </a:r>
            <a:br>
              <a:rPr lang="en-GB" sz="2933" b="1" spc="-7">
                <a:solidFill>
                  <a:srgbClr val="FFFFFF"/>
                </a:solidFill>
                <a:latin typeface="Gill Sans MT" charset="0"/>
                <a:ea typeface="Gill Sans MT" charset="0"/>
                <a:cs typeface="Gill Sans MT" charset="0"/>
              </a:rPr>
            </a:br>
            <a:r>
              <a:rPr lang="en-GB" sz="2933" b="1" i="0" u="none" spc="-7" baseline="0">
                <a:solidFill>
                  <a:srgbClr val="FFFFFF"/>
                </a:solidFill>
                <a:latin typeface="Gill Sans MT" charset="0"/>
                <a:ea typeface="Gill Sans MT" charset="0"/>
                <a:cs typeface="Gill Sans MT" charset="0"/>
              </a:rPr>
              <a:t>are launched in Nacka</a:t>
            </a:r>
            <a:br>
              <a:rPr lang="en-GB" sz="2933" b="1" spc="-7">
                <a:solidFill>
                  <a:srgbClr val="FFFFFF"/>
                </a:solidFill>
                <a:latin typeface="Gill Sans MT" charset="0"/>
                <a:ea typeface="Gill Sans MT" charset="0"/>
                <a:cs typeface="Gill Sans MT" charset="0"/>
              </a:rPr>
            </a:br>
            <a:r>
              <a:rPr lang="en-GB" sz="2933" b="1" i="0" u="none" spc="-7" baseline="0">
                <a:solidFill>
                  <a:srgbClr val="FFFFFF"/>
                </a:solidFill>
                <a:latin typeface="Gill Sans MT" charset="0"/>
                <a:ea typeface="Gill Sans MT" charset="0"/>
                <a:cs typeface="Gill Sans MT" charset="0"/>
              </a:rPr>
              <a:t>every day.</a:t>
            </a:r>
            <a:endParaRPr lang="en-GB" sz="2933" b="1" dirty="0">
              <a:latin typeface="Gill Sans MT" charset="0"/>
              <a:ea typeface="Gill Sans MT" charset="0"/>
              <a:cs typeface="Gill Sans MT" charset="0"/>
            </a:endParaRPr>
          </a:p>
          <a:p>
            <a:pPr marL="16933" marR="56724" algn="l" rtl="0">
              <a:lnSpc>
                <a:spcPts val="800"/>
              </a:lnSpc>
              <a:spcBef>
                <a:spcPts val="773"/>
              </a:spcBef>
            </a:pPr>
            <a:endParaRPr lang="en-GB" sz="2933" b="1" spc="-7" dirty="0">
              <a:solidFill>
                <a:srgbClr val="FFFFFF"/>
              </a:solidFill>
              <a:latin typeface="Gill Sans MT" charset="0"/>
              <a:ea typeface="Gill Sans MT" charset="0"/>
              <a:cs typeface="Gill Sans MT" charset="0"/>
            </a:endParaRPr>
          </a:p>
          <a:p>
            <a:pPr marL="16933" marR="56724" algn="l" rtl="0">
              <a:lnSpc>
                <a:spcPts val="3200"/>
              </a:lnSpc>
              <a:spcBef>
                <a:spcPts val="773"/>
              </a:spcBef>
            </a:pPr>
            <a:r>
              <a:rPr lang="en-GB" sz="2933" b="1" i="0" u="none" spc="-7" baseline="0">
                <a:solidFill>
                  <a:srgbClr val="FFFFFF"/>
                </a:solidFill>
                <a:latin typeface="Gill Sans MT" charset="0"/>
                <a:ea typeface="Gill Sans MT" charset="0"/>
                <a:cs typeface="Gill Sans MT" charset="0"/>
              </a:rPr>
              <a:t>80% of those who own and run businesses </a:t>
            </a:r>
            <a:br>
              <a:rPr lang="en-GB" sz="2933" b="1" spc="-7">
                <a:solidFill>
                  <a:srgbClr val="FFFFFF"/>
                </a:solidFill>
                <a:latin typeface="Gill Sans MT" charset="0"/>
                <a:ea typeface="Gill Sans MT" charset="0"/>
                <a:cs typeface="Gill Sans MT" charset="0"/>
              </a:rPr>
            </a:br>
            <a:r>
              <a:rPr lang="en-GB" sz="2933" b="1" i="0" u="none" spc="-7" baseline="0">
                <a:solidFill>
                  <a:srgbClr val="FFFFFF"/>
                </a:solidFill>
                <a:latin typeface="Gill Sans MT" charset="0"/>
                <a:ea typeface="Gill Sans MT" charset="0"/>
                <a:cs typeface="Gill Sans MT" charset="0"/>
              </a:rPr>
              <a:t>in Nacka live here too.</a:t>
            </a:r>
            <a:endParaRPr sz="2933" b="1" dirty="0">
              <a:latin typeface="Gill Sans MT" charset="0"/>
              <a:ea typeface="Gill Sans MT" charset="0"/>
              <a:cs typeface="Gill Sans MT" charset="0"/>
            </a:endParaRPr>
          </a:p>
        </p:txBody>
      </p:sp>
      <p:sp>
        <p:nvSpPr>
          <p:cNvPr id="15" name="object 4">
            <a:extLst>
              <a:ext uri="{FF2B5EF4-FFF2-40B4-BE49-F238E27FC236}">
                <a16:creationId xmlns:a16="http://schemas.microsoft.com/office/drawing/2014/main" id="{3C61C5AA-8812-4B13-8CEA-4583E8B215A7}"/>
              </a:ext>
            </a:extLst>
          </p:cNvPr>
          <p:cNvSpPr txBox="1">
            <a:spLocks/>
          </p:cNvSpPr>
          <p:nvPr userDrawn="1"/>
        </p:nvSpPr>
        <p:spPr>
          <a:xfrm>
            <a:off x="657203" y="402754"/>
            <a:ext cx="11276135" cy="755762"/>
          </a:xfrm>
          <a:prstGeom prst="rect">
            <a:avLst/>
          </a:prstGeom>
          <a:effectLst>
            <a:outerShdw blurRad="254000" dist="76200" dir="2700000" algn="tl" rotWithShape="0">
              <a:prstClr val="black">
                <a:alpha val="40000"/>
              </a:prstClr>
            </a:outerShdw>
          </a:effectLst>
        </p:spPr>
        <p:txBody>
          <a:bodyPr vert="horz" wrap="square" lIns="0" tIns="16933" rIns="0" bIns="0" rtlCol="0">
            <a:spAutoFit/>
          </a:bodyPr>
          <a:lstStyle>
            <a:lvl1pPr>
              <a:defRPr>
                <a:latin typeface="+mj-lt"/>
                <a:ea typeface="+mj-ea"/>
                <a:cs typeface="+mj-cs"/>
              </a:defRPr>
            </a:lvl1pPr>
          </a:lstStyle>
          <a:p>
            <a:pPr algn="l" rtl="0"/>
            <a:r>
              <a:rPr lang="en-GB" sz="4800" b="1" i="0" u="none" baseline="0" dirty="0">
                <a:solidFill>
                  <a:schemeClr val="bg1"/>
                </a:solidFill>
                <a:latin typeface="Gill Sans MT" charset="0"/>
                <a:ea typeface="Gill Sans MT" charset="0"/>
                <a:cs typeface="Gill Sans MT" charset="0"/>
              </a:rPr>
              <a:t>TOP-CLASS </a:t>
            </a:r>
            <a:r>
              <a:rPr lang="en-GB" sz="4800" b="0" i="0" u="none" baseline="0" dirty="0">
                <a:solidFill>
                  <a:schemeClr val="bg1"/>
                </a:solidFill>
                <a:latin typeface="Gill Sans MT" charset="0"/>
                <a:ea typeface="Gill Sans MT" charset="0"/>
                <a:cs typeface="Gill Sans MT" charset="0"/>
              </a:rPr>
              <a:t>BUSINESS CLIMATE</a:t>
            </a:r>
          </a:p>
        </p:txBody>
      </p:sp>
      <p:pic>
        <p:nvPicPr>
          <p:cNvPr id="8" name="Bildobjekt 6">
            <a:extLst>
              <a:ext uri="{FF2B5EF4-FFF2-40B4-BE49-F238E27FC236}">
                <a16:creationId xmlns:a16="http://schemas.microsoft.com/office/drawing/2014/main" id="{F435B99A-3573-44E9-8ED0-7CCABDB8B0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4194374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oice and Quality">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F6E4CC60-8801-409A-A29E-2E4AFC548E69}"/>
              </a:ext>
            </a:extLst>
          </p:cNvPr>
          <p:cNvSpPr/>
          <p:nvPr userDrawn="1"/>
        </p:nvSpPr>
        <p:spPr>
          <a:xfrm>
            <a:off x="0" y="0"/>
            <a:ext cx="12192000" cy="6859200"/>
          </a:xfrm>
          <a:prstGeom prst="rect">
            <a:avLst/>
          </a:prstGeom>
          <a: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2397" dirty="0"/>
          </a:p>
        </p:txBody>
      </p:sp>
      <p:sp>
        <p:nvSpPr>
          <p:cNvPr id="14" name="object 4">
            <a:extLst>
              <a:ext uri="{FF2B5EF4-FFF2-40B4-BE49-F238E27FC236}">
                <a16:creationId xmlns:a16="http://schemas.microsoft.com/office/drawing/2014/main" id="{CC5E41E6-7873-422C-9307-AF4AAB0B1D64}"/>
              </a:ext>
            </a:extLst>
          </p:cNvPr>
          <p:cNvSpPr txBox="1">
            <a:spLocks/>
          </p:cNvSpPr>
          <p:nvPr userDrawn="1"/>
        </p:nvSpPr>
        <p:spPr>
          <a:xfrm>
            <a:off x="657203" y="402754"/>
            <a:ext cx="11276135" cy="1494426"/>
          </a:xfrm>
          <a:prstGeom prst="rect">
            <a:avLst/>
          </a:prstGeom>
          <a:effectLst>
            <a:outerShdw blurRad="254000" dist="76200" dir="2700000" algn="tl" rotWithShape="0">
              <a:prstClr val="black">
                <a:alpha val="40000"/>
              </a:prstClr>
            </a:outerShdw>
          </a:effectLst>
        </p:spPr>
        <p:txBody>
          <a:bodyPr vert="horz" wrap="square" lIns="0" tIns="16933" rIns="0" bIns="0" rtlCol="0">
            <a:spAutoFit/>
          </a:bodyPr>
          <a:lstStyle>
            <a:lvl1pPr>
              <a:defRPr>
                <a:latin typeface="+mj-lt"/>
                <a:ea typeface="+mj-ea"/>
                <a:cs typeface="+mj-cs"/>
              </a:defRPr>
            </a:lvl1pPr>
          </a:lstStyle>
          <a:p>
            <a:pPr algn="l" rtl="0"/>
            <a:r>
              <a:rPr lang="en-GB" sz="4800" b="1" i="0" u="none" baseline="0" dirty="0">
                <a:solidFill>
                  <a:schemeClr val="bg1"/>
                </a:solidFill>
                <a:latin typeface="Gill Sans MT" charset="0"/>
                <a:ea typeface="Gill Sans MT" charset="0"/>
                <a:cs typeface="Gill Sans MT" charset="0"/>
              </a:rPr>
              <a:t>FREEDOM OF CHOICE </a:t>
            </a:r>
            <a:br>
              <a:rPr lang="en-GB" sz="4800" b="1" i="0" u="none" baseline="0" dirty="0">
                <a:solidFill>
                  <a:schemeClr val="bg1"/>
                </a:solidFill>
                <a:latin typeface="Gill Sans MT" charset="0"/>
                <a:ea typeface="Gill Sans MT" charset="0"/>
                <a:cs typeface="Gill Sans MT" charset="0"/>
              </a:rPr>
            </a:br>
            <a:r>
              <a:rPr lang="en-GB" sz="4800" b="0" i="0" u="none" baseline="0" dirty="0">
                <a:solidFill>
                  <a:schemeClr val="bg1"/>
                </a:solidFill>
                <a:latin typeface="Gill Sans MT" charset="0"/>
                <a:ea typeface="Gill Sans MT" charset="0"/>
                <a:cs typeface="Gill Sans MT" charset="0"/>
              </a:rPr>
              <a:t>AND QUALITY</a:t>
            </a:r>
            <a:endParaRPr lang="en-GB" sz="4800" b="1" dirty="0">
              <a:solidFill>
                <a:schemeClr val="bg1"/>
              </a:solidFill>
              <a:latin typeface="Gill Sans MT" charset="0"/>
              <a:ea typeface="Gill Sans MT" charset="0"/>
              <a:cs typeface="Gill Sans MT" charset="0"/>
            </a:endParaRPr>
          </a:p>
        </p:txBody>
      </p:sp>
      <p:sp>
        <p:nvSpPr>
          <p:cNvPr id="15" name="object 4">
            <a:extLst>
              <a:ext uri="{FF2B5EF4-FFF2-40B4-BE49-F238E27FC236}">
                <a16:creationId xmlns:a16="http://schemas.microsoft.com/office/drawing/2014/main" id="{7E2EEB52-3CCF-415A-892C-3645632E22C6}"/>
              </a:ext>
            </a:extLst>
          </p:cNvPr>
          <p:cNvSpPr txBox="1"/>
          <p:nvPr userDrawn="1"/>
        </p:nvSpPr>
        <p:spPr>
          <a:xfrm>
            <a:off x="710400" y="3733802"/>
            <a:ext cx="5080000" cy="2151016"/>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algn="l" rtl="0">
              <a:lnSpc>
                <a:spcPts val="3200"/>
              </a:lnSpc>
              <a:spcBef>
                <a:spcPts val="773"/>
              </a:spcBef>
            </a:pPr>
            <a:r>
              <a:rPr lang="en-GB" sz="2933" b="1" i="0" u="none" spc="-7" baseline="0" dirty="0">
                <a:solidFill>
                  <a:srgbClr val="FFFFFF"/>
                </a:solidFill>
                <a:latin typeface="Gill Sans MT" charset="0"/>
                <a:ea typeface="Gill Sans MT" charset="0"/>
                <a:cs typeface="Gill Sans MT" charset="0"/>
              </a:rPr>
              <a:t>Nacka residents are able to make customer choices within 24 areas, with 450 different providers to </a:t>
            </a:r>
            <a:br>
              <a:rPr lang="en-GB" sz="2933" b="1" spc="-7" dirty="0">
                <a:solidFill>
                  <a:srgbClr val="FFFFFF"/>
                </a:solidFill>
                <a:latin typeface="Gill Sans MT" charset="0"/>
                <a:ea typeface="Gill Sans MT" charset="0"/>
                <a:cs typeface="Gill Sans MT" charset="0"/>
              </a:rPr>
            </a:br>
            <a:r>
              <a:rPr lang="en-GB" sz="2933" b="1" i="0" u="none" spc="-7" baseline="0" dirty="0">
                <a:solidFill>
                  <a:srgbClr val="FFFFFF"/>
                </a:solidFill>
                <a:latin typeface="Gill Sans MT" charset="0"/>
                <a:ea typeface="Gill Sans MT" charset="0"/>
                <a:cs typeface="Gill Sans MT" charset="0"/>
              </a:rPr>
              <a:t>choose between.</a:t>
            </a:r>
          </a:p>
        </p:txBody>
      </p:sp>
      <p:pic>
        <p:nvPicPr>
          <p:cNvPr id="8" name="Bildobjekt 6">
            <a:extLst>
              <a:ext uri="{FF2B5EF4-FFF2-40B4-BE49-F238E27FC236}">
                <a16:creationId xmlns:a16="http://schemas.microsoft.com/office/drawing/2014/main" id="{B44DC233-6856-4811-9D30-AB27579641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914723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hools">
    <p:spTree>
      <p:nvGrpSpPr>
        <p:cNvPr id="1" name=""/>
        <p:cNvGrpSpPr/>
        <p:nvPr/>
      </p:nvGrpSpPr>
      <p:grpSpPr>
        <a:xfrm>
          <a:off x="0" y="0"/>
          <a:ext cx="0" cy="0"/>
          <a:chOff x="0" y="0"/>
          <a:chExt cx="0" cy="0"/>
        </a:xfrm>
      </p:grpSpPr>
      <p:pic>
        <p:nvPicPr>
          <p:cNvPr id="11" name="Bildobjekt 1">
            <a:extLst>
              <a:ext uri="{FF2B5EF4-FFF2-40B4-BE49-F238E27FC236}">
                <a16:creationId xmlns:a16="http://schemas.microsoft.com/office/drawing/2014/main" id="{0CA8FCD3-8FCE-4E6B-A8F3-C9C64A57B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7629"/>
            <a:ext cx="12192000" cy="6915631"/>
          </a:xfrm>
          <a:prstGeom prst="rect">
            <a:avLst/>
          </a:prstGeom>
        </p:spPr>
      </p:pic>
      <p:sp>
        <p:nvSpPr>
          <p:cNvPr id="12" name="object 4">
            <a:extLst>
              <a:ext uri="{FF2B5EF4-FFF2-40B4-BE49-F238E27FC236}">
                <a16:creationId xmlns:a16="http://schemas.microsoft.com/office/drawing/2014/main" id="{8BD9C575-54F5-4DDE-9548-FB28615E5405}"/>
              </a:ext>
            </a:extLst>
          </p:cNvPr>
          <p:cNvSpPr txBox="1"/>
          <p:nvPr userDrawn="1"/>
        </p:nvSpPr>
        <p:spPr>
          <a:xfrm>
            <a:off x="710400" y="1525940"/>
            <a:ext cx="4268000" cy="4100267"/>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algn="l" rtl="0">
              <a:lnSpc>
                <a:spcPts val="3200"/>
              </a:lnSpc>
              <a:spcBef>
                <a:spcPts val="773"/>
              </a:spcBef>
            </a:pPr>
            <a:r>
              <a:rPr lang="en-GB" sz="2933" b="1" i="0" u="none" spc="-7" baseline="0" dirty="0">
                <a:solidFill>
                  <a:srgbClr val="FFFFFF"/>
                </a:solidFill>
                <a:latin typeface="Gill Sans MT" charset="0"/>
                <a:ea typeface="Gill Sans MT" charset="0"/>
                <a:cs typeface="Gill Sans MT" charset="0"/>
              </a:rPr>
              <a:t>Nacka’s primary and secondary school pupils are among Sweden’s highest-achieving pupils. </a:t>
            </a:r>
          </a:p>
          <a:p>
            <a:pPr marL="16933" marR="56724" algn="l" rtl="0">
              <a:lnSpc>
                <a:spcPts val="800"/>
              </a:lnSpc>
              <a:spcBef>
                <a:spcPts val="773"/>
              </a:spcBef>
            </a:pPr>
            <a:endParaRPr lang="en-GB" sz="2933" b="1" spc="-7" dirty="0">
              <a:solidFill>
                <a:srgbClr val="FFFFFF"/>
              </a:solidFill>
              <a:latin typeface="Gill Sans MT" charset="0"/>
              <a:ea typeface="Gill Sans MT" charset="0"/>
              <a:cs typeface="Gill Sans MT" charset="0"/>
            </a:endParaRPr>
          </a:p>
          <a:p>
            <a:pPr marL="16933" marR="56724" algn="l" rtl="0">
              <a:lnSpc>
                <a:spcPts val="3200"/>
              </a:lnSpc>
              <a:spcBef>
                <a:spcPts val="773"/>
              </a:spcBef>
            </a:pPr>
            <a:r>
              <a:rPr lang="en-GB" sz="2933" b="1" i="0" u="none" spc="-7" baseline="0" dirty="0">
                <a:solidFill>
                  <a:srgbClr val="FFFFFF"/>
                </a:solidFill>
                <a:latin typeface="Gill Sans MT" charset="0"/>
                <a:ea typeface="Gill Sans MT" charset="0"/>
                <a:cs typeface="Gill Sans MT" charset="0"/>
              </a:rPr>
              <a:t>The primary and secondary schools in Nacka have ranked among the 10 best in Sweden for a long time.</a:t>
            </a:r>
          </a:p>
        </p:txBody>
      </p:sp>
      <p:pic>
        <p:nvPicPr>
          <p:cNvPr id="7" name="Bildobjekt 6">
            <a:extLst>
              <a:ext uri="{FF2B5EF4-FFF2-40B4-BE49-F238E27FC236}">
                <a16:creationId xmlns:a16="http://schemas.microsoft.com/office/drawing/2014/main" id="{FE867149-474F-4DA7-8C52-E884E978C3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633101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ature">
    <p:spTree>
      <p:nvGrpSpPr>
        <p:cNvPr id="1" name=""/>
        <p:cNvGrpSpPr/>
        <p:nvPr/>
      </p:nvGrpSpPr>
      <p:grpSpPr>
        <a:xfrm>
          <a:off x="0" y="0"/>
          <a:ext cx="0" cy="0"/>
          <a:chOff x="0" y="0"/>
          <a:chExt cx="0" cy="0"/>
        </a:xfrm>
      </p:grpSpPr>
      <p:pic>
        <p:nvPicPr>
          <p:cNvPr id="12" name="Bildobjekt 1">
            <a:extLst>
              <a:ext uri="{FF2B5EF4-FFF2-40B4-BE49-F238E27FC236}">
                <a16:creationId xmlns:a16="http://schemas.microsoft.com/office/drawing/2014/main" id="{9DDD472A-8CD4-485F-9FBD-94AD82585A7A}"/>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object 4">
            <a:extLst>
              <a:ext uri="{FF2B5EF4-FFF2-40B4-BE49-F238E27FC236}">
                <a16:creationId xmlns:a16="http://schemas.microsoft.com/office/drawing/2014/main" id="{FE7B8FE4-AF0D-4E86-AA8D-A8C53ADD928E}"/>
              </a:ext>
            </a:extLst>
          </p:cNvPr>
          <p:cNvSpPr txBox="1"/>
          <p:nvPr userDrawn="1"/>
        </p:nvSpPr>
        <p:spPr>
          <a:xfrm>
            <a:off x="711200" y="1497795"/>
            <a:ext cx="5080000" cy="4510636"/>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algn="l" rtl="0">
              <a:lnSpc>
                <a:spcPts val="3200"/>
              </a:lnSpc>
              <a:spcBef>
                <a:spcPts val="773"/>
              </a:spcBef>
            </a:pPr>
            <a:r>
              <a:rPr lang="en-GB" sz="2933" b="1" i="0" u="none" spc="-7" baseline="0" dirty="0">
                <a:solidFill>
                  <a:srgbClr val="FFFFFF"/>
                </a:solidFill>
                <a:latin typeface="Gill Sans MT" charset="0"/>
                <a:ea typeface="Gill Sans MT" charset="0"/>
                <a:cs typeface="Gill Sans MT" charset="0"/>
              </a:rPr>
              <a:t>Nacka residents have </a:t>
            </a:r>
            <a:br>
              <a:rPr lang="en-GB" sz="2933" b="1" spc="-7" dirty="0">
                <a:solidFill>
                  <a:srgbClr val="FFFFFF"/>
                </a:solidFill>
                <a:latin typeface="Gill Sans MT" charset="0"/>
                <a:ea typeface="Gill Sans MT" charset="0"/>
                <a:cs typeface="Gill Sans MT" charset="0"/>
              </a:rPr>
            </a:br>
            <a:r>
              <a:rPr lang="en-GB" sz="2933" b="1" i="0" u="none" spc="-7" baseline="0" dirty="0">
                <a:solidFill>
                  <a:srgbClr val="FFFFFF"/>
                </a:solidFill>
                <a:latin typeface="Gill Sans MT" charset="0"/>
                <a:ea typeface="Gill Sans MT" charset="0"/>
                <a:cs typeface="Gill Sans MT" charset="0"/>
              </a:rPr>
              <a:t>an average of 600 metres</a:t>
            </a:r>
            <a:br>
              <a:rPr lang="en-GB" sz="2933" b="1" spc="-7" dirty="0">
                <a:solidFill>
                  <a:srgbClr val="FFFFFF"/>
                </a:solidFill>
                <a:latin typeface="Gill Sans MT" charset="0"/>
                <a:ea typeface="Gill Sans MT" charset="0"/>
                <a:cs typeface="Gill Sans MT" charset="0"/>
              </a:rPr>
            </a:br>
            <a:r>
              <a:rPr lang="en-GB" sz="2933" b="1" i="0" u="none" spc="-7" baseline="0" dirty="0">
                <a:solidFill>
                  <a:srgbClr val="FFFFFF"/>
                </a:solidFill>
                <a:latin typeface="Gill Sans MT" charset="0"/>
                <a:ea typeface="Gill Sans MT" charset="0"/>
                <a:cs typeface="Gill Sans MT" charset="0"/>
              </a:rPr>
              <a:t>to a protected natural area.</a:t>
            </a:r>
          </a:p>
          <a:p>
            <a:pPr marL="16933" marR="56724" algn="l" rtl="0">
              <a:lnSpc>
                <a:spcPts val="800"/>
              </a:lnSpc>
              <a:spcBef>
                <a:spcPts val="773"/>
              </a:spcBef>
            </a:pPr>
            <a:endParaRPr lang="en-GB" sz="2933" b="1" spc="-7" dirty="0">
              <a:solidFill>
                <a:srgbClr val="FFFFFF"/>
              </a:solidFill>
              <a:latin typeface="Gill Sans MT" charset="0"/>
              <a:ea typeface="Gill Sans MT" charset="0"/>
              <a:cs typeface="Gill Sans MT" charset="0"/>
            </a:endParaRPr>
          </a:p>
          <a:p>
            <a:pPr marL="16933" marR="56724" algn="l" rtl="0">
              <a:lnSpc>
                <a:spcPts val="3200"/>
              </a:lnSpc>
              <a:spcBef>
                <a:spcPts val="773"/>
              </a:spcBef>
            </a:pPr>
            <a:r>
              <a:rPr lang="en-GB" sz="2933" b="1" i="0" u="none" spc="-7" baseline="0" dirty="0">
                <a:solidFill>
                  <a:srgbClr val="FFFFFF"/>
                </a:solidFill>
                <a:latin typeface="Gill Sans MT" charset="0"/>
                <a:ea typeface="Gill Sans MT" charset="0"/>
                <a:cs typeface="Gill Sans MT" charset="0"/>
              </a:rPr>
              <a:t>50% of the municipality’s </a:t>
            </a:r>
            <a:br>
              <a:rPr lang="en-GB" sz="2933" b="1" spc="-7" dirty="0">
                <a:solidFill>
                  <a:srgbClr val="FFFFFF"/>
                </a:solidFill>
                <a:latin typeface="Gill Sans MT" charset="0"/>
                <a:ea typeface="Gill Sans MT" charset="0"/>
                <a:cs typeface="Gill Sans MT" charset="0"/>
              </a:rPr>
            </a:br>
            <a:r>
              <a:rPr lang="en-GB" sz="2933" b="1" i="0" u="none" spc="-7" baseline="0" dirty="0">
                <a:solidFill>
                  <a:srgbClr val="FFFFFF"/>
                </a:solidFill>
                <a:latin typeface="Gill Sans MT" charset="0"/>
                <a:ea typeface="Gill Sans MT" charset="0"/>
                <a:cs typeface="Gill Sans MT" charset="0"/>
              </a:rPr>
              <a:t>surface area consists of </a:t>
            </a:r>
            <a:br>
              <a:rPr lang="en-GB" sz="2933" b="1" spc="-7" dirty="0">
                <a:solidFill>
                  <a:srgbClr val="FFFFFF"/>
                </a:solidFill>
                <a:latin typeface="Gill Sans MT" charset="0"/>
                <a:ea typeface="Gill Sans MT" charset="0"/>
                <a:cs typeface="Gill Sans MT" charset="0"/>
              </a:rPr>
            </a:br>
            <a:r>
              <a:rPr lang="en-GB" sz="2933" b="1" i="0" u="none" spc="-7" baseline="0" dirty="0">
                <a:solidFill>
                  <a:srgbClr val="FFFFFF"/>
                </a:solidFill>
                <a:latin typeface="Gill Sans MT" charset="0"/>
                <a:ea typeface="Gill Sans MT" charset="0"/>
                <a:cs typeface="Gill Sans MT" charset="0"/>
              </a:rPr>
              <a:t>green spaces.</a:t>
            </a:r>
          </a:p>
          <a:p>
            <a:pPr marL="16933" marR="56724" algn="l" rtl="0">
              <a:lnSpc>
                <a:spcPts val="800"/>
              </a:lnSpc>
              <a:spcBef>
                <a:spcPts val="773"/>
              </a:spcBef>
            </a:pPr>
            <a:endParaRPr lang="en-GB" sz="2933" b="1" spc="-7" dirty="0">
              <a:solidFill>
                <a:srgbClr val="FFFFFF"/>
              </a:solidFill>
              <a:latin typeface="Gill Sans MT" charset="0"/>
              <a:ea typeface="Gill Sans MT" charset="0"/>
              <a:cs typeface="Gill Sans MT" charset="0"/>
            </a:endParaRPr>
          </a:p>
          <a:p>
            <a:pPr marL="16933" marR="56724" algn="l" rtl="0">
              <a:lnSpc>
                <a:spcPts val="3200"/>
              </a:lnSpc>
              <a:spcBef>
                <a:spcPts val="773"/>
              </a:spcBef>
            </a:pPr>
            <a:r>
              <a:rPr lang="en-GB" sz="2933" b="1" i="0" u="none" spc="-7" baseline="0" dirty="0">
                <a:solidFill>
                  <a:srgbClr val="FFFFFF"/>
                </a:solidFill>
                <a:latin typeface="Gill Sans MT" charset="0"/>
                <a:ea typeface="Gill Sans MT" charset="0"/>
                <a:cs typeface="Gill Sans MT" charset="0"/>
              </a:rPr>
              <a:t>Nacka has </a:t>
            </a:r>
            <a:br>
              <a:rPr lang="en-GB" sz="2933" b="1" spc="-7" dirty="0">
                <a:solidFill>
                  <a:srgbClr val="FFFFFF"/>
                </a:solidFill>
                <a:latin typeface="Gill Sans MT" charset="0"/>
                <a:ea typeface="Gill Sans MT" charset="0"/>
                <a:cs typeface="Gill Sans MT" charset="0"/>
              </a:rPr>
            </a:br>
            <a:r>
              <a:rPr lang="en-GB" sz="2933" b="1" i="0" u="none" spc="-7" baseline="0" dirty="0">
                <a:solidFill>
                  <a:srgbClr val="FFFFFF"/>
                </a:solidFill>
                <a:latin typeface="Gill Sans MT" charset="0"/>
                <a:ea typeface="Gill Sans MT" charset="0"/>
                <a:cs typeface="Gill Sans MT" charset="0"/>
              </a:rPr>
              <a:t>100 km of coastline.</a:t>
            </a:r>
          </a:p>
          <a:p>
            <a:pPr marL="16933" marR="56724" algn="l" rtl="0">
              <a:lnSpc>
                <a:spcPts val="3200"/>
              </a:lnSpc>
              <a:spcBef>
                <a:spcPts val="773"/>
              </a:spcBef>
            </a:pPr>
            <a:endParaRPr lang="en-GB" sz="2933" b="1" spc="-7" dirty="0">
              <a:solidFill>
                <a:srgbClr val="FFFFFF"/>
              </a:solidFill>
              <a:latin typeface="Gill Sans MT" charset="0"/>
              <a:ea typeface="Gill Sans MT" charset="0"/>
              <a:cs typeface="Gill Sans MT" charset="0"/>
            </a:endParaRPr>
          </a:p>
        </p:txBody>
      </p:sp>
      <p:sp>
        <p:nvSpPr>
          <p:cNvPr id="15" name="object 4">
            <a:extLst>
              <a:ext uri="{FF2B5EF4-FFF2-40B4-BE49-F238E27FC236}">
                <a16:creationId xmlns:a16="http://schemas.microsoft.com/office/drawing/2014/main" id="{16472D32-F096-4EB0-B5F8-32DDD74080D2}"/>
              </a:ext>
            </a:extLst>
          </p:cNvPr>
          <p:cNvSpPr txBox="1">
            <a:spLocks/>
          </p:cNvSpPr>
          <p:nvPr userDrawn="1"/>
        </p:nvSpPr>
        <p:spPr>
          <a:xfrm>
            <a:off x="653537" y="400220"/>
            <a:ext cx="11276135" cy="755762"/>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pPr algn="l" rtl="0"/>
            <a:r>
              <a:rPr lang="en-GB" sz="4800" b="0" i="0" u="none" baseline="0" dirty="0">
                <a:solidFill>
                  <a:schemeClr val="bg1"/>
                </a:solidFill>
                <a:latin typeface="Gill Sans MT" charset="0"/>
                <a:ea typeface="Gill Sans MT" charset="0"/>
                <a:cs typeface="Gill Sans MT" charset="0"/>
              </a:rPr>
              <a:t>CLOSE TO </a:t>
            </a:r>
            <a:r>
              <a:rPr lang="en-GB" sz="4800" b="1" i="0" u="none" baseline="0" dirty="0">
                <a:solidFill>
                  <a:schemeClr val="bg1"/>
                </a:solidFill>
                <a:latin typeface="Gill Sans MT" charset="0"/>
                <a:ea typeface="Gill Sans MT" charset="0"/>
                <a:cs typeface="Gill Sans MT" charset="0"/>
              </a:rPr>
              <a:t>NATURE</a:t>
            </a:r>
          </a:p>
        </p:txBody>
      </p:sp>
      <p:pic>
        <p:nvPicPr>
          <p:cNvPr id="8" name="Bildobjekt 6">
            <a:extLst>
              <a:ext uri="{FF2B5EF4-FFF2-40B4-BE49-F238E27FC236}">
                <a16:creationId xmlns:a16="http://schemas.microsoft.com/office/drawing/2014/main" id="{BDC2E215-463D-4387-8E21-F8CDE1B3F71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49007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chemeClr val="bg2"/>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5" cy="1847851"/>
          </a:xfrm>
        </p:spPr>
        <p:txBody>
          <a:bodyPr>
            <a:noAutofit/>
          </a:bodyPr>
          <a:lstStyle>
            <a:lvl1pPr marL="0" indent="0">
              <a:buNone/>
              <a:defRPr lang="sv-SE" sz="2800" b="1"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endParaRPr lang="sv-SE" dirty="0"/>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2" name="Platshållare för text 10">
            <a:extLst>
              <a:ext uri="{FF2B5EF4-FFF2-40B4-BE49-F238E27FC236}">
                <a16:creationId xmlns:a16="http://schemas.microsoft.com/office/drawing/2014/main" id="{664829BD-244B-4098-B11D-59EC94F36A89}"/>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4164945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oals">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5302079D-F276-4C0D-8DAD-14D2C4922D16}"/>
              </a:ext>
            </a:extLst>
          </p:cNvPr>
          <p:cNvSpPr/>
          <p:nvPr userDrawn="1"/>
        </p:nvSpPr>
        <p:spPr>
          <a:xfrm>
            <a:off x="0" y="0"/>
            <a:ext cx="12192000" cy="68592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wrap="square" lIns="0" tIns="0" rIns="0" bIns="0" rtlCol="0"/>
          <a:lstStyle/>
          <a:p>
            <a:endParaRPr sz="2397"/>
          </a:p>
        </p:txBody>
      </p:sp>
      <p:sp>
        <p:nvSpPr>
          <p:cNvPr id="13" name="textruta 3">
            <a:extLst>
              <a:ext uri="{FF2B5EF4-FFF2-40B4-BE49-F238E27FC236}">
                <a16:creationId xmlns:a16="http://schemas.microsoft.com/office/drawing/2014/main" id="{7C5CFD36-BAB0-4C12-ADAE-A432AFB1FE4F}"/>
              </a:ext>
            </a:extLst>
          </p:cNvPr>
          <p:cNvSpPr txBox="1"/>
          <p:nvPr userDrawn="1"/>
        </p:nvSpPr>
        <p:spPr>
          <a:xfrm>
            <a:off x="4572000" y="1790851"/>
            <a:ext cx="7620000" cy="3703065"/>
          </a:xfrm>
          <a:prstGeom prst="rect">
            <a:avLst/>
          </a:prstGeom>
          <a:noFill/>
          <a:effectLst>
            <a:outerShdw blurRad="254000" dir="2700000" algn="tl" rotWithShape="0">
              <a:prstClr val="black">
                <a:alpha val="40000"/>
              </a:prstClr>
            </a:outerShdw>
          </a:effectLst>
        </p:spPr>
        <p:txBody>
          <a:bodyPr wrap="square" rtlCol="0">
            <a:spAutoFit/>
          </a:bodyPr>
          <a:lstStyle/>
          <a:p>
            <a:pPr algn="l" rtl="0"/>
            <a:r>
              <a:rPr lang="en-GB" sz="2933" b="1" i="0" u="none" baseline="0">
                <a:solidFill>
                  <a:schemeClr val="bg1"/>
                </a:solidFill>
                <a:latin typeface="Gill Sans MT" charset="0"/>
                <a:ea typeface="Gill Sans MT" charset="0"/>
                <a:cs typeface="Gill Sans MT" charset="0"/>
              </a:rPr>
              <a:t>20,000 </a:t>
            </a:r>
            <a:r>
              <a:rPr lang="en-GB" sz="2933" b="0" i="0" u="none" baseline="0">
                <a:solidFill>
                  <a:schemeClr val="bg1"/>
                </a:solidFill>
                <a:latin typeface="Gill Sans MT" charset="0"/>
                <a:ea typeface="Gill Sans MT" charset="0"/>
                <a:cs typeface="Gill Sans MT" charset="0"/>
              </a:rPr>
              <a:t>new homes</a:t>
            </a:r>
          </a:p>
          <a:p>
            <a:pPr algn="l" rtl="0"/>
            <a:r>
              <a:rPr lang="en-GB" sz="2933" b="1" i="0" u="none" baseline="0">
                <a:solidFill>
                  <a:schemeClr val="bg1"/>
                </a:solidFill>
                <a:latin typeface="Gill Sans MT" charset="0"/>
                <a:ea typeface="Gill Sans MT" charset="0"/>
                <a:cs typeface="Gill Sans MT" charset="0"/>
              </a:rPr>
              <a:t>Metro system </a:t>
            </a:r>
            <a:r>
              <a:rPr lang="en-GB" sz="2933" b="0" i="0" u="none" baseline="0">
                <a:solidFill>
                  <a:schemeClr val="bg1"/>
                </a:solidFill>
                <a:latin typeface="Gill Sans MT" charset="0"/>
                <a:ea typeface="Gill Sans MT" charset="0"/>
                <a:cs typeface="Gill Sans MT" charset="0"/>
              </a:rPr>
              <a:t>with 3 stations</a:t>
            </a:r>
          </a:p>
          <a:p>
            <a:pPr algn="l" rtl="0"/>
            <a:r>
              <a:rPr lang="en-GB" sz="2933" b="0" i="0" u="none" baseline="0">
                <a:solidFill>
                  <a:schemeClr val="bg1"/>
                </a:solidFill>
                <a:latin typeface="Gill Sans MT" charset="0"/>
                <a:ea typeface="Gill Sans MT" charset="0"/>
                <a:cs typeface="Gill Sans MT" charset="0"/>
              </a:rPr>
              <a:t>Town centre</a:t>
            </a:r>
            <a:r>
              <a:rPr lang="en-GB" sz="2933" b="1" i="0" u="none" baseline="0">
                <a:solidFill>
                  <a:schemeClr val="bg1"/>
                </a:solidFill>
                <a:latin typeface="Gill Sans MT" charset="0"/>
                <a:ea typeface="Gill Sans MT" charset="0"/>
                <a:cs typeface="Gill Sans MT" charset="0"/>
              </a:rPr>
              <a:t> </a:t>
            </a:r>
            <a:r>
              <a:rPr lang="en-GB" sz="2933" b="0" i="0" u="none" baseline="0">
                <a:solidFill>
                  <a:schemeClr val="bg1"/>
                </a:solidFill>
                <a:latin typeface="Gill Sans MT" charset="0"/>
                <a:ea typeface="Gill Sans MT" charset="0"/>
                <a:cs typeface="Gill Sans MT" charset="0"/>
              </a:rPr>
              <a:t>with </a:t>
            </a:r>
            <a:r>
              <a:rPr lang="en-GB" sz="2933" b="1" i="0" u="none" baseline="0">
                <a:solidFill>
                  <a:schemeClr val="bg1"/>
                </a:solidFill>
                <a:latin typeface="Gill Sans MT" charset="0"/>
                <a:ea typeface="Gill Sans MT" charset="0"/>
                <a:cs typeface="Gill Sans MT" charset="0"/>
              </a:rPr>
              <a:t>vibrant meeting places</a:t>
            </a:r>
          </a:p>
          <a:p>
            <a:pPr algn="l" rtl="0"/>
            <a:r>
              <a:rPr lang="en-GB" sz="2933" b="0" i="0" u="none" baseline="0">
                <a:solidFill>
                  <a:schemeClr val="bg1"/>
                </a:solidFill>
                <a:latin typeface="Gill Sans MT" charset="0"/>
                <a:ea typeface="Gill Sans MT" charset="0"/>
                <a:cs typeface="Gill Sans MT" charset="0"/>
              </a:rPr>
              <a:t>Well-developed </a:t>
            </a:r>
            <a:r>
              <a:rPr lang="en-GB" sz="2933" b="1" i="0" u="none" baseline="0">
                <a:solidFill>
                  <a:schemeClr val="bg1"/>
                </a:solidFill>
                <a:latin typeface="Gill Sans MT" charset="0"/>
                <a:ea typeface="Gill Sans MT" charset="0"/>
                <a:cs typeface="Gill Sans MT" charset="0"/>
              </a:rPr>
              <a:t>local centres</a:t>
            </a:r>
          </a:p>
          <a:p>
            <a:pPr algn="l" rtl="0"/>
            <a:r>
              <a:rPr lang="en-GB" sz="2933" b="1" i="0" u="none" baseline="0">
                <a:solidFill>
                  <a:schemeClr val="bg1"/>
                </a:solidFill>
                <a:latin typeface="Gill Sans MT" charset="0"/>
                <a:ea typeface="Gill Sans MT" charset="0"/>
                <a:cs typeface="Gill Sans MT" charset="0"/>
              </a:rPr>
              <a:t>100</a:t>
            </a:r>
            <a:r>
              <a:rPr lang="en-GB" sz="2933" b="0" i="0" u="none" baseline="0">
                <a:solidFill>
                  <a:schemeClr val="bg1"/>
                </a:solidFill>
                <a:latin typeface="Gill Sans MT" charset="0"/>
                <a:ea typeface="Gill Sans MT" charset="0"/>
                <a:cs typeface="Gill Sans MT" charset="0"/>
              </a:rPr>
              <a:t> new restaurants</a:t>
            </a:r>
          </a:p>
          <a:p>
            <a:pPr algn="l" rtl="0"/>
            <a:r>
              <a:rPr lang="en-GB" sz="2933" b="1" i="0" u="none" baseline="0">
                <a:solidFill>
                  <a:schemeClr val="bg1"/>
                </a:solidFill>
                <a:latin typeface="Gill Sans MT" charset="0"/>
                <a:ea typeface="Gill Sans MT" charset="0"/>
                <a:cs typeface="Gill Sans MT" charset="0"/>
              </a:rPr>
              <a:t>15,000 </a:t>
            </a:r>
            <a:r>
              <a:rPr lang="en-GB" sz="2933" b="0" i="0" u="none" baseline="0">
                <a:solidFill>
                  <a:schemeClr val="bg1"/>
                </a:solidFill>
                <a:latin typeface="Gill Sans MT" charset="0"/>
                <a:ea typeface="Gill Sans MT" charset="0"/>
                <a:cs typeface="Gill Sans MT" charset="0"/>
              </a:rPr>
              <a:t>new workplaces</a:t>
            </a:r>
          </a:p>
          <a:p>
            <a:pPr algn="l" rtl="0"/>
            <a:r>
              <a:rPr lang="en-GB" sz="2933" b="0" i="0" u="none" baseline="0">
                <a:solidFill>
                  <a:schemeClr val="bg1"/>
                </a:solidFill>
                <a:latin typeface="Gill Sans MT" charset="0"/>
                <a:ea typeface="Gill Sans MT" charset="0"/>
                <a:cs typeface="Gill Sans MT" charset="0"/>
              </a:rPr>
              <a:t>Additional </a:t>
            </a:r>
            <a:r>
              <a:rPr lang="en-GB" sz="2933" b="1" i="0" u="none" baseline="0">
                <a:solidFill>
                  <a:schemeClr val="bg1"/>
                </a:solidFill>
                <a:latin typeface="Gill Sans MT" charset="0"/>
                <a:ea typeface="Gill Sans MT" charset="0"/>
                <a:cs typeface="Gill Sans MT" charset="0"/>
              </a:rPr>
              <a:t>200,000 </a:t>
            </a:r>
            <a:r>
              <a:rPr lang="en-GB" sz="2933" b="0" i="0" u="none" baseline="0">
                <a:solidFill>
                  <a:schemeClr val="bg1"/>
                </a:solidFill>
                <a:latin typeface="Gill Sans MT" charset="0"/>
                <a:ea typeface="Gill Sans MT" charset="0"/>
                <a:cs typeface="Gill Sans MT" charset="0"/>
              </a:rPr>
              <a:t>sqm</a:t>
            </a:r>
            <a:r>
              <a:rPr lang="en-GB" sz="2933" b="1" i="0" u="none" baseline="0">
                <a:solidFill>
                  <a:schemeClr val="bg1"/>
                </a:solidFill>
                <a:latin typeface="Gill Sans MT" charset="0"/>
                <a:ea typeface="Gill Sans MT" charset="0"/>
                <a:cs typeface="Gill Sans MT" charset="0"/>
              </a:rPr>
              <a:t> </a:t>
            </a:r>
            <a:r>
              <a:rPr lang="en-GB" sz="2933" b="0" i="0" u="none" baseline="0">
                <a:solidFill>
                  <a:schemeClr val="bg1"/>
                </a:solidFill>
                <a:latin typeface="Gill Sans MT" charset="0"/>
                <a:ea typeface="Gill Sans MT" charset="0"/>
                <a:cs typeface="Gill Sans MT" charset="0"/>
              </a:rPr>
              <a:t>of office space</a:t>
            </a:r>
          </a:p>
          <a:p>
            <a:pPr algn="l" rtl="0"/>
            <a:r>
              <a:rPr lang="en-GB" sz="2933" b="1" i="0" u="none" baseline="0">
                <a:solidFill>
                  <a:schemeClr val="bg1"/>
                </a:solidFill>
                <a:latin typeface="Gill Sans MT" charset="0"/>
                <a:ea typeface="Gill Sans MT" charset="0"/>
                <a:cs typeface="Gill Sans MT" charset="0"/>
              </a:rPr>
              <a:t>Diverse </a:t>
            </a:r>
            <a:r>
              <a:rPr lang="en-GB" sz="2933" b="0" i="0" u="none" baseline="0">
                <a:solidFill>
                  <a:schemeClr val="bg1"/>
                </a:solidFill>
                <a:latin typeface="Gill Sans MT" charset="0"/>
                <a:ea typeface="Gill Sans MT" charset="0"/>
                <a:cs typeface="Gill Sans MT" charset="0"/>
              </a:rPr>
              <a:t>architecture</a:t>
            </a:r>
          </a:p>
        </p:txBody>
      </p:sp>
      <p:sp>
        <p:nvSpPr>
          <p:cNvPr id="14" name="object 4">
            <a:extLst>
              <a:ext uri="{FF2B5EF4-FFF2-40B4-BE49-F238E27FC236}">
                <a16:creationId xmlns:a16="http://schemas.microsoft.com/office/drawing/2014/main" id="{E8938930-64E6-4E3F-ADD5-7A4A2B52B43D}"/>
              </a:ext>
            </a:extLst>
          </p:cNvPr>
          <p:cNvSpPr txBox="1">
            <a:spLocks/>
          </p:cNvSpPr>
          <p:nvPr userDrawn="1"/>
        </p:nvSpPr>
        <p:spPr>
          <a:xfrm>
            <a:off x="4572000" y="946037"/>
            <a:ext cx="6604000" cy="755762"/>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pPr algn="l" rtl="0"/>
            <a:r>
              <a:rPr lang="en-GB" sz="4800" b="0" i="0" u="none" baseline="0" dirty="0">
                <a:solidFill>
                  <a:schemeClr val="bg1"/>
                </a:solidFill>
                <a:latin typeface="Gill Sans MT" charset="0"/>
                <a:ea typeface="Gill Sans MT" charset="0"/>
                <a:cs typeface="Gill Sans MT" charset="0"/>
              </a:rPr>
              <a:t>GOALS FOR </a:t>
            </a:r>
            <a:r>
              <a:rPr lang="en-GB" sz="4800" b="1" i="0" u="none" baseline="0" dirty="0">
                <a:solidFill>
                  <a:schemeClr val="bg1"/>
                </a:solidFill>
                <a:latin typeface="Gill Sans MT" charset="0"/>
                <a:ea typeface="Gill Sans MT" charset="0"/>
                <a:cs typeface="Gill Sans MT" charset="0"/>
              </a:rPr>
              <a:t>2030</a:t>
            </a:r>
            <a:endParaRPr lang="en-GB" sz="4800" b="1" dirty="0">
              <a:solidFill>
                <a:schemeClr val="bg1"/>
              </a:solidFill>
              <a:latin typeface="Gill Sans MT" charset="0"/>
              <a:ea typeface="Gill Sans MT" charset="0"/>
              <a:cs typeface="Gill Sans MT" charset="0"/>
            </a:endParaRPr>
          </a:p>
        </p:txBody>
      </p:sp>
      <p:pic>
        <p:nvPicPr>
          <p:cNvPr id="8" name="Bildobjekt 6">
            <a:extLst>
              <a:ext uri="{FF2B5EF4-FFF2-40B4-BE49-F238E27FC236}">
                <a16:creationId xmlns:a16="http://schemas.microsoft.com/office/drawing/2014/main" id="{6BCBF1F4-9D03-4E0E-B3F2-31C5EA0FC7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310610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nagement Model">
    <p:spTree>
      <p:nvGrpSpPr>
        <p:cNvPr id="1" name=""/>
        <p:cNvGrpSpPr/>
        <p:nvPr/>
      </p:nvGrpSpPr>
      <p:grpSpPr>
        <a:xfrm>
          <a:off x="0" y="0"/>
          <a:ext cx="0" cy="0"/>
          <a:chOff x="0" y="0"/>
          <a:chExt cx="0" cy="0"/>
        </a:xfrm>
      </p:grpSpPr>
      <p:pic>
        <p:nvPicPr>
          <p:cNvPr id="11" name="Bildobjekt 1">
            <a:extLst>
              <a:ext uri="{FF2B5EF4-FFF2-40B4-BE49-F238E27FC236}">
                <a16:creationId xmlns:a16="http://schemas.microsoft.com/office/drawing/2014/main" id="{247068BF-566B-4344-BC2F-3C7693BD8F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066"/>
          <a:stretch/>
        </p:blipFill>
        <p:spPr>
          <a:xfrm>
            <a:off x="1016002" y="889001"/>
            <a:ext cx="11175999" cy="5969000"/>
          </a:xfrm>
          <a:prstGeom prst="rect">
            <a:avLst/>
          </a:prstGeom>
        </p:spPr>
      </p:pic>
      <p:sp>
        <p:nvSpPr>
          <p:cNvPr id="13" name="object 4">
            <a:extLst>
              <a:ext uri="{FF2B5EF4-FFF2-40B4-BE49-F238E27FC236}">
                <a16:creationId xmlns:a16="http://schemas.microsoft.com/office/drawing/2014/main" id="{4A82D9EC-3A85-492A-9919-610348C45272}"/>
              </a:ext>
            </a:extLst>
          </p:cNvPr>
          <p:cNvSpPr txBox="1"/>
          <p:nvPr userDrawn="1"/>
        </p:nvSpPr>
        <p:spPr>
          <a:xfrm>
            <a:off x="2380974" y="2802298"/>
            <a:ext cx="4165600" cy="509541"/>
          </a:xfrm>
          <a:prstGeom prst="rect">
            <a:avLst/>
          </a:prstGeom>
          <a:effectLst/>
        </p:spPr>
        <p:txBody>
          <a:bodyPr vert="horz" wrap="square" lIns="0" tIns="98213" rIns="0" bIns="0" rtlCol="0">
            <a:spAutoFit/>
          </a:bodyPr>
          <a:lstStyle/>
          <a:p>
            <a:pPr marL="16933" marR="56724" algn="l" rtl="0">
              <a:lnSpc>
                <a:spcPts val="3200"/>
              </a:lnSpc>
              <a:spcBef>
                <a:spcPts val="773"/>
              </a:spcBef>
            </a:pPr>
            <a:r>
              <a:rPr lang="en-GB" sz="2933" b="0" i="0" u="none" spc="-7" baseline="0" dirty="0">
                <a:latin typeface="Gill Sans MT" charset="0"/>
                <a:ea typeface="Gill Sans MT" charset="0"/>
                <a:cs typeface="Gill Sans MT" charset="0"/>
              </a:rPr>
              <a:t>VISION</a:t>
            </a:r>
          </a:p>
        </p:txBody>
      </p:sp>
      <p:sp>
        <p:nvSpPr>
          <p:cNvPr id="15" name="object 4">
            <a:extLst>
              <a:ext uri="{FF2B5EF4-FFF2-40B4-BE49-F238E27FC236}">
                <a16:creationId xmlns:a16="http://schemas.microsoft.com/office/drawing/2014/main" id="{6DD9ACA2-5D4B-4259-8148-F36407230CE2}"/>
              </a:ext>
            </a:extLst>
          </p:cNvPr>
          <p:cNvSpPr txBox="1"/>
          <p:nvPr userDrawn="1"/>
        </p:nvSpPr>
        <p:spPr>
          <a:xfrm>
            <a:off x="5689600" y="1395460"/>
            <a:ext cx="4165600" cy="509541"/>
          </a:xfrm>
          <a:prstGeom prst="rect">
            <a:avLst/>
          </a:prstGeom>
          <a:effectLst/>
        </p:spPr>
        <p:txBody>
          <a:bodyPr vert="horz" wrap="square" lIns="0" tIns="98213" rIns="0" bIns="0" rtlCol="0">
            <a:spAutoFit/>
          </a:bodyPr>
          <a:lstStyle/>
          <a:p>
            <a:pPr marL="16933" marR="56724" algn="l" rtl="0">
              <a:lnSpc>
                <a:spcPts val="3200"/>
              </a:lnSpc>
              <a:spcBef>
                <a:spcPts val="773"/>
              </a:spcBef>
            </a:pPr>
            <a:r>
              <a:rPr lang="en-GB" sz="2933" b="0" i="0" u="none" spc="-7" baseline="0" dirty="0">
                <a:latin typeface="Gill Sans MT" charset="0"/>
                <a:ea typeface="Gill Sans MT" charset="0"/>
                <a:cs typeface="Gill Sans MT" charset="0"/>
              </a:rPr>
              <a:t>AMBITION</a:t>
            </a:r>
          </a:p>
        </p:txBody>
      </p:sp>
      <p:sp>
        <p:nvSpPr>
          <p:cNvPr id="16" name="object 4">
            <a:extLst>
              <a:ext uri="{FF2B5EF4-FFF2-40B4-BE49-F238E27FC236}">
                <a16:creationId xmlns:a16="http://schemas.microsoft.com/office/drawing/2014/main" id="{E19CE079-36BC-401F-90B0-34D23CB230C2}"/>
              </a:ext>
            </a:extLst>
          </p:cNvPr>
          <p:cNvSpPr txBox="1"/>
          <p:nvPr userDrawn="1"/>
        </p:nvSpPr>
        <p:spPr>
          <a:xfrm>
            <a:off x="7112000" y="2117196"/>
            <a:ext cx="4165600" cy="509541"/>
          </a:xfrm>
          <a:prstGeom prst="rect">
            <a:avLst/>
          </a:prstGeom>
          <a:effectLst/>
        </p:spPr>
        <p:txBody>
          <a:bodyPr vert="horz" wrap="square" lIns="0" tIns="98213" rIns="0" bIns="0" rtlCol="0">
            <a:spAutoFit/>
          </a:bodyPr>
          <a:lstStyle/>
          <a:p>
            <a:pPr marL="16933" marR="56724" algn="l" rtl="0">
              <a:lnSpc>
                <a:spcPts val="3200"/>
              </a:lnSpc>
              <a:spcBef>
                <a:spcPts val="773"/>
              </a:spcBef>
            </a:pPr>
            <a:r>
              <a:rPr lang="en-GB" sz="2933" b="0" i="0" u="none" spc="-7" baseline="0" dirty="0">
                <a:latin typeface="Gill Sans MT" charset="0"/>
                <a:ea typeface="Gill Sans MT" charset="0"/>
                <a:cs typeface="Gill Sans MT" charset="0"/>
              </a:rPr>
              <a:t>OVERALL GOALS</a:t>
            </a:r>
          </a:p>
        </p:txBody>
      </p:sp>
      <p:sp>
        <p:nvSpPr>
          <p:cNvPr id="17" name="object 4">
            <a:extLst>
              <a:ext uri="{FF2B5EF4-FFF2-40B4-BE49-F238E27FC236}">
                <a16:creationId xmlns:a16="http://schemas.microsoft.com/office/drawing/2014/main" id="{A6D41A92-F053-4691-A1ED-B9C5815D6619}"/>
              </a:ext>
            </a:extLst>
          </p:cNvPr>
          <p:cNvSpPr txBox="1"/>
          <p:nvPr userDrawn="1"/>
        </p:nvSpPr>
        <p:spPr>
          <a:xfrm>
            <a:off x="8331200" y="4607681"/>
            <a:ext cx="4165600" cy="919910"/>
          </a:xfrm>
          <a:prstGeom prst="rect">
            <a:avLst/>
          </a:prstGeom>
          <a:effectLst/>
        </p:spPr>
        <p:txBody>
          <a:bodyPr vert="horz" wrap="square" lIns="0" tIns="98213" rIns="0" bIns="0" rtlCol="0">
            <a:spAutoFit/>
          </a:bodyPr>
          <a:lstStyle/>
          <a:p>
            <a:pPr marL="16933" marR="56724" algn="l" rtl="0">
              <a:lnSpc>
                <a:spcPts val="3200"/>
              </a:lnSpc>
              <a:spcBef>
                <a:spcPts val="773"/>
              </a:spcBef>
            </a:pPr>
            <a:r>
              <a:rPr lang="en-GB" sz="2933" b="0" i="0" u="none" spc="-7" baseline="0" dirty="0">
                <a:latin typeface="Gill Sans MT" charset="0"/>
                <a:ea typeface="Gill Sans MT" charset="0"/>
                <a:cs typeface="Gill Sans MT" charset="0"/>
              </a:rPr>
              <a:t>MANAGEMENT PRINCIPLES</a:t>
            </a:r>
          </a:p>
        </p:txBody>
      </p:sp>
      <p:pic>
        <p:nvPicPr>
          <p:cNvPr id="18" name="Bildobjekt 9">
            <a:extLst>
              <a:ext uri="{FF2B5EF4-FFF2-40B4-BE49-F238E27FC236}">
                <a16:creationId xmlns:a16="http://schemas.microsoft.com/office/drawing/2014/main" id="{C246213A-AF24-4034-B383-DABECE5F31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1" y="5955825"/>
            <a:ext cx="2012116" cy="635955"/>
          </a:xfrm>
          <a:prstGeom prst="rect">
            <a:avLst/>
          </a:prstGeom>
        </p:spPr>
      </p:pic>
      <p:sp>
        <p:nvSpPr>
          <p:cNvPr id="19" name="object 4">
            <a:extLst>
              <a:ext uri="{FF2B5EF4-FFF2-40B4-BE49-F238E27FC236}">
                <a16:creationId xmlns:a16="http://schemas.microsoft.com/office/drawing/2014/main" id="{ADFA49D7-3386-4E2D-99CA-78FE05FBB329}"/>
              </a:ext>
            </a:extLst>
          </p:cNvPr>
          <p:cNvSpPr txBox="1">
            <a:spLocks/>
          </p:cNvSpPr>
          <p:nvPr userDrawn="1"/>
        </p:nvSpPr>
        <p:spPr>
          <a:xfrm>
            <a:off x="2" y="509927"/>
            <a:ext cx="12191999" cy="755762"/>
          </a:xfrm>
          <a:prstGeom prst="rect">
            <a:avLst/>
          </a:prstGeom>
          <a:effectLst/>
        </p:spPr>
        <p:txBody>
          <a:bodyPr vert="horz" wrap="square" lIns="0" tIns="16933" rIns="0" bIns="0" rtlCol="0">
            <a:spAutoFit/>
          </a:bodyPr>
          <a:lstStyle>
            <a:lvl1pPr>
              <a:defRPr>
                <a:latin typeface="+mj-lt"/>
                <a:ea typeface="+mj-ea"/>
                <a:cs typeface="+mj-cs"/>
              </a:defRPr>
            </a:lvl1pPr>
          </a:lstStyle>
          <a:p>
            <a:pPr algn="ctr" rtl="0"/>
            <a:r>
              <a:rPr lang="en-GB" sz="4800" b="0" i="0" u="none" baseline="0" dirty="0">
                <a:latin typeface="Gill Sans MT" charset="0"/>
                <a:ea typeface="Gill Sans MT" charset="0"/>
                <a:cs typeface="Gill Sans MT" charset="0"/>
              </a:rPr>
              <a:t>NACKA’S</a:t>
            </a:r>
            <a:r>
              <a:rPr lang="en-GB" sz="4800" b="1" i="0" u="none" baseline="0" dirty="0">
                <a:latin typeface="Gill Sans MT" charset="0"/>
                <a:ea typeface="Gill Sans MT" charset="0"/>
                <a:cs typeface="Gill Sans MT" charset="0"/>
              </a:rPr>
              <a:t> MANAGEMENT MODEL </a:t>
            </a:r>
          </a:p>
        </p:txBody>
      </p:sp>
      <p:sp>
        <p:nvSpPr>
          <p:cNvPr id="10" name="object 4">
            <a:extLst>
              <a:ext uri="{FF2B5EF4-FFF2-40B4-BE49-F238E27FC236}">
                <a16:creationId xmlns:a16="http://schemas.microsoft.com/office/drawing/2014/main" id="{1DE3F706-1BC9-42B0-A5F2-0798B6808C8A}"/>
              </a:ext>
            </a:extLst>
          </p:cNvPr>
          <p:cNvSpPr txBox="1"/>
          <p:nvPr userDrawn="1"/>
        </p:nvSpPr>
        <p:spPr>
          <a:xfrm>
            <a:off x="3262653" y="1746619"/>
            <a:ext cx="4165600" cy="509541"/>
          </a:xfrm>
          <a:prstGeom prst="rect">
            <a:avLst/>
          </a:prstGeom>
          <a:effectLst/>
        </p:spPr>
        <p:txBody>
          <a:bodyPr vert="horz" wrap="square" lIns="0" tIns="98213" rIns="0" bIns="0" rtlCol="0">
            <a:spAutoFit/>
          </a:bodyPr>
          <a:lstStyle/>
          <a:p>
            <a:pPr marL="16933" marR="56724" algn="l" rtl="0">
              <a:lnSpc>
                <a:spcPts val="3200"/>
              </a:lnSpc>
              <a:spcBef>
                <a:spcPts val="773"/>
              </a:spcBef>
            </a:pPr>
            <a:r>
              <a:rPr lang="en-GB" sz="2933" b="0" i="0" u="none" spc="-7" baseline="0" dirty="0">
                <a:latin typeface="Gill Sans MT" charset="0"/>
                <a:ea typeface="Gill Sans MT" charset="0"/>
                <a:cs typeface="Gill Sans MT" charset="0"/>
              </a:rPr>
              <a:t>VALUES</a:t>
            </a:r>
            <a:endParaRPr lang="en-GB" sz="2933" spc="-7" dirty="0">
              <a:latin typeface="Gill Sans MT" charset="0"/>
              <a:ea typeface="Gill Sans MT" charset="0"/>
              <a:cs typeface="Gill Sans MT" charset="0"/>
            </a:endParaRPr>
          </a:p>
        </p:txBody>
      </p:sp>
    </p:spTree>
    <p:extLst>
      <p:ext uri="{BB962C8B-B14F-4D97-AF65-F5344CB8AC3E}">
        <p14:creationId xmlns:p14="http://schemas.microsoft.com/office/powerpoint/2010/main" val="3358501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Nackas Management Model">
    <p:spTree>
      <p:nvGrpSpPr>
        <p:cNvPr id="1" name=""/>
        <p:cNvGrpSpPr/>
        <p:nvPr/>
      </p:nvGrpSpPr>
      <p:grpSpPr>
        <a:xfrm>
          <a:off x="0" y="0"/>
          <a:ext cx="0" cy="0"/>
          <a:chOff x="0" y="0"/>
          <a:chExt cx="0" cy="0"/>
        </a:xfrm>
      </p:grpSpPr>
      <p:pic>
        <p:nvPicPr>
          <p:cNvPr id="19" name="Bildobjekt 4">
            <a:extLst>
              <a:ext uri="{FF2B5EF4-FFF2-40B4-BE49-F238E27FC236}">
                <a16:creationId xmlns:a16="http://schemas.microsoft.com/office/drawing/2014/main" id="{65A6CA6C-B39D-405D-B8F5-9613AF53D6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02" y="889001"/>
            <a:ext cx="10949772" cy="5969000"/>
          </a:xfrm>
          <a:prstGeom prst="rect">
            <a:avLst/>
          </a:prstGeom>
        </p:spPr>
      </p:pic>
      <p:sp>
        <p:nvSpPr>
          <p:cNvPr id="7" name="object 4">
            <a:extLst>
              <a:ext uri="{FF2B5EF4-FFF2-40B4-BE49-F238E27FC236}">
                <a16:creationId xmlns:a16="http://schemas.microsoft.com/office/drawing/2014/main" id="{AF88A700-4F34-44F1-973B-FC3C32919E27}"/>
              </a:ext>
            </a:extLst>
          </p:cNvPr>
          <p:cNvSpPr txBox="1"/>
          <p:nvPr userDrawn="1"/>
        </p:nvSpPr>
        <p:spPr>
          <a:xfrm>
            <a:off x="1219200" y="3014410"/>
            <a:ext cx="2133600" cy="472159"/>
          </a:xfrm>
          <a:prstGeom prst="rect">
            <a:avLst/>
          </a:prstGeom>
          <a:effectLst/>
        </p:spPr>
        <p:txBody>
          <a:bodyPr vert="horz" wrap="square" lIns="0" tIns="98213" rIns="0" bIns="0" rtlCol="0">
            <a:spAutoFit/>
          </a:bodyPr>
          <a:lstStyle/>
          <a:p>
            <a:pPr marL="16933" marR="56724" algn="r">
              <a:lnSpc>
                <a:spcPts val="3200"/>
              </a:lnSpc>
              <a:spcBef>
                <a:spcPts val="773"/>
              </a:spcBef>
            </a:pPr>
            <a:r>
              <a:rPr lang="sv-SE" sz="2133" b="1" spc="-7" dirty="0">
                <a:latin typeface="Gill Sans MT" charset="0"/>
                <a:ea typeface="Gill Sans MT" charset="0"/>
                <a:cs typeface="Gill Sans MT" charset="0"/>
              </a:rPr>
              <a:t>VISION</a:t>
            </a:r>
          </a:p>
        </p:txBody>
      </p:sp>
      <p:sp>
        <p:nvSpPr>
          <p:cNvPr id="8" name="object 4">
            <a:extLst>
              <a:ext uri="{FF2B5EF4-FFF2-40B4-BE49-F238E27FC236}">
                <a16:creationId xmlns:a16="http://schemas.microsoft.com/office/drawing/2014/main" id="{E4B0237F-DEEB-4275-9475-61EBAE8DFFB8}"/>
              </a:ext>
            </a:extLst>
          </p:cNvPr>
          <p:cNvSpPr txBox="1"/>
          <p:nvPr userDrawn="1"/>
        </p:nvSpPr>
        <p:spPr>
          <a:xfrm>
            <a:off x="203200" y="1443905"/>
            <a:ext cx="4165600" cy="472159"/>
          </a:xfrm>
          <a:prstGeom prst="rect">
            <a:avLst/>
          </a:prstGeom>
          <a:effectLst/>
        </p:spPr>
        <p:txBody>
          <a:bodyPr vert="horz" wrap="square" lIns="0" tIns="98213" rIns="0" bIns="0" rtlCol="0">
            <a:spAutoFit/>
          </a:bodyPr>
          <a:lstStyle/>
          <a:p>
            <a:pPr marL="16933" marR="56724" algn="r">
              <a:lnSpc>
                <a:spcPts val="3200"/>
              </a:lnSpc>
              <a:spcBef>
                <a:spcPts val="773"/>
              </a:spcBef>
            </a:pPr>
            <a:r>
              <a:rPr lang="sv-SE" sz="2133" b="1" spc="-7" dirty="0">
                <a:latin typeface="Gill Sans MT" charset="0"/>
                <a:ea typeface="Gill Sans MT" charset="0"/>
                <a:cs typeface="Gill Sans MT" charset="0"/>
              </a:rPr>
              <a:t>VALUES</a:t>
            </a:r>
          </a:p>
        </p:txBody>
      </p:sp>
      <p:sp>
        <p:nvSpPr>
          <p:cNvPr id="9" name="object 4">
            <a:extLst>
              <a:ext uri="{FF2B5EF4-FFF2-40B4-BE49-F238E27FC236}">
                <a16:creationId xmlns:a16="http://schemas.microsoft.com/office/drawing/2014/main" id="{7C9FF930-38B3-432E-8152-92D6C62E2DDD}"/>
              </a:ext>
            </a:extLst>
          </p:cNvPr>
          <p:cNvSpPr txBox="1"/>
          <p:nvPr userDrawn="1"/>
        </p:nvSpPr>
        <p:spPr>
          <a:xfrm>
            <a:off x="5103028" y="1254809"/>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dirty="0">
                <a:latin typeface="Gill Sans MT" charset="0"/>
                <a:ea typeface="Gill Sans MT" charset="0"/>
                <a:cs typeface="Gill Sans MT" charset="0"/>
              </a:rPr>
              <a:t>AMBITION</a:t>
            </a:r>
          </a:p>
        </p:txBody>
      </p:sp>
      <p:sp>
        <p:nvSpPr>
          <p:cNvPr id="10" name="object 4">
            <a:extLst>
              <a:ext uri="{FF2B5EF4-FFF2-40B4-BE49-F238E27FC236}">
                <a16:creationId xmlns:a16="http://schemas.microsoft.com/office/drawing/2014/main" id="{48354620-CA7D-432A-8BEC-8CCA8358C14B}"/>
              </a:ext>
            </a:extLst>
          </p:cNvPr>
          <p:cNvSpPr txBox="1"/>
          <p:nvPr userDrawn="1"/>
        </p:nvSpPr>
        <p:spPr>
          <a:xfrm>
            <a:off x="7416800" y="2006602"/>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dirty="0">
                <a:latin typeface="Gill Sans MT" charset="0"/>
                <a:ea typeface="Gill Sans MT" charset="0"/>
                <a:cs typeface="Gill Sans MT" charset="0"/>
              </a:rPr>
              <a:t>OVERALL GOALS</a:t>
            </a:r>
          </a:p>
        </p:txBody>
      </p:sp>
      <p:sp>
        <p:nvSpPr>
          <p:cNvPr id="11" name="object 4">
            <a:extLst>
              <a:ext uri="{FF2B5EF4-FFF2-40B4-BE49-F238E27FC236}">
                <a16:creationId xmlns:a16="http://schemas.microsoft.com/office/drawing/2014/main" id="{F7A021ED-F65C-4140-90B1-82C252E4EBDA}"/>
              </a:ext>
            </a:extLst>
          </p:cNvPr>
          <p:cNvSpPr txBox="1"/>
          <p:nvPr userDrawn="1"/>
        </p:nvSpPr>
        <p:spPr>
          <a:xfrm>
            <a:off x="7863052" y="3876263"/>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dirty="0">
                <a:latin typeface="Gill Sans MT" charset="0"/>
                <a:ea typeface="Gill Sans MT" charset="0"/>
                <a:cs typeface="Gill Sans MT" charset="0"/>
              </a:rPr>
              <a:t>MANAGEMENT PRINCIPLES</a:t>
            </a:r>
          </a:p>
        </p:txBody>
      </p:sp>
      <p:sp>
        <p:nvSpPr>
          <p:cNvPr id="12" name="object 4">
            <a:extLst>
              <a:ext uri="{FF2B5EF4-FFF2-40B4-BE49-F238E27FC236}">
                <a16:creationId xmlns:a16="http://schemas.microsoft.com/office/drawing/2014/main" id="{255151B5-3B96-4828-9F81-570A743666A1}"/>
              </a:ext>
            </a:extLst>
          </p:cNvPr>
          <p:cNvSpPr txBox="1"/>
          <p:nvPr userDrawn="1"/>
        </p:nvSpPr>
        <p:spPr>
          <a:xfrm>
            <a:off x="7416800" y="2419965"/>
            <a:ext cx="4368800" cy="1084057"/>
          </a:xfrm>
          <a:prstGeom prst="rect">
            <a:avLst/>
          </a:prstGeom>
          <a:effectLst/>
        </p:spPr>
        <p:txBody>
          <a:bodyPr vert="horz" wrap="square" lIns="0" tIns="98213" rIns="0" bIns="0" rtlCol="0">
            <a:spAutoFit/>
          </a:bodyPr>
          <a:lstStyle/>
          <a:p>
            <a:pPr marL="16933" marR="56724">
              <a:spcBef>
                <a:spcPts val="773"/>
              </a:spcBef>
            </a:pPr>
            <a:r>
              <a:rPr lang="sv-SE" sz="1600" spc="-7" dirty="0">
                <a:latin typeface="Gill Sans MT" charset="0"/>
                <a:ea typeface="Gill Sans MT" charset="0"/>
                <a:cs typeface="Gill Sans MT" charset="0"/>
              </a:rPr>
              <a:t>Best </a:t>
            </a:r>
            <a:r>
              <a:rPr lang="sv-SE" sz="1600" spc="-7" dirty="0" err="1">
                <a:latin typeface="Gill Sans MT" charset="0"/>
                <a:ea typeface="Gill Sans MT" charset="0"/>
                <a:cs typeface="Gill Sans MT" charset="0"/>
              </a:rPr>
              <a:t>development</a:t>
            </a:r>
            <a:r>
              <a:rPr lang="sv-SE" sz="1600" spc="-7" dirty="0">
                <a:latin typeface="Gill Sans MT" charset="0"/>
                <a:ea typeface="Gill Sans MT" charset="0"/>
                <a:cs typeface="Gill Sans MT" charset="0"/>
              </a:rPr>
              <a:t> for </a:t>
            </a:r>
            <a:r>
              <a:rPr lang="sv-SE" sz="1600" spc="-7" dirty="0" err="1">
                <a:latin typeface="Gill Sans MT" charset="0"/>
                <a:ea typeface="Gill Sans MT" charset="0"/>
                <a:cs typeface="Gill Sans MT" charset="0"/>
              </a:rPr>
              <a:t>everyone</a:t>
            </a:r>
            <a:br>
              <a:rPr lang="sv-SE" sz="1600" spc="-7" dirty="0">
                <a:latin typeface="Gill Sans MT" charset="0"/>
                <a:ea typeface="Gill Sans MT" charset="0"/>
                <a:cs typeface="Gill Sans MT" charset="0"/>
              </a:rPr>
            </a:br>
            <a:r>
              <a:rPr lang="sv-SE" sz="1600" spc="-7" dirty="0" err="1">
                <a:latin typeface="Gill Sans MT" charset="0"/>
                <a:ea typeface="Gill Sans MT" charset="0"/>
                <a:cs typeface="Gill Sans MT" charset="0"/>
              </a:rPr>
              <a:t>Attractive</a:t>
            </a:r>
            <a:r>
              <a:rPr lang="sv-SE" sz="1600" spc="-7" dirty="0">
                <a:latin typeface="Gill Sans MT" charset="0"/>
                <a:ea typeface="Gill Sans MT" charset="0"/>
                <a:cs typeface="Gill Sans MT" charset="0"/>
              </a:rPr>
              <a:t> </a:t>
            </a:r>
            <a:r>
              <a:rPr lang="sv-SE" sz="1600" spc="-7" dirty="0" err="1">
                <a:latin typeface="Gill Sans MT" charset="0"/>
                <a:ea typeface="Gill Sans MT" charset="0"/>
                <a:cs typeface="Gill Sans MT" charset="0"/>
              </a:rPr>
              <a:t>living</a:t>
            </a:r>
            <a:r>
              <a:rPr lang="sv-SE" sz="1600" spc="-7" dirty="0">
                <a:latin typeface="Gill Sans MT" charset="0"/>
                <a:ea typeface="Gill Sans MT" charset="0"/>
                <a:cs typeface="Gill Sans MT" charset="0"/>
              </a:rPr>
              <a:t> </a:t>
            </a:r>
            <a:r>
              <a:rPr lang="sv-SE" sz="1600" spc="-7" dirty="0" err="1">
                <a:latin typeface="Gill Sans MT" charset="0"/>
                <a:ea typeface="Gill Sans MT" charset="0"/>
                <a:cs typeface="Gill Sans MT" charset="0"/>
              </a:rPr>
              <a:t>environments</a:t>
            </a:r>
            <a:r>
              <a:rPr lang="sv-SE" sz="1600" spc="-7" dirty="0">
                <a:latin typeface="Gill Sans MT" charset="0"/>
                <a:ea typeface="Gill Sans MT" charset="0"/>
                <a:cs typeface="Gill Sans MT" charset="0"/>
              </a:rPr>
              <a:t> </a:t>
            </a:r>
            <a:r>
              <a:rPr lang="sv-SE" sz="1600" spc="-7" dirty="0" err="1">
                <a:latin typeface="Gill Sans MT" charset="0"/>
                <a:ea typeface="Gill Sans MT" charset="0"/>
                <a:cs typeface="Gill Sans MT" charset="0"/>
              </a:rPr>
              <a:t>everywhere</a:t>
            </a:r>
            <a:r>
              <a:rPr lang="sv-SE" sz="1600" spc="-7" dirty="0">
                <a:latin typeface="Gill Sans MT" charset="0"/>
                <a:ea typeface="Gill Sans MT" charset="0"/>
                <a:cs typeface="Gill Sans MT" charset="0"/>
              </a:rPr>
              <a:t> in Nacka</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Strong and </a:t>
            </a:r>
            <a:r>
              <a:rPr lang="sv-SE" sz="1600" spc="-7" dirty="0" err="1">
                <a:latin typeface="Gill Sans MT" charset="0"/>
                <a:ea typeface="Gill Sans MT" charset="0"/>
                <a:cs typeface="Gill Sans MT" charset="0"/>
              </a:rPr>
              <a:t>balanced</a:t>
            </a:r>
            <a:r>
              <a:rPr lang="sv-SE" sz="1600" spc="-7" dirty="0">
                <a:latin typeface="Gill Sans MT" charset="0"/>
                <a:ea typeface="Gill Sans MT" charset="0"/>
                <a:cs typeface="Gill Sans MT" charset="0"/>
              </a:rPr>
              <a:t> </a:t>
            </a:r>
            <a:r>
              <a:rPr lang="sv-SE" sz="1600" spc="-7" dirty="0" err="1">
                <a:latin typeface="Gill Sans MT" charset="0"/>
                <a:ea typeface="Gill Sans MT" charset="0"/>
                <a:cs typeface="Gill Sans MT" charset="0"/>
              </a:rPr>
              <a:t>growth</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Maximum </a:t>
            </a:r>
            <a:r>
              <a:rPr lang="sv-SE" sz="1600" spc="-7" dirty="0" err="1">
                <a:latin typeface="Gill Sans MT" charset="0"/>
                <a:ea typeface="Gill Sans MT" charset="0"/>
                <a:cs typeface="Gill Sans MT" charset="0"/>
              </a:rPr>
              <a:t>value</a:t>
            </a:r>
            <a:r>
              <a:rPr lang="sv-SE" sz="1600" spc="-7" dirty="0">
                <a:latin typeface="Gill Sans MT" charset="0"/>
                <a:ea typeface="Gill Sans MT" charset="0"/>
                <a:cs typeface="Gill Sans MT" charset="0"/>
              </a:rPr>
              <a:t> for tax </a:t>
            </a:r>
            <a:r>
              <a:rPr lang="sv-SE" sz="1600" spc="-7" dirty="0" err="1">
                <a:latin typeface="Gill Sans MT" charset="0"/>
                <a:ea typeface="Gill Sans MT" charset="0"/>
                <a:cs typeface="Gill Sans MT" charset="0"/>
              </a:rPr>
              <a:t>money</a:t>
            </a:r>
            <a:endParaRPr lang="sv-SE" sz="1600" spc="-7" dirty="0">
              <a:latin typeface="Gill Sans MT" charset="0"/>
              <a:ea typeface="Gill Sans MT" charset="0"/>
              <a:cs typeface="Gill Sans MT" charset="0"/>
            </a:endParaRPr>
          </a:p>
        </p:txBody>
      </p:sp>
      <p:sp>
        <p:nvSpPr>
          <p:cNvPr id="13" name="object 4">
            <a:extLst>
              <a:ext uri="{FF2B5EF4-FFF2-40B4-BE49-F238E27FC236}">
                <a16:creationId xmlns:a16="http://schemas.microsoft.com/office/drawing/2014/main" id="{87C828FF-D2C4-4E86-804D-F03CB9B69830}"/>
              </a:ext>
            </a:extLst>
          </p:cNvPr>
          <p:cNvSpPr txBox="1"/>
          <p:nvPr userDrawn="1"/>
        </p:nvSpPr>
        <p:spPr>
          <a:xfrm>
            <a:off x="5103028" y="1661207"/>
            <a:ext cx="4165600" cy="345393"/>
          </a:xfrm>
          <a:prstGeom prst="rect">
            <a:avLst/>
          </a:prstGeom>
          <a:effectLst/>
        </p:spPr>
        <p:txBody>
          <a:bodyPr vert="horz" wrap="square" lIns="0" tIns="98213" rIns="0" bIns="0" rtlCol="0">
            <a:spAutoFit/>
          </a:bodyPr>
          <a:lstStyle/>
          <a:p>
            <a:pPr marL="16933" marR="56724">
              <a:spcBef>
                <a:spcPts val="773"/>
              </a:spcBef>
            </a:pPr>
            <a:r>
              <a:rPr lang="sv-SE" sz="1600" spc="-7" dirty="0" err="1">
                <a:latin typeface="Gill Sans MT" charset="0"/>
                <a:ea typeface="Gill Sans MT" charset="0"/>
                <a:cs typeface="Gill Sans MT" charset="0"/>
              </a:rPr>
              <a:t>We</a:t>
            </a:r>
            <a:r>
              <a:rPr lang="sv-SE" sz="1600" spc="-7" dirty="0">
                <a:latin typeface="Gill Sans MT" charset="0"/>
                <a:ea typeface="Gill Sans MT" charset="0"/>
                <a:cs typeface="Gill Sans MT" charset="0"/>
              </a:rPr>
              <a:t> </a:t>
            </a:r>
            <a:r>
              <a:rPr lang="sv-SE" sz="1600" spc="-7" dirty="0" err="1">
                <a:latin typeface="Gill Sans MT" charset="0"/>
                <a:ea typeface="Gill Sans MT" charset="0"/>
                <a:cs typeface="Gill Sans MT" charset="0"/>
              </a:rPr>
              <a:t>will</a:t>
            </a:r>
            <a:r>
              <a:rPr lang="sv-SE" sz="1600" spc="-7" dirty="0">
                <a:latin typeface="Gill Sans MT" charset="0"/>
                <a:ea typeface="Gill Sans MT" charset="0"/>
                <a:cs typeface="Gill Sans MT" charset="0"/>
              </a:rPr>
              <a:t> be best at </a:t>
            </a:r>
            <a:r>
              <a:rPr lang="sv-SE" sz="1600" spc="-7" dirty="0" err="1">
                <a:latin typeface="Gill Sans MT" charset="0"/>
                <a:ea typeface="Gill Sans MT" charset="0"/>
                <a:cs typeface="Gill Sans MT" charset="0"/>
              </a:rPr>
              <a:t>being</a:t>
            </a:r>
            <a:r>
              <a:rPr lang="sv-SE" sz="1600" spc="-7" dirty="0">
                <a:latin typeface="Gill Sans MT" charset="0"/>
                <a:ea typeface="Gill Sans MT" charset="0"/>
                <a:cs typeface="Gill Sans MT" charset="0"/>
              </a:rPr>
              <a:t> a </a:t>
            </a:r>
            <a:r>
              <a:rPr lang="sv-SE" sz="1600" spc="-7" dirty="0" err="1">
                <a:latin typeface="Gill Sans MT" charset="0"/>
                <a:ea typeface="Gill Sans MT" charset="0"/>
                <a:cs typeface="Gill Sans MT" charset="0"/>
              </a:rPr>
              <a:t>Municipality</a:t>
            </a:r>
            <a:endParaRPr lang="sv-SE" sz="1600" spc="-7" dirty="0">
              <a:latin typeface="Gill Sans MT" charset="0"/>
              <a:ea typeface="Gill Sans MT" charset="0"/>
              <a:cs typeface="Gill Sans MT" charset="0"/>
            </a:endParaRPr>
          </a:p>
        </p:txBody>
      </p:sp>
      <p:sp>
        <p:nvSpPr>
          <p:cNvPr id="14" name="object 4">
            <a:extLst>
              <a:ext uri="{FF2B5EF4-FFF2-40B4-BE49-F238E27FC236}">
                <a16:creationId xmlns:a16="http://schemas.microsoft.com/office/drawing/2014/main" id="{F46F4B84-A2BA-4A93-A072-772665CB6C0C}"/>
              </a:ext>
            </a:extLst>
          </p:cNvPr>
          <p:cNvSpPr txBox="1"/>
          <p:nvPr userDrawn="1"/>
        </p:nvSpPr>
        <p:spPr>
          <a:xfrm>
            <a:off x="203200" y="1850303"/>
            <a:ext cx="4165600" cy="837836"/>
          </a:xfrm>
          <a:prstGeom prst="rect">
            <a:avLst/>
          </a:prstGeom>
          <a:effectLst/>
        </p:spPr>
        <p:txBody>
          <a:bodyPr vert="horz" wrap="square" lIns="0" tIns="98213" rIns="0" bIns="0" rtlCol="0">
            <a:spAutoFit/>
          </a:bodyPr>
          <a:lstStyle/>
          <a:p>
            <a:pPr marL="16933" marR="56724" algn="r">
              <a:spcBef>
                <a:spcPts val="773"/>
              </a:spcBef>
            </a:pPr>
            <a:r>
              <a:rPr lang="en-US" sz="1600" spc="-7" dirty="0">
                <a:latin typeface="Gill Sans MT" charset="0"/>
                <a:ea typeface="Gill Sans MT" charset="0"/>
                <a:cs typeface="Gill Sans MT" charset="0"/>
              </a:rPr>
              <a:t>We have a belief in and respect for people’s knowledge and personal ability – and for </a:t>
            </a:r>
            <a:br>
              <a:rPr lang="en-US" sz="1600" spc="-7" dirty="0">
                <a:latin typeface="Gill Sans MT" charset="0"/>
                <a:ea typeface="Gill Sans MT" charset="0"/>
                <a:cs typeface="Gill Sans MT" charset="0"/>
              </a:rPr>
            </a:br>
            <a:r>
              <a:rPr lang="en-US" sz="1600" spc="-7" dirty="0">
                <a:latin typeface="Gill Sans MT" charset="0"/>
                <a:ea typeface="Gill Sans MT" charset="0"/>
                <a:cs typeface="Gill Sans MT" charset="0"/>
              </a:rPr>
              <a:t>their willingness to take responsibility.</a:t>
            </a:r>
          </a:p>
        </p:txBody>
      </p:sp>
      <p:sp>
        <p:nvSpPr>
          <p:cNvPr id="15" name="object 4">
            <a:extLst>
              <a:ext uri="{FF2B5EF4-FFF2-40B4-BE49-F238E27FC236}">
                <a16:creationId xmlns:a16="http://schemas.microsoft.com/office/drawing/2014/main" id="{E7CBD7DB-EB43-4665-8D6E-940236A44F2B}"/>
              </a:ext>
            </a:extLst>
          </p:cNvPr>
          <p:cNvSpPr txBox="1"/>
          <p:nvPr userDrawn="1"/>
        </p:nvSpPr>
        <p:spPr>
          <a:xfrm>
            <a:off x="406400" y="3422822"/>
            <a:ext cx="2939512" cy="345393"/>
          </a:xfrm>
          <a:prstGeom prst="rect">
            <a:avLst/>
          </a:prstGeom>
          <a:effectLst/>
        </p:spPr>
        <p:txBody>
          <a:bodyPr vert="horz" wrap="square" lIns="0" tIns="98213" rIns="0" bIns="0" rtlCol="0">
            <a:spAutoFit/>
          </a:bodyPr>
          <a:lstStyle/>
          <a:p>
            <a:pPr marL="16933" marR="56724" algn="r">
              <a:spcBef>
                <a:spcPts val="773"/>
              </a:spcBef>
            </a:pPr>
            <a:r>
              <a:rPr lang="sv-SE" sz="1600" spc="-7" dirty="0" err="1">
                <a:latin typeface="Gill Sans MT" charset="0"/>
                <a:ea typeface="Gill Sans MT" charset="0"/>
                <a:cs typeface="Gill Sans MT" charset="0"/>
              </a:rPr>
              <a:t>Openness</a:t>
            </a:r>
            <a:r>
              <a:rPr lang="sv-SE" sz="1600" spc="-7" dirty="0">
                <a:latin typeface="Gill Sans MT" charset="0"/>
                <a:ea typeface="Gill Sans MT" charset="0"/>
                <a:cs typeface="Gill Sans MT" charset="0"/>
              </a:rPr>
              <a:t> and </a:t>
            </a:r>
            <a:r>
              <a:rPr lang="sv-SE" sz="1600" spc="-7" dirty="0" err="1">
                <a:latin typeface="Gill Sans MT" charset="0"/>
                <a:ea typeface="Gill Sans MT" charset="0"/>
                <a:cs typeface="Gill Sans MT" charset="0"/>
              </a:rPr>
              <a:t>diversity</a:t>
            </a:r>
            <a:endParaRPr lang="sv-SE" sz="1600" spc="-7" dirty="0">
              <a:latin typeface="Gill Sans MT" charset="0"/>
              <a:ea typeface="Gill Sans MT" charset="0"/>
              <a:cs typeface="Gill Sans MT" charset="0"/>
            </a:endParaRPr>
          </a:p>
        </p:txBody>
      </p:sp>
      <p:sp>
        <p:nvSpPr>
          <p:cNvPr id="16" name="object 4">
            <a:extLst>
              <a:ext uri="{FF2B5EF4-FFF2-40B4-BE49-F238E27FC236}">
                <a16:creationId xmlns:a16="http://schemas.microsoft.com/office/drawing/2014/main" id="{055C7FE2-CE27-4C7E-AB54-8DF5F2410FDC}"/>
              </a:ext>
            </a:extLst>
          </p:cNvPr>
          <p:cNvSpPr txBox="1"/>
          <p:nvPr userDrawn="1"/>
        </p:nvSpPr>
        <p:spPr>
          <a:xfrm>
            <a:off x="7859609" y="4289630"/>
            <a:ext cx="3779593" cy="1576500"/>
          </a:xfrm>
          <a:prstGeom prst="rect">
            <a:avLst/>
          </a:prstGeom>
          <a:effectLst/>
        </p:spPr>
        <p:txBody>
          <a:bodyPr vert="horz" wrap="square" lIns="0" tIns="98213" rIns="0" bIns="0" rtlCol="0">
            <a:spAutoFit/>
          </a:bodyPr>
          <a:lstStyle/>
          <a:p>
            <a:pPr marL="16933" marR="56724">
              <a:spcBef>
                <a:spcPts val="773"/>
              </a:spcBef>
            </a:pPr>
            <a:r>
              <a:rPr lang="sv-SE" sz="1600" spc="-7" dirty="0">
                <a:latin typeface="Gill Sans MT" charset="0"/>
                <a:ea typeface="Gill Sans MT" charset="0"/>
                <a:cs typeface="Gill Sans MT" charset="0"/>
              </a:rPr>
              <a:t>Separation </a:t>
            </a:r>
            <a:r>
              <a:rPr lang="sv-SE" sz="1600" spc="-7" dirty="0" err="1">
                <a:latin typeface="Gill Sans MT" charset="0"/>
                <a:ea typeface="Gill Sans MT" charset="0"/>
                <a:cs typeface="Gill Sans MT" charset="0"/>
              </a:rPr>
              <a:t>of</a:t>
            </a:r>
            <a:r>
              <a:rPr lang="sv-SE" sz="1600" spc="-7" dirty="0">
                <a:latin typeface="Gill Sans MT" charset="0"/>
                <a:ea typeface="Gill Sans MT" charset="0"/>
                <a:cs typeface="Gill Sans MT" charset="0"/>
              </a:rPr>
              <a:t> </a:t>
            </a:r>
            <a:r>
              <a:rPr lang="sv-SE" sz="1600" spc="-7" dirty="0" err="1">
                <a:latin typeface="Gill Sans MT" charset="0"/>
                <a:ea typeface="Gill Sans MT" charset="0"/>
                <a:cs typeface="Gill Sans MT" charset="0"/>
              </a:rPr>
              <a:t>financing</a:t>
            </a:r>
            <a:r>
              <a:rPr lang="sv-SE" sz="1600" spc="-7" dirty="0">
                <a:latin typeface="Gill Sans MT" charset="0"/>
                <a:ea typeface="Gill Sans MT" charset="0"/>
                <a:cs typeface="Gill Sans MT" charset="0"/>
              </a:rPr>
              <a:t> and </a:t>
            </a:r>
            <a:r>
              <a:rPr lang="sv-SE" sz="1600" spc="-7" dirty="0" err="1">
                <a:latin typeface="Gill Sans MT" charset="0"/>
                <a:ea typeface="Gill Sans MT" charset="0"/>
                <a:cs typeface="Gill Sans MT" charset="0"/>
              </a:rPr>
              <a:t>production</a:t>
            </a:r>
            <a:br>
              <a:rPr lang="sv-SE" sz="1600" spc="-7" dirty="0">
                <a:latin typeface="Gill Sans MT" charset="0"/>
                <a:ea typeface="Gill Sans MT" charset="0"/>
                <a:cs typeface="Gill Sans MT" charset="0"/>
              </a:rPr>
            </a:br>
            <a:r>
              <a:rPr lang="sv-SE" sz="1600" spc="-7" dirty="0" err="1">
                <a:latin typeface="Gill Sans MT" charset="0"/>
                <a:ea typeface="Gill Sans MT" charset="0"/>
                <a:cs typeface="Gill Sans MT" charset="0"/>
              </a:rPr>
              <a:t>Competition</a:t>
            </a:r>
            <a:r>
              <a:rPr lang="sv-SE" sz="1600" spc="-7" dirty="0">
                <a:latin typeface="Gill Sans MT" charset="0"/>
                <a:ea typeface="Gill Sans MT" charset="0"/>
                <a:cs typeface="Gill Sans MT" charset="0"/>
              </a:rPr>
              <a:t> </a:t>
            </a:r>
            <a:r>
              <a:rPr lang="sv-SE" sz="1600" spc="-7" dirty="0" err="1">
                <a:latin typeface="Gill Sans MT" charset="0"/>
                <a:ea typeface="Gill Sans MT" charset="0"/>
                <a:cs typeface="Gill Sans MT" charset="0"/>
              </a:rPr>
              <a:t>through</a:t>
            </a:r>
            <a:r>
              <a:rPr lang="sv-SE" sz="1600" spc="-7" dirty="0">
                <a:latin typeface="Gill Sans MT" charset="0"/>
                <a:ea typeface="Gill Sans MT" charset="0"/>
                <a:cs typeface="Gill Sans MT" charset="0"/>
              </a:rPr>
              <a:t> </a:t>
            </a:r>
            <a:r>
              <a:rPr lang="sv-SE" sz="1600" spc="-7" dirty="0" err="1">
                <a:latin typeface="Gill Sans MT" charset="0"/>
                <a:ea typeface="Gill Sans MT" charset="0"/>
                <a:cs typeface="Gill Sans MT" charset="0"/>
              </a:rPr>
              <a:t>customer</a:t>
            </a:r>
            <a:r>
              <a:rPr lang="sv-SE" sz="1600" spc="-7" dirty="0">
                <a:latin typeface="Gill Sans MT" charset="0"/>
                <a:ea typeface="Gill Sans MT" charset="0"/>
                <a:cs typeface="Gill Sans MT" charset="0"/>
              </a:rPr>
              <a:t> choice or public </a:t>
            </a:r>
            <a:r>
              <a:rPr lang="sv-SE" sz="1600" spc="-7" dirty="0" err="1">
                <a:latin typeface="Gill Sans MT" charset="0"/>
                <a:ea typeface="Gill Sans MT" charset="0"/>
                <a:cs typeface="Gill Sans MT" charset="0"/>
              </a:rPr>
              <a:t>procurement</a:t>
            </a:r>
            <a:br>
              <a:rPr lang="sv-SE" sz="1600" spc="-7" dirty="0">
                <a:latin typeface="Gill Sans MT" charset="0"/>
                <a:ea typeface="Gill Sans MT" charset="0"/>
                <a:cs typeface="Gill Sans MT" charset="0"/>
              </a:rPr>
            </a:br>
            <a:r>
              <a:rPr lang="sv-SE" sz="1600" spc="-7" dirty="0" err="1">
                <a:latin typeface="Gill Sans MT" charset="0"/>
                <a:ea typeface="Gill Sans MT" charset="0"/>
                <a:cs typeface="Gill Sans MT" charset="0"/>
              </a:rPr>
              <a:t>Competition</a:t>
            </a:r>
            <a:r>
              <a:rPr lang="sv-SE" sz="1600" spc="-7" dirty="0">
                <a:latin typeface="Gill Sans MT" charset="0"/>
                <a:ea typeface="Gill Sans MT" charset="0"/>
                <a:cs typeface="Gill Sans MT" charset="0"/>
              </a:rPr>
              <a:t> </a:t>
            </a:r>
            <a:r>
              <a:rPr lang="sv-SE" sz="1600" spc="-7" dirty="0" err="1">
                <a:latin typeface="Gill Sans MT" charset="0"/>
                <a:ea typeface="Gill Sans MT" charset="0"/>
                <a:cs typeface="Gill Sans MT" charset="0"/>
              </a:rPr>
              <a:t>neutrality</a:t>
            </a:r>
            <a:br>
              <a:rPr lang="sv-SE" sz="1600" spc="-7" dirty="0">
                <a:latin typeface="Gill Sans MT" charset="0"/>
                <a:ea typeface="Gill Sans MT" charset="0"/>
                <a:cs typeface="Gill Sans MT" charset="0"/>
              </a:rPr>
            </a:br>
            <a:r>
              <a:rPr lang="sv-SE" sz="1600" spc="-7" dirty="0" err="1">
                <a:latin typeface="Gill Sans MT" charset="0"/>
                <a:ea typeface="Gill Sans MT" charset="0"/>
                <a:cs typeface="Gill Sans MT" charset="0"/>
              </a:rPr>
              <a:t>Delegated</a:t>
            </a:r>
            <a:r>
              <a:rPr lang="sv-SE" sz="1600" spc="-7" dirty="0">
                <a:latin typeface="Gill Sans MT" charset="0"/>
                <a:ea typeface="Gill Sans MT" charset="0"/>
                <a:cs typeface="Gill Sans MT" charset="0"/>
              </a:rPr>
              <a:t> </a:t>
            </a:r>
            <a:r>
              <a:rPr lang="sv-SE" sz="1600" spc="-7" dirty="0" err="1">
                <a:latin typeface="Gill Sans MT" charset="0"/>
                <a:ea typeface="Gill Sans MT" charset="0"/>
                <a:cs typeface="Gill Sans MT" charset="0"/>
              </a:rPr>
              <a:t>responsibility</a:t>
            </a:r>
            <a:r>
              <a:rPr lang="sv-SE" sz="1600" spc="-7" dirty="0">
                <a:latin typeface="Gill Sans MT" charset="0"/>
                <a:ea typeface="Gill Sans MT" charset="0"/>
                <a:cs typeface="Gill Sans MT" charset="0"/>
              </a:rPr>
              <a:t> and </a:t>
            </a:r>
            <a:r>
              <a:rPr lang="sv-SE" sz="1600" spc="-7" dirty="0" err="1">
                <a:latin typeface="Gill Sans MT" charset="0"/>
                <a:ea typeface="Gill Sans MT" charset="0"/>
                <a:cs typeface="Gill Sans MT" charset="0"/>
              </a:rPr>
              <a:t>powers</a:t>
            </a:r>
            <a:br>
              <a:rPr lang="sv-SE" sz="1600" spc="-7" dirty="0">
                <a:latin typeface="Gill Sans MT" charset="0"/>
                <a:ea typeface="Gill Sans MT" charset="0"/>
                <a:cs typeface="Gill Sans MT" charset="0"/>
              </a:rPr>
            </a:br>
            <a:endParaRPr lang="sv-SE" sz="1600" spc="-7" dirty="0">
              <a:latin typeface="Gill Sans MT" charset="0"/>
              <a:ea typeface="Gill Sans MT" charset="0"/>
              <a:cs typeface="Gill Sans MT" charset="0"/>
            </a:endParaRPr>
          </a:p>
        </p:txBody>
      </p:sp>
      <p:sp>
        <p:nvSpPr>
          <p:cNvPr id="17" name="object 4">
            <a:extLst>
              <a:ext uri="{FF2B5EF4-FFF2-40B4-BE49-F238E27FC236}">
                <a16:creationId xmlns:a16="http://schemas.microsoft.com/office/drawing/2014/main" id="{DFD4AAD8-F3F0-4C06-878F-B225EFF9E0C1}"/>
              </a:ext>
            </a:extLst>
          </p:cNvPr>
          <p:cNvSpPr txBox="1">
            <a:spLocks/>
          </p:cNvSpPr>
          <p:nvPr userDrawn="1"/>
        </p:nvSpPr>
        <p:spPr>
          <a:xfrm>
            <a:off x="2" y="509927"/>
            <a:ext cx="12191999" cy="755762"/>
          </a:xfrm>
          <a:prstGeom prst="rect">
            <a:avLst/>
          </a:prstGeom>
          <a:effectLst/>
        </p:spPr>
        <p:txBody>
          <a:bodyPr vert="horz" wrap="square" lIns="0" tIns="16933" rIns="0" bIns="0" rtlCol="0">
            <a:spAutoFit/>
          </a:bodyPr>
          <a:lstStyle>
            <a:lvl1pPr>
              <a:defRPr>
                <a:latin typeface="+mj-lt"/>
                <a:ea typeface="+mj-ea"/>
                <a:cs typeface="+mj-cs"/>
              </a:defRPr>
            </a:lvl1pPr>
          </a:lstStyle>
          <a:p>
            <a:pPr algn="ctr" rtl="0"/>
            <a:r>
              <a:rPr lang="en-GB" sz="4800" b="0" i="0" u="none" baseline="0" dirty="0">
                <a:latin typeface="Gill Sans MT" charset="0"/>
                <a:ea typeface="Gill Sans MT" charset="0"/>
                <a:cs typeface="Gill Sans MT" charset="0"/>
              </a:rPr>
              <a:t>NACKA’S</a:t>
            </a:r>
            <a:r>
              <a:rPr lang="en-GB" sz="4800" b="1" i="0" u="none" baseline="0" dirty="0">
                <a:latin typeface="Gill Sans MT" charset="0"/>
                <a:ea typeface="Gill Sans MT" charset="0"/>
                <a:cs typeface="Gill Sans MT" charset="0"/>
              </a:rPr>
              <a:t> MANAGEMENT MODEL </a:t>
            </a:r>
          </a:p>
        </p:txBody>
      </p:sp>
      <p:pic>
        <p:nvPicPr>
          <p:cNvPr id="21" name="Bildobjekt 9">
            <a:extLst>
              <a:ext uri="{FF2B5EF4-FFF2-40B4-BE49-F238E27FC236}">
                <a16:creationId xmlns:a16="http://schemas.microsoft.com/office/drawing/2014/main" id="{53B50EA6-AC29-4963-B1CF-DBBD582080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1" y="5955825"/>
            <a:ext cx="2012116" cy="635955"/>
          </a:xfrm>
          <a:prstGeom prst="rect">
            <a:avLst/>
          </a:prstGeom>
        </p:spPr>
      </p:pic>
    </p:spTree>
    <p:extLst>
      <p:ext uri="{BB962C8B-B14F-4D97-AF65-F5344CB8AC3E}">
        <p14:creationId xmlns:p14="http://schemas.microsoft.com/office/powerpoint/2010/main" val="1673026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sion and Assessment">
    <p:spTree>
      <p:nvGrpSpPr>
        <p:cNvPr id="1" name=""/>
        <p:cNvGrpSpPr/>
        <p:nvPr/>
      </p:nvGrpSpPr>
      <p:grpSpPr>
        <a:xfrm>
          <a:off x="0" y="0"/>
          <a:ext cx="0" cy="0"/>
          <a:chOff x="0" y="0"/>
          <a:chExt cx="0" cy="0"/>
        </a:xfrm>
      </p:grpSpPr>
      <p:pic>
        <p:nvPicPr>
          <p:cNvPr id="6" name="Bildobjekt 1">
            <a:extLst>
              <a:ext uri="{FF2B5EF4-FFF2-40B4-BE49-F238E27FC236}">
                <a16:creationId xmlns:a16="http://schemas.microsoft.com/office/drawing/2014/main" id="{76B09C0A-E7A7-4E9C-9317-532AD88CCB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48" y="0"/>
            <a:ext cx="12192000" cy="6858000"/>
          </a:xfrm>
          <a:prstGeom prst="rect">
            <a:avLst/>
          </a:prstGeom>
        </p:spPr>
      </p:pic>
      <p:sp>
        <p:nvSpPr>
          <p:cNvPr id="7" name="object 3">
            <a:extLst>
              <a:ext uri="{FF2B5EF4-FFF2-40B4-BE49-F238E27FC236}">
                <a16:creationId xmlns:a16="http://schemas.microsoft.com/office/drawing/2014/main" id="{560FA9FA-26BE-4E07-BCDA-4EF165571F36}"/>
              </a:ext>
            </a:extLst>
          </p:cNvPr>
          <p:cNvSpPr txBox="1"/>
          <p:nvPr userDrawn="1"/>
        </p:nvSpPr>
        <p:spPr>
          <a:xfrm>
            <a:off x="661878" y="666331"/>
            <a:ext cx="3259333" cy="345330"/>
          </a:xfrm>
          <a:prstGeom prst="rect">
            <a:avLst/>
          </a:prstGeom>
        </p:spPr>
        <p:txBody>
          <a:bodyPr vert="horz" wrap="square" lIns="0" tIns="16933" rIns="0" bIns="0" rtlCol="0">
            <a:spAutoFit/>
          </a:bodyPr>
          <a:lstStyle/>
          <a:p>
            <a:pPr marL="16933" algn="l" rtl="0">
              <a:lnSpc>
                <a:spcPct val="100000"/>
              </a:lnSpc>
              <a:spcBef>
                <a:spcPts val="133"/>
              </a:spcBef>
            </a:pPr>
            <a:r>
              <a:rPr lang="en-GB" sz="2133" b="0" i="0" u="none" baseline="0" dirty="0">
                <a:solidFill>
                  <a:srgbClr val="231F20"/>
                </a:solidFill>
                <a:latin typeface="Gill Sans MT" charset="0"/>
                <a:ea typeface="Gill Sans MT" charset="0"/>
                <a:cs typeface="Gill Sans MT" charset="0"/>
              </a:rPr>
              <a:t>VISION &amp; </a:t>
            </a:r>
            <a:r>
              <a:rPr lang="en-GB" sz="2133" b="0" i="0" u="none" spc="-367" baseline="0" dirty="0">
                <a:solidFill>
                  <a:srgbClr val="231F20"/>
                </a:solidFill>
                <a:latin typeface="Gill Sans MT" charset="0"/>
                <a:ea typeface="Gill Sans MT" charset="0"/>
                <a:cs typeface="Gill Sans MT" charset="0"/>
              </a:rPr>
              <a:t> </a:t>
            </a:r>
            <a:r>
              <a:rPr lang="en-GB" sz="2133" b="0" i="0" u="none" spc="-40" baseline="0" dirty="0">
                <a:solidFill>
                  <a:srgbClr val="231F20"/>
                </a:solidFill>
                <a:latin typeface="Gill Sans MT" charset="0"/>
                <a:ea typeface="Gill Sans MT" charset="0"/>
                <a:cs typeface="Gill Sans MT" charset="0"/>
              </a:rPr>
              <a:t>VALUES</a:t>
            </a:r>
            <a:endParaRPr sz="2133" dirty="0">
              <a:latin typeface="Gill Sans MT" charset="0"/>
              <a:ea typeface="Gill Sans MT" charset="0"/>
              <a:cs typeface="Gill Sans MT" charset="0"/>
            </a:endParaRPr>
          </a:p>
        </p:txBody>
      </p:sp>
      <p:sp>
        <p:nvSpPr>
          <p:cNvPr id="9" name="object 4">
            <a:extLst>
              <a:ext uri="{FF2B5EF4-FFF2-40B4-BE49-F238E27FC236}">
                <a16:creationId xmlns:a16="http://schemas.microsoft.com/office/drawing/2014/main" id="{FBE0EFB3-CE37-4F81-B21C-DEBB309033F6}"/>
              </a:ext>
            </a:extLst>
          </p:cNvPr>
          <p:cNvSpPr txBox="1">
            <a:spLocks/>
          </p:cNvSpPr>
          <p:nvPr userDrawn="1"/>
        </p:nvSpPr>
        <p:spPr>
          <a:xfrm>
            <a:off x="638488" y="1498602"/>
            <a:ext cx="3938693" cy="1097009"/>
          </a:xfrm>
          <a:prstGeom prst="rect">
            <a:avLst/>
          </a:prstGeom>
        </p:spPr>
        <p:txBody>
          <a:bodyPr vert="horz" wrap="square" lIns="0" tIns="16933" rIns="0" bIns="0" rtlCol="0">
            <a:spAutoFit/>
          </a:bodyPr>
          <a:lstStyle>
            <a:lvl1pPr>
              <a:defRPr>
                <a:latin typeface="+mj-lt"/>
                <a:ea typeface="+mj-ea"/>
                <a:cs typeface="+mj-cs"/>
              </a:defRPr>
            </a:lvl1pPr>
          </a:lstStyle>
          <a:p>
            <a:pPr marL="16933" algn="l" rtl="0">
              <a:spcBef>
                <a:spcPts val="133"/>
              </a:spcBef>
            </a:pPr>
            <a:r>
              <a:rPr lang="en-GB" sz="3467" b="1" i="0" u="none" kern="0" spc="-20" baseline="0" dirty="0">
                <a:solidFill>
                  <a:sysClr val="windowText" lastClr="000000"/>
                </a:solidFill>
                <a:latin typeface="Gill Sans MT" charset="0"/>
                <a:ea typeface="Gill Sans MT" charset="0"/>
                <a:cs typeface="Gill Sans MT" charset="0"/>
              </a:rPr>
              <a:t>OPENNESS</a:t>
            </a:r>
            <a:endParaRPr lang="en-GB" sz="3467" b="1" kern="0" dirty="0">
              <a:solidFill>
                <a:sysClr val="windowText" lastClr="000000"/>
              </a:solidFill>
              <a:latin typeface="Gill Sans MT" charset="0"/>
              <a:ea typeface="Gill Sans MT" charset="0"/>
              <a:cs typeface="Gill Sans MT" charset="0"/>
            </a:endParaRPr>
          </a:p>
          <a:p>
            <a:pPr marL="16933" algn="l" rtl="0">
              <a:spcBef>
                <a:spcPts val="107"/>
              </a:spcBef>
            </a:pPr>
            <a:r>
              <a:rPr lang="en-GB" sz="3467" b="0" i="0" u="none" kern="0" baseline="0" dirty="0">
                <a:solidFill>
                  <a:sysClr val="windowText" lastClr="000000"/>
                </a:solidFill>
                <a:latin typeface="Gill Sans MT" charset="0"/>
                <a:ea typeface="Gill Sans MT" charset="0"/>
                <a:cs typeface="Gill Sans MT" charset="0"/>
              </a:rPr>
              <a:t>AND</a:t>
            </a:r>
            <a:r>
              <a:rPr lang="en-GB" sz="3467" b="0" i="0" u="none" kern="0" spc="-120" baseline="0" dirty="0">
                <a:solidFill>
                  <a:sysClr val="windowText" lastClr="000000"/>
                </a:solidFill>
                <a:latin typeface="Gill Sans MT" charset="0"/>
                <a:ea typeface="Gill Sans MT" charset="0"/>
                <a:cs typeface="Gill Sans MT" charset="0"/>
              </a:rPr>
              <a:t> </a:t>
            </a:r>
            <a:r>
              <a:rPr lang="en-GB" sz="3467" b="1" i="0" u="none" kern="0" spc="-33" baseline="0" dirty="0">
                <a:solidFill>
                  <a:sysClr val="windowText" lastClr="000000"/>
                </a:solidFill>
                <a:latin typeface="Gill Sans MT" charset="0"/>
                <a:ea typeface="Gill Sans MT" charset="0"/>
                <a:cs typeface="Gill Sans MT" charset="0"/>
              </a:rPr>
              <a:t>DIVERSITY</a:t>
            </a:r>
            <a:endParaRPr lang="en-GB" sz="3467" b="1" kern="0" dirty="0">
              <a:solidFill>
                <a:sysClr val="windowText" lastClr="000000"/>
              </a:solidFill>
              <a:latin typeface="Gill Sans MT" charset="0"/>
              <a:ea typeface="Gill Sans MT" charset="0"/>
              <a:cs typeface="Gill Sans MT" charset="0"/>
            </a:endParaRPr>
          </a:p>
        </p:txBody>
      </p:sp>
      <p:sp>
        <p:nvSpPr>
          <p:cNvPr id="10" name="object 5">
            <a:extLst>
              <a:ext uri="{FF2B5EF4-FFF2-40B4-BE49-F238E27FC236}">
                <a16:creationId xmlns:a16="http://schemas.microsoft.com/office/drawing/2014/main" id="{91C60EE4-CDE9-4AA6-9644-0AEAD2194E98}"/>
              </a:ext>
            </a:extLst>
          </p:cNvPr>
          <p:cNvSpPr txBox="1"/>
          <p:nvPr userDrawn="1"/>
        </p:nvSpPr>
        <p:spPr>
          <a:xfrm>
            <a:off x="663203" y="3022602"/>
            <a:ext cx="3172460" cy="2695610"/>
          </a:xfrm>
          <a:prstGeom prst="rect">
            <a:avLst/>
          </a:prstGeom>
        </p:spPr>
        <p:txBody>
          <a:bodyPr vert="horz" wrap="square" lIns="0" tIns="91440" rIns="0" bIns="0" rtlCol="0">
            <a:spAutoFit/>
          </a:bodyPr>
          <a:lstStyle/>
          <a:p>
            <a:pPr marL="16933" marR="121914" algn="l" rtl="0">
              <a:lnSpc>
                <a:spcPts val="2933"/>
              </a:lnSpc>
              <a:spcBef>
                <a:spcPts val="720"/>
              </a:spcBef>
            </a:pPr>
            <a:r>
              <a:rPr lang="en-GB" sz="2933" b="0" i="0" u="none" baseline="0" dirty="0">
                <a:solidFill>
                  <a:srgbClr val="231F20"/>
                </a:solidFill>
                <a:latin typeface="Gill Sans MT" charset="0"/>
                <a:ea typeface="Gill Sans MT" charset="0"/>
                <a:cs typeface="Gill Sans MT" charset="0"/>
              </a:rPr>
              <a:t>We have </a:t>
            </a:r>
            <a:r>
              <a:rPr lang="en-GB" sz="2933" b="0" i="0" u="none" spc="-13" baseline="0" dirty="0">
                <a:solidFill>
                  <a:srgbClr val="231F20"/>
                </a:solidFill>
                <a:latin typeface="Gill Sans MT" charset="0"/>
                <a:ea typeface="Gill Sans MT" charset="0"/>
                <a:cs typeface="Gill Sans MT" charset="0"/>
              </a:rPr>
              <a:t>a belief in </a:t>
            </a:r>
            <a:r>
              <a:rPr lang="en-GB" sz="2933" b="0" i="0" u="none" baseline="0" dirty="0">
                <a:solidFill>
                  <a:srgbClr val="231F20"/>
                </a:solidFill>
                <a:latin typeface="Gill Sans MT" charset="0"/>
                <a:ea typeface="Gill Sans MT" charset="0"/>
                <a:cs typeface="Gill Sans MT" charset="0"/>
              </a:rPr>
              <a:t>and </a:t>
            </a:r>
            <a:r>
              <a:rPr lang="en-GB" sz="2933" b="0" i="0" u="none" spc="-13" baseline="0" dirty="0">
                <a:solidFill>
                  <a:srgbClr val="231F20"/>
                </a:solidFill>
                <a:latin typeface="Gill Sans MT" charset="0"/>
                <a:ea typeface="Gill Sans MT" charset="0"/>
                <a:cs typeface="Gill Sans MT" charset="0"/>
              </a:rPr>
              <a:t>respect </a:t>
            </a:r>
            <a:r>
              <a:rPr lang="en-GB" sz="2933" b="0" i="0" u="none" spc="-27" baseline="0" dirty="0">
                <a:solidFill>
                  <a:srgbClr val="231F20"/>
                </a:solidFill>
                <a:latin typeface="Gill Sans MT" charset="0"/>
                <a:ea typeface="Gill Sans MT" charset="0"/>
                <a:cs typeface="Gill Sans MT" charset="0"/>
              </a:rPr>
              <a:t>for  </a:t>
            </a:r>
            <a:r>
              <a:rPr lang="en-GB" sz="2933" b="0" i="0" u="none" spc="-13" baseline="0" dirty="0">
                <a:solidFill>
                  <a:srgbClr val="231F20"/>
                </a:solidFill>
                <a:latin typeface="Gill Sans MT" charset="0"/>
                <a:ea typeface="Gill Sans MT" charset="0"/>
                <a:cs typeface="Gill Sans MT" charset="0"/>
              </a:rPr>
              <a:t>people’s</a:t>
            </a:r>
            <a:r>
              <a:rPr lang="en-GB" sz="2933" b="0" i="0" u="none" spc="-80" baseline="0" dirty="0">
                <a:solidFill>
                  <a:srgbClr val="231F20"/>
                </a:solidFill>
                <a:latin typeface="Gill Sans MT" charset="0"/>
                <a:ea typeface="Gill Sans MT" charset="0"/>
                <a:cs typeface="Gill Sans MT" charset="0"/>
              </a:rPr>
              <a:t> </a:t>
            </a:r>
            <a:r>
              <a:rPr lang="en-GB" sz="2933" b="0" i="0" u="none" spc="-7" baseline="0" dirty="0">
                <a:solidFill>
                  <a:srgbClr val="231F20"/>
                </a:solidFill>
                <a:latin typeface="Gill Sans MT" charset="0"/>
                <a:ea typeface="Gill Sans MT" charset="0"/>
                <a:cs typeface="Gill Sans MT" charset="0"/>
              </a:rPr>
              <a:t>knowledge </a:t>
            </a:r>
            <a:r>
              <a:rPr lang="en-GB" sz="2933" b="0" i="0" u="none" baseline="0" dirty="0">
                <a:solidFill>
                  <a:srgbClr val="231F20"/>
                </a:solidFill>
                <a:latin typeface="Gill Sans MT" charset="0"/>
                <a:ea typeface="Gill Sans MT" charset="0"/>
                <a:cs typeface="Gill Sans MT" charset="0"/>
              </a:rPr>
              <a:t>and personal</a:t>
            </a:r>
            <a:r>
              <a:rPr lang="en-GB" sz="2933" b="0" i="0" u="none" spc="-33" baseline="0" dirty="0">
                <a:solidFill>
                  <a:srgbClr val="231F20"/>
                </a:solidFill>
                <a:latin typeface="Gill Sans MT" charset="0"/>
                <a:ea typeface="Gill Sans MT" charset="0"/>
                <a:cs typeface="Gill Sans MT" charset="0"/>
              </a:rPr>
              <a:t> </a:t>
            </a:r>
            <a:r>
              <a:rPr lang="en-GB" sz="2933" b="0" i="0" u="none" spc="-13" baseline="0" dirty="0">
                <a:solidFill>
                  <a:srgbClr val="231F20"/>
                </a:solidFill>
                <a:latin typeface="Gill Sans MT" charset="0"/>
                <a:ea typeface="Gill Sans MT" charset="0"/>
                <a:cs typeface="Gill Sans MT" charset="0"/>
              </a:rPr>
              <a:t>ability</a:t>
            </a:r>
            <a:endParaRPr sz="2933" dirty="0">
              <a:latin typeface="Gill Sans MT" charset="0"/>
              <a:ea typeface="Gill Sans MT" charset="0"/>
              <a:cs typeface="Gill Sans MT" charset="0"/>
            </a:endParaRPr>
          </a:p>
          <a:p>
            <a:pPr marL="16933" marR="6773" algn="l" rtl="0">
              <a:lnSpc>
                <a:spcPts val="2933"/>
              </a:lnSpc>
            </a:pPr>
            <a:r>
              <a:rPr lang="en-GB" sz="2933" b="0" i="0" u="none" baseline="0" dirty="0">
                <a:solidFill>
                  <a:srgbClr val="231F20"/>
                </a:solidFill>
                <a:latin typeface="Gill Sans MT" charset="0"/>
                <a:ea typeface="Gill Sans MT" charset="0"/>
                <a:cs typeface="Gill Sans MT" charset="0"/>
              </a:rPr>
              <a:t>– and </a:t>
            </a:r>
            <a:r>
              <a:rPr lang="en-GB" sz="2933" b="0" i="0" u="none" spc="-27" baseline="0" dirty="0">
                <a:solidFill>
                  <a:srgbClr val="231F20"/>
                </a:solidFill>
                <a:latin typeface="Gill Sans MT" charset="0"/>
                <a:ea typeface="Gill Sans MT" charset="0"/>
                <a:cs typeface="Gill Sans MT" charset="0"/>
              </a:rPr>
              <a:t>for </a:t>
            </a:r>
            <a:r>
              <a:rPr lang="en-GB" sz="2933" b="0" i="0" u="none" baseline="0" dirty="0">
                <a:solidFill>
                  <a:srgbClr val="231F20"/>
                </a:solidFill>
                <a:latin typeface="Gill Sans MT" charset="0"/>
                <a:ea typeface="Gill Sans MT" charset="0"/>
                <a:cs typeface="Gill Sans MT" charset="0"/>
              </a:rPr>
              <a:t>their</a:t>
            </a:r>
            <a:r>
              <a:rPr lang="en-GB" sz="2933" b="0" i="0" u="none" spc="-100" baseline="0" dirty="0">
                <a:solidFill>
                  <a:srgbClr val="231F20"/>
                </a:solidFill>
                <a:latin typeface="Gill Sans MT" charset="0"/>
                <a:ea typeface="Gill Sans MT" charset="0"/>
                <a:cs typeface="Gill Sans MT" charset="0"/>
              </a:rPr>
              <a:t> </a:t>
            </a:r>
            <a:r>
              <a:rPr lang="en-GB" sz="2933" b="0" i="0" u="none" baseline="0" dirty="0">
                <a:solidFill>
                  <a:srgbClr val="231F20"/>
                </a:solidFill>
                <a:latin typeface="Gill Sans MT" charset="0"/>
                <a:ea typeface="Gill Sans MT" charset="0"/>
                <a:cs typeface="Gill Sans MT" charset="0"/>
              </a:rPr>
              <a:t>willingness to </a:t>
            </a:r>
            <a:r>
              <a:rPr lang="en-GB" sz="2933" b="0" i="0" u="none" spc="13" baseline="0" dirty="0">
                <a:solidFill>
                  <a:srgbClr val="231F20"/>
                </a:solidFill>
                <a:latin typeface="Gill Sans MT" charset="0"/>
                <a:ea typeface="Gill Sans MT" charset="0"/>
                <a:cs typeface="Gill Sans MT" charset="0"/>
              </a:rPr>
              <a:t>take</a:t>
            </a:r>
            <a:r>
              <a:rPr lang="en-GB" sz="2933" b="0" i="0" u="none" spc="-13" baseline="0" dirty="0">
                <a:solidFill>
                  <a:srgbClr val="231F20"/>
                </a:solidFill>
                <a:latin typeface="Gill Sans MT" charset="0"/>
                <a:ea typeface="Gill Sans MT" charset="0"/>
                <a:cs typeface="Gill Sans MT" charset="0"/>
              </a:rPr>
              <a:t> </a:t>
            </a:r>
            <a:r>
              <a:rPr lang="en-GB" sz="2933" b="0" i="0" u="none" spc="-47" baseline="0" dirty="0">
                <a:solidFill>
                  <a:srgbClr val="231F20"/>
                </a:solidFill>
                <a:latin typeface="Gill Sans MT" charset="0"/>
                <a:ea typeface="Gill Sans MT" charset="0"/>
                <a:cs typeface="Gill Sans MT" charset="0"/>
              </a:rPr>
              <a:t>responsibility.</a:t>
            </a:r>
            <a:endParaRPr sz="2933" dirty="0">
              <a:latin typeface="Gill Sans MT" charset="0"/>
              <a:ea typeface="Gill Sans MT" charset="0"/>
              <a:cs typeface="Gill Sans MT" charset="0"/>
            </a:endParaRPr>
          </a:p>
        </p:txBody>
      </p:sp>
      <p:pic>
        <p:nvPicPr>
          <p:cNvPr id="11" name="Bildobjekt 6">
            <a:extLst>
              <a:ext uri="{FF2B5EF4-FFF2-40B4-BE49-F238E27FC236}">
                <a16:creationId xmlns:a16="http://schemas.microsoft.com/office/drawing/2014/main" id="{4A2F9816-9C63-4A71-B318-9552E56C6E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550444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6" name="Bildobjekt 1">
            <a:extLst>
              <a:ext uri="{FF2B5EF4-FFF2-40B4-BE49-F238E27FC236}">
                <a16:creationId xmlns:a16="http://schemas.microsoft.com/office/drawing/2014/main" id="{01A6D893-D341-4524-ACBD-5A3A5CF25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3DDABC25-4C12-4FAC-B244-43B34B570740}"/>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sz="2133" spc="-40" dirty="0">
                <a:solidFill>
                  <a:srgbClr val="231F20"/>
                </a:solidFill>
                <a:latin typeface="Gill Sans MT" charset="0"/>
                <a:ea typeface="Gill Sans MT" charset="0"/>
                <a:cs typeface="Gill Sans MT" charset="0"/>
              </a:rPr>
              <a:t>V</a:t>
            </a:r>
            <a:r>
              <a:rPr lang="sv-SE" sz="2133" spc="-40" dirty="0">
                <a:solidFill>
                  <a:srgbClr val="231F20"/>
                </a:solidFill>
                <a:latin typeface="Gill Sans MT" charset="0"/>
                <a:ea typeface="Gill Sans MT" charset="0"/>
                <a:cs typeface="Gill Sans MT" charset="0"/>
              </a:rPr>
              <a:t>ISION</a:t>
            </a:r>
            <a:endParaRPr sz="2133" dirty="0">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A45619A7-A6A7-4678-9972-6FD0BE7B5662}"/>
              </a:ext>
            </a:extLst>
          </p:cNvPr>
          <p:cNvSpPr txBox="1">
            <a:spLocks/>
          </p:cNvSpPr>
          <p:nvPr userDrawn="1"/>
        </p:nvSpPr>
        <p:spPr>
          <a:xfrm>
            <a:off x="703068" y="2876975"/>
            <a:ext cx="3938693" cy="1097009"/>
          </a:xfrm>
          <a:prstGeom prst="rect">
            <a:avLst/>
          </a:prstGeom>
        </p:spPr>
        <p:txBody>
          <a:bodyPr vert="horz" wrap="square" lIns="0" tIns="16933" rIns="0" bIns="0" rtlCol="0">
            <a:spAutoFit/>
          </a:bodyPr>
          <a:lstStyle>
            <a:lvl1pPr>
              <a:defRPr>
                <a:latin typeface="+mj-lt"/>
                <a:ea typeface="+mj-ea"/>
                <a:cs typeface="+mj-cs"/>
              </a:defRPr>
            </a:lvl1pPr>
          </a:lstStyle>
          <a:p>
            <a:pPr marL="16933">
              <a:spcBef>
                <a:spcPts val="133"/>
              </a:spcBef>
            </a:pPr>
            <a:r>
              <a:rPr lang="en-GB" sz="3467" b="1" kern="0" spc="-20" dirty="0">
                <a:solidFill>
                  <a:sysClr val="windowText" lastClr="000000"/>
                </a:solidFill>
                <a:latin typeface="Gill Sans MT" charset="0"/>
                <a:ea typeface="Gill Sans MT" charset="0"/>
                <a:cs typeface="Gill Sans MT" charset="0"/>
              </a:rPr>
              <a:t>OPENNESS</a:t>
            </a:r>
            <a:endParaRPr lang="en-GB" sz="3467" b="1" kern="0" dirty="0">
              <a:solidFill>
                <a:sysClr val="windowText" lastClr="000000"/>
              </a:solidFill>
              <a:latin typeface="Gill Sans MT" charset="0"/>
              <a:ea typeface="Gill Sans MT" charset="0"/>
              <a:cs typeface="Gill Sans MT" charset="0"/>
            </a:endParaRPr>
          </a:p>
          <a:p>
            <a:pPr marL="16933">
              <a:spcBef>
                <a:spcPts val="107"/>
              </a:spcBef>
            </a:pPr>
            <a:r>
              <a:rPr lang="en-GB" sz="3467" kern="0" dirty="0">
                <a:solidFill>
                  <a:sysClr val="windowText" lastClr="000000"/>
                </a:solidFill>
                <a:latin typeface="Gill Sans MT" charset="0"/>
                <a:ea typeface="Gill Sans MT" charset="0"/>
                <a:cs typeface="Gill Sans MT" charset="0"/>
              </a:rPr>
              <a:t>AND</a:t>
            </a:r>
            <a:r>
              <a:rPr lang="en-GB" sz="3467" kern="0" spc="-120" dirty="0">
                <a:solidFill>
                  <a:sysClr val="windowText" lastClr="000000"/>
                </a:solidFill>
                <a:latin typeface="Gill Sans MT" charset="0"/>
                <a:ea typeface="Gill Sans MT" charset="0"/>
                <a:cs typeface="Gill Sans MT" charset="0"/>
              </a:rPr>
              <a:t> </a:t>
            </a:r>
            <a:r>
              <a:rPr lang="en-GB" sz="3467" b="1" kern="0" spc="-33" dirty="0">
                <a:solidFill>
                  <a:sysClr val="windowText" lastClr="000000"/>
                </a:solidFill>
                <a:latin typeface="Gill Sans MT" charset="0"/>
                <a:ea typeface="Gill Sans MT" charset="0"/>
                <a:cs typeface="Gill Sans MT" charset="0"/>
              </a:rPr>
              <a:t>DIVERSITY</a:t>
            </a:r>
            <a:endParaRPr lang="en-GB" sz="3467" b="1" kern="0" dirty="0">
              <a:solidFill>
                <a:sysClr val="windowText" lastClr="000000"/>
              </a:solidFill>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F803798A-E9E7-43C5-8E69-C047C564EF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904392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ssessment">
    <p:spTree>
      <p:nvGrpSpPr>
        <p:cNvPr id="1" name=""/>
        <p:cNvGrpSpPr/>
        <p:nvPr/>
      </p:nvGrpSpPr>
      <p:grpSpPr>
        <a:xfrm>
          <a:off x="0" y="0"/>
          <a:ext cx="0" cy="0"/>
          <a:chOff x="0" y="0"/>
          <a:chExt cx="0" cy="0"/>
        </a:xfrm>
      </p:grpSpPr>
      <p:pic>
        <p:nvPicPr>
          <p:cNvPr id="6" name="Bildobjekt 1">
            <a:extLst>
              <a:ext uri="{FF2B5EF4-FFF2-40B4-BE49-F238E27FC236}">
                <a16:creationId xmlns:a16="http://schemas.microsoft.com/office/drawing/2014/main" id="{6EC727D1-7C8B-48F4-ACC8-B624D57121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985C90FD-EE8E-4B16-8BF3-E052D8BDFEA1}"/>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lang="en-GB" sz="2133" spc="-40" dirty="0">
                <a:solidFill>
                  <a:srgbClr val="231F20"/>
                </a:solidFill>
                <a:latin typeface="Gill Sans MT" charset="0"/>
                <a:ea typeface="Gill Sans MT" charset="0"/>
                <a:cs typeface="Gill Sans MT" charset="0"/>
              </a:rPr>
              <a:t>VALUES</a:t>
            </a:r>
            <a:endParaRPr lang="sv-SE" sz="2133" dirty="0">
              <a:latin typeface="Gill Sans MT" charset="0"/>
              <a:ea typeface="Gill Sans MT" charset="0"/>
              <a:cs typeface="Gill Sans MT" charset="0"/>
            </a:endParaRPr>
          </a:p>
        </p:txBody>
      </p:sp>
      <p:sp>
        <p:nvSpPr>
          <p:cNvPr id="8" name="object 5">
            <a:extLst>
              <a:ext uri="{FF2B5EF4-FFF2-40B4-BE49-F238E27FC236}">
                <a16:creationId xmlns:a16="http://schemas.microsoft.com/office/drawing/2014/main" id="{6DFAF2F2-567B-4A27-819E-B47D5B7CD9C7}"/>
              </a:ext>
            </a:extLst>
          </p:cNvPr>
          <p:cNvSpPr txBox="1"/>
          <p:nvPr userDrawn="1"/>
        </p:nvSpPr>
        <p:spPr>
          <a:xfrm>
            <a:off x="711202" y="2257216"/>
            <a:ext cx="3172460" cy="2695610"/>
          </a:xfrm>
          <a:prstGeom prst="rect">
            <a:avLst/>
          </a:prstGeom>
        </p:spPr>
        <p:txBody>
          <a:bodyPr vert="horz" wrap="square" lIns="0" tIns="91440" rIns="0" bIns="0" rtlCol="0">
            <a:spAutoFit/>
          </a:bodyPr>
          <a:lstStyle/>
          <a:p>
            <a:pPr marL="16933" marR="121914" algn="l" rtl="0">
              <a:lnSpc>
                <a:spcPts val="2933"/>
              </a:lnSpc>
              <a:spcBef>
                <a:spcPts val="720"/>
              </a:spcBef>
            </a:pPr>
            <a:r>
              <a:rPr lang="en-GB" sz="2933" b="0" i="0" u="none" baseline="0" dirty="0">
                <a:solidFill>
                  <a:srgbClr val="231F20"/>
                </a:solidFill>
                <a:latin typeface="Gill Sans MT" charset="0"/>
                <a:ea typeface="Gill Sans MT" charset="0"/>
                <a:cs typeface="Gill Sans MT" charset="0"/>
              </a:rPr>
              <a:t>We have </a:t>
            </a:r>
            <a:r>
              <a:rPr lang="en-GB" sz="2933" b="0" i="0" u="none" spc="-13" baseline="0" dirty="0">
                <a:solidFill>
                  <a:srgbClr val="231F20"/>
                </a:solidFill>
                <a:latin typeface="Gill Sans MT" charset="0"/>
                <a:ea typeface="Gill Sans MT" charset="0"/>
                <a:cs typeface="Gill Sans MT" charset="0"/>
              </a:rPr>
              <a:t>a belief in </a:t>
            </a:r>
            <a:r>
              <a:rPr lang="en-GB" sz="2933" b="0" i="0" u="none" baseline="0" dirty="0">
                <a:solidFill>
                  <a:srgbClr val="231F20"/>
                </a:solidFill>
                <a:latin typeface="Gill Sans MT" charset="0"/>
                <a:ea typeface="Gill Sans MT" charset="0"/>
                <a:cs typeface="Gill Sans MT" charset="0"/>
              </a:rPr>
              <a:t>and </a:t>
            </a:r>
            <a:r>
              <a:rPr lang="en-GB" sz="2933" b="0" i="0" u="none" spc="-13" baseline="0" dirty="0">
                <a:solidFill>
                  <a:srgbClr val="231F20"/>
                </a:solidFill>
                <a:latin typeface="Gill Sans MT" charset="0"/>
                <a:ea typeface="Gill Sans MT" charset="0"/>
                <a:cs typeface="Gill Sans MT" charset="0"/>
              </a:rPr>
              <a:t>respect </a:t>
            </a:r>
            <a:r>
              <a:rPr lang="en-GB" sz="2933" b="0" i="0" u="none" spc="-27" baseline="0" dirty="0">
                <a:solidFill>
                  <a:srgbClr val="231F20"/>
                </a:solidFill>
                <a:latin typeface="Gill Sans MT" charset="0"/>
                <a:ea typeface="Gill Sans MT" charset="0"/>
                <a:cs typeface="Gill Sans MT" charset="0"/>
              </a:rPr>
              <a:t>for  </a:t>
            </a:r>
            <a:r>
              <a:rPr lang="en-GB" sz="2933" b="0" i="0" u="none" spc="-13" baseline="0" dirty="0">
                <a:solidFill>
                  <a:srgbClr val="231F20"/>
                </a:solidFill>
                <a:latin typeface="Gill Sans MT" charset="0"/>
                <a:ea typeface="Gill Sans MT" charset="0"/>
                <a:cs typeface="Gill Sans MT" charset="0"/>
              </a:rPr>
              <a:t>people’s</a:t>
            </a:r>
            <a:r>
              <a:rPr lang="en-GB" sz="2933" b="0" i="0" u="none" spc="-80" baseline="0" dirty="0">
                <a:solidFill>
                  <a:srgbClr val="231F20"/>
                </a:solidFill>
                <a:latin typeface="Gill Sans MT" charset="0"/>
                <a:ea typeface="Gill Sans MT" charset="0"/>
                <a:cs typeface="Gill Sans MT" charset="0"/>
              </a:rPr>
              <a:t> </a:t>
            </a:r>
            <a:r>
              <a:rPr lang="en-GB" sz="2933" b="0" i="0" u="none" spc="-7" baseline="0" dirty="0">
                <a:solidFill>
                  <a:srgbClr val="231F20"/>
                </a:solidFill>
                <a:latin typeface="Gill Sans MT" charset="0"/>
                <a:ea typeface="Gill Sans MT" charset="0"/>
                <a:cs typeface="Gill Sans MT" charset="0"/>
              </a:rPr>
              <a:t>knowledge </a:t>
            </a:r>
            <a:r>
              <a:rPr lang="en-GB" sz="2933" b="0" i="0" u="none" baseline="0" dirty="0">
                <a:solidFill>
                  <a:srgbClr val="231F20"/>
                </a:solidFill>
                <a:latin typeface="Gill Sans MT" charset="0"/>
                <a:ea typeface="Gill Sans MT" charset="0"/>
                <a:cs typeface="Gill Sans MT" charset="0"/>
              </a:rPr>
              <a:t>and personal</a:t>
            </a:r>
            <a:r>
              <a:rPr lang="en-GB" sz="2933" b="0" i="0" u="none" spc="-33" baseline="0" dirty="0">
                <a:solidFill>
                  <a:srgbClr val="231F20"/>
                </a:solidFill>
                <a:latin typeface="Gill Sans MT" charset="0"/>
                <a:ea typeface="Gill Sans MT" charset="0"/>
                <a:cs typeface="Gill Sans MT" charset="0"/>
              </a:rPr>
              <a:t> </a:t>
            </a:r>
            <a:r>
              <a:rPr lang="en-GB" sz="2933" b="0" i="0" u="none" spc="-13" baseline="0" dirty="0">
                <a:solidFill>
                  <a:srgbClr val="231F20"/>
                </a:solidFill>
                <a:latin typeface="Gill Sans MT" charset="0"/>
                <a:ea typeface="Gill Sans MT" charset="0"/>
                <a:cs typeface="Gill Sans MT" charset="0"/>
              </a:rPr>
              <a:t>ability</a:t>
            </a:r>
            <a:endParaRPr sz="2933" dirty="0">
              <a:latin typeface="Gill Sans MT" charset="0"/>
              <a:ea typeface="Gill Sans MT" charset="0"/>
              <a:cs typeface="Gill Sans MT" charset="0"/>
            </a:endParaRPr>
          </a:p>
          <a:p>
            <a:pPr marL="16933" marR="6773" algn="l" rtl="0">
              <a:lnSpc>
                <a:spcPts val="2933"/>
              </a:lnSpc>
            </a:pPr>
            <a:r>
              <a:rPr lang="en-GB" sz="2933" b="0" i="0" u="none" baseline="0" dirty="0">
                <a:solidFill>
                  <a:srgbClr val="231F20"/>
                </a:solidFill>
                <a:latin typeface="Gill Sans MT" charset="0"/>
                <a:ea typeface="Gill Sans MT" charset="0"/>
                <a:cs typeface="Gill Sans MT" charset="0"/>
              </a:rPr>
              <a:t>– and </a:t>
            </a:r>
            <a:r>
              <a:rPr lang="en-GB" sz="2933" b="0" i="0" u="none" spc="-27" baseline="0" dirty="0">
                <a:solidFill>
                  <a:srgbClr val="231F20"/>
                </a:solidFill>
                <a:latin typeface="Gill Sans MT" charset="0"/>
                <a:ea typeface="Gill Sans MT" charset="0"/>
                <a:cs typeface="Gill Sans MT" charset="0"/>
              </a:rPr>
              <a:t>for </a:t>
            </a:r>
            <a:r>
              <a:rPr lang="en-GB" sz="2933" b="0" i="0" u="none" baseline="0" dirty="0">
                <a:solidFill>
                  <a:srgbClr val="231F20"/>
                </a:solidFill>
                <a:latin typeface="Gill Sans MT" charset="0"/>
                <a:ea typeface="Gill Sans MT" charset="0"/>
                <a:cs typeface="Gill Sans MT" charset="0"/>
              </a:rPr>
              <a:t>their</a:t>
            </a:r>
            <a:r>
              <a:rPr lang="en-GB" sz="2933" b="0" i="0" u="none" spc="-100" baseline="0" dirty="0">
                <a:solidFill>
                  <a:srgbClr val="231F20"/>
                </a:solidFill>
                <a:latin typeface="Gill Sans MT" charset="0"/>
                <a:ea typeface="Gill Sans MT" charset="0"/>
                <a:cs typeface="Gill Sans MT" charset="0"/>
              </a:rPr>
              <a:t> </a:t>
            </a:r>
            <a:r>
              <a:rPr lang="en-GB" sz="2933" b="0" i="0" u="none" baseline="0" dirty="0">
                <a:solidFill>
                  <a:srgbClr val="231F20"/>
                </a:solidFill>
                <a:latin typeface="Gill Sans MT" charset="0"/>
                <a:ea typeface="Gill Sans MT" charset="0"/>
                <a:cs typeface="Gill Sans MT" charset="0"/>
              </a:rPr>
              <a:t>willingness to </a:t>
            </a:r>
            <a:r>
              <a:rPr lang="en-GB" sz="2933" b="0" i="0" u="none" spc="13" baseline="0" dirty="0">
                <a:solidFill>
                  <a:srgbClr val="231F20"/>
                </a:solidFill>
                <a:latin typeface="Gill Sans MT" charset="0"/>
                <a:ea typeface="Gill Sans MT" charset="0"/>
                <a:cs typeface="Gill Sans MT" charset="0"/>
              </a:rPr>
              <a:t>take</a:t>
            </a:r>
            <a:r>
              <a:rPr lang="en-GB" sz="2933" b="0" i="0" u="none" spc="-13" baseline="0" dirty="0">
                <a:solidFill>
                  <a:srgbClr val="231F20"/>
                </a:solidFill>
                <a:latin typeface="Gill Sans MT" charset="0"/>
                <a:ea typeface="Gill Sans MT" charset="0"/>
                <a:cs typeface="Gill Sans MT" charset="0"/>
              </a:rPr>
              <a:t> </a:t>
            </a:r>
            <a:r>
              <a:rPr lang="en-GB" sz="2933" b="0" i="0" u="none" spc="-47" baseline="0" dirty="0">
                <a:solidFill>
                  <a:srgbClr val="231F20"/>
                </a:solidFill>
                <a:latin typeface="Gill Sans MT" charset="0"/>
                <a:ea typeface="Gill Sans MT" charset="0"/>
                <a:cs typeface="Gill Sans MT" charset="0"/>
              </a:rPr>
              <a:t>responsibility.</a:t>
            </a:r>
            <a:endParaRPr sz="2933" dirty="0">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93438BA1-37F9-4CCE-9DF5-390555E6B4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314115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mbition">
    <p:spTree>
      <p:nvGrpSpPr>
        <p:cNvPr id="1" name=""/>
        <p:cNvGrpSpPr/>
        <p:nvPr/>
      </p:nvGrpSpPr>
      <p:grpSpPr>
        <a:xfrm>
          <a:off x="0" y="0"/>
          <a:ext cx="0" cy="0"/>
          <a:chOff x="0" y="0"/>
          <a:chExt cx="0" cy="0"/>
        </a:xfrm>
      </p:grpSpPr>
      <p:pic>
        <p:nvPicPr>
          <p:cNvPr id="6" name="Bildobjekt 1">
            <a:extLst>
              <a:ext uri="{FF2B5EF4-FFF2-40B4-BE49-F238E27FC236}">
                <a16:creationId xmlns:a16="http://schemas.microsoft.com/office/drawing/2014/main" id="{CE807823-4BB2-4730-877D-22C44064EB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43200" y="0"/>
            <a:ext cx="9448800" cy="6858000"/>
          </a:xfrm>
          <a:prstGeom prst="rect">
            <a:avLst/>
          </a:prstGeom>
        </p:spPr>
      </p:pic>
      <p:sp>
        <p:nvSpPr>
          <p:cNvPr id="7" name="object 3">
            <a:extLst>
              <a:ext uri="{FF2B5EF4-FFF2-40B4-BE49-F238E27FC236}">
                <a16:creationId xmlns:a16="http://schemas.microsoft.com/office/drawing/2014/main" id="{F48A62B7-B196-45FA-BDB0-69A7E97AB295}"/>
              </a:ext>
            </a:extLst>
          </p:cNvPr>
          <p:cNvSpPr txBox="1">
            <a:spLocks/>
          </p:cNvSpPr>
          <p:nvPr userDrawn="1"/>
        </p:nvSpPr>
        <p:spPr>
          <a:xfrm>
            <a:off x="661878" y="666331"/>
            <a:ext cx="1312333" cy="345330"/>
          </a:xfrm>
          <a:prstGeom prst="rect">
            <a:avLst/>
          </a:prstGeom>
        </p:spPr>
        <p:txBody>
          <a:bodyPr vert="horz" wrap="square" lIns="0" tIns="16933" rIns="0" bIns="0" rtlCol="0">
            <a:spAutoFit/>
          </a:bodyPr>
          <a:lstStyle>
            <a:lvl1pPr>
              <a:defRPr>
                <a:latin typeface="+mj-lt"/>
                <a:ea typeface="+mj-ea"/>
                <a:cs typeface="+mj-cs"/>
              </a:defRPr>
            </a:lvl1pPr>
          </a:lstStyle>
          <a:p>
            <a:pPr marL="16933" algn="l" rtl="0">
              <a:spcBef>
                <a:spcPts val="133"/>
              </a:spcBef>
            </a:pPr>
            <a:r>
              <a:rPr lang="en-GB" sz="2133" b="0" i="0" u="none" kern="0" baseline="0" dirty="0">
                <a:solidFill>
                  <a:sysClr val="windowText" lastClr="000000"/>
                </a:solidFill>
                <a:latin typeface="Gill Sans MT" charset="0"/>
                <a:ea typeface="Gill Sans MT" charset="0"/>
                <a:cs typeface="Gill Sans MT" charset="0"/>
              </a:rPr>
              <a:t>AMBITION</a:t>
            </a:r>
          </a:p>
        </p:txBody>
      </p:sp>
      <p:sp>
        <p:nvSpPr>
          <p:cNvPr id="8" name="object 4">
            <a:extLst>
              <a:ext uri="{FF2B5EF4-FFF2-40B4-BE49-F238E27FC236}">
                <a16:creationId xmlns:a16="http://schemas.microsoft.com/office/drawing/2014/main" id="{F26A2A5E-9FCE-45B7-9BB0-C89D89854AC6}"/>
              </a:ext>
            </a:extLst>
          </p:cNvPr>
          <p:cNvSpPr txBox="1"/>
          <p:nvPr userDrawn="1"/>
        </p:nvSpPr>
        <p:spPr>
          <a:xfrm>
            <a:off x="661877" y="2311402"/>
            <a:ext cx="4673600" cy="2534027"/>
          </a:xfrm>
          <a:prstGeom prst="rect">
            <a:avLst/>
          </a:prstGeom>
        </p:spPr>
        <p:txBody>
          <a:bodyPr vert="horz" wrap="square" lIns="0" tIns="71120" rIns="0" bIns="0" rtlCol="0">
            <a:spAutoFit/>
          </a:bodyPr>
          <a:lstStyle/>
          <a:p>
            <a:pPr marL="16933" marR="493582" algn="l" rtl="0">
              <a:lnSpc>
                <a:spcPts val="4800"/>
              </a:lnSpc>
              <a:spcBef>
                <a:spcPts val="560"/>
              </a:spcBef>
            </a:pPr>
            <a:r>
              <a:rPr lang="en-GB" sz="4267" b="0" i="0" u="none" baseline="0" dirty="0">
                <a:solidFill>
                  <a:srgbClr val="231F20"/>
                </a:solidFill>
                <a:latin typeface="Gill Sans MT" charset="0"/>
                <a:ea typeface="Gill Sans MT" charset="0"/>
                <a:cs typeface="Gill Sans MT" charset="0"/>
              </a:rPr>
              <a:t>WE WILL </a:t>
            </a:r>
            <a:br>
              <a:rPr lang="en-GB" sz="4267" dirty="0">
                <a:solidFill>
                  <a:srgbClr val="231F20"/>
                </a:solidFill>
                <a:latin typeface="Gill Sans MT" charset="0"/>
                <a:ea typeface="Gill Sans MT" charset="0"/>
                <a:cs typeface="Gill Sans MT" charset="0"/>
              </a:rPr>
            </a:br>
            <a:r>
              <a:rPr lang="en-GB" sz="4267" b="1" i="0" u="none" spc="-107" baseline="0" dirty="0">
                <a:solidFill>
                  <a:srgbClr val="231F20"/>
                </a:solidFill>
                <a:latin typeface="Gill Sans MT" charset="0"/>
                <a:ea typeface="Gill Sans MT" charset="0"/>
                <a:cs typeface="Gill Sans MT" charset="0"/>
              </a:rPr>
              <a:t>BE</a:t>
            </a:r>
            <a:r>
              <a:rPr lang="en-GB" sz="4267" b="1" i="0" u="none" spc="-113" baseline="0" dirty="0">
                <a:solidFill>
                  <a:srgbClr val="231F20"/>
                </a:solidFill>
                <a:latin typeface="Gill Sans MT" charset="0"/>
                <a:ea typeface="Gill Sans MT" charset="0"/>
                <a:cs typeface="Gill Sans MT" charset="0"/>
              </a:rPr>
              <a:t> </a:t>
            </a:r>
            <a:r>
              <a:rPr lang="en-GB" sz="4267" b="1" i="0" u="none" baseline="0" dirty="0">
                <a:solidFill>
                  <a:srgbClr val="231F20"/>
                </a:solidFill>
                <a:latin typeface="Gill Sans MT" charset="0"/>
                <a:ea typeface="Gill Sans MT" charset="0"/>
                <a:cs typeface="Gill Sans MT" charset="0"/>
              </a:rPr>
              <a:t>BEST</a:t>
            </a:r>
            <a:endParaRPr sz="4267" b="1" dirty="0">
              <a:latin typeface="Gill Sans MT" charset="0"/>
              <a:ea typeface="Gill Sans MT" charset="0"/>
              <a:cs typeface="Gill Sans MT" charset="0"/>
            </a:endParaRPr>
          </a:p>
          <a:p>
            <a:pPr marL="16933" marR="6773" algn="l" rtl="0">
              <a:lnSpc>
                <a:spcPts val="4800"/>
              </a:lnSpc>
            </a:pPr>
            <a:r>
              <a:rPr lang="en-GB" sz="4267" b="0" i="0" u="none" spc="-240" baseline="0" dirty="0">
                <a:solidFill>
                  <a:srgbClr val="231F20"/>
                </a:solidFill>
                <a:latin typeface="Gill Sans MT" charset="0"/>
                <a:ea typeface="Gill Sans MT" charset="0"/>
                <a:cs typeface="Gill Sans MT" charset="0"/>
              </a:rPr>
              <a:t>AT </a:t>
            </a:r>
            <a:r>
              <a:rPr lang="en-GB" sz="4267" b="0" i="0" u="none" spc="-173" baseline="0" dirty="0">
                <a:solidFill>
                  <a:srgbClr val="231F20"/>
                </a:solidFill>
                <a:latin typeface="Gill Sans MT" charset="0"/>
                <a:ea typeface="Gill Sans MT" charset="0"/>
                <a:cs typeface="Gill Sans MT" charset="0"/>
              </a:rPr>
              <a:t>BEING </a:t>
            </a:r>
            <a:r>
              <a:rPr lang="en-GB" sz="4267" b="0" i="0" u="none" spc="-107" baseline="0" dirty="0">
                <a:solidFill>
                  <a:srgbClr val="231F20"/>
                </a:solidFill>
                <a:latin typeface="Gill Sans MT" charset="0"/>
                <a:ea typeface="Gill Sans MT" charset="0"/>
                <a:cs typeface="Gill Sans MT" charset="0"/>
              </a:rPr>
              <a:t>A </a:t>
            </a:r>
            <a:r>
              <a:rPr lang="en-GB" sz="4267" b="1" i="0" u="none" spc="-33" baseline="0" dirty="0">
                <a:solidFill>
                  <a:srgbClr val="231F20"/>
                </a:solidFill>
                <a:latin typeface="Gill Sans MT" charset="0"/>
                <a:ea typeface="Gill Sans MT" charset="0"/>
                <a:cs typeface="Gill Sans MT" charset="0"/>
              </a:rPr>
              <a:t>MUNICIPALITY</a:t>
            </a:r>
            <a:endParaRPr sz="4267" b="1" dirty="0">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307DABEC-A76A-4D2C-8095-37C7E9824D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829898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all Goals">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D71D2658-E461-4431-ACD2-619FF1BA7277}"/>
              </a:ext>
            </a:extLst>
          </p:cNvPr>
          <p:cNvSpPr/>
          <p:nvPr userDrawn="1"/>
        </p:nvSpPr>
        <p:spPr>
          <a:xfrm>
            <a:off x="3105349" y="1394839"/>
            <a:ext cx="5868803" cy="503886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8" name="object 3">
            <a:extLst>
              <a:ext uri="{FF2B5EF4-FFF2-40B4-BE49-F238E27FC236}">
                <a16:creationId xmlns:a16="http://schemas.microsoft.com/office/drawing/2014/main" id="{A3E32EBF-1B6D-4723-A39F-C9C6ECFEB4A3}"/>
              </a:ext>
            </a:extLst>
          </p:cNvPr>
          <p:cNvSpPr txBox="1"/>
          <p:nvPr userDrawn="1"/>
        </p:nvSpPr>
        <p:spPr>
          <a:xfrm>
            <a:off x="8839200" y="1905000"/>
            <a:ext cx="5191360" cy="908134"/>
          </a:xfrm>
          <a:prstGeom prst="rect">
            <a:avLst/>
          </a:prstGeom>
          <a:noFill/>
        </p:spPr>
        <p:txBody>
          <a:bodyPr vert="horz" wrap="square" lIns="0" tIns="20320" rIns="0" bIns="0" rtlCol="0">
            <a:spAutoFit/>
          </a:bodyPr>
          <a:lstStyle/>
          <a:p>
            <a:pPr marL="173558" algn="l" rtl="0">
              <a:lnSpc>
                <a:spcPct val="100000"/>
              </a:lnSpc>
              <a:spcBef>
                <a:spcPts val="160"/>
              </a:spcBef>
            </a:pPr>
            <a:r>
              <a:rPr lang="en-GB" sz="1867" b="0" i="0" u="none" spc="73" baseline="0" dirty="0">
                <a:latin typeface="Gill Sans MT" charset="0"/>
                <a:ea typeface="Gill Sans MT" charset="0"/>
                <a:cs typeface="Gill Sans MT" charset="0"/>
              </a:rPr>
              <a:t>ATTRACTIVE </a:t>
            </a:r>
            <a:r>
              <a:rPr lang="en-GB" sz="1867" b="0" i="0" u="none" spc="120" baseline="0" dirty="0">
                <a:latin typeface="Gill Sans MT" charset="0"/>
                <a:ea typeface="Gill Sans MT" charset="0"/>
                <a:cs typeface="Gill Sans MT" charset="0"/>
              </a:rPr>
              <a:t>LIVING</a:t>
            </a:r>
          </a:p>
          <a:p>
            <a:pPr marL="173558" algn="l" rtl="0">
              <a:lnSpc>
                <a:spcPct val="100000"/>
              </a:lnSpc>
              <a:spcBef>
                <a:spcPts val="160"/>
              </a:spcBef>
            </a:pPr>
            <a:r>
              <a:rPr lang="en-GB" sz="1867" b="0" i="0" u="none" spc="120" baseline="0" dirty="0">
                <a:latin typeface="Gill Sans MT" charset="0"/>
                <a:ea typeface="Gill Sans MT" charset="0"/>
                <a:cs typeface="Gill Sans MT" charset="0"/>
              </a:rPr>
              <a:t> ENVIRONMENTS </a:t>
            </a:r>
            <a:br>
              <a:rPr lang="en-GB" sz="1867" spc="120" dirty="0">
                <a:latin typeface="Gill Sans MT" charset="0"/>
                <a:ea typeface="Gill Sans MT" charset="0"/>
                <a:cs typeface="Gill Sans MT" charset="0"/>
              </a:rPr>
            </a:br>
            <a:r>
              <a:rPr lang="en-GB" sz="1867" b="0" i="0" u="none" baseline="0" dirty="0">
                <a:latin typeface="Gill Sans MT" charset="0"/>
                <a:ea typeface="Gill Sans MT" charset="0"/>
                <a:cs typeface="Gill Sans MT" charset="0"/>
              </a:rPr>
              <a:t>EVERYWHERE </a:t>
            </a:r>
            <a:r>
              <a:rPr lang="en-GB" sz="1867" b="0" i="0" u="none" spc="100" baseline="0" dirty="0">
                <a:latin typeface="Gill Sans MT" charset="0"/>
                <a:ea typeface="Gill Sans MT" charset="0"/>
                <a:cs typeface="Gill Sans MT" charset="0"/>
              </a:rPr>
              <a:t>IN</a:t>
            </a:r>
            <a:r>
              <a:rPr lang="en-GB" sz="1867" b="0" i="0" u="none" spc="-60" baseline="0" dirty="0">
                <a:latin typeface="Gill Sans MT" charset="0"/>
                <a:ea typeface="Gill Sans MT" charset="0"/>
                <a:cs typeface="Gill Sans MT" charset="0"/>
              </a:rPr>
              <a:t> </a:t>
            </a:r>
            <a:r>
              <a:rPr lang="en-GB" sz="1867" b="0" i="0" u="none" spc="113" baseline="0" dirty="0">
                <a:latin typeface="Gill Sans MT" charset="0"/>
                <a:ea typeface="Gill Sans MT" charset="0"/>
                <a:cs typeface="Gill Sans MT" charset="0"/>
              </a:rPr>
              <a:t>NACKA</a:t>
            </a:r>
            <a:endParaRPr sz="1867" dirty="0">
              <a:latin typeface="Gill Sans MT" charset="0"/>
              <a:ea typeface="Gill Sans MT" charset="0"/>
              <a:cs typeface="Gill Sans MT" charset="0"/>
            </a:endParaRPr>
          </a:p>
        </p:txBody>
      </p:sp>
      <p:sp>
        <p:nvSpPr>
          <p:cNvPr id="9" name="object 4">
            <a:extLst>
              <a:ext uri="{FF2B5EF4-FFF2-40B4-BE49-F238E27FC236}">
                <a16:creationId xmlns:a16="http://schemas.microsoft.com/office/drawing/2014/main" id="{DEE7E5C5-A9F5-45CC-8504-BAD821B592E9}"/>
              </a:ext>
            </a:extLst>
          </p:cNvPr>
          <p:cNvSpPr txBox="1"/>
          <p:nvPr userDrawn="1"/>
        </p:nvSpPr>
        <p:spPr>
          <a:xfrm>
            <a:off x="9144000" y="4512750"/>
            <a:ext cx="4676853" cy="595163"/>
          </a:xfrm>
          <a:prstGeom prst="rect">
            <a:avLst/>
          </a:prstGeom>
          <a:noFill/>
        </p:spPr>
        <p:txBody>
          <a:bodyPr vert="horz" wrap="square" lIns="0" tIns="20320" rIns="0" bIns="0" rtlCol="0">
            <a:spAutoFit/>
          </a:bodyPr>
          <a:lstStyle/>
          <a:p>
            <a:pPr marL="95668" algn="l" rtl="0">
              <a:lnSpc>
                <a:spcPct val="100000"/>
              </a:lnSpc>
              <a:spcBef>
                <a:spcPts val="160"/>
              </a:spcBef>
            </a:pPr>
            <a:r>
              <a:rPr lang="en-GB" sz="1867" b="0" i="0" u="none" spc="100" baseline="0" dirty="0">
                <a:latin typeface="Gill Sans MT" charset="0"/>
                <a:ea typeface="Gill Sans MT" charset="0"/>
                <a:cs typeface="Gill Sans MT" charset="0"/>
              </a:rPr>
              <a:t>MAXIMUM </a:t>
            </a:r>
            <a:r>
              <a:rPr lang="en-GB" sz="1867" b="0" i="0" u="none" spc="47" baseline="0" dirty="0">
                <a:latin typeface="Gill Sans MT" charset="0"/>
                <a:ea typeface="Gill Sans MT" charset="0"/>
                <a:cs typeface="Gill Sans MT" charset="0"/>
              </a:rPr>
              <a:t>VALUE </a:t>
            </a:r>
            <a:br>
              <a:rPr lang="en-GB" sz="1867" spc="47" dirty="0">
                <a:latin typeface="Gill Sans MT" charset="0"/>
                <a:ea typeface="Gill Sans MT" charset="0"/>
                <a:cs typeface="Gill Sans MT" charset="0"/>
              </a:rPr>
            </a:br>
            <a:r>
              <a:rPr lang="en-GB" sz="1867" b="0" i="0" u="none" spc="87" baseline="0" dirty="0">
                <a:latin typeface="Gill Sans MT" charset="0"/>
                <a:ea typeface="Gill Sans MT" charset="0"/>
                <a:cs typeface="Gill Sans MT" charset="0"/>
              </a:rPr>
              <a:t>FOR</a:t>
            </a:r>
            <a:r>
              <a:rPr lang="en-GB" sz="1867" b="0" i="0" u="none" spc="167" baseline="0" dirty="0">
                <a:latin typeface="Gill Sans MT" charset="0"/>
                <a:ea typeface="Gill Sans MT" charset="0"/>
                <a:cs typeface="Gill Sans MT" charset="0"/>
              </a:rPr>
              <a:t> </a:t>
            </a:r>
            <a:r>
              <a:rPr lang="en-GB" sz="1867" b="0" i="0" u="none" spc="120" baseline="0" dirty="0">
                <a:latin typeface="Gill Sans MT" charset="0"/>
                <a:ea typeface="Gill Sans MT" charset="0"/>
                <a:cs typeface="Gill Sans MT" charset="0"/>
              </a:rPr>
              <a:t>TAX MONEY</a:t>
            </a:r>
            <a:endParaRPr sz="1867" dirty="0">
              <a:latin typeface="Gill Sans MT" charset="0"/>
              <a:ea typeface="Gill Sans MT" charset="0"/>
              <a:cs typeface="Gill Sans MT" charset="0"/>
            </a:endParaRPr>
          </a:p>
        </p:txBody>
      </p:sp>
      <p:sp>
        <p:nvSpPr>
          <p:cNvPr id="10" name="object 5">
            <a:extLst>
              <a:ext uri="{FF2B5EF4-FFF2-40B4-BE49-F238E27FC236}">
                <a16:creationId xmlns:a16="http://schemas.microsoft.com/office/drawing/2014/main" id="{3B29A648-B810-450F-B5D8-75973BDA41B9}"/>
              </a:ext>
            </a:extLst>
          </p:cNvPr>
          <p:cNvSpPr txBox="1"/>
          <p:nvPr userDrawn="1"/>
        </p:nvSpPr>
        <p:spPr>
          <a:xfrm>
            <a:off x="1312637" y="1959450"/>
            <a:ext cx="3592001" cy="595163"/>
          </a:xfrm>
          <a:prstGeom prst="rect">
            <a:avLst/>
          </a:prstGeom>
          <a:noFill/>
        </p:spPr>
        <p:txBody>
          <a:bodyPr vert="horz" wrap="square" lIns="0" tIns="20320" rIns="0" bIns="0" rtlCol="0">
            <a:spAutoFit/>
          </a:bodyPr>
          <a:lstStyle/>
          <a:p>
            <a:pPr marL="95668" algn="l" rtl="0">
              <a:lnSpc>
                <a:spcPct val="100000"/>
              </a:lnSpc>
              <a:spcBef>
                <a:spcPts val="160"/>
              </a:spcBef>
            </a:pPr>
            <a:r>
              <a:rPr lang="en-GB" sz="1867" b="0" i="0" u="none" spc="13" baseline="0" dirty="0">
                <a:latin typeface="Gill Sans MT" charset="0"/>
                <a:ea typeface="Gill Sans MT" charset="0"/>
                <a:cs typeface="Gill Sans MT" charset="0"/>
              </a:rPr>
              <a:t>BEST </a:t>
            </a:r>
            <a:r>
              <a:rPr lang="en-GB" sz="1867" b="0" i="0" u="none" spc="53" baseline="0" dirty="0">
                <a:latin typeface="Gill Sans MT" charset="0"/>
                <a:ea typeface="Gill Sans MT" charset="0"/>
                <a:cs typeface="Gill Sans MT" charset="0"/>
              </a:rPr>
              <a:t>DEVELOPMENT </a:t>
            </a:r>
            <a:br>
              <a:rPr lang="en-GB" sz="1867" spc="53" dirty="0">
                <a:latin typeface="Gill Sans MT" charset="0"/>
                <a:ea typeface="Gill Sans MT" charset="0"/>
                <a:cs typeface="Gill Sans MT" charset="0"/>
              </a:rPr>
            </a:br>
            <a:r>
              <a:rPr lang="en-GB" sz="1867" b="0" i="0" u="none" spc="33" baseline="0" dirty="0">
                <a:latin typeface="Gill Sans MT" charset="0"/>
                <a:ea typeface="Gill Sans MT" charset="0"/>
                <a:cs typeface="Gill Sans MT" charset="0"/>
              </a:rPr>
              <a:t>FOR</a:t>
            </a:r>
            <a:r>
              <a:rPr lang="en-GB" sz="1867" b="0" i="0" u="none" spc="367" baseline="0" dirty="0">
                <a:latin typeface="Gill Sans MT" charset="0"/>
                <a:ea typeface="Gill Sans MT" charset="0"/>
                <a:cs typeface="Gill Sans MT" charset="0"/>
              </a:rPr>
              <a:t> </a:t>
            </a:r>
            <a:r>
              <a:rPr lang="en-GB" sz="1867" b="0" i="0" u="none" spc="67" baseline="0" dirty="0">
                <a:latin typeface="Gill Sans MT" charset="0"/>
                <a:ea typeface="Gill Sans MT" charset="0"/>
                <a:cs typeface="Gill Sans MT" charset="0"/>
              </a:rPr>
              <a:t>EVERYONE</a:t>
            </a:r>
            <a:endParaRPr sz="1867" dirty="0">
              <a:latin typeface="Gill Sans MT" charset="0"/>
              <a:ea typeface="Gill Sans MT" charset="0"/>
              <a:cs typeface="Gill Sans MT" charset="0"/>
            </a:endParaRPr>
          </a:p>
        </p:txBody>
      </p:sp>
      <p:sp>
        <p:nvSpPr>
          <p:cNvPr id="11" name="object 6">
            <a:extLst>
              <a:ext uri="{FF2B5EF4-FFF2-40B4-BE49-F238E27FC236}">
                <a16:creationId xmlns:a16="http://schemas.microsoft.com/office/drawing/2014/main" id="{2FAF7A0F-333D-429E-AEBD-0E941FB2F9BA}"/>
              </a:ext>
            </a:extLst>
          </p:cNvPr>
          <p:cNvSpPr txBox="1"/>
          <p:nvPr userDrawn="1"/>
        </p:nvSpPr>
        <p:spPr>
          <a:xfrm>
            <a:off x="1312635" y="4666636"/>
            <a:ext cx="4183008" cy="882486"/>
          </a:xfrm>
          <a:prstGeom prst="rect">
            <a:avLst/>
          </a:prstGeom>
          <a:noFill/>
        </p:spPr>
        <p:txBody>
          <a:bodyPr vert="horz" wrap="square" lIns="0" tIns="20320" rIns="0" bIns="0" rtlCol="0">
            <a:spAutoFit/>
          </a:bodyPr>
          <a:lstStyle/>
          <a:p>
            <a:pPr marL="95668" algn="l" rtl="0">
              <a:lnSpc>
                <a:spcPct val="100000"/>
              </a:lnSpc>
              <a:spcBef>
                <a:spcPts val="160"/>
              </a:spcBef>
            </a:pPr>
            <a:r>
              <a:rPr lang="en-GB" sz="1867" b="0" i="0" u="none" spc="7" baseline="0" dirty="0">
                <a:latin typeface="Gill Sans MT" charset="0"/>
                <a:ea typeface="Gill Sans MT" charset="0"/>
                <a:cs typeface="Gill Sans MT" charset="0"/>
              </a:rPr>
              <a:t>STRONG </a:t>
            </a:r>
            <a:r>
              <a:rPr lang="en-GB" sz="1867" b="0" i="0" u="none" spc="33" baseline="0" dirty="0">
                <a:latin typeface="Gill Sans MT" charset="0"/>
                <a:ea typeface="Gill Sans MT" charset="0"/>
                <a:cs typeface="Gill Sans MT" charset="0"/>
              </a:rPr>
              <a:t>AND </a:t>
            </a:r>
            <a:br>
              <a:rPr lang="en-GB" sz="1867" spc="33" dirty="0">
                <a:latin typeface="Gill Sans MT" charset="0"/>
                <a:ea typeface="Gill Sans MT" charset="0"/>
                <a:cs typeface="Gill Sans MT" charset="0"/>
              </a:rPr>
            </a:br>
            <a:r>
              <a:rPr lang="en-GB" sz="1867" b="0" i="0" u="none" spc="53" baseline="0" dirty="0">
                <a:latin typeface="Gill Sans MT" charset="0"/>
                <a:ea typeface="Gill Sans MT" charset="0"/>
                <a:cs typeface="Gill Sans MT" charset="0"/>
              </a:rPr>
              <a:t>BALANCED</a:t>
            </a:r>
            <a:r>
              <a:rPr lang="en-GB" sz="1867" b="0" i="0" u="none" spc="413" baseline="0" dirty="0">
                <a:latin typeface="Gill Sans MT" charset="0"/>
                <a:ea typeface="Gill Sans MT" charset="0"/>
                <a:cs typeface="Gill Sans MT" charset="0"/>
              </a:rPr>
              <a:t> </a:t>
            </a:r>
            <a:br>
              <a:rPr lang="en-GB" sz="1867" spc="413" dirty="0">
                <a:latin typeface="Gill Sans MT" charset="0"/>
                <a:ea typeface="Gill Sans MT" charset="0"/>
                <a:cs typeface="Gill Sans MT" charset="0"/>
              </a:rPr>
            </a:br>
            <a:r>
              <a:rPr lang="en-GB" sz="1867" b="0" i="0" u="none" spc="0" baseline="0" dirty="0">
                <a:latin typeface="Gill Sans MT" charset="0"/>
                <a:ea typeface="Gill Sans MT" charset="0"/>
                <a:cs typeface="Gill Sans MT" charset="0"/>
              </a:rPr>
              <a:t>GROWTH</a:t>
            </a:r>
            <a:endParaRPr sz="1867" dirty="0">
              <a:latin typeface="Gill Sans MT" charset="0"/>
              <a:ea typeface="Gill Sans MT" charset="0"/>
              <a:cs typeface="Gill Sans MT" charset="0"/>
            </a:endParaRPr>
          </a:p>
        </p:txBody>
      </p:sp>
      <p:sp>
        <p:nvSpPr>
          <p:cNvPr id="16" name="object 4">
            <a:extLst>
              <a:ext uri="{FF2B5EF4-FFF2-40B4-BE49-F238E27FC236}">
                <a16:creationId xmlns:a16="http://schemas.microsoft.com/office/drawing/2014/main" id="{CA8A0705-E77D-431B-BC98-7B7541B2364A}"/>
              </a:ext>
            </a:extLst>
          </p:cNvPr>
          <p:cNvSpPr txBox="1">
            <a:spLocks/>
          </p:cNvSpPr>
          <p:nvPr userDrawn="1"/>
        </p:nvSpPr>
        <p:spPr>
          <a:xfrm>
            <a:off x="2" y="401169"/>
            <a:ext cx="12191999" cy="755762"/>
          </a:xfrm>
          <a:prstGeom prst="rect">
            <a:avLst/>
          </a:prstGeom>
          <a:effectLst/>
        </p:spPr>
        <p:txBody>
          <a:bodyPr vert="horz" wrap="square" lIns="0" tIns="16933" rIns="0" bIns="0" rtlCol="0">
            <a:spAutoFit/>
          </a:bodyPr>
          <a:lstStyle>
            <a:lvl1pPr>
              <a:defRPr>
                <a:latin typeface="+mj-lt"/>
                <a:ea typeface="+mj-ea"/>
                <a:cs typeface="+mj-cs"/>
              </a:defRPr>
            </a:lvl1pPr>
          </a:lstStyle>
          <a:p>
            <a:pPr algn="ctr" rtl="0"/>
            <a:r>
              <a:rPr lang="en-GB" sz="4800" b="0" i="0" u="none" baseline="0" dirty="0">
                <a:latin typeface="Gill Sans MT" charset="0"/>
                <a:ea typeface="Gill Sans MT" charset="0"/>
                <a:cs typeface="Gill Sans MT" charset="0"/>
              </a:rPr>
              <a:t>OVERALL </a:t>
            </a:r>
            <a:r>
              <a:rPr lang="en-GB" sz="4800" b="1" i="0" u="none" baseline="0" dirty="0">
                <a:latin typeface="Gill Sans MT" charset="0"/>
                <a:ea typeface="Gill Sans MT" charset="0"/>
                <a:cs typeface="Gill Sans MT" charset="0"/>
              </a:rPr>
              <a:t>GOALS</a:t>
            </a:r>
          </a:p>
        </p:txBody>
      </p:sp>
    </p:spTree>
    <p:extLst>
      <p:ext uri="{BB962C8B-B14F-4D97-AF65-F5344CB8AC3E}">
        <p14:creationId xmlns:p14="http://schemas.microsoft.com/office/powerpoint/2010/main" val="1273001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at freedom ">
    <p:spTree>
      <p:nvGrpSpPr>
        <p:cNvPr id="1" name=""/>
        <p:cNvGrpSpPr/>
        <p:nvPr/>
      </p:nvGrpSpPr>
      <p:grpSpPr>
        <a:xfrm>
          <a:off x="0" y="0"/>
          <a:ext cx="0" cy="0"/>
          <a:chOff x="0" y="0"/>
          <a:chExt cx="0" cy="0"/>
        </a:xfrm>
      </p:grpSpPr>
      <p:pic>
        <p:nvPicPr>
          <p:cNvPr id="6" name="Bildobjekt 1">
            <a:extLst>
              <a:ext uri="{FF2B5EF4-FFF2-40B4-BE49-F238E27FC236}">
                <a16:creationId xmlns:a16="http://schemas.microsoft.com/office/drawing/2014/main" id="{43DA07D4-7A12-4E0C-9AB7-E9D976E5B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5D0F6408-F384-4D6A-B1BF-8C5F6AF2CEF6}"/>
              </a:ext>
            </a:extLst>
          </p:cNvPr>
          <p:cNvSpPr txBox="1"/>
          <p:nvPr userDrawn="1"/>
        </p:nvSpPr>
        <p:spPr>
          <a:xfrm>
            <a:off x="643135" y="1277714"/>
            <a:ext cx="5395200" cy="3875270"/>
          </a:xfrm>
          <a:prstGeom prst="rect">
            <a:avLst/>
          </a:prstGeom>
          <a:effectLst/>
        </p:spPr>
        <p:txBody>
          <a:bodyPr vert="horz" wrap="square" lIns="0" tIns="98213" rIns="0" bIns="0" rtlCol="0">
            <a:spAutoFit/>
          </a:bodyPr>
          <a:lstStyle/>
          <a:p>
            <a:pPr marL="16933" marR="56724" algn="l" rtl="0">
              <a:lnSpc>
                <a:spcPts val="2400"/>
              </a:lnSpc>
              <a:spcBef>
                <a:spcPts val="773"/>
              </a:spcBef>
            </a:pPr>
            <a:r>
              <a:rPr lang="en-GB" sz="1867" b="0" i="0" u="none" spc="-7" baseline="0" dirty="0">
                <a:solidFill>
                  <a:schemeClr val="bg1"/>
                </a:solidFill>
                <a:latin typeface="Gill Sans MT" charset="0"/>
                <a:ea typeface="Gill Sans MT" charset="0"/>
                <a:cs typeface="Gill Sans MT" charset="0"/>
              </a:rPr>
              <a:t>Everyone who lives and operates in Nacka gets the best possible conditions to develop and be able to fulfil their dreams and ideas. The municipality meets the needs and ambitions of every Nacka resident and operator – with flexibility, simplicity, speed and openness. </a:t>
            </a:r>
          </a:p>
          <a:p>
            <a:pPr marL="16933" marR="56724" algn="l" rtl="0">
              <a:lnSpc>
                <a:spcPts val="2400"/>
              </a:lnSpc>
              <a:spcBef>
                <a:spcPts val="773"/>
              </a:spcBef>
            </a:pPr>
            <a:r>
              <a:rPr lang="en-GB" sz="1867" b="0" i="0" u="none" spc="-7" baseline="0" dirty="0">
                <a:solidFill>
                  <a:schemeClr val="bg1"/>
                </a:solidFill>
                <a:latin typeface="Gill Sans MT" charset="0"/>
                <a:ea typeface="Gill Sans MT" charset="0"/>
                <a:cs typeface="Gill Sans MT" charset="0"/>
              </a:rPr>
              <a:t>Nacka is strongly associated with great freedom of choice and real influence. Curiosity, learning and entrepreneurship characterise activities, as well as the desire to be creative, to innovate and to experience. All activities have a high quality and contribute to good health.</a:t>
            </a:r>
          </a:p>
        </p:txBody>
      </p:sp>
      <p:pic>
        <p:nvPicPr>
          <p:cNvPr id="8" name="Bildobjekt 6">
            <a:extLst>
              <a:ext uri="{FF2B5EF4-FFF2-40B4-BE49-F238E27FC236}">
                <a16:creationId xmlns:a16="http://schemas.microsoft.com/office/drawing/2014/main" id="{861F15F1-BCF0-4D28-A3F5-B12E4E0FA6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5" name="object 5">
            <a:extLst>
              <a:ext uri="{FF2B5EF4-FFF2-40B4-BE49-F238E27FC236}">
                <a16:creationId xmlns:a16="http://schemas.microsoft.com/office/drawing/2014/main" id="{F4EB5ECA-4C10-4282-9E73-DAA38EFEA9A6}"/>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marR="0" lvl="0" indent="0" algn="l" defTabSz="914377" rtl="0" eaLnBrk="1" fontAlgn="auto" latinLnBrk="0" hangingPunct="1">
              <a:lnSpc>
                <a:spcPct val="100000"/>
              </a:lnSpc>
              <a:spcBef>
                <a:spcPts val="160"/>
              </a:spcBef>
              <a:spcAft>
                <a:spcPts val="0"/>
              </a:spcAft>
              <a:buClrTx/>
              <a:buSzTx/>
              <a:buFontTx/>
              <a:buNone/>
              <a:tabLst/>
              <a:defRPr/>
            </a:pPr>
            <a:r>
              <a:rPr lang="en-GB" sz="1867" b="1" i="0" u="none" spc="13" baseline="0" dirty="0">
                <a:solidFill>
                  <a:srgbClr val="FFFFFF"/>
                </a:solidFill>
                <a:latin typeface="Gill Sans MT" charset="0"/>
                <a:ea typeface="Gill Sans MT" charset="0"/>
                <a:cs typeface="Gill Sans MT" charset="0"/>
              </a:rPr>
              <a:t>BEST DEVELOPMENT FOR EVERYONE</a:t>
            </a:r>
            <a:endParaRPr lang="en-GB" sz="1867" b="1" spc="13" dirty="0">
              <a:solidFill>
                <a:srgbClr val="FFFFFF"/>
              </a:solidFill>
              <a:latin typeface="Gill Sans MT" charset="0"/>
              <a:ea typeface="Gill Sans MT" charset="0"/>
              <a:cs typeface="Gill Sans MT" charset="0"/>
            </a:endParaRPr>
          </a:p>
        </p:txBody>
      </p:sp>
    </p:spTree>
    <p:extLst>
      <p:ext uri="{BB962C8B-B14F-4D97-AF65-F5344CB8AC3E}">
        <p14:creationId xmlns:p14="http://schemas.microsoft.com/office/powerpoint/2010/main" val="1555855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iving Enviroments">
    <p:spTree>
      <p:nvGrpSpPr>
        <p:cNvPr id="1" name=""/>
        <p:cNvGrpSpPr/>
        <p:nvPr/>
      </p:nvGrpSpPr>
      <p:grpSpPr>
        <a:xfrm>
          <a:off x="0" y="0"/>
          <a:ext cx="0" cy="0"/>
          <a:chOff x="0" y="0"/>
          <a:chExt cx="0" cy="0"/>
        </a:xfrm>
      </p:grpSpPr>
      <p:pic>
        <p:nvPicPr>
          <p:cNvPr id="6" name="Bildobjekt 3">
            <a:extLst>
              <a:ext uri="{FF2B5EF4-FFF2-40B4-BE49-F238E27FC236}">
                <a16:creationId xmlns:a16="http://schemas.microsoft.com/office/drawing/2014/main" id="{98348BBB-1026-4822-94A6-A71B9857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135BE4FB-5074-4E73-A174-0FD6513B175E}"/>
              </a:ext>
            </a:extLst>
          </p:cNvPr>
          <p:cNvSpPr txBox="1"/>
          <p:nvPr userDrawn="1"/>
        </p:nvSpPr>
        <p:spPr>
          <a:xfrm>
            <a:off x="645296" y="1295400"/>
            <a:ext cx="5598400" cy="3875270"/>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gn="l" rtl="0">
              <a:lnSpc>
                <a:spcPts val="2400"/>
              </a:lnSpc>
              <a:spcBef>
                <a:spcPts val="773"/>
              </a:spcBef>
            </a:pPr>
            <a:r>
              <a:rPr lang="en-GB" sz="1867" b="0" i="0" u="none" spc="-7" baseline="0" dirty="0">
                <a:solidFill>
                  <a:srgbClr val="FFFFFF"/>
                </a:solidFill>
                <a:latin typeface="Gill Sans MT" charset="0"/>
                <a:ea typeface="Gill Sans MT" charset="0"/>
                <a:cs typeface="Gill Sans MT" charset="0"/>
              </a:rPr>
              <a:t>Nacka is a welcoming, tolerant and innovative place to live, visit and work. There are exciting environments and vibrant meeting places here, which  are safe and accessible. The unique aspects of different parts of the municipality are conserved and developed. There is good accessibility, built-up areas are cohesive and varied, and nature is close at hand everywhere in Nacka. There is a rich and active cultural and sporting life.</a:t>
            </a:r>
          </a:p>
          <a:p>
            <a:pPr marL="16933" marR="56724" algn="l" rtl="0">
              <a:lnSpc>
                <a:spcPts val="2400"/>
              </a:lnSpc>
              <a:spcBef>
                <a:spcPts val="773"/>
              </a:spcBef>
            </a:pPr>
            <a:r>
              <a:rPr lang="en-GB" sz="1867" b="0" i="0" u="none" spc="-7" baseline="0" dirty="0">
                <a:solidFill>
                  <a:srgbClr val="FFFFFF"/>
                </a:solidFill>
                <a:latin typeface="Gill Sans MT" charset="0"/>
                <a:ea typeface="Gill Sans MT" charset="0"/>
                <a:cs typeface="Gill Sans MT" charset="0"/>
              </a:rPr>
              <a:t>Clean water, fresh air, rich flora and fauna, and a good built environment, are central to Nacka’s environmental ambitions. The municipality works for a low climate impact and a toxin-free environment.</a:t>
            </a:r>
          </a:p>
        </p:txBody>
      </p:sp>
      <p:sp>
        <p:nvSpPr>
          <p:cNvPr id="8" name="object 5">
            <a:extLst>
              <a:ext uri="{FF2B5EF4-FFF2-40B4-BE49-F238E27FC236}">
                <a16:creationId xmlns:a16="http://schemas.microsoft.com/office/drawing/2014/main" id="{B01635C0-E8AD-46DE-B1A5-3E72E9726063}"/>
              </a:ext>
            </a:extLst>
          </p:cNvPr>
          <p:cNvSpPr txBox="1"/>
          <p:nvPr userDrawn="1"/>
        </p:nvSpPr>
        <p:spPr>
          <a:xfrm>
            <a:off x="576648" y="661439"/>
            <a:ext cx="6299200" cy="595163"/>
          </a:xfrm>
          <a:prstGeom prst="rect">
            <a:avLst/>
          </a:prstGeom>
          <a:noFill/>
        </p:spPr>
        <p:txBody>
          <a:bodyPr vert="horz" wrap="square" lIns="0" tIns="20320" rIns="0" bIns="0" rtlCol="0">
            <a:spAutoFit/>
          </a:bodyPr>
          <a:lstStyle/>
          <a:p>
            <a:pPr marL="95668" algn="l" rtl="0">
              <a:lnSpc>
                <a:spcPct val="100000"/>
              </a:lnSpc>
              <a:spcBef>
                <a:spcPts val="160"/>
              </a:spcBef>
            </a:pPr>
            <a:r>
              <a:rPr lang="en-GB" sz="1867" b="1" i="0" u="none" spc="13" baseline="0" dirty="0">
                <a:solidFill>
                  <a:srgbClr val="FFFFFF"/>
                </a:solidFill>
                <a:latin typeface="Gill Sans MT" charset="0"/>
                <a:ea typeface="Gill Sans MT" charset="0"/>
                <a:cs typeface="Gill Sans MT" charset="0"/>
              </a:rPr>
              <a:t>ATTRACTIVE LIVING ENVIRONMENTS </a:t>
            </a:r>
            <a:br>
              <a:rPr lang="en-GB" sz="1867" b="1" i="0" u="none" spc="13" baseline="0" dirty="0">
                <a:solidFill>
                  <a:srgbClr val="FFFFFF"/>
                </a:solidFill>
                <a:latin typeface="Gill Sans MT" charset="0"/>
                <a:ea typeface="Gill Sans MT" charset="0"/>
                <a:cs typeface="Gill Sans MT" charset="0"/>
              </a:rPr>
            </a:br>
            <a:r>
              <a:rPr lang="en-GB" sz="1867" b="1" i="0" u="none" spc="13" baseline="0" dirty="0">
                <a:solidFill>
                  <a:srgbClr val="FFFFFF"/>
                </a:solidFill>
                <a:latin typeface="Gill Sans MT" charset="0"/>
                <a:ea typeface="Gill Sans MT" charset="0"/>
                <a:cs typeface="Gill Sans MT" charset="0"/>
              </a:rPr>
              <a:t>ALL OVER NACKA</a:t>
            </a:r>
            <a:endParaRPr lang="en-GB" sz="1867" b="1" spc="13" dirty="0">
              <a:solidFill>
                <a:srgbClr val="FFFFFF"/>
              </a:solidFill>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2E6C404F-03AC-4B87-A8D4-175A551229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322847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2050" y="882652"/>
            <a:ext cx="4809951" cy="5979160"/>
          </a:xfrm>
          <a:prstGeom prst="rect">
            <a:avLst/>
          </a:prstGeom>
        </p:spPr>
      </p:pic>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3" y="500068"/>
            <a:ext cx="7764433" cy="1133475"/>
          </a:xfrm>
        </p:spPr>
        <p:txBody>
          <a:bodyPr/>
          <a:lstStyle/>
          <a:p>
            <a:r>
              <a:rPr lang="sv-SE"/>
              <a:t>Klicka här för att ändra mall för rubrikformat</a:t>
            </a:r>
            <a:endParaRPr lang="sv-SE" dirty="0"/>
          </a:p>
        </p:txBody>
      </p:sp>
      <p:sp>
        <p:nvSpPr>
          <p:cNvPr id="14" name="Platshållare för text 10">
            <a:extLst>
              <a:ext uri="{FF2B5EF4-FFF2-40B4-BE49-F238E27FC236}">
                <a16:creationId xmlns:a16="http://schemas.microsoft.com/office/drawing/2014/main" id="{C347EDAC-96C1-4197-BCC9-2DC4DED34E99}"/>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2888606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lanced Growth">
    <p:spTree>
      <p:nvGrpSpPr>
        <p:cNvPr id="1" name=""/>
        <p:cNvGrpSpPr/>
        <p:nvPr/>
      </p:nvGrpSpPr>
      <p:grpSpPr>
        <a:xfrm>
          <a:off x="0" y="0"/>
          <a:ext cx="0" cy="0"/>
          <a:chOff x="0" y="0"/>
          <a:chExt cx="0" cy="0"/>
        </a:xfrm>
      </p:grpSpPr>
      <p:pic>
        <p:nvPicPr>
          <p:cNvPr id="6" name="Bildobjekt 1">
            <a:extLst>
              <a:ext uri="{FF2B5EF4-FFF2-40B4-BE49-F238E27FC236}">
                <a16:creationId xmlns:a16="http://schemas.microsoft.com/office/drawing/2014/main" id="{9F3DF687-FC1E-4A45-8013-808AFC58BD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525"/>
            <a:ext cx="12192000" cy="6858000"/>
          </a:xfrm>
          <a:prstGeom prst="rect">
            <a:avLst/>
          </a:prstGeom>
        </p:spPr>
      </p:pic>
      <p:sp>
        <p:nvSpPr>
          <p:cNvPr id="7" name="object 4">
            <a:extLst>
              <a:ext uri="{FF2B5EF4-FFF2-40B4-BE49-F238E27FC236}">
                <a16:creationId xmlns:a16="http://schemas.microsoft.com/office/drawing/2014/main" id="{60632E54-CB03-4641-8DFD-1260F7843F3C}"/>
              </a:ext>
            </a:extLst>
          </p:cNvPr>
          <p:cNvSpPr txBox="1"/>
          <p:nvPr userDrawn="1"/>
        </p:nvSpPr>
        <p:spPr>
          <a:xfrm>
            <a:off x="643135" y="1269475"/>
            <a:ext cx="5598400" cy="3567494"/>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gn="l" rtl="0">
              <a:lnSpc>
                <a:spcPts val="2400"/>
              </a:lnSpc>
              <a:spcBef>
                <a:spcPts val="773"/>
              </a:spcBef>
            </a:pPr>
            <a:r>
              <a:rPr lang="en-GB" sz="1867" b="0" i="0" u="none" spc="-7" baseline="0" dirty="0">
                <a:solidFill>
                  <a:srgbClr val="FFFFFF"/>
                </a:solidFill>
                <a:latin typeface="Gill Sans MT" charset="0"/>
                <a:ea typeface="Gill Sans MT" charset="0"/>
                <a:cs typeface="Gill Sans MT" charset="0"/>
              </a:rPr>
              <a:t>Nacka is growing for more people. At least 20,000 new homes will be built and 15,000 new workplaces created before 2030. Nacka aims to have a top-class business climate. Organic, social and economic sustainability</a:t>
            </a:r>
            <a:r>
              <a:rPr lang="en-GB" sz="1867" b="0" i="0" u="none" spc="-7" dirty="0">
                <a:solidFill>
                  <a:srgbClr val="FFFFFF"/>
                </a:solidFill>
                <a:latin typeface="Gill Sans MT" charset="0"/>
                <a:ea typeface="Gill Sans MT" charset="0"/>
                <a:cs typeface="Gill Sans MT" charset="0"/>
              </a:rPr>
              <a:t> are essential elements of Nacka’s s</a:t>
            </a:r>
            <a:r>
              <a:rPr lang="en-GB" sz="1867" b="0" i="0" u="none" spc="-7" baseline="0" dirty="0">
                <a:solidFill>
                  <a:srgbClr val="FFFFFF"/>
                </a:solidFill>
                <a:latin typeface="Gill Sans MT" charset="0"/>
                <a:ea typeface="Gill Sans MT" charset="0"/>
                <a:cs typeface="Gill Sans MT" charset="0"/>
              </a:rPr>
              <a:t>hort-term and long-term growth.</a:t>
            </a:r>
          </a:p>
          <a:p>
            <a:pPr marL="16933" marR="56724" algn="l" rtl="0">
              <a:lnSpc>
                <a:spcPts val="2400"/>
              </a:lnSpc>
              <a:spcBef>
                <a:spcPts val="773"/>
              </a:spcBef>
            </a:pPr>
            <a:r>
              <a:rPr lang="en-GB" sz="1867" b="0" i="0" u="none" spc="-7" baseline="0" dirty="0">
                <a:solidFill>
                  <a:srgbClr val="FFFFFF"/>
                </a:solidFill>
                <a:latin typeface="Gill Sans MT" charset="0"/>
                <a:ea typeface="Gill Sans MT" charset="0"/>
                <a:cs typeface="Gill Sans MT" charset="0"/>
              </a:rPr>
              <a:t>Nacka is developed in close interaction with Nacka residents, civil society and the business community through original, long-term and innovative thinking. Through growth, Nacka makes an active contribution to the development of the Stockholm region.</a:t>
            </a:r>
          </a:p>
        </p:txBody>
      </p:sp>
      <p:sp>
        <p:nvSpPr>
          <p:cNvPr id="8" name="object 5">
            <a:extLst>
              <a:ext uri="{FF2B5EF4-FFF2-40B4-BE49-F238E27FC236}">
                <a16:creationId xmlns:a16="http://schemas.microsoft.com/office/drawing/2014/main" id="{C0AE7992-50D2-45BF-B6C3-CFB55D278CEC}"/>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gn="l" rtl="0">
              <a:lnSpc>
                <a:spcPct val="100000"/>
              </a:lnSpc>
              <a:spcBef>
                <a:spcPts val="160"/>
              </a:spcBef>
            </a:pPr>
            <a:r>
              <a:rPr lang="en-GB" sz="1867" b="1" i="0" u="none" spc="13" baseline="0" dirty="0">
                <a:solidFill>
                  <a:srgbClr val="FFFFFF"/>
                </a:solidFill>
                <a:latin typeface="Gill Sans MT" charset="0"/>
                <a:ea typeface="Gill Sans MT" charset="0"/>
                <a:cs typeface="Gill Sans MT" charset="0"/>
              </a:rPr>
              <a:t>STRONG AND BALANCED GROWTH</a:t>
            </a:r>
          </a:p>
        </p:txBody>
      </p:sp>
      <p:pic>
        <p:nvPicPr>
          <p:cNvPr id="9" name="Bildobjekt 6">
            <a:extLst>
              <a:ext uri="{FF2B5EF4-FFF2-40B4-BE49-F238E27FC236}">
                <a16:creationId xmlns:a16="http://schemas.microsoft.com/office/drawing/2014/main" id="{CB831182-53AC-46E4-9AB0-57174AB9C6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59203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ublic services ">
    <p:spTree>
      <p:nvGrpSpPr>
        <p:cNvPr id="1" name=""/>
        <p:cNvGrpSpPr/>
        <p:nvPr/>
      </p:nvGrpSpPr>
      <p:grpSpPr>
        <a:xfrm>
          <a:off x="0" y="0"/>
          <a:ext cx="0" cy="0"/>
          <a:chOff x="0" y="0"/>
          <a:chExt cx="0" cy="0"/>
        </a:xfrm>
      </p:grpSpPr>
      <p:pic>
        <p:nvPicPr>
          <p:cNvPr id="6" name="Bildobjekt 1">
            <a:extLst>
              <a:ext uri="{FF2B5EF4-FFF2-40B4-BE49-F238E27FC236}">
                <a16:creationId xmlns:a16="http://schemas.microsoft.com/office/drawing/2014/main" id="{ABE3FF56-ED3C-4E03-95D0-0C5A4328C1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0C58063C-4873-46F9-8B32-87018B5FF637}"/>
              </a:ext>
            </a:extLst>
          </p:cNvPr>
          <p:cNvSpPr txBox="1"/>
          <p:nvPr userDrawn="1"/>
        </p:nvSpPr>
        <p:spPr>
          <a:xfrm>
            <a:off x="643135" y="1277711"/>
            <a:ext cx="5598400" cy="3567494"/>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gn="l" rtl="0">
              <a:lnSpc>
                <a:spcPts val="2400"/>
              </a:lnSpc>
              <a:spcBef>
                <a:spcPts val="773"/>
              </a:spcBef>
            </a:pPr>
            <a:r>
              <a:rPr lang="en-GB" sz="1867" b="0" i="0" u="none" spc="-7" baseline="0" dirty="0">
                <a:solidFill>
                  <a:srgbClr val="FFFFFF"/>
                </a:solidFill>
                <a:latin typeface="Gill Sans MT" charset="0"/>
                <a:ea typeface="Gill Sans MT" charset="0"/>
                <a:cs typeface="Gill Sans MT" charset="0"/>
              </a:rPr>
              <a:t>Nacka provides high-quality and efficient public services to all Nacka residents. The right things are done at the right time and in the right way, so that costs are kept low. The municipality has the lowest possible tax and controllable fees. </a:t>
            </a:r>
          </a:p>
          <a:p>
            <a:pPr marL="16933" marR="56724" algn="l" rtl="0">
              <a:lnSpc>
                <a:spcPts val="2400"/>
              </a:lnSpc>
              <a:spcBef>
                <a:spcPts val="773"/>
              </a:spcBef>
            </a:pPr>
            <a:r>
              <a:rPr lang="en-GB" sz="1867" b="0" i="0" u="none" spc="-7" baseline="0" dirty="0">
                <a:solidFill>
                  <a:srgbClr val="FFFFFF"/>
                </a:solidFill>
                <a:latin typeface="Gill Sans MT" charset="0"/>
                <a:ea typeface="Gill Sans MT" charset="0"/>
                <a:cs typeface="Gill Sans MT" charset="0"/>
              </a:rPr>
              <a:t>Through openness, influence, dialogue and great freedom of choice, Nacka residents are helping to get maximum value for their tax money. Nacka’s ambition to be best at being a municipality contributes to prioritising what a municipality should do and continual development </a:t>
            </a:r>
            <a:br>
              <a:rPr lang="en-GB" sz="1867" spc="-7" dirty="0">
                <a:solidFill>
                  <a:srgbClr val="FFFFFF"/>
                </a:solidFill>
                <a:latin typeface="Gill Sans MT" charset="0"/>
                <a:ea typeface="Gill Sans MT" charset="0"/>
                <a:cs typeface="Gill Sans MT" charset="0"/>
              </a:rPr>
            </a:br>
            <a:r>
              <a:rPr lang="en-GB" sz="1867" b="0" i="0" u="none" spc="-7" baseline="0" dirty="0">
                <a:solidFill>
                  <a:srgbClr val="FFFFFF"/>
                </a:solidFill>
                <a:latin typeface="Gill Sans MT" charset="0"/>
                <a:ea typeface="Gill Sans MT" charset="0"/>
                <a:cs typeface="Gill Sans MT" charset="0"/>
              </a:rPr>
              <a:t>in all areas.</a:t>
            </a:r>
          </a:p>
        </p:txBody>
      </p:sp>
      <p:sp>
        <p:nvSpPr>
          <p:cNvPr id="8" name="object 5">
            <a:extLst>
              <a:ext uri="{FF2B5EF4-FFF2-40B4-BE49-F238E27FC236}">
                <a16:creationId xmlns:a16="http://schemas.microsoft.com/office/drawing/2014/main" id="{123434B7-D211-48F9-B143-B268BE9245D1}"/>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gn="l" rtl="0">
              <a:lnSpc>
                <a:spcPct val="100000"/>
              </a:lnSpc>
              <a:spcBef>
                <a:spcPts val="160"/>
              </a:spcBef>
            </a:pPr>
            <a:r>
              <a:rPr lang="en-GB" sz="1867" b="1" i="0" u="none" spc="13" baseline="0" dirty="0">
                <a:solidFill>
                  <a:srgbClr val="FFFFFF"/>
                </a:solidFill>
                <a:latin typeface="Gill Sans MT" charset="0"/>
                <a:ea typeface="Gill Sans MT" charset="0"/>
                <a:cs typeface="Gill Sans MT" charset="0"/>
              </a:rPr>
              <a:t>MAXIMUM VALUE FOR TAX MONEY</a:t>
            </a:r>
          </a:p>
        </p:txBody>
      </p:sp>
      <p:pic>
        <p:nvPicPr>
          <p:cNvPr id="11" name="Bildobjekt 6">
            <a:extLst>
              <a:ext uri="{FF2B5EF4-FFF2-40B4-BE49-F238E27FC236}">
                <a16:creationId xmlns:a16="http://schemas.microsoft.com/office/drawing/2014/main" id="{878EEB36-9CB3-4747-9CF1-F676965678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935072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management principles ">
    <p:spTree>
      <p:nvGrpSpPr>
        <p:cNvPr id="1" name=""/>
        <p:cNvGrpSpPr/>
        <p:nvPr/>
      </p:nvGrpSpPr>
      <p:grpSpPr>
        <a:xfrm>
          <a:off x="0" y="0"/>
          <a:ext cx="0" cy="0"/>
          <a:chOff x="0" y="0"/>
          <a:chExt cx="0" cy="0"/>
        </a:xfrm>
      </p:grpSpPr>
      <p:pic>
        <p:nvPicPr>
          <p:cNvPr id="6" name="Bildobjekt 1">
            <a:extLst>
              <a:ext uri="{FF2B5EF4-FFF2-40B4-BE49-F238E27FC236}">
                <a16:creationId xmlns:a16="http://schemas.microsoft.com/office/drawing/2014/main" id="{5A146E51-3E69-4B1B-8584-C1440EBEE0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136"/>
          <a:stretch/>
        </p:blipFill>
        <p:spPr>
          <a:xfrm>
            <a:off x="812801" y="1049677"/>
            <a:ext cx="8763000" cy="5808323"/>
          </a:xfrm>
          <a:prstGeom prst="rect">
            <a:avLst/>
          </a:prstGeom>
        </p:spPr>
      </p:pic>
      <p:sp>
        <p:nvSpPr>
          <p:cNvPr id="8" name="object 3">
            <a:extLst>
              <a:ext uri="{FF2B5EF4-FFF2-40B4-BE49-F238E27FC236}">
                <a16:creationId xmlns:a16="http://schemas.microsoft.com/office/drawing/2014/main" id="{76142100-87D0-450A-9227-244638164267}"/>
              </a:ext>
            </a:extLst>
          </p:cNvPr>
          <p:cNvSpPr txBox="1"/>
          <p:nvPr userDrawn="1"/>
        </p:nvSpPr>
        <p:spPr>
          <a:xfrm>
            <a:off x="8405155" y="2231172"/>
            <a:ext cx="6671293" cy="908134"/>
          </a:xfrm>
          <a:prstGeom prst="rect">
            <a:avLst/>
          </a:prstGeom>
          <a:noFill/>
        </p:spPr>
        <p:txBody>
          <a:bodyPr vert="horz" wrap="square" lIns="0" tIns="20320" rIns="0" bIns="0" rtlCol="0">
            <a:spAutoFit/>
          </a:bodyPr>
          <a:lstStyle/>
          <a:p>
            <a:pPr marL="95668" algn="l" rtl="0">
              <a:lnSpc>
                <a:spcPct val="100000"/>
              </a:lnSpc>
              <a:spcBef>
                <a:spcPts val="160"/>
              </a:spcBef>
            </a:pPr>
            <a:r>
              <a:rPr lang="en-GB" sz="1867" b="0" i="0" u="none" spc="87" baseline="0" dirty="0">
                <a:latin typeface="Gill Sans MT" charset="0"/>
                <a:ea typeface="Gill Sans MT" charset="0"/>
                <a:cs typeface="Gill Sans MT" charset="0"/>
              </a:rPr>
              <a:t>COMPETITION </a:t>
            </a:r>
            <a:r>
              <a:rPr lang="en-GB" sz="1867" b="0" i="0" u="none" spc="100" baseline="0" dirty="0">
                <a:latin typeface="Gill Sans MT" charset="0"/>
                <a:ea typeface="Gill Sans MT" charset="0"/>
                <a:cs typeface="Gill Sans MT" charset="0"/>
              </a:rPr>
              <a:t>THROUGH</a:t>
            </a:r>
          </a:p>
          <a:p>
            <a:pPr marL="95668" algn="l" rtl="0">
              <a:lnSpc>
                <a:spcPct val="100000"/>
              </a:lnSpc>
              <a:spcBef>
                <a:spcPts val="160"/>
              </a:spcBef>
            </a:pPr>
            <a:r>
              <a:rPr lang="en-GB" sz="1867" b="0" i="0" u="none" spc="100" baseline="0" dirty="0">
                <a:latin typeface="Gill Sans MT" charset="0"/>
                <a:ea typeface="Gill Sans MT" charset="0"/>
                <a:cs typeface="Gill Sans MT" charset="0"/>
              </a:rPr>
              <a:t> </a:t>
            </a:r>
            <a:r>
              <a:rPr lang="en-GB" sz="1867" b="0" i="0" u="none" spc="67" baseline="0" dirty="0">
                <a:latin typeface="Gill Sans MT" charset="0"/>
                <a:ea typeface="Gill Sans MT" charset="0"/>
                <a:cs typeface="Gill Sans MT" charset="0"/>
              </a:rPr>
              <a:t>CUSTOMER CHOICE </a:t>
            </a:r>
            <a:br>
              <a:rPr lang="en-GB" sz="1867" spc="67" dirty="0">
                <a:latin typeface="Gill Sans MT" charset="0"/>
                <a:ea typeface="Gill Sans MT" charset="0"/>
                <a:cs typeface="Gill Sans MT" charset="0"/>
              </a:rPr>
            </a:br>
            <a:r>
              <a:rPr lang="en-GB" sz="1867" b="0" i="0" u="none" spc="67" baseline="0" dirty="0">
                <a:latin typeface="Gill Sans MT" charset="0"/>
                <a:ea typeface="Gill Sans MT" charset="0"/>
                <a:cs typeface="Gill Sans MT" charset="0"/>
              </a:rPr>
              <a:t> </a:t>
            </a:r>
            <a:r>
              <a:rPr lang="en-GB" sz="1867" b="0" i="0" u="none" spc="100" baseline="0" dirty="0">
                <a:latin typeface="Gill Sans MT" charset="0"/>
                <a:ea typeface="Gill Sans MT" charset="0"/>
                <a:cs typeface="Gill Sans MT" charset="0"/>
              </a:rPr>
              <a:t>OR</a:t>
            </a:r>
            <a:r>
              <a:rPr lang="en-GB" sz="1867" b="0" i="0" u="none" spc="-127" baseline="0" dirty="0">
                <a:latin typeface="Gill Sans MT" charset="0"/>
                <a:ea typeface="Gill Sans MT" charset="0"/>
                <a:cs typeface="Gill Sans MT" charset="0"/>
              </a:rPr>
              <a:t> </a:t>
            </a:r>
            <a:r>
              <a:rPr lang="en-GB" sz="1867" b="0" i="0" u="none" spc="133" baseline="0" dirty="0">
                <a:latin typeface="Gill Sans MT" charset="0"/>
                <a:ea typeface="Gill Sans MT" charset="0"/>
                <a:cs typeface="Gill Sans MT" charset="0"/>
              </a:rPr>
              <a:t>PUBLIC PROCUREMENT</a:t>
            </a:r>
            <a:endParaRPr sz="1867" dirty="0">
              <a:latin typeface="Gill Sans MT" charset="0"/>
              <a:ea typeface="Gill Sans MT" charset="0"/>
              <a:cs typeface="Gill Sans MT" charset="0"/>
            </a:endParaRPr>
          </a:p>
        </p:txBody>
      </p:sp>
      <p:sp>
        <p:nvSpPr>
          <p:cNvPr id="9" name="object 4">
            <a:extLst>
              <a:ext uri="{FF2B5EF4-FFF2-40B4-BE49-F238E27FC236}">
                <a16:creationId xmlns:a16="http://schemas.microsoft.com/office/drawing/2014/main" id="{C810F4E5-AB14-4641-B66D-CB992D792BFE}"/>
              </a:ext>
            </a:extLst>
          </p:cNvPr>
          <p:cNvSpPr txBox="1"/>
          <p:nvPr userDrawn="1"/>
        </p:nvSpPr>
        <p:spPr>
          <a:xfrm>
            <a:off x="8405155" y="4696766"/>
            <a:ext cx="5250469" cy="595163"/>
          </a:xfrm>
          <a:prstGeom prst="rect">
            <a:avLst/>
          </a:prstGeom>
          <a:noFill/>
        </p:spPr>
        <p:txBody>
          <a:bodyPr vert="horz" wrap="square" lIns="0" tIns="20320" rIns="0" bIns="0" rtlCol="0">
            <a:spAutoFit/>
          </a:bodyPr>
          <a:lstStyle/>
          <a:p>
            <a:pPr marL="95668" algn="l" rtl="0">
              <a:lnSpc>
                <a:spcPct val="100000"/>
              </a:lnSpc>
              <a:spcBef>
                <a:spcPts val="160"/>
              </a:spcBef>
            </a:pPr>
            <a:r>
              <a:rPr lang="en-GB" sz="1867" b="0" i="0" u="none" spc="100" baseline="0" dirty="0">
                <a:latin typeface="Gill Sans MT" charset="0"/>
                <a:ea typeface="Gill Sans MT" charset="0"/>
                <a:cs typeface="Gill Sans MT" charset="0"/>
              </a:rPr>
              <a:t>DELEGATED </a:t>
            </a:r>
            <a:r>
              <a:rPr lang="en-GB" sz="1867" b="0" i="0" u="none" spc="87" baseline="0" dirty="0">
                <a:latin typeface="Gill Sans MT" charset="0"/>
                <a:ea typeface="Gill Sans MT" charset="0"/>
                <a:cs typeface="Gill Sans MT" charset="0"/>
              </a:rPr>
              <a:t>RESPONSIBILITY </a:t>
            </a:r>
            <a:br>
              <a:rPr lang="en-GB" sz="1867" spc="87" dirty="0">
                <a:latin typeface="Gill Sans MT" charset="0"/>
                <a:ea typeface="Gill Sans MT" charset="0"/>
                <a:cs typeface="Gill Sans MT" charset="0"/>
              </a:rPr>
            </a:br>
            <a:r>
              <a:rPr lang="en-GB" sz="1867" b="0" i="0" u="none" spc="87" baseline="0" dirty="0">
                <a:latin typeface="Gill Sans MT" charset="0"/>
                <a:ea typeface="Gill Sans MT" charset="0"/>
                <a:cs typeface="Gill Sans MT" charset="0"/>
              </a:rPr>
              <a:t>AND</a:t>
            </a:r>
            <a:r>
              <a:rPr lang="en-GB" sz="1867" b="0" i="0" u="none" spc="120" baseline="0" dirty="0">
                <a:latin typeface="Gill Sans MT" charset="0"/>
                <a:ea typeface="Gill Sans MT" charset="0"/>
                <a:cs typeface="Gill Sans MT" charset="0"/>
              </a:rPr>
              <a:t> </a:t>
            </a:r>
            <a:r>
              <a:rPr lang="en-GB" sz="1867" b="0" i="0" u="none" spc="133" baseline="0" dirty="0">
                <a:latin typeface="Gill Sans MT" charset="0"/>
                <a:ea typeface="Gill Sans MT" charset="0"/>
                <a:cs typeface="Gill Sans MT" charset="0"/>
              </a:rPr>
              <a:t>POWERS</a:t>
            </a:r>
            <a:endParaRPr sz="1867" dirty="0">
              <a:latin typeface="Gill Sans MT" charset="0"/>
              <a:ea typeface="Gill Sans MT" charset="0"/>
              <a:cs typeface="Gill Sans MT" charset="0"/>
            </a:endParaRPr>
          </a:p>
        </p:txBody>
      </p:sp>
      <p:sp>
        <p:nvSpPr>
          <p:cNvPr id="10" name="object 5">
            <a:extLst>
              <a:ext uri="{FF2B5EF4-FFF2-40B4-BE49-F238E27FC236}">
                <a16:creationId xmlns:a16="http://schemas.microsoft.com/office/drawing/2014/main" id="{CD98A214-7180-4FF2-980F-30A8E2BDE437}"/>
              </a:ext>
            </a:extLst>
          </p:cNvPr>
          <p:cNvSpPr txBox="1"/>
          <p:nvPr userDrawn="1"/>
        </p:nvSpPr>
        <p:spPr>
          <a:xfrm>
            <a:off x="1251968" y="2275624"/>
            <a:ext cx="6087195" cy="908134"/>
          </a:xfrm>
          <a:prstGeom prst="rect">
            <a:avLst/>
          </a:prstGeom>
          <a:noFill/>
        </p:spPr>
        <p:txBody>
          <a:bodyPr vert="horz" wrap="square" lIns="0" tIns="20320" rIns="0" bIns="0" rtlCol="0">
            <a:spAutoFit/>
          </a:bodyPr>
          <a:lstStyle/>
          <a:p>
            <a:pPr marL="95668" algn="l" rtl="0">
              <a:lnSpc>
                <a:spcPct val="100000"/>
              </a:lnSpc>
              <a:spcBef>
                <a:spcPts val="160"/>
              </a:spcBef>
            </a:pPr>
            <a:r>
              <a:rPr lang="en-GB" sz="1867" b="0" i="0" u="none" spc="53" baseline="0" dirty="0">
                <a:latin typeface="Gill Sans MT" charset="0"/>
                <a:ea typeface="Gill Sans MT" charset="0"/>
                <a:cs typeface="Gill Sans MT" charset="0"/>
              </a:rPr>
              <a:t>SEPARATION </a:t>
            </a:r>
            <a:r>
              <a:rPr lang="en-GB" sz="1867" b="0" i="0" u="none" spc="-40" baseline="0" dirty="0">
                <a:latin typeface="Gill Sans MT" charset="0"/>
                <a:ea typeface="Gill Sans MT" charset="0"/>
                <a:cs typeface="Gill Sans MT" charset="0"/>
              </a:rPr>
              <a:t>OF </a:t>
            </a:r>
            <a:br>
              <a:rPr lang="en-GB" sz="1867" spc="-40" dirty="0">
                <a:latin typeface="Gill Sans MT" charset="0"/>
                <a:ea typeface="Gill Sans MT" charset="0"/>
                <a:cs typeface="Gill Sans MT" charset="0"/>
              </a:rPr>
            </a:br>
            <a:r>
              <a:rPr lang="en-GB" sz="1867" b="0" i="0" u="none" spc="53" baseline="0" dirty="0">
                <a:latin typeface="Gill Sans MT" charset="0"/>
                <a:ea typeface="Gill Sans MT" charset="0"/>
                <a:cs typeface="Gill Sans MT" charset="0"/>
              </a:rPr>
              <a:t>FINANCING </a:t>
            </a:r>
            <a:r>
              <a:rPr lang="en-GB" sz="1867" b="0" i="0" u="none" spc="33" baseline="0" dirty="0">
                <a:latin typeface="Gill Sans MT" charset="0"/>
                <a:ea typeface="Gill Sans MT" charset="0"/>
                <a:cs typeface="Gill Sans MT" charset="0"/>
              </a:rPr>
              <a:t>AND</a:t>
            </a:r>
            <a:r>
              <a:rPr lang="en-GB" sz="1867" b="0" i="0" u="none" spc="120" baseline="0" dirty="0">
                <a:latin typeface="Gill Sans MT" charset="0"/>
                <a:ea typeface="Gill Sans MT" charset="0"/>
                <a:cs typeface="Gill Sans MT" charset="0"/>
              </a:rPr>
              <a:t> </a:t>
            </a:r>
            <a:endParaRPr lang="en-GB" sz="1867" spc="120" dirty="0">
              <a:latin typeface="Gill Sans MT" charset="0"/>
              <a:ea typeface="Gill Sans MT" charset="0"/>
              <a:cs typeface="Gill Sans MT" charset="0"/>
            </a:endParaRPr>
          </a:p>
          <a:p>
            <a:pPr marL="95668" algn="l" rtl="0">
              <a:lnSpc>
                <a:spcPct val="100000"/>
              </a:lnSpc>
              <a:spcBef>
                <a:spcPts val="160"/>
              </a:spcBef>
            </a:pPr>
            <a:r>
              <a:rPr lang="en-GB" sz="1867" b="0" i="0" u="none" spc="40" baseline="0" dirty="0">
                <a:latin typeface="Gill Sans MT" charset="0"/>
                <a:ea typeface="Gill Sans MT" charset="0"/>
                <a:cs typeface="Gill Sans MT" charset="0"/>
              </a:rPr>
              <a:t>PRODUCTION</a:t>
            </a:r>
            <a:endParaRPr sz="1867" dirty="0">
              <a:latin typeface="Gill Sans MT" charset="0"/>
              <a:ea typeface="Gill Sans MT" charset="0"/>
              <a:cs typeface="Gill Sans MT" charset="0"/>
            </a:endParaRPr>
          </a:p>
        </p:txBody>
      </p:sp>
      <p:sp>
        <p:nvSpPr>
          <p:cNvPr id="11" name="object 6">
            <a:extLst>
              <a:ext uri="{FF2B5EF4-FFF2-40B4-BE49-F238E27FC236}">
                <a16:creationId xmlns:a16="http://schemas.microsoft.com/office/drawing/2014/main" id="{6AA1921B-DCCB-401A-ABD8-8AB47C5F2571}"/>
              </a:ext>
            </a:extLst>
          </p:cNvPr>
          <p:cNvSpPr txBox="1"/>
          <p:nvPr userDrawn="1"/>
        </p:nvSpPr>
        <p:spPr>
          <a:xfrm>
            <a:off x="1422402" y="4718990"/>
            <a:ext cx="3398148" cy="595163"/>
          </a:xfrm>
          <a:prstGeom prst="rect">
            <a:avLst/>
          </a:prstGeom>
          <a:noFill/>
        </p:spPr>
        <p:txBody>
          <a:bodyPr vert="horz" wrap="square" lIns="0" tIns="20320" rIns="0" bIns="0" rtlCol="0">
            <a:spAutoFit/>
          </a:bodyPr>
          <a:lstStyle/>
          <a:p>
            <a:pPr marL="138846" algn="l" rtl="0">
              <a:lnSpc>
                <a:spcPct val="100000"/>
              </a:lnSpc>
              <a:spcBef>
                <a:spcPts val="160"/>
              </a:spcBef>
            </a:pPr>
            <a:r>
              <a:rPr lang="en-GB" sz="1867" b="0" i="0" u="none" spc="47" baseline="0" dirty="0">
                <a:latin typeface="Gill Sans MT" charset="0"/>
                <a:ea typeface="Gill Sans MT" charset="0"/>
                <a:cs typeface="Gill Sans MT" charset="0"/>
              </a:rPr>
              <a:t>COMPETITION </a:t>
            </a:r>
            <a:br>
              <a:rPr lang="en-GB" sz="1867" spc="47" dirty="0">
                <a:latin typeface="Gill Sans MT" charset="0"/>
                <a:ea typeface="Gill Sans MT" charset="0"/>
                <a:cs typeface="Gill Sans MT" charset="0"/>
              </a:rPr>
            </a:br>
            <a:r>
              <a:rPr lang="en-GB" sz="1867" b="0" i="0" u="none" spc="47" baseline="0" dirty="0">
                <a:latin typeface="Gill Sans MT" charset="0"/>
                <a:ea typeface="Gill Sans MT" charset="0"/>
                <a:cs typeface="Gill Sans MT" charset="0"/>
              </a:rPr>
              <a:t>NEUTRALITY</a:t>
            </a:r>
            <a:endParaRPr sz="1867" dirty="0">
              <a:latin typeface="Gill Sans MT" charset="0"/>
              <a:ea typeface="Gill Sans MT" charset="0"/>
              <a:cs typeface="Gill Sans MT" charset="0"/>
            </a:endParaRPr>
          </a:p>
        </p:txBody>
      </p:sp>
      <p:sp>
        <p:nvSpPr>
          <p:cNvPr id="16" name="object 4">
            <a:extLst>
              <a:ext uri="{FF2B5EF4-FFF2-40B4-BE49-F238E27FC236}">
                <a16:creationId xmlns:a16="http://schemas.microsoft.com/office/drawing/2014/main" id="{C8B242DE-0ECF-46A6-AC0A-421C92535FFE}"/>
              </a:ext>
            </a:extLst>
          </p:cNvPr>
          <p:cNvSpPr txBox="1">
            <a:spLocks/>
          </p:cNvSpPr>
          <p:nvPr userDrawn="1"/>
        </p:nvSpPr>
        <p:spPr>
          <a:xfrm>
            <a:off x="2" y="392932"/>
            <a:ext cx="12191999" cy="755762"/>
          </a:xfrm>
          <a:prstGeom prst="rect">
            <a:avLst/>
          </a:prstGeom>
          <a:effectLst/>
        </p:spPr>
        <p:txBody>
          <a:bodyPr vert="horz" wrap="square" lIns="0" tIns="16933" rIns="0" bIns="0" rtlCol="0">
            <a:spAutoFit/>
          </a:bodyPr>
          <a:lstStyle>
            <a:lvl1pPr>
              <a:defRPr>
                <a:latin typeface="+mj-lt"/>
                <a:ea typeface="+mj-ea"/>
                <a:cs typeface="+mj-cs"/>
              </a:defRPr>
            </a:lvl1pPr>
          </a:lstStyle>
          <a:p>
            <a:pPr algn="ctr" rtl="0"/>
            <a:r>
              <a:rPr lang="en-GB" sz="4800" b="0" i="0" u="none" baseline="0" dirty="0">
                <a:latin typeface="Gill Sans MT" charset="0"/>
                <a:ea typeface="Gill Sans MT" charset="0"/>
                <a:cs typeface="Gill Sans MT" charset="0"/>
              </a:rPr>
              <a:t>FOUR </a:t>
            </a:r>
            <a:r>
              <a:rPr lang="en-GB" sz="4800" b="1" i="0" u="none" baseline="0" dirty="0">
                <a:latin typeface="Gill Sans MT" charset="0"/>
                <a:ea typeface="Gill Sans MT" charset="0"/>
                <a:cs typeface="Gill Sans MT" charset="0"/>
              </a:rPr>
              <a:t>MANAGEMENT PRINCIPLES </a:t>
            </a:r>
          </a:p>
        </p:txBody>
      </p:sp>
    </p:spTree>
    <p:extLst>
      <p:ext uri="{BB962C8B-B14F-4D97-AF65-F5344CB8AC3E}">
        <p14:creationId xmlns:p14="http://schemas.microsoft.com/office/powerpoint/2010/main" val="3654804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parts">
    <p:spTree>
      <p:nvGrpSpPr>
        <p:cNvPr id="1" name=""/>
        <p:cNvGrpSpPr/>
        <p:nvPr/>
      </p:nvGrpSpPr>
      <p:grpSpPr>
        <a:xfrm>
          <a:off x="0" y="0"/>
          <a:ext cx="0" cy="0"/>
          <a:chOff x="0" y="0"/>
          <a:chExt cx="0" cy="0"/>
        </a:xfrm>
      </p:grpSpPr>
      <p:pic>
        <p:nvPicPr>
          <p:cNvPr id="6" name="Bildobjekt 1">
            <a:extLst>
              <a:ext uri="{FF2B5EF4-FFF2-40B4-BE49-F238E27FC236}">
                <a16:creationId xmlns:a16="http://schemas.microsoft.com/office/drawing/2014/main" id="{C1FD6175-0303-465F-9825-165ABDB287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5400"/>
            <a:ext cx="12192000" cy="6858000"/>
          </a:xfrm>
          <a:prstGeom prst="rect">
            <a:avLst/>
          </a:prstGeom>
        </p:spPr>
      </p:pic>
      <p:sp>
        <p:nvSpPr>
          <p:cNvPr id="7" name="object 4">
            <a:extLst>
              <a:ext uri="{FF2B5EF4-FFF2-40B4-BE49-F238E27FC236}">
                <a16:creationId xmlns:a16="http://schemas.microsoft.com/office/drawing/2014/main" id="{65DF8263-8D4E-4350-8212-2CD52B657090}"/>
              </a:ext>
            </a:extLst>
          </p:cNvPr>
          <p:cNvSpPr txBox="1"/>
          <p:nvPr userDrawn="1"/>
        </p:nvSpPr>
        <p:spPr>
          <a:xfrm>
            <a:off x="659611" y="1277712"/>
            <a:ext cx="4582400" cy="3464902"/>
          </a:xfrm>
          <a:prstGeom prst="rect">
            <a:avLst/>
          </a:prstGeom>
          <a:effectLst/>
        </p:spPr>
        <p:txBody>
          <a:bodyPr vert="horz" wrap="square" lIns="0" tIns="98213" rIns="0" bIns="0" rtlCol="0">
            <a:spAutoFit/>
          </a:bodyPr>
          <a:lstStyle/>
          <a:p>
            <a:pPr marL="16933" marR="56724">
              <a:lnSpc>
                <a:spcPts val="2400"/>
              </a:lnSpc>
              <a:spcBef>
                <a:spcPts val="773"/>
              </a:spcBef>
            </a:pPr>
            <a:r>
              <a:rPr lang="en-GB" sz="1867" spc="-7" dirty="0">
                <a:solidFill>
                  <a:srgbClr val="FFFFFF"/>
                </a:solidFill>
                <a:latin typeface="Gill Sans MT" charset="0"/>
                <a:ea typeface="Gill Sans MT" charset="0"/>
                <a:cs typeface="Gill Sans MT" charset="0"/>
              </a:rPr>
              <a:t>The organisation of Nacka municipality is divided into three parts. The political part – the municipal assembly and committees – is responsible for financing municipal activities.</a:t>
            </a:r>
            <a:r>
              <a:rPr lang="en-GB" sz="1867" b="0" i="0" u="none" spc="-7" baseline="0" dirty="0">
                <a:solidFill>
                  <a:srgbClr val="FFFFFF"/>
                </a:solidFill>
                <a:latin typeface="Gill Sans MT" charset="0"/>
                <a:ea typeface="Gill Sans MT" charset="0"/>
                <a:cs typeface="Gill Sans MT" charset="0"/>
              </a:rPr>
              <a:t> The elected representatives set targets for municipal activities and decide budgetary frameworks. They are assisted by the administrative part, which also carries out official duties. </a:t>
            </a:r>
            <a:r>
              <a:rPr lang="en-GB" sz="1867" spc="-7" dirty="0">
                <a:solidFill>
                  <a:srgbClr val="FFFFFF"/>
                </a:solidFill>
                <a:latin typeface="Gill Sans MT" charset="0"/>
                <a:ea typeface="Gill Sans MT" charset="0"/>
                <a:cs typeface="Gill Sans MT" charset="0"/>
              </a:rPr>
              <a:t>The production part supplies municipal services, with municipal and private providers competing to deliver these services.</a:t>
            </a:r>
            <a:endParaRPr lang="en-GB" sz="1867" b="0" i="0" u="none" spc="-7" baseline="0" dirty="0">
              <a:solidFill>
                <a:srgbClr val="FFFFFF"/>
              </a:solidFill>
              <a:latin typeface="Gill Sans MT" charset="0"/>
              <a:ea typeface="Gill Sans MT" charset="0"/>
              <a:cs typeface="Gill Sans MT" charset="0"/>
            </a:endParaRPr>
          </a:p>
        </p:txBody>
      </p:sp>
      <p:sp>
        <p:nvSpPr>
          <p:cNvPr id="8" name="object 5">
            <a:extLst>
              <a:ext uri="{FF2B5EF4-FFF2-40B4-BE49-F238E27FC236}">
                <a16:creationId xmlns:a16="http://schemas.microsoft.com/office/drawing/2014/main" id="{B6094638-64FD-405F-9EC7-B409B427046E}"/>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gn="l" rtl="0">
              <a:lnSpc>
                <a:spcPct val="100000"/>
              </a:lnSpc>
              <a:spcBef>
                <a:spcPts val="160"/>
              </a:spcBef>
            </a:pPr>
            <a:r>
              <a:rPr lang="en-GB" sz="1867" b="1" i="0" u="none" spc="13" baseline="0" dirty="0">
                <a:solidFill>
                  <a:srgbClr val="FFFFFF"/>
                </a:solidFill>
                <a:latin typeface="Gill Sans MT" charset="0"/>
                <a:ea typeface="Gill Sans MT" charset="0"/>
                <a:cs typeface="Gill Sans MT" charset="0"/>
              </a:rPr>
              <a:t>SEPARATION BETWEEN FINANCING AND PRODUCTION</a:t>
            </a:r>
          </a:p>
        </p:txBody>
      </p:sp>
      <p:pic>
        <p:nvPicPr>
          <p:cNvPr id="9" name="Bildobjekt 6">
            <a:extLst>
              <a:ext uri="{FF2B5EF4-FFF2-40B4-BE49-F238E27FC236}">
                <a16:creationId xmlns:a16="http://schemas.microsoft.com/office/drawing/2014/main" id="{2B63B10F-F550-4BB7-B945-A808F911C2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570607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er choice ">
    <p:spTree>
      <p:nvGrpSpPr>
        <p:cNvPr id="1" name=""/>
        <p:cNvGrpSpPr/>
        <p:nvPr/>
      </p:nvGrpSpPr>
      <p:grpSpPr>
        <a:xfrm>
          <a:off x="0" y="0"/>
          <a:ext cx="0" cy="0"/>
          <a:chOff x="0" y="0"/>
          <a:chExt cx="0" cy="0"/>
        </a:xfrm>
      </p:grpSpPr>
      <p:pic>
        <p:nvPicPr>
          <p:cNvPr id="6" name="Bildobjekt 1">
            <a:extLst>
              <a:ext uri="{FF2B5EF4-FFF2-40B4-BE49-F238E27FC236}">
                <a16:creationId xmlns:a16="http://schemas.microsoft.com/office/drawing/2014/main" id="{BD915E81-72D1-4CE2-BD96-7BE0784722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6C169288-EDA8-4A71-92BE-DE64B41CAEF3}"/>
              </a:ext>
            </a:extLst>
          </p:cNvPr>
          <p:cNvSpPr txBox="1"/>
          <p:nvPr userDrawn="1"/>
        </p:nvSpPr>
        <p:spPr>
          <a:xfrm>
            <a:off x="659611" y="1273783"/>
            <a:ext cx="4785600" cy="2849349"/>
          </a:xfrm>
          <a:prstGeom prst="rect">
            <a:avLst/>
          </a:prstGeom>
          <a:effectLst/>
        </p:spPr>
        <p:txBody>
          <a:bodyPr vert="horz" wrap="square" lIns="0" tIns="98213" rIns="0" bIns="0" rtlCol="0">
            <a:spAutoFit/>
          </a:bodyPr>
          <a:lstStyle/>
          <a:p>
            <a:pPr marL="16933" marR="56724">
              <a:lnSpc>
                <a:spcPts val="2400"/>
              </a:lnSpc>
              <a:spcBef>
                <a:spcPts val="773"/>
              </a:spcBef>
            </a:pPr>
            <a:r>
              <a:rPr lang="en-GB" sz="1867" spc="-7" dirty="0">
                <a:solidFill>
                  <a:srgbClr val="FFFFFF"/>
                </a:solidFill>
                <a:latin typeface="Gill Sans MT" charset="0"/>
                <a:ea typeface="Gill Sans MT" charset="0"/>
                <a:cs typeface="Gill Sans MT" charset="0"/>
              </a:rPr>
              <a:t>The decision about which providers should deliver the municipal services that are offered </a:t>
            </a:r>
            <a:br>
              <a:rPr lang="en-GB" sz="1867" spc="-7" dirty="0">
                <a:solidFill>
                  <a:srgbClr val="FFFFFF"/>
                </a:solidFill>
                <a:latin typeface="Gill Sans MT" charset="0"/>
                <a:ea typeface="Gill Sans MT" charset="0"/>
                <a:cs typeface="Gill Sans MT" charset="0"/>
              </a:rPr>
            </a:br>
            <a:r>
              <a:rPr lang="en-GB" sz="1867" spc="-7" dirty="0">
                <a:solidFill>
                  <a:srgbClr val="FFFFFF"/>
                </a:solidFill>
                <a:latin typeface="Gill Sans MT" charset="0"/>
                <a:ea typeface="Gill Sans MT" charset="0"/>
                <a:cs typeface="Gill Sans MT" charset="0"/>
              </a:rPr>
              <a:t>by Nacka municipality is made by means of customer choice or procurement. Customer </a:t>
            </a:r>
            <a:r>
              <a:rPr lang="en-GB" sz="1867" b="0" i="0" u="none" spc="-7" baseline="0" dirty="0">
                <a:solidFill>
                  <a:srgbClr val="FFFFFF"/>
                </a:solidFill>
                <a:latin typeface="Gill Sans MT" charset="0"/>
                <a:ea typeface="Gill Sans MT" charset="0"/>
                <a:cs typeface="Gill Sans MT" charset="0"/>
              </a:rPr>
              <a:t>choice is used for individual-oriented services, such as pre-schools, schools, home care and nursing homes. Services that benefit all local citizens, such as snow clearance and park maintenance, are obtained via procurement.</a:t>
            </a:r>
          </a:p>
        </p:txBody>
      </p:sp>
      <p:sp>
        <p:nvSpPr>
          <p:cNvPr id="8" name="object 5">
            <a:extLst>
              <a:ext uri="{FF2B5EF4-FFF2-40B4-BE49-F238E27FC236}">
                <a16:creationId xmlns:a16="http://schemas.microsoft.com/office/drawing/2014/main" id="{F59F86FB-9730-4ADB-B93E-479E3174D3AF}"/>
              </a:ext>
            </a:extLst>
          </p:cNvPr>
          <p:cNvSpPr txBox="1"/>
          <p:nvPr userDrawn="1"/>
        </p:nvSpPr>
        <p:spPr>
          <a:xfrm>
            <a:off x="576648" y="661439"/>
            <a:ext cx="7416800" cy="620811"/>
          </a:xfrm>
          <a:prstGeom prst="rect">
            <a:avLst/>
          </a:prstGeom>
          <a:noFill/>
        </p:spPr>
        <p:txBody>
          <a:bodyPr vert="horz" wrap="square" lIns="0" tIns="20320" rIns="0" bIns="0" rtlCol="0">
            <a:spAutoFit/>
          </a:bodyPr>
          <a:lstStyle/>
          <a:p>
            <a:pPr marL="95668" algn="l" rtl="0">
              <a:lnSpc>
                <a:spcPct val="100000"/>
              </a:lnSpc>
              <a:spcBef>
                <a:spcPts val="160"/>
              </a:spcBef>
            </a:pPr>
            <a:r>
              <a:rPr lang="en-GB" sz="1867" b="1" i="0" u="none" spc="13" baseline="0" dirty="0">
                <a:solidFill>
                  <a:srgbClr val="FFFFFF"/>
                </a:solidFill>
                <a:latin typeface="Gill Sans MT" charset="0"/>
                <a:ea typeface="Gill Sans MT" charset="0"/>
                <a:cs typeface="Gill Sans MT" charset="0"/>
              </a:rPr>
              <a:t>COMPETITION THROUGH CUSTOMER CHOICE</a:t>
            </a:r>
          </a:p>
          <a:p>
            <a:pPr marL="95668" algn="l" rtl="0">
              <a:lnSpc>
                <a:spcPct val="100000"/>
              </a:lnSpc>
              <a:spcBef>
                <a:spcPts val="160"/>
              </a:spcBef>
            </a:pPr>
            <a:r>
              <a:rPr lang="en-GB" sz="1867" b="1" i="0" u="none" spc="13" baseline="0" dirty="0">
                <a:solidFill>
                  <a:srgbClr val="FFFFFF"/>
                </a:solidFill>
                <a:latin typeface="Gill Sans MT" charset="0"/>
                <a:ea typeface="Gill Sans MT" charset="0"/>
                <a:cs typeface="Gill Sans MT" charset="0"/>
              </a:rPr>
              <a:t>AND PROCUREMENT</a:t>
            </a:r>
          </a:p>
        </p:txBody>
      </p:sp>
      <p:pic>
        <p:nvPicPr>
          <p:cNvPr id="9" name="Bildobjekt 6">
            <a:extLst>
              <a:ext uri="{FF2B5EF4-FFF2-40B4-BE49-F238E27FC236}">
                <a16:creationId xmlns:a16="http://schemas.microsoft.com/office/drawing/2014/main" id="{5457BCB0-4909-454F-A862-6E1632A0E3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8268177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able services">
    <p:spTree>
      <p:nvGrpSpPr>
        <p:cNvPr id="1" name=""/>
        <p:cNvGrpSpPr/>
        <p:nvPr/>
      </p:nvGrpSpPr>
      <p:grpSpPr>
        <a:xfrm>
          <a:off x="0" y="0"/>
          <a:ext cx="0" cy="0"/>
          <a:chOff x="0" y="0"/>
          <a:chExt cx="0" cy="0"/>
        </a:xfrm>
      </p:grpSpPr>
      <p:pic>
        <p:nvPicPr>
          <p:cNvPr id="6" name="Bildobjekt 1">
            <a:extLst>
              <a:ext uri="{FF2B5EF4-FFF2-40B4-BE49-F238E27FC236}">
                <a16:creationId xmlns:a16="http://schemas.microsoft.com/office/drawing/2014/main" id="{3915DABE-7F4D-41F9-AF21-E3ABB2941B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2D7CF216-42E3-4BF3-832C-0430DAB8210D}"/>
              </a:ext>
            </a:extLst>
          </p:cNvPr>
          <p:cNvSpPr txBox="1"/>
          <p:nvPr userDrawn="1"/>
        </p:nvSpPr>
        <p:spPr>
          <a:xfrm>
            <a:off x="659611" y="1273784"/>
            <a:ext cx="4988800" cy="2233795"/>
          </a:xfrm>
          <a:prstGeom prst="rect">
            <a:avLst/>
          </a:prstGeom>
          <a:effectLst/>
        </p:spPr>
        <p:txBody>
          <a:bodyPr vert="horz" wrap="square" lIns="0" tIns="98213" rIns="0" bIns="0" rtlCol="0">
            <a:spAutoFit/>
          </a:bodyPr>
          <a:lstStyle/>
          <a:p>
            <a:pPr marL="16933" marR="56724" algn="l" rtl="0">
              <a:lnSpc>
                <a:spcPts val="2400"/>
              </a:lnSpc>
              <a:spcBef>
                <a:spcPts val="773"/>
              </a:spcBef>
            </a:pPr>
            <a:r>
              <a:rPr lang="en-GB" sz="1867" b="0" i="0" u="none" spc="-7" baseline="0" dirty="0">
                <a:solidFill>
                  <a:srgbClr val="FFFFFF"/>
                </a:solidFill>
                <a:latin typeface="Gill Sans MT" charset="0"/>
                <a:ea typeface="Gill Sans MT" charset="0"/>
                <a:cs typeface="Gill Sans MT" charset="0"/>
              </a:rPr>
              <a:t>The political committees, which set targets and finance production, are competitively neutral. In order to create a level playing field for municipal and private service providers, the municipality uses market-conforming internal rents and internal prices for its own production. Comparable </a:t>
            </a:r>
            <a:br>
              <a:rPr lang="en-GB" sz="1867" b="0" i="0" u="none" spc="-7" baseline="0" dirty="0">
                <a:solidFill>
                  <a:srgbClr val="FFFFFF"/>
                </a:solidFill>
                <a:latin typeface="Gill Sans MT" charset="0"/>
                <a:ea typeface="Gill Sans MT" charset="0"/>
                <a:cs typeface="Gill Sans MT" charset="0"/>
              </a:rPr>
            </a:br>
            <a:r>
              <a:rPr lang="en-GB" sz="1867" b="0" i="0" u="none" spc="-7" baseline="0" dirty="0">
                <a:solidFill>
                  <a:srgbClr val="FFFFFF"/>
                </a:solidFill>
                <a:latin typeface="Gill Sans MT" charset="0"/>
                <a:ea typeface="Gill Sans MT" charset="0"/>
                <a:cs typeface="Gill Sans MT" charset="0"/>
              </a:rPr>
              <a:t>services get equal public financing.</a:t>
            </a:r>
          </a:p>
        </p:txBody>
      </p:sp>
      <p:sp>
        <p:nvSpPr>
          <p:cNvPr id="8" name="object 5">
            <a:extLst>
              <a:ext uri="{FF2B5EF4-FFF2-40B4-BE49-F238E27FC236}">
                <a16:creationId xmlns:a16="http://schemas.microsoft.com/office/drawing/2014/main" id="{56198A51-67CD-4DE5-8590-CC4FB72FF0E3}"/>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gn="l" rtl="0">
              <a:lnSpc>
                <a:spcPct val="100000"/>
              </a:lnSpc>
              <a:spcBef>
                <a:spcPts val="160"/>
              </a:spcBef>
            </a:pPr>
            <a:r>
              <a:rPr lang="en-GB" sz="1867" b="1" i="0" u="none" spc="13" baseline="0" dirty="0">
                <a:solidFill>
                  <a:srgbClr val="FFFFFF"/>
                </a:solidFill>
                <a:latin typeface="Gill Sans MT" charset="0"/>
                <a:ea typeface="Gill Sans MT" charset="0"/>
                <a:cs typeface="Gill Sans MT" charset="0"/>
              </a:rPr>
              <a:t>COMPETITION NEUTRALITY</a:t>
            </a:r>
          </a:p>
        </p:txBody>
      </p:sp>
      <p:pic>
        <p:nvPicPr>
          <p:cNvPr id="9" name="Bildobjekt 6">
            <a:extLst>
              <a:ext uri="{FF2B5EF4-FFF2-40B4-BE49-F238E27FC236}">
                <a16:creationId xmlns:a16="http://schemas.microsoft.com/office/drawing/2014/main" id="{4F64898A-77FA-42BB-987E-44987AB7BB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054515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legation of responsibility">
    <p:spTree>
      <p:nvGrpSpPr>
        <p:cNvPr id="1" name=""/>
        <p:cNvGrpSpPr/>
        <p:nvPr/>
      </p:nvGrpSpPr>
      <p:grpSpPr>
        <a:xfrm>
          <a:off x="0" y="0"/>
          <a:ext cx="0" cy="0"/>
          <a:chOff x="0" y="0"/>
          <a:chExt cx="0" cy="0"/>
        </a:xfrm>
      </p:grpSpPr>
      <p:pic>
        <p:nvPicPr>
          <p:cNvPr id="6" name="Bildobjekt 1">
            <a:extLst>
              <a:ext uri="{FF2B5EF4-FFF2-40B4-BE49-F238E27FC236}">
                <a16:creationId xmlns:a16="http://schemas.microsoft.com/office/drawing/2014/main" id="{4FF35A40-C002-4FB5-8AF8-C2293C92FC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A28A0B34-52DB-414F-A95A-1D9FB3FDD802}"/>
              </a:ext>
            </a:extLst>
          </p:cNvPr>
          <p:cNvSpPr txBox="1"/>
          <p:nvPr userDrawn="1"/>
        </p:nvSpPr>
        <p:spPr>
          <a:xfrm>
            <a:off x="659611" y="1273783"/>
            <a:ext cx="4480800" cy="2541572"/>
          </a:xfrm>
          <a:prstGeom prst="rect">
            <a:avLst/>
          </a:prstGeom>
          <a:effectLst/>
        </p:spPr>
        <p:txBody>
          <a:bodyPr vert="horz" wrap="square" lIns="0" tIns="98213" rIns="0" bIns="0" rtlCol="0">
            <a:spAutoFit/>
          </a:bodyPr>
          <a:lstStyle/>
          <a:p>
            <a:pPr marL="16933" marR="56724" algn="l" rtl="0">
              <a:lnSpc>
                <a:spcPts val="2400"/>
              </a:lnSpc>
              <a:spcBef>
                <a:spcPts val="773"/>
              </a:spcBef>
            </a:pPr>
            <a:r>
              <a:rPr lang="en-GB" sz="1867" b="0" i="0" u="none" spc="-7" baseline="0" dirty="0">
                <a:latin typeface="Gill Sans MT" charset="0"/>
                <a:ea typeface="Gill Sans MT" charset="0"/>
                <a:cs typeface="Gill Sans MT" charset="0"/>
              </a:rPr>
              <a:t>The municipal-owned businesses have </a:t>
            </a:r>
            <a:br>
              <a:rPr lang="en-GB" sz="1867" b="0" i="0" u="none" spc="-7" baseline="0" dirty="0">
                <a:latin typeface="Gill Sans MT" charset="0"/>
                <a:ea typeface="Gill Sans MT" charset="0"/>
                <a:cs typeface="Gill Sans MT" charset="0"/>
              </a:rPr>
            </a:br>
            <a:r>
              <a:rPr lang="en-GB" sz="1867" b="0" i="0" u="none" spc="-7" baseline="0" dirty="0">
                <a:latin typeface="Gill Sans MT" charset="0"/>
                <a:ea typeface="Gill Sans MT" charset="0"/>
                <a:cs typeface="Gill Sans MT" charset="0"/>
              </a:rPr>
              <a:t>great freedom to decide how to run their operations. The responsibility for business goals, organisation, finance, results, staff, work environment and development is set at the lowest effective level. This principle is important for the ability of businesses to </a:t>
            </a:r>
            <a:br>
              <a:rPr lang="en-GB" sz="1867" b="0" i="0" u="none" spc="-7" baseline="0" dirty="0">
                <a:latin typeface="Gill Sans MT" charset="0"/>
                <a:ea typeface="Gill Sans MT" charset="0"/>
                <a:cs typeface="Gill Sans MT" charset="0"/>
              </a:rPr>
            </a:br>
            <a:r>
              <a:rPr lang="en-GB" sz="1867" b="0" i="0" u="none" spc="-7" baseline="0" dirty="0">
                <a:latin typeface="Gill Sans MT" charset="0"/>
                <a:ea typeface="Gill Sans MT" charset="0"/>
                <a:cs typeface="Gill Sans MT" charset="0"/>
              </a:rPr>
              <a:t>best meet the competition in their area.</a:t>
            </a:r>
          </a:p>
        </p:txBody>
      </p:sp>
      <p:sp>
        <p:nvSpPr>
          <p:cNvPr id="8" name="object 5">
            <a:extLst>
              <a:ext uri="{FF2B5EF4-FFF2-40B4-BE49-F238E27FC236}">
                <a16:creationId xmlns:a16="http://schemas.microsoft.com/office/drawing/2014/main" id="{A91734FA-0F0C-44D5-A710-C7E5302D2ED8}"/>
              </a:ext>
            </a:extLst>
          </p:cNvPr>
          <p:cNvSpPr txBox="1"/>
          <p:nvPr userDrawn="1"/>
        </p:nvSpPr>
        <p:spPr>
          <a:xfrm>
            <a:off x="576648" y="661439"/>
            <a:ext cx="7416800" cy="620811"/>
          </a:xfrm>
          <a:prstGeom prst="rect">
            <a:avLst/>
          </a:prstGeom>
          <a:noFill/>
        </p:spPr>
        <p:txBody>
          <a:bodyPr vert="horz" wrap="square" lIns="0" tIns="20320" rIns="0" bIns="0" rtlCol="0">
            <a:spAutoFit/>
          </a:bodyPr>
          <a:lstStyle/>
          <a:p>
            <a:pPr marL="95668" algn="l" rtl="0">
              <a:lnSpc>
                <a:spcPct val="100000"/>
              </a:lnSpc>
              <a:spcBef>
                <a:spcPts val="160"/>
              </a:spcBef>
            </a:pPr>
            <a:r>
              <a:rPr lang="en-GB" sz="1867" b="1" i="0" u="none" spc="13" baseline="0" dirty="0">
                <a:latin typeface="Gill Sans MT" charset="0"/>
                <a:ea typeface="Gill Sans MT" charset="0"/>
                <a:cs typeface="Gill Sans MT" charset="0"/>
              </a:rPr>
              <a:t>DELEGATION OF RESPONSIBILITY</a:t>
            </a:r>
          </a:p>
          <a:p>
            <a:pPr marL="95668" algn="l" rtl="0">
              <a:lnSpc>
                <a:spcPct val="100000"/>
              </a:lnSpc>
              <a:spcBef>
                <a:spcPts val="160"/>
              </a:spcBef>
            </a:pPr>
            <a:r>
              <a:rPr lang="en-GB" sz="1867" b="1" i="0" u="none" spc="13" baseline="0" dirty="0">
                <a:latin typeface="Gill Sans MT" charset="0"/>
                <a:ea typeface="Gill Sans MT" charset="0"/>
                <a:cs typeface="Gill Sans MT" charset="0"/>
              </a:rPr>
              <a:t>AND POWERS</a:t>
            </a:r>
          </a:p>
        </p:txBody>
      </p:sp>
      <p:pic>
        <p:nvPicPr>
          <p:cNvPr id="9" name="Bildobjekt 6">
            <a:extLst>
              <a:ext uri="{FF2B5EF4-FFF2-40B4-BE49-F238E27FC236}">
                <a16:creationId xmlns:a16="http://schemas.microsoft.com/office/drawing/2014/main" id="{C15B5C81-C37F-4C98-B549-CD5DC8C716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930015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8212C2B-BC47-4E33-8730-5FE2F2EFBFC8}"/>
              </a:ext>
            </a:extLst>
          </p:cNvPr>
          <p:cNvSpPr/>
          <p:nvPr userDrawn="1"/>
        </p:nvSpPr>
        <p:spPr>
          <a:xfrm>
            <a:off x="0" y="0"/>
            <a:ext cx="12192000" cy="6859200"/>
          </a:xfrm>
          <a:custGeom>
            <a:avLst/>
            <a:gdLst/>
            <a:ahLst/>
            <a:cxnLst/>
            <a:rect l="l" t="t" r="r" b="b"/>
            <a:pathLst>
              <a:path w="9144000" h="5148580">
                <a:moveTo>
                  <a:pt x="0" y="5148008"/>
                </a:moveTo>
                <a:lnTo>
                  <a:pt x="9144000" y="5148008"/>
                </a:lnTo>
                <a:lnTo>
                  <a:pt x="9144000" y="0"/>
                </a:lnTo>
                <a:lnTo>
                  <a:pt x="0" y="0"/>
                </a:lnTo>
                <a:lnTo>
                  <a:pt x="0" y="5148008"/>
                </a:lnTo>
                <a:close/>
              </a:path>
            </a:pathLst>
          </a:custGeom>
          <a:solidFill>
            <a:srgbClr val="EA6300"/>
          </a:solidFill>
        </p:spPr>
        <p:txBody>
          <a:bodyPr wrap="square" lIns="0" tIns="0" rIns="0" bIns="0" rtlCol="0"/>
          <a:lstStyle/>
          <a:p>
            <a:endParaRPr sz="2397"/>
          </a:p>
        </p:txBody>
      </p:sp>
      <p:pic>
        <p:nvPicPr>
          <p:cNvPr id="3" name="Bildobjekt 2">
            <a:extLst>
              <a:ext uri="{FF2B5EF4-FFF2-40B4-BE49-F238E27FC236}">
                <a16:creationId xmlns:a16="http://schemas.microsoft.com/office/drawing/2014/main" id="{9CFC4FF0-7971-49FF-B1EC-EFBF2D4D7F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78681" y="2633727"/>
            <a:ext cx="5034641" cy="1590548"/>
          </a:xfrm>
          <a:prstGeom prst="rect">
            <a:avLst/>
          </a:prstGeom>
        </p:spPr>
      </p:pic>
    </p:spTree>
    <p:extLst>
      <p:ext uri="{BB962C8B-B14F-4D97-AF65-F5344CB8AC3E}">
        <p14:creationId xmlns:p14="http://schemas.microsoft.com/office/powerpoint/2010/main" val="1265779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1"/>
            <a:ext cx="12167679"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15" name="Platshållare för text 10">
            <a:extLst>
              <a:ext uri="{FF2B5EF4-FFF2-40B4-BE49-F238E27FC236}">
                <a16:creationId xmlns:a16="http://schemas.microsoft.com/office/drawing/2014/main" id="{51623D96-0BE0-4BC8-B64F-4CA833173FFE}"/>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1" name="Platshållare för text 9">
            <a:extLst>
              <a:ext uri="{FF2B5EF4-FFF2-40B4-BE49-F238E27FC236}">
                <a16:creationId xmlns:a16="http://schemas.microsoft.com/office/drawing/2014/main" id="{8ECBB630-7E87-4289-BDA6-AA0F8039FDE0}"/>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3" y="500068"/>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30462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7"/>
            <a:ext cx="3911600" cy="6767575"/>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3" name="Platshållare för text 10">
            <a:extLst>
              <a:ext uri="{FF2B5EF4-FFF2-40B4-BE49-F238E27FC236}">
                <a16:creationId xmlns:a16="http://schemas.microsoft.com/office/drawing/2014/main" id="{721BD96D-FBDD-45F8-B372-357AE1E91F35}"/>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0" name="Platshållare för text 9">
            <a:extLst>
              <a:ext uri="{FF2B5EF4-FFF2-40B4-BE49-F238E27FC236}">
                <a16:creationId xmlns:a16="http://schemas.microsoft.com/office/drawing/2014/main" id="{076D419E-A1E4-4A0E-ACDF-6D9A7AF14017}"/>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3" y="500068"/>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3952937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11" name="Platshållare för text 10">
            <a:extLst>
              <a:ext uri="{FF2B5EF4-FFF2-40B4-BE49-F238E27FC236}">
                <a16:creationId xmlns:a16="http://schemas.microsoft.com/office/drawing/2014/main" id="{7EFCFC41-F510-45CA-9DBA-43D67F346A41}"/>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3" y="500068"/>
            <a:ext cx="7764433" cy="1133475"/>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201321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ubrik, text YTA 1">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8DD2CC6-E79F-4223-A01A-FEE33DF31A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5" name="Platshållare för text 10">
            <a:extLst>
              <a:ext uri="{FF2B5EF4-FFF2-40B4-BE49-F238E27FC236}">
                <a16:creationId xmlns:a16="http://schemas.microsoft.com/office/drawing/2014/main" id="{086CE881-5E47-42CC-8381-53E1A0DC9FA6}"/>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9" name="Platshållare för text 9">
            <a:extLst>
              <a:ext uri="{FF2B5EF4-FFF2-40B4-BE49-F238E27FC236}">
                <a16:creationId xmlns:a16="http://schemas.microsoft.com/office/drawing/2014/main" id="{9B18BC9E-33B4-4996-A41D-E303B37E2DE7}"/>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075608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 text YTA 2">
    <p:spTree>
      <p:nvGrpSpPr>
        <p:cNvPr id="1" name=""/>
        <p:cNvGrpSpPr/>
        <p:nvPr/>
      </p:nvGrpSpPr>
      <p:grpSpPr>
        <a:xfrm>
          <a:off x="0" y="0"/>
          <a:ext cx="0" cy="0"/>
          <a:chOff x="0" y="0"/>
          <a:chExt cx="0" cy="0"/>
        </a:xfrm>
      </p:grpSpPr>
      <p:pic>
        <p:nvPicPr>
          <p:cNvPr id="9" name="29018B2D-11A5-492E-84E0-7C67D3A37BA9" descr="9C21B0ED-DAB9-4172-B8E6-EB775F9B5DE1@chimney">
            <a:extLst>
              <a:ext uri="{FF2B5EF4-FFF2-40B4-BE49-F238E27FC236}">
                <a16:creationId xmlns:a16="http://schemas.microsoft.com/office/drawing/2014/main" id="{A6FFD144-2D09-4A46-A82D-871EFBEE9B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246" y="1"/>
            <a:ext cx="12209247" cy="688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endParaRPr lang="sv-SE" dirty="0"/>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11" name="Platshållare för text 10">
            <a:extLst>
              <a:ext uri="{FF2B5EF4-FFF2-40B4-BE49-F238E27FC236}">
                <a16:creationId xmlns:a16="http://schemas.microsoft.com/office/drawing/2014/main" id="{69855DE3-7E22-4ABF-A5FA-955883CFCB3C}"/>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dirty="0"/>
              <a:t> </a:t>
            </a:r>
          </a:p>
        </p:txBody>
      </p:sp>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3" name="Platshållare för text 9">
            <a:extLst>
              <a:ext uri="{FF2B5EF4-FFF2-40B4-BE49-F238E27FC236}">
                <a16:creationId xmlns:a16="http://schemas.microsoft.com/office/drawing/2014/main" id="{E2234836-560C-4E90-B2DD-BA97CC41DA67}"/>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721862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image" Target="../media/image1.wmf"/><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4" y="500068"/>
            <a:ext cx="10714007" cy="1133475"/>
          </a:xfrm>
          <a:prstGeom prst="rect">
            <a:avLst/>
          </a:prstGeom>
        </p:spPr>
        <p:txBody>
          <a:bodyPr vert="horz" lIns="0" tIns="0" rIns="0" bIns="0" rtlCol="0" anchor="t">
            <a:normAutofit/>
          </a:bodyPr>
          <a:lstStyle/>
          <a:p>
            <a:r>
              <a:rPr lang="sv-SE" dirty="0"/>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4" y="1808164"/>
            <a:ext cx="10714007" cy="4147661"/>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4" y="6356351"/>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endParaRPr lang="sv-SE" dirty="0"/>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1" y="6356351"/>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dirty="0"/>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2313512763"/>
      </p:ext>
    </p:extLst>
  </p:cSld>
  <p:clrMap bg1="lt1" tx1="dk1" bg2="lt2" tx2="dk2" accent1="accent1" accent2="accent2" accent3="accent3" accent4="accent4" accent5="accent5" accent6="accent6" hlink="hlink" folHlink="folHlink"/>
  <p:sldLayoutIdLst>
    <p:sldLayoutId id="2147483660" r:id="rId1"/>
    <p:sldLayoutId id="2147483686" r:id="rId2"/>
    <p:sldLayoutId id="2147483650" r:id="rId3"/>
    <p:sldLayoutId id="2147483665" r:id="rId4"/>
    <p:sldLayoutId id="2147483683" r:id="rId5"/>
    <p:sldLayoutId id="2147483666" r:id="rId6"/>
    <p:sldLayoutId id="2147483684" r:id="rId7"/>
    <p:sldLayoutId id="2147483667" r:id="rId8"/>
    <p:sldLayoutId id="2147483681" r:id="rId9"/>
    <p:sldLayoutId id="2147483668" r:id="rId10"/>
    <p:sldLayoutId id="2147483682" r:id="rId11"/>
    <p:sldLayoutId id="2147483663" r:id="rId12"/>
    <p:sldLayoutId id="2147483657" r:id="rId13"/>
    <p:sldLayoutId id="2147483664" r:id="rId14"/>
    <p:sldLayoutId id="2147483662" r:id="rId15"/>
    <p:sldLayoutId id="2147483673" r:id="rId16"/>
    <p:sldLayoutId id="2147483672" r:id="rId17"/>
    <p:sldLayoutId id="2147483687" r:id="rId18"/>
    <p:sldLayoutId id="2147483676" r:id="rId19"/>
    <p:sldLayoutId id="2147483649" r:id="rId20"/>
  </p:sldLayoutIdLst>
  <p:hf sldNum="0" hdr="0" ftr="0" dt="0"/>
  <p:txStyles>
    <p:titleStyle>
      <a:lvl1pPr algn="l" defTabSz="914377"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39987" indent="-539987"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198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3974"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5996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1962"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395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595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794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199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53" userDrawn="1">
          <p15:clr>
            <a:srgbClr val="F26B43"/>
          </p15:clr>
        </p15:guide>
        <p15:guide id="2" pos="7439" userDrawn="1">
          <p15:clr>
            <a:srgbClr val="F26B43"/>
          </p15:clr>
        </p15:guide>
        <p15:guide id="3" orient="horz" pos="4087" userDrawn="1">
          <p15:clr>
            <a:srgbClr val="F26B43"/>
          </p15:clr>
        </p15:guide>
        <p15:guide id="4" orient="horz" pos="1139" userDrawn="1">
          <p15:clr>
            <a:srgbClr val="F26B43"/>
          </p15:clr>
        </p15:guide>
        <p15:guide id="5" orient="horz" pos="315" userDrawn="1">
          <p15:clr>
            <a:srgbClr val="F26B43"/>
          </p15:clr>
        </p15:guide>
        <p15:guide id="6" orient="horz" pos="3811" userDrawn="1">
          <p15:clr>
            <a:srgbClr val="F26B43"/>
          </p15:clr>
        </p15:guide>
        <p15:guide id="7" orient="horz" pos="3748" userDrawn="1">
          <p15:clr>
            <a:srgbClr val="F26B43"/>
          </p15:clr>
        </p15:guide>
        <p15:guide id="8" pos="61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5" y="500069"/>
            <a:ext cx="10714007" cy="1133475"/>
          </a:xfrm>
          <a:prstGeom prst="rect">
            <a:avLst/>
          </a:prstGeom>
        </p:spPr>
        <p:txBody>
          <a:bodyPr vert="horz" lIns="0" tIns="0" rIns="0" bIns="0" rtlCol="0" anchor="t">
            <a:normAutofit/>
          </a:bodyPr>
          <a:lstStyle/>
          <a:p>
            <a:r>
              <a:rPr lang="sv-SE" dirty="0"/>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5" y="1808164"/>
            <a:ext cx="10714007" cy="4147661"/>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5" y="6356352"/>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endParaRPr lang="sv-SE" dirty="0"/>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endParaRPr lang="sv-SE" dirty="0"/>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2" y="6356352"/>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dirty="0"/>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9795731" y="5955825"/>
            <a:ext cx="2012116" cy="635955"/>
          </a:xfrm>
          <a:prstGeom prst="rect">
            <a:avLst/>
          </a:prstGeom>
        </p:spPr>
      </p:pic>
    </p:spTree>
    <p:extLst>
      <p:ext uri="{BB962C8B-B14F-4D97-AF65-F5344CB8AC3E}">
        <p14:creationId xmlns:p14="http://schemas.microsoft.com/office/powerpoint/2010/main" val="336676413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Lst>
  <p:hf hdr="0"/>
  <p:txStyles>
    <p:titleStyle>
      <a:lvl1pPr algn="l" defTabSz="914354"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39973" indent="-539973" algn="l" defTabSz="914354"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196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3949"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59938"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1925"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391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590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788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198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53" userDrawn="1">
          <p15:clr>
            <a:srgbClr val="F26B43"/>
          </p15:clr>
        </p15:guide>
        <p15:guide id="2" pos="7439" userDrawn="1">
          <p15:clr>
            <a:srgbClr val="F26B43"/>
          </p15:clr>
        </p15:guide>
        <p15:guide id="3" orient="horz" pos="4087" userDrawn="1">
          <p15:clr>
            <a:srgbClr val="F26B43"/>
          </p15:clr>
        </p15:guide>
        <p15:guide id="4" orient="horz" pos="1139" userDrawn="1">
          <p15:clr>
            <a:srgbClr val="F26B43"/>
          </p15:clr>
        </p15:guide>
        <p15:guide id="5" orient="horz" pos="368" userDrawn="1">
          <p15:clr>
            <a:srgbClr val="F26B43"/>
          </p15:clr>
        </p15:guide>
        <p15:guide id="6" orient="horz" pos="3811" userDrawn="1">
          <p15:clr>
            <a:srgbClr val="F26B43"/>
          </p15:clr>
        </p15:guide>
        <p15:guide id="7" orient="horz" pos="3748" userDrawn="1">
          <p15:clr>
            <a:srgbClr val="F26B43"/>
          </p15:clr>
        </p15:guide>
        <p15:guide id="8" pos="6171" userDrawn="1">
          <p15:clr>
            <a:srgbClr val="F26B43"/>
          </p15:clr>
        </p15:guide>
        <p15:guide id="9" pos="427" userDrawn="1">
          <p15:clr>
            <a:srgbClr val="F26B43"/>
          </p15:clr>
        </p15:guide>
        <p15:guide id="10" orient="horz" pos="59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88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776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0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62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779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344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995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9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520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580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453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95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754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830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559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3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181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598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1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666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D8579C73-A6B0-4C1C-B7D2-B1BC0DB8DADC}"/>
              </a:ext>
            </a:extLst>
          </p:cNvPr>
          <p:cNvSpPr txBox="1"/>
          <p:nvPr/>
        </p:nvSpPr>
        <p:spPr>
          <a:xfrm>
            <a:off x="3352800" y="1123165"/>
            <a:ext cx="3968680" cy="4605748"/>
          </a:xfrm>
          <a:prstGeom prst="rect">
            <a:avLst/>
          </a:prstGeom>
          <a:noFill/>
          <a:effectLst>
            <a:outerShdw blurRad="254000" dist="38100" dir="2700000" algn="tl" rotWithShape="0">
              <a:prstClr val="black">
                <a:alpha val="90000"/>
              </a:prstClr>
            </a:outerShdw>
          </a:effectLst>
        </p:spPr>
        <p:txBody>
          <a:bodyPr wrap="square" rtlCol="0">
            <a:spAutoFit/>
          </a:bodyPr>
          <a:lstStyle/>
          <a:p>
            <a:pPr algn="r" rtl="0"/>
            <a:r>
              <a:rPr lang="en-GB" sz="2933" dirty="0">
                <a:solidFill>
                  <a:schemeClr val="bg1"/>
                </a:solidFill>
                <a:latin typeface="Gill Sans MT" charset="0"/>
                <a:ea typeface="Gill Sans MT" charset="0"/>
                <a:cs typeface="Gill Sans MT" charset="0"/>
              </a:rPr>
              <a:t>Nacka residents:</a:t>
            </a:r>
          </a:p>
          <a:p>
            <a:pPr algn="r" rtl="0"/>
            <a:r>
              <a:rPr lang="en-GB" sz="2933" dirty="0">
                <a:solidFill>
                  <a:schemeClr val="bg1"/>
                </a:solidFill>
                <a:latin typeface="Gill Sans MT" charset="0"/>
                <a:ea typeface="Gill Sans MT" charset="0"/>
                <a:cs typeface="Gill Sans MT" charset="0"/>
              </a:rPr>
              <a:t>Workplaces:</a:t>
            </a:r>
          </a:p>
          <a:p>
            <a:pPr algn="r" rtl="0"/>
            <a:r>
              <a:rPr lang="en-GB" sz="2933" dirty="0">
                <a:solidFill>
                  <a:schemeClr val="bg1"/>
                </a:solidFill>
                <a:latin typeface="Gill Sans MT" charset="0"/>
                <a:ea typeface="Gill Sans MT" charset="0"/>
                <a:cs typeface="Gill Sans MT" charset="0"/>
              </a:rPr>
              <a:t>Unemployment:</a:t>
            </a:r>
          </a:p>
          <a:p>
            <a:pPr algn="r" rtl="0"/>
            <a:r>
              <a:rPr lang="en-GB" sz="2933" dirty="0">
                <a:solidFill>
                  <a:schemeClr val="bg1"/>
                </a:solidFill>
                <a:latin typeface="Gill Sans MT" charset="0"/>
                <a:ea typeface="Gill Sans MT" charset="0"/>
                <a:cs typeface="Gill Sans MT" charset="0"/>
              </a:rPr>
              <a:t>Housing:</a:t>
            </a:r>
          </a:p>
          <a:p>
            <a:pPr algn="r" rtl="0"/>
            <a:r>
              <a:rPr lang="en-GB" sz="2933" dirty="0">
                <a:solidFill>
                  <a:schemeClr val="bg1"/>
                </a:solidFill>
                <a:latin typeface="Gill Sans MT" charset="0"/>
                <a:ea typeface="Gill Sans MT" charset="0"/>
                <a:cs typeface="Gill Sans MT" charset="0"/>
              </a:rPr>
              <a:t>Businesses:</a:t>
            </a:r>
          </a:p>
          <a:p>
            <a:pPr algn="r" rtl="0"/>
            <a:r>
              <a:rPr lang="en-GB" sz="2933" dirty="0">
                <a:solidFill>
                  <a:schemeClr val="bg1"/>
                </a:solidFill>
                <a:latin typeface="Gill Sans MT" charset="0"/>
                <a:ea typeface="Gill Sans MT" charset="0"/>
                <a:cs typeface="Gill Sans MT" charset="0"/>
              </a:rPr>
              <a:t>Municipal budget:</a:t>
            </a:r>
          </a:p>
          <a:p>
            <a:pPr algn="r" rtl="0"/>
            <a:r>
              <a:rPr lang="en-GB" sz="2933" dirty="0">
                <a:solidFill>
                  <a:schemeClr val="bg1"/>
                </a:solidFill>
                <a:latin typeface="Gill Sans MT" charset="0"/>
                <a:ea typeface="Gill Sans MT" charset="0"/>
                <a:cs typeface="Gill Sans MT" charset="0"/>
              </a:rPr>
              <a:t>Political majority:</a:t>
            </a:r>
          </a:p>
          <a:p>
            <a:pPr algn="r" rtl="0"/>
            <a:r>
              <a:rPr lang="en-GB" sz="2933" dirty="0">
                <a:solidFill>
                  <a:schemeClr val="bg1"/>
                </a:solidFill>
                <a:latin typeface="Gill Sans MT" charset="0"/>
                <a:ea typeface="Gill Sans MT" charset="0"/>
                <a:cs typeface="Gill Sans MT" charset="0"/>
              </a:rPr>
              <a:t>Municipal surface area:</a:t>
            </a:r>
          </a:p>
          <a:p>
            <a:pPr algn="r" rtl="0"/>
            <a:r>
              <a:rPr lang="en-GB" sz="2933" dirty="0">
                <a:solidFill>
                  <a:schemeClr val="bg1"/>
                </a:solidFill>
                <a:latin typeface="Gill Sans MT" charset="0"/>
                <a:ea typeface="Gill Sans MT" charset="0"/>
                <a:cs typeface="Gill Sans MT" charset="0"/>
              </a:rPr>
              <a:t>Coastline:</a:t>
            </a:r>
          </a:p>
          <a:p>
            <a:pPr algn="r" rtl="0"/>
            <a:r>
              <a:rPr lang="en-GB" sz="2933" dirty="0">
                <a:solidFill>
                  <a:schemeClr val="bg1"/>
                </a:solidFill>
                <a:latin typeface="Gill Sans MT" charset="0"/>
                <a:ea typeface="Gill Sans MT" charset="0"/>
                <a:cs typeface="Gill Sans MT" charset="0"/>
              </a:rPr>
              <a:t>Green spaces:</a:t>
            </a:r>
          </a:p>
        </p:txBody>
      </p:sp>
      <p:sp>
        <p:nvSpPr>
          <p:cNvPr id="3" name="textruta 2">
            <a:extLst>
              <a:ext uri="{FF2B5EF4-FFF2-40B4-BE49-F238E27FC236}">
                <a16:creationId xmlns:a16="http://schemas.microsoft.com/office/drawing/2014/main" id="{E55667B0-02AA-47D0-8B9D-F41991834735}"/>
              </a:ext>
            </a:extLst>
          </p:cNvPr>
          <p:cNvSpPr txBox="1"/>
          <p:nvPr/>
        </p:nvSpPr>
        <p:spPr>
          <a:xfrm>
            <a:off x="7219880" y="1117732"/>
            <a:ext cx="4572000" cy="4605748"/>
          </a:xfrm>
          <a:prstGeom prst="rect">
            <a:avLst/>
          </a:prstGeom>
          <a:noFill/>
          <a:effectLst>
            <a:outerShdw blurRad="254000" dist="38100" dir="2700000" algn="tl" rotWithShape="0">
              <a:prstClr val="black">
                <a:alpha val="90000"/>
              </a:prstClr>
            </a:outerShdw>
          </a:effectLst>
        </p:spPr>
        <p:txBody>
          <a:bodyPr wrap="square" rtlCol="0">
            <a:spAutoFit/>
          </a:bodyPr>
          <a:lstStyle/>
          <a:p>
            <a:pPr algn="l" rtl="0"/>
            <a:r>
              <a:rPr lang="en-GB" sz="2933" b="1" dirty="0">
                <a:solidFill>
                  <a:schemeClr val="bg1"/>
                </a:solidFill>
                <a:latin typeface="Gill Sans MT" charset="0"/>
                <a:ea typeface="Gill Sans MT" charset="0"/>
                <a:cs typeface="Gill Sans MT" charset="0"/>
              </a:rPr>
              <a:t>102,791</a:t>
            </a:r>
          </a:p>
          <a:p>
            <a:pPr algn="l" rtl="0"/>
            <a:r>
              <a:rPr lang="en-GB" sz="2933" b="1" dirty="0">
                <a:solidFill>
                  <a:schemeClr val="bg1"/>
                </a:solidFill>
                <a:latin typeface="Gill Sans MT" charset="0"/>
                <a:ea typeface="Gill Sans MT" charset="0"/>
                <a:cs typeface="Gill Sans MT" charset="0"/>
              </a:rPr>
              <a:t>36,000</a:t>
            </a:r>
          </a:p>
          <a:p>
            <a:pPr algn="l" rtl="0"/>
            <a:r>
              <a:rPr lang="en-GB" sz="2933" b="1" dirty="0">
                <a:solidFill>
                  <a:schemeClr val="bg1"/>
                </a:solidFill>
                <a:latin typeface="Gill Sans MT" charset="0"/>
                <a:ea typeface="Gill Sans MT" charset="0"/>
                <a:cs typeface="Gill Sans MT" charset="0"/>
              </a:rPr>
              <a:t>3.8%</a:t>
            </a:r>
          </a:p>
          <a:p>
            <a:pPr algn="l" rtl="0"/>
            <a:r>
              <a:rPr lang="en-GB" sz="2933" b="1" dirty="0">
                <a:solidFill>
                  <a:schemeClr val="bg1"/>
                </a:solidFill>
                <a:latin typeface="Gill Sans MT" charset="0"/>
                <a:ea typeface="Gill Sans MT" charset="0"/>
                <a:cs typeface="Gill Sans MT" charset="0"/>
              </a:rPr>
              <a:t>40,779</a:t>
            </a:r>
          </a:p>
          <a:p>
            <a:pPr algn="l" rtl="0"/>
            <a:r>
              <a:rPr lang="en-GB" sz="2933" b="1" dirty="0">
                <a:solidFill>
                  <a:schemeClr val="bg1"/>
                </a:solidFill>
                <a:latin typeface="Gill Sans MT" charset="0"/>
                <a:ea typeface="Gill Sans MT" charset="0"/>
                <a:cs typeface="Gill Sans MT" charset="0"/>
              </a:rPr>
              <a:t>13,600</a:t>
            </a:r>
          </a:p>
          <a:p>
            <a:pPr algn="l" rtl="0"/>
            <a:r>
              <a:rPr lang="en-GB" sz="2933" b="1" dirty="0">
                <a:solidFill>
                  <a:schemeClr val="bg1"/>
                </a:solidFill>
                <a:latin typeface="Gill Sans MT" charset="0"/>
                <a:ea typeface="Gill Sans MT" charset="0"/>
                <a:cs typeface="Gill Sans MT" charset="0"/>
              </a:rPr>
              <a:t>SEK 6 billion</a:t>
            </a:r>
          </a:p>
          <a:p>
            <a:pPr algn="l" rtl="0"/>
            <a:r>
              <a:rPr lang="en-GB" sz="2933" b="1" dirty="0">
                <a:solidFill>
                  <a:schemeClr val="bg1"/>
                </a:solidFill>
                <a:latin typeface="Gill Sans MT" charset="0"/>
                <a:ea typeface="Gill Sans MT" charset="0"/>
                <a:cs typeface="Gill Sans MT" charset="0"/>
              </a:rPr>
              <a:t>M, L, KD,C</a:t>
            </a:r>
          </a:p>
          <a:p>
            <a:pPr algn="l" rtl="0"/>
            <a:r>
              <a:rPr lang="en-GB" sz="2933" b="1" dirty="0">
                <a:solidFill>
                  <a:schemeClr val="bg1"/>
                </a:solidFill>
                <a:latin typeface="Gill Sans MT" charset="0"/>
                <a:ea typeface="Gill Sans MT" charset="0"/>
                <a:cs typeface="Gill Sans MT" charset="0"/>
              </a:rPr>
              <a:t>128.8 square kilometres</a:t>
            </a:r>
          </a:p>
          <a:p>
            <a:pPr algn="l" rtl="0"/>
            <a:r>
              <a:rPr lang="en-GB" sz="2933" b="1" dirty="0">
                <a:solidFill>
                  <a:schemeClr val="bg1"/>
                </a:solidFill>
                <a:latin typeface="Gill Sans MT" charset="0"/>
                <a:ea typeface="Gill Sans MT" charset="0"/>
                <a:cs typeface="Gill Sans MT" charset="0"/>
              </a:rPr>
              <a:t>100 kilometres</a:t>
            </a:r>
          </a:p>
          <a:p>
            <a:pPr algn="l" rtl="0"/>
            <a:r>
              <a:rPr lang="en-GB" sz="2933" b="1" dirty="0">
                <a:solidFill>
                  <a:schemeClr val="bg1"/>
                </a:solidFill>
                <a:latin typeface="Gill Sans MT" charset="0"/>
                <a:ea typeface="Gill Sans MT" charset="0"/>
                <a:cs typeface="Gill Sans MT" charset="0"/>
              </a:rPr>
              <a:t>50%</a:t>
            </a:r>
          </a:p>
        </p:txBody>
      </p:sp>
    </p:spTree>
    <p:extLst>
      <p:ext uri="{BB962C8B-B14F-4D97-AF65-F5344CB8AC3E}">
        <p14:creationId xmlns:p14="http://schemas.microsoft.com/office/powerpoint/2010/main" val="1593403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539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161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38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595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842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498240"/>
      </p:ext>
    </p:extLst>
  </p:cSld>
  <p:clrMapOvr>
    <a:masterClrMapping/>
  </p:clrMapOvr>
</p:sld>
</file>

<file path=ppt/theme/theme1.xml><?xml version="1.0" encoding="utf-8"?>
<a:theme xmlns:a="http://schemas.openxmlformats.org/drawingml/2006/main" name="Nacka Kommun">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9174A1F5-068D-4EAE-B3A5-3F26DDB1F6F0}" vid="{0485FD58-D7F9-4E3D-8EFC-20BB141F821B}"/>
    </a:ext>
  </a:extLst>
</a:theme>
</file>

<file path=ppt/theme/theme2.xml><?xml version="1.0" encoding="utf-8"?>
<a:theme xmlns:a="http://schemas.openxmlformats.org/drawingml/2006/main" name="Nacka Kommun Final">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acka kommun 2018 FINAL Maj (Eng).potx" id="{0695008C-6DBF-48FD-BDAC-0761D316BF70}" vid="{230C97E8-AEC6-4D31-B5BC-2C0BC87F583C}"/>
    </a:ext>
  </a:extLst>
</a:theme>
</file>

<file path=ppt/theme/theme3.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Grundmall Nacka kommun</Template>
  <TotalTime>35</TotalTime>
  <Words>462</Words>
  <Application>Microsoft Office PowerPoint</Application>
  <PresentationFormat>Bredbild</PresentationFormat>
  <Paragraphs>50</Paragraphs>
  <Slides>27</Slides>
  <Notes>11</Notes>
  <HiddenSlides>0</HiddenSlides>
  <MMClips>0</MMClips>
  <ScaleCrop>false</ScaleCrop>
  <HeadingPairs>
    <vt:vector size="6" baseType="variant">
      <vt:variant>
        <vt:lpstr>Använt teckensnitt</vt:lpstr>
      </vt:variant>
      <vt:variant>
        <vt:i4>3</vt:i4>
      </vt:variant>
      <vt:variant>
        <vt:lpstr>Tema</vt:lpstr>
      </vt:variant>
      <vt:variant>
        <vt:i4>2</vt:i4>
      </vt:variant>
      <vt:variant>
        <vt:lpstr>Bildrubriker</vt:lpstr>
      </vt:variant>
      <vt:variant>
        <vt:i4>27</vt:i4>
      </vt:variant>
    </vt:vector>
  </HeadingPairs>
  <TitlesOfParts>
    <vt:vector size="32" baseType="lpstr">
      <vt:lpstr>Arial</vt:lpstr>
      <vt:lpstr>Gill Sans MT</vt:lpstr>
      <vt:lpstr>Gill Sans MT Pro Light</vt:lpstr>
      <vt:lpstr>Nacka Kommun</vt:lpstr>
      <vt:lpstr>Nacka Kommun Final</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Anders Apelgren</dc:creator>
  <cp:lastModifiedBy>Seijmer Lotta</cp:lastModifiedBy>
  <cp:revision>13</cp:revision>
  <cp:lastPrinted>2018-03-09T14:29:17Z</cp:lastPrinted>
  <dcterms:created xsi:type="dcterms:W3CDTF">2018-05-29T17:38:40Z</dcterms:created>
  <dcterms:modified xsi:type="dcterms:W3CDTF">2018-08-15T11:37:45Z</dcterms:modified>
</cp:coreProperties>
</file>