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1" r:id="rId2"/>
    <p:sldId id="263" r:id="rId3"/>
    <p:sldId id="281" r:id="rId4"/>
    <p:sldId id="286" r:id="rId5"/>
    <p:sldId id="287" r:id="rId6"/>
    <p:sldId id="288" r:id="rId7"/>
    <p:sldId id="280" r:id="rId8"/>
    <p:sldId id="291" r:id="rId9"/>
    <p:sldId id="289" r:id="rId10"/>
    <p:sldId id="292" r:id="rId11"/>
    <p:sldId id="290" r:id="rId12"/>
    <p:sldId id="294" r:id="rId13"/>
    <p:sldId id="293" r:id="rId14"/>
    <p:sldId id="295" r:id="rId15"/>
    <p:sldId id="296" r:id="rId16"/>
    <p:sldId id="297" r:id="rId17"/>
    <p:sldId id="279" r:id="rId18"/>
  </p:sldIdLst>
  <p:sldSz cx="12192000" cy="6858000"/>
  <p:notesSz cx="6797675"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2801"/>
    <a:srgbClr val="388503"/>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5045" autoAdjust="0"/>
  </p:normalViewPr>
  <p:slideViewPr>
    <p:cSldViewPr snapToGrid="0">
      <p:cViewPr varScale="1">
        <p:scale>
          <a:sx n="122" d="100"/>
          <a:sy n="122" d="100"/>
        </p:scale>
        <p:origin x="1782" y="102"/>
      </p:cViewPr>
      <p:guideLst/>
    </p:cSldViewPr>
  </p:slideViewPr>
  <p:notesTextViewPr>
    <p:cViewPr>
      <p:scale>
        <a:sx n="3" d="2"/>
        <a:sy n="3" d="2"/>
      </p:scale>
      <p:origin x="0" y="0"/>
    </p:cViewPr>
  </p:notesTextViewPr>
  <p:notesViewPr>
    <p:cSldViewPr snapToGrid="0">
      <p:cViewPr varScale="1">
        <p:scale>
          <a:sx n="86" d="100"/>
          <a:sy n="86" d="100"/>
        </p:scale>
        <p:origin x="379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AA52EF4-A221-4FBA-AE64-7D3430AC67F7}"/>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B32BD1A5-6026-4E78-85A1-B63ECA44EC08}"/>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86DF61DB-AC4B-450F-93C3-C71E4FE8A52E}" type="datetimeFigureOut">
              <a:rPr lang="sv-SE" smtClean="0"/>
              <a:t>2018-11-14</a:t>
            </a:fld>
            <a:endParaRPr lang="sv-SE"/>
          </a:p>
        </p:txBody>
      </p:sp>
      <p:sp>
        <p:nvSpPr>
          <p:cNvPr id="4" name="Platshållare för sidfot 3">
            <a:extLst>
              <a:ext uri="{FF2B5EF4-FFF2-40B4-BE49-F238E27FC236}">
                <a16:creationId xmlns:a16="http://schemas.microsoft.com/office/drawing/2014/main" id="{B5FC5327-66F8-43D6-BB05-7AEBF3D072CC}"/>
              </a:ext>
            </a:extLst>
          </p:cNvPr>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29E72939-E2AA-4A0B-87BE-CBFB641A7BFA}"/>
              </a:ext>
            </a:extLst>
          </p:cNvPr>
          <p:cNvSpPr>
            <a:spLocks noGrp="1"/>
          </p:cNvSpPr>
          <p:nvPr>
            <p:ph type="sldNum" sz="quarter" idx="3"/>
          </p:nvPr>
        </p:nvSpPr>
        <p:spPr>
          <a:xfrm>
            <a:off x="3849688" y="9431338"/>
            <a:ext cx="2946400" cy="498475"/>
          </a:xfrm>
          <a:prstGeom prst="rect">
            <a:avLst/>
          </a:prstGeom>
        </p:spPr>
        <p:txBody>
          <a:bodyPr vert="horz" lIns="91440" tIns="45720" rIns="91440" bIns="45720" rtlCol="0" anchor="b"/>
          <a:lstStyle>
            <a:lvl1pPr algn="r">
              <a:defRPr sz="1200"/>
            </a:lvl1pPr>
          </a:lstStyle>
          <a:p>
            <a:fld id="{1E0354C0-ECD5-4C44-8214-B6A420EC7CA9}" type="slidenum">
              <a:rPr lang="sv-SE" smtClean="0"/>
              <a:t>‹#›</a:t>
            </a:fld>
            <a:endParaRPr lang="sv-SE"/>
          </a:p>
        </p:txBody>
      </p:sp>
    </p:spTree>
    <p:extLst>
      <p:ext uri="{BB962C8B-B14F-4D97-AF65-F5344CB8AC3E}">
        <p14:creationId xmlns:p14="http://schemas.microsoft.com/office/powerpoint/2010/main" val="53783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A686C6F5-63B6-49E7-B2F9-5F41140D9FE4}" type="datetimeFigureOut">
              <a:rPr lang="en-GB" smtClean="0"/>
              <a:t>14/11/2018</a:t>
            </a:fld>
            <a:endParaRPr lang="en-GB"/>
          </a:p>
        </p:txBody>
      </p:sp>
      <p:sp>
        <p:nvSpPr>
          <p:cNvPr id="4" name="Platshållare för bildobjekt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450" y="4778375"/>
            <a:ext cx="5438775" cy="3910013"/>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49688" y="9431338"/>
            <a:ext cx="2946400" cy="498475"/>
          </a:xfrm>
          <a:prstGeom prst="rect">
            <a:avLst/>
          </a:prstGeom>
        </p:spPr>
        <p:txBody>
          <a:bodyPr vert="horz" lIns="91440" tIns="45720" rIns="91440" bIns="45720" rtlCol="0" anchor="b"/>
          <a:lstStyle>
            <a:lvl1pPr algn="r">
              <a:defRPr sz="1200"/>
            </a:lvl1pPr>
          </a:lstStyle>
          <a:p>
            <a:fld id="{7C088DA3-5DB5-423B-869F-710A2F573C74}" type="slidenum">
              <a:rPr lang="en-GB" smtClean="0"/>
              <a:t>‹#›</a:t>
            </a:fld>
            <a:endParaRPr lang="en-GB"/>
          </a:p>
        </p:txBody>
      </p:sp>
    </p:spTree>
    <p:extLst>
      <p:ext uri="{BB962C8B-B14F-4D97-AF65-F5344CB8AC3E}">
        <p14:creationId xmlns:p14="http://schemas.microsoft.com/office/powerpoint/2010/main" val="2314714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Det går bra för Nacka! Kommunen har stark tillväxt, goda ekonomiska</a:t>
            </a:r>
          </a:p>
          <a:p>
            <a:r>
              <a:rPr lang="sv-SE" sz="1200" b="0" i="0" u="none" strike="noStrike" kern="1200" baseline="0" dirty="0">
                <a:solidFill>
                  <a:schemeClr val="tx1"/>
                </a:solidFill>
                <a:latin typeface="+mn-lt"/>
                <a:ea typeface="+mn-ea"/>
                <a:cs typeface="+mn-cs"/>
              </a:rPr>
              <a:t>resultat och producerar välfärdstjänster med hög kvalitet. Goda resultat</a:t>
            </a:r>
          </a:p>
          <a:p>
            <a:r>
              <a:rPr lang="sv-SE" sz="1200" b="0" i="0" u="none" strike="noStrike" kern="1200" baseline="0" dirty="0">
                <a:solidFill>
                  <a:schemeClr val="tx1"/>
                </a:solidFill>
                <a:latin typeface="+mn-lt"/>
                <a:ea typeface="+mn-ea"/>
                <a:cs typeface="+mn-cs"/>
              </a:rPr>
              <a:t>i skolan i kombination med närheten till vatten och stora grönområden</a:t>
            </a:r>
          </a:p>
          <a:p>
            <a:r>
              <a:rPr lang="sv-SE" sz="1200" b="0" i="0" u="none" strike="noStrike" kern="1200" baseline="0" dirty="0">
                <a:solidFill>
                  <a:schemeClr val="tx1"/>
                </a:solidFill>
                <a:latin typeface="+mn-lt"/>
                <a:ea typeface="+mn-ea"/>
                <a:cs typeface="+mn-cs"/>
              </a:rPr>
              <a:t>bidrar till att skapa en attraktiv kommun med hög inflyttning. En riktig</a:t>
            </a:r>
          </a:p>
          <a:p>
            <a:r>
              <a:rPr lang="sv-SE" sz="1200" b="0" i="0" u="none" strike="noStrike" kern="1200" baseline="0" dirty="0">
                <a:solidFill>
                  <a:schemeClr val="tx1"/>
                </a:solidFill>
                <a:latin typeface="+mn-lt"/>
                <a:ea typeface="+mn-ea"/>
                <a:cs typeface="+mn-cs"/>
              </a:rPr>
              <a:t>superkommun helt enkelt. Men, det stannar inte där.</a:t>
            </a:r>
          </a:p>
          <a:p>
            <a:r>
              <a:rPr lang="sv-SE" sz="1200" b="0" i="0" u="none" strike="noStrike" kern="1200" baseline="0" dirty="0">
                <a:solidFill>
                  <a:schemeClr val="tx1"/>
                </a:solidFill>
                <a:latin typeface="+mn-lt"/>
                <a:ea typeface="+mn-ea"/>
                <a:cs typeface="+mn-cs"/>
              </a:rPr>
              <a:t>Fram till 2030 ska Nacka bygga tunnelbana och 14 000 nya bostäder.</a:t>
            </a:r>
          </a:p>
          <a:p>
            <a:r>
              <a:rPr lang="sv-SE" sz="1200" b="0" i="0" u="none" strike="noStrike" kern="1200" baseline="0" dirty="0">
                <a:solidFill>
                  <a:schemeClr val="tx1"/>
                </a:solidFill>
                <a:latin typeface="+mn-lt"/>
                <a:ea typeface="+mn-ea"/>
                <a:cs typeface="+mn-cs"/>
              </a:rPr>
              <a:t>Nackaborna ska öka med 50% och det ska skapas 10 000 nya arbetsplatser.</a:t>
            </a:r>
          </a:p>
          <a:p>
            <a:r>
              <a:rPr lang="sv-SE" sz="1200" b="0" i="0" u="none" strike="noStrike" kern="1200" baseline="0" dirty="0">
                <a:solidFill>
                  <a:schemeClr val="tx1"/>
                </a:solidFill>
                <a:latin typeface="+mn-lt"/>
                <a:ea typeface="+mn-ea"/>
                <a:cs typeface="+mn-cs"/>
              </a:rPr>
              <a:t>Detta ställer stora krav på organisationen som över tid</a:t>
            </a:r>
          </a:p>
          <a:p>
            <a:r>
              <a:rPr lang="sv-SE" sz="1200" b="0" i="0" u="none" strike="noStrike" kern="1200" baseline="0" dirty="0">
                <a:solidFill>
                  <a:schemeClr val="tx1"/>
                </a:solidFill>
                <a:latin typeface="+mn-lt"/>
                <a:ea typeface="+mn-ea"/>
                <a:cs typeface="+mn-cs"/>
              </a:rPr>
              <a:t>behöver vara i samklang med medborgarnas krav och förväntningar</a:t>
            </a:r>
          </a:p>
          <a:p>
            <a:r>
              <a:rPr lang="sv-SE" sz="1200" b="0" i="0" u="none" strike="noStrike" kern="1200" baseline="0" dirty="0">
                <a:solidFill>
                  <a:schemeClr val="tx1"/>
                </a:solidFill>
                <a:latin typeface="+mn-lt"/>
                <a:ea typeface="+mn-ea"/>
                <a:cs typeface="+mn-cs"/>
              </a:rPr>
              <a:t>på kommunens leverans av tjänster och verksamhet.</a:t>
            </a:r>
          </a:p>
          <a:p>
            <a:r>
              <a:rPr lang="sv-SE" sz="1200" b="0" i="0" u="none" strike="noStrike" kern="1200" baseline="0" dirty="0">
                <a:solidFill>
                  <a:schemeClr val="tx1"/>
                </a:solidFill>
                <a:latin typeface="+mn-lt"/>
                <a:ea typeface="+mn-ea"/>
                <a:cs typeface="+mn-cs"/>
              </a:rPr>
              <a:t>I en snabbt föränderlig värld behöver vi som organisation vara nyfikna</a:t>
            </a:r>
          </a:p>
          <a:p>
            <a:r>
              <a:rPr lang="sv-SE" sz="1200" b="0" i="0" u="none" strike="noStrike" kern="1200" baseline="0" dirty="0">
                <a:solidFill>
                  <a:schemeClr val="tx1"/>
                </a:solidFill>
                <a:latin typeface="+mn-lt"/>
                <a:ea typeface="+mn-ea"/>
                <a:cs typeface="+mn-cs"/>
              </a:rPr>
              <a:t>och lyhörda för omvärldsförändringar. Då förstår vi bättre hur vi ska nå</a:t>
            </a:r>
          </a:p>
          <a:p>
            <a:r>
              <a:rPr lang="sv-SE" sz="1200" b="0" i="0" u="none" strike="noStrike" kern="1200" baseline="0" dirty="0">
                <a:solidFill>
                  <a:schemeClr val="tx1"/>
                </a:solidFill>
                <a:latin typeface="+mn-lt"/>
                <a:ea typeface="+mn-ea"/>
                <a:cs typeface="+mn-cs"/>
              </a:rPr>
              <a:t>Nackas målsättningar och hur vi kan vara en relevant och attraktiv aktör</a:t>
            </a:r>
          </a:p>
          <a:p>
            <a:r>
              <a:rPr lang="sv-SE" sz="1200" b="0" i="0" u="none" strike="noStrike" kern="1200" baseline="0" dirty="0">
                <a:solidFill>
                  <a:schemeClr val="tx1"/>
                </a:solidFill>
                <a:latin typeface="+mn-lt"/>
                <a:ea typeface="+mn-ea"/>
                <a:cs typeface="+mn-cs"/>
              </a:rPr>
              <a:t>för våra medborgare, företagare, föreningar och alla andra som är med</a:t>
            </a:r>
          </a:p>
          <a:p>
            <a:r>
              <a:rPr lang="sv-SE" sz="1200" b="0" i="0" u="none" strike="noStrike" kern="1200" baseline="0" dirty="0">
                <a:solidFill>
                  <a:schemeClr val="tx1"/>
                </a:solidFill>
                <a:latin typeface="+mn-lt"/>
                <a:ea typeface="+mn-ea"/>
                <a:cs typeface="+mn-cs"/>
              </a:rPr>
              <a:t>och bygger samhället.</a:t>
            </a:r>
            <a:endParaRPr lang="sv-SE" dirty="0"/>
          </a:p>
        </p:txBody>
      </p:sp>
      <p:sp>
        <p:nvSpPr>
          <p:cNvPr id="4" name="Platshållare för bildnummer 3"/>
          <p:cNvSpPr>
            <a:spLocks noGrp="1"/>
          </p:cNvSpPr>
          <p:nvPr>
            <p:ph type="sldNum" sz="quarter" idx="10"/>
          </p:nvPr>
        </p:nvSpPr>
        <p:spPr/>
        <p:txBody>
          <a:bodyPr/>
          <a:lstStyle/>
          <a:p>
            <a:fld id="{7C088DA3-5DB5-423B-869F-710A2F573C74}" type="slidenum">
              <a:rPr lang="en-GB" smtClean="0"/>
              <a:t>1</a:t>
            </a:fld>
            <a:endParaRPr lang="en-GB"/>
          </a:p>
        </p:txBody>
      </p:sp>
    </p:spTree>
    <p:extLst>
      <p:ext uri="{BB962C8B-B14F-4D97-AF65-F5344CB8AC3E}">
        <p14:creationId xmlns:p14="http://schemas.microsoft.com/office/powerpoint/2010/main" val="2732387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C088DA3-5DB5-423B-869F-710A2F573C74}" type="slidenum">
              <a:rPr lang="en-GB" smtClean="0"/>
              <a:t>10</a:t>
            </a:fld>
            <a:endParaRPr lang="en-GB"/>
          </a:p>
        </p:txBody>
      </p:sp>
    </p:spTree>
    <p:extLst>
      <p:ext uri="{BB962C8B-B14F-4D97-AF65-F5344CB8AC3E}">
        <p14:creationId xmlns:p14="http://schemas.microsoft.com/office/powerpoint/2010/main" val="1029046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Den tekniska utvecklingen utmanar våra traditionella idéer om arbete. Länge har tillsvidareanställningen</a:t>
            </a:r>
          </a:p>
          <a:p>
            <a:r>
              <a:rPr lang="sv-SE" sz="1200" b="0" i="0" u="none" strike="noStrike" kern="1200" baseline="0" dirty="0">
                <a:solidFill>
                  <a:schemeClr val="tx1"/>
                </a:solidFill>
                <a:latin typeface="+mn-lt"/>
                <a:ea typeface="+mn-ea"/>
                <a:cs typeface="+mn-cs"/>
              </a:rPr>
              <a:t>varit norm, men nu ökar andelen kortare anställningar, frilansarbete blir vanligare och den så kallade</a:t>
            </a:r>
          </a:p>
          <a:p>
            <a:r>
              <a:rPr lang="sv-SE" sz="1200" b="0" i="0" u="none" strike="noStrike" kern="1200" baseline="0" dirty="0">
                <a:solidFill>
                  <a:schemeClr val="tx1"/>
                </a:solidFill>
                <a:latin typeface="+mn-lt"/>
                <a:ea typeface="+mn-ea"/>
                <a:cs typeface="+mn-cs"/>
              </a:rPr>
              <a:t>gig-ekonomin växer. När arbetsuppgifter robotiseras och automatiseras värdesätts andra förmågor och</a:t>
            </a:r>
          </a:p>
          <a:p>
            <a:r>
              <a:rPr lang="sv-SE" sz="1200" b="0" i="0" u="none" strike="noStrike" kern="1200" baseline="0" dirty="0">
                <a:solidFill>
                  <a:schemeClr val="tx1"/>
                </a:solidFill>
                <a:latin typeface="+mn-lt"/>
                <a:ea typeface="+mn-ea"/>
                <a:cs typeface="+mn-cs"/>
              </a:rPr>
              <a:t>kraven på medarbetare att ständigt lära nytt ökar.</a:t>
            </a:r>
            <a:endParaRPr lang="sv-SE" dirty="0"/>
          </a:p>
        </p:txBody>
      </p:sp>
      <p:sp>
        <p:nvSpPr>
          <p:cNvPr id="4" name="Platshållare för bildnummer 3"/>
          <p:cNvSpPr>
            <a:spLocks noGrp="1"/>
          </p:cNvSpPr>
          <p:nvPr>
            <p:ph type="sldNum" sz="quarter" idx="10"/>
          </p:nvPr>
        </p:nvSpPr>
        <p:spPr/>
        <p:txBody>
          <a:bodyPr/>
          <a:lstStyle/>
          <a:p>
            <a:fld id="{7C088DA3-5DB5-423B-869F-710A2F573C74}" type="slidenum">
              <a:rPr lang="en-GB" smtClean="0"/>
              <a:t>11</a:t>
            </a:fld>
            <a:endParaRPr lang="en-GB"/>
          </a:p>
        </p:txBody>
      </p:sp>
    </p:spTree>
    <p:extLst>
      <p:ext uri="{BB962C8B-B14F-4D97-AF65-F5344CB8AC3E}">
        <p14:creationId xmlns:p14="http://schemas.microsoft.com/office/powerpoint/2010/main" val="200245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C088DA3-5DB5-423B-869F-710A2F573C74}" type="slidenum">
              <a:rPr lang="en-GB" smtClean="0"/>
              <a:t>12</a:t>
            </a:fld>
            <a:endParaRPr lang="en-GB"/>
          </a:p>
        </p:txBody>
      </p:sp>
    </p:spTree>
    <p:extLst>
      <p:ext uri="{BB962C8B-B14F-4D97-AF65-F5344CB8AC3E}">
        <p14:creationId xmlns:p14="http://schemas.microsoft.com/office/powerpoint/2010/main" val="3590939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Tillgången på digitala lösningar och smart data ökar kraven på personifierad service som ger</a:t>
            </a:r>
          </a:p>
          <a:p>
            <a:r>
              <a:rPr lang="sv-SE" sz="1200" b="0" i="0" u="none" strike="noStrike" kern="1200" baseline="0" dirty="0">
                <a:solidFill>
                  <a:schemeClr val="tx1"/>
                </a:solidFill>
                <a:latin typeface="+mn-lt"/>
                <a:ea typeface="+mn-ea"/>
                <a:cs typeface="+mn-cs"/>
              </a:rPr>
              <a:t>enkla, omedelbara och situationsanpassade lösningar för användarnas behov. Det blir mindre</a:t>
            </a:r>
          </a:p>
          <a:p>
            <a:r>
              <a:rPr lang="sv-SE" sz="1200" b="0" i="0" u="none" strike="noStrike" kern="1200" baseline="0" dirty="0">
                <a:solidFill>
                  <a:schemeClr val="tx1"/>
                </a:solidFill>
                <a:latin typeface="+mn-lt"/>
                <a:ea typeface="+mn-ea"/>
                <a:cs typeface="+mn-cs"/>
              </a:rPr>
              <a:t>relevant att utforma tjänster för homogena målgrupper. För att kunna erbjuda en bra service</a:t>
            </a:r>
          </a:p>
          <a:p>
            <a:r>
              <a:rPr lang="sv-SE" sz="1200" b="0" i="0" u="none" strike="noStrike" kern="1200" baseline="0" dirty="0">
                <a:solidFill>
                  <a:schemeClr val="tx1"/>
                </a:solidFill>
                <a:latin typeface="+mn-lt"/>
                <a:ea typeface="+mn-ea"/>
                <a:cs typeface="+mn-cs"/>
              </a:rPr>
              <a:t>behöver organisationer vara skickliga på att använda och analysera data.</a:t>
            </a:r>
            <a:endParaRPr lang="sv-SE" dirty="0"/>
          </a:p>
        </p:txBody>
      </p:sp>
      <p:sp>
        <p:nvSpPr>
          <p:cNvPr id="4" name="Platshållare för bildnummer 3"/>
          <p:cNvSpPr>
            <a:spLocks noGrp="1"/>
          </p:cNvSpPr>
          <p:nvPr>
            <p:ph type="sldNum" sz="quarter" idx="10"/>
          </p:nvPr>
        </p:nvSpPr>
        <p:spPr/>
        <p:txBody>
          <a:bodyPr/>
          <a:lstStyle/>
          <a:p>
            <a:fld id="{7C088DA3-5DB5-423B-869F-710A2F573C74}" type="slidenum">
              <a:rPr lang="en-GB" smtClean="0"/>
              <a:t>13</a:t>
            </a:fld>
            <a:endParaRPr lang="en-GB"/>
          </a:p>
        </p:txBody>
      </p:sp>
    </p:spTree>
    <p:extLst>
      <p:ext uri="{BB962C8B-B14F-4D97-AF65-F5344CB8AC3E}">
        <p14:creationId xmlns:p14="http://schemas.microsoft.com/office/powerpoint/2010/main" val="684203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C088DA3-5DB5-423B-869F-710A2F573C74}" type="slidenum">
              <a:rPr lang="en-GB" smtClean="0"/>
              <a:t>14</a:t>
            </a:fld>
            <a:endParaRPr lang="en-GB"/>
          </a:p>
        </p:txBody>
      </p:sp>
    </p:spTree>
    <p:extLst>
      <p:ext uri="{BB962C8B-B14F-4D97-AF65-F5344CB8AC3E}">
        <p14:creationId xmlns:p14="http://schemas.microsoft.com/office/powerpoint/2010/main" val="455959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I takt med allt mer uppenbara förändringar av klimatet ökar medvetenheten om människans</a:t>
            </a:r>
          </a:p>
          <a:p>
            <a:r>
              <a:rPr lang="sv-SE" sz="1200" b="0" i="0" u="none" strike="noStrike" kern="1200" baseline="0" dirty="0">
                <a:solidFill>
                  <a:schemeClr val="tx1"/>
                </a:solidFill>
                <a:latin typeface="+mn-lt"/>
                <a:ea typeface="+mn-ea"/>
                <a:cs typeface="+mn-cs"/>
              </a:rPr>
              <a:t>påverkan på klimat och miljö. Det visar sig i form av normförskjutningar och beteendeförändringar</a:t>
            </a:r>
          </a:p>
          <a:p>
            <a:r>
              <a:rPr lang="sv-SE" sz="1200" b="0" i="0" u="none" strike="noStrike" kern="1200" baseline="0" dirty="0">
                <a:solidFill>
                  <a:schemeClr val="tx1"/>
                </a:solidFill>
                <a:latin typeface="+mn-lt"/>
                <a:ea typeface="+mn-ea"/>
                <a:cs typeface="+mn-cs"/>
              </a:rPr>
              <a:t>men också genom företags växande ansvarstagande och genom ökade krav på företag och</a:t>
            </a:r>
          </a:p>
          <a:p>
            <a:r>
              <a:rPr lang="sv-SE" sz="1200" b="0" i="0" u="none" strike="noStrike" kern="1200" baseline="0" dirty="0">
                <a:solidFill>
                  <a:schemeClr val="tx1"/>
                </a:solidFill>
                <a:latin typeface="+mn-lt"/>
                <a:ea typeface="+mn-ea"/>
                <a:cs typeface="+mn-cs"/>
              </a:rPr>
              <a:t>offentlig verksamhet att ta ett större ansvar för klimatet.</a:t>
            </a:r>
            <a:endParaRPr lang="sv-SE" dirty="0"/>
          </a:p>
        </p:txBody>
      </p:sp>
      <p:sp>
        <p:nvSpPr>
          <p:cNvPr id="4" name="Platshållare för bildnummer 3"/>
          <p:cNvSpPr>
            <a:spLocks noGrp="1"/>
          </p:cNvSpPr>
          <p:nvPr>
            <p:ph type="sldNum" sz="quarter" idx="10"/>
          </p:nvPr>
        </p:nvSpPr>
        <p:spPr/>
        <p:txBody>
          <a:bodyPr/>
          <a:lstStyle/>
          <a:p>
            <a:fld id="{7C088DA3-5DB5-423B-869F-710A2F573C74}" type="slidenum">
              <a:rPr lang="en-GB" smtClean="0"/>
              <a:t>15</a:t>
            </a:fld>
            <a:endParaRPr lang="en-GB"/>
          </a:p>
        </p:txBody>
      </p:sp>
    </p:spTree>
    <p:extLst>
      <p:ext uri="{BB962C8B-B14F-4D97-AF65-F5344CB8AC3E}">
        <p14:creationId xmlns:p14="http://schemas.microsoft.com/office/powerpoint/2010/main" val="623067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C088DA3-5DB5-423B-869F-710A2F573C74}" type="slidenum">
              <a:rPr lang="en-GB" smtClean="0"/>
              <a:t>16</a:t>
            </a:fld>
            <a:endParaRPr lang="en-GB"/>
          </a:p>
        </p:txBody>
      </p:sp>
    </p:spTree>
    <p:extLst>
      <p:ext uri="{BB962C8B-B14F-4D97-AF65-F5344CB8AC3E}">
        <p14:creationId xmlns:p14="http://schemas.microsoft.com/office/powerpoint/2010/main" val="1323041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Globalisering, urbanisering, klimatförändringar och en accelererande</a:t>
            </a:r>
          </a:p>
          <a:p>
            <a:r>
              <a:rPr lang="sv-SE" sz="1200" b="0" i="0" u="none" strike="noStrike" kern="1200" baseline="0" dirty="0">
                <a:solidFill>
                  <a:schemeClr val="tx1"/>
                </a:solidFill>
                <a:latin typeface="+mn-lt"/>
                <a:ea typeface="+mn-ea"/>
                <a:cs typeface="+mn-cs"/>
              </a:rPr>
              <a:t>teknikutveckling är exempel på globala trender som påverkar världen,</a:t>
            </a:r>
          </a:p>
          <a:p>
            <a:r>
              <a:rPr lang="sv-SE" sz="1200" b="0" i="0" u="none" strike="noStrike" kern="1200" baseline="0" dirty="0">
                <a:solidFill>
                  <a:schemeClr val="tx1"/>
                </a:solidFill>
                <a:latin typeface="+mn-lt"/>
                <a:ea typeface="+mn-ea"/>
                <a:cs typeface="+mn-cs"/>
              </a:rPr>
              <a:t>Sverige och Nacka kommun. Utöver dessa megatrender ser förnyelseenheten</a:t>
            </a:r>
          </a:p>
          <a:p>
            <a:r>
              <a:rPr lang="sv-SE" sz="1200" b="0" i="0" u="none" strike="noStrike" kern="1200" baseline="0" dirty="0">
                <a:solidFill>
                  <a:schemeClr val="tx1"/>
                </a:solidFill>
                <a:latin typeface="+mn-lt"/>
                <a:ea typeface="+mn-ea"/>
                <a:cs typeface="+mn-cs"/>
              </a:rPr>
              <a:t>sju skiften som redan är här och som hela organisationen</a:t>
            </a:r>
          </a:p>
          <a:p>
            <a:r>
              <a:rPr lang="sv-SE" sz="1200" b="0" i="0" u="none" strike="noStrike" kern="1200" baseline="0" dirty="0">
                <a:solidFill>
                  <a:schemeClr val="tx1"/>
                </a:solidFill>
                <a:latin typeface="+mn-lt"/>
                <a:ea typeface="+mn-ea"/>
                <a:cs typeface="+mn-cs"/>
              </a:rPr>
              <a:t>måste förhålla sig till.</a:t>
            </a:r>
          </a:p>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Demografi</a:t>
            </a:r>
            <a:r>
              <a:rPr lang="sv-SE" sz="1200" b="0" i="0" u="none" strike="noStrike" kern="1200" baseline="0" dirty="0">
                <a:solidFill>
                  <a:schemeClr val="tx1"/>
                </a:solidFill>
                <a:latin typeface="+mn-lt"/>
                <a:ea typeface="+mn-ea"/>
                <a:cs typeface="+mn-cs"/>
              </a:rPr>
              <a:t> − Befolkningssammansättningen i Sverige håller på</a:t>
            </a:r>
          </a:p>
          <a:p>
            <a:r>
              <a:rPr lang="sv-SE" sz="1200" b="0" i="0" u="none" strike="noStrike" kern="1200" baseline="0" dirty="0">
                <a:solidFill>
                  <a:schemeClr val="tx1"/>
                </a:solidFill>
                <a:latin typeface="+mn-lt"/>
                <a:ea typeface="+mn-ea"/>
                <a:cs typeface="+mn-cs"/>
              </a:rPr>
              <a:t>att förändras. Under kommande decennier får vi fler äldre, det</a:t>
            </a:r>
          </a:p>
          <a:p>
            <a:r>
              <a:rPr lang="sv-SE" sz="1200" b="0" i="0" u="none" strike="noStrike" kern="1200" baseline="0" dirty="0">
                <a:solidFill>
                  <a:schemeClr val="tx1"/>
                </a:solidFill>
                <a:latin typeface="+mn-lt"/>
                <a:ea typeface="+mn-ea"/>
                <a:cs typeface="+mn-cs"/>
              </a:rPr>
              <a:t>föds fler barn och den globala migrationen fortsätter att öka.</a:t>
            </a:r>
          </a:p>
          <a:p>
            <a:r>
              <a:rPr lang="sv-SE" sz="1200" b="0" i="0" u="none" strike="noStrike" kern="1200" baseline="0" dirty="0">
                <a:solidFill>
                  <a:schemeClr val="tx1"/>
                </a:solidFill>
                <a:latin typeface="+mn-lt"/>
                <a:ea typeface="+mn-ea"/>
                <a:cs typeface="+mn-cs"/>
              </a:rPr>
              <a:t>Framför allt är det den åldrande befolkningen som kommer att</a:t>
            </a:r>
          </a:p>
          <a:p>
            <a:r>
              <a:rPr lang="sv-SE" sz="1200" b="0" i="0" u="none" strike="noStrike" kern="1200" baseline="0" dirty="0">
                <a:solidFill>
                  <a:schemeClr val="tx1"/>
                </a:solidFill>
                <a:latin typeface="+mn-lt"/>
                <a:ea typeface="+mn-ea"/>
                <a:cs typeface="+mn-cs"/>
              </a:rPr>
              <a:t>förändra demografin. Detta påverkar skatteunderlaget eftersom</a:t>
            </a:r>
          </a:p>
          <a:p>
            <a:r>
              <a:rPr lang="sv-SE" sz="1200" b="0" i="0" u="none" strike="noStrike" kern="1200" baseline="0" dirty="0">
                <a:solidFill>
                  <a:schemeClr val="tx1"/>
                </a:solidFill>
                <a:latin typeface="+mn-lt"/>
                <a:ea typeface="+mn-ea"/>
                <a:cs typeface="+mn-cs"/>
              </a:rPr>
              <a:t>andelen personer i yrkesverksam ålder minskar.</a:t>
            </a:r>
          </a:p>
          <a:p>
            <a:r>
              <a:rPr lang="sv-SE" sz="1200" b="1" i="0" u="none" strike="noStrike" kern="1200" baseline="0" dirty="0">
                <a:solidFill>
                  <a:schemeClr val="tx1"/>
                </a:solidFill>
                <a:latin typeface="+mn-lt"/>
                <a:ea typeface="+mn-ea"/>
                <a:cs typeface="+mn-cs"/>
              </a:rPr>
              <a:t>Polarisering</a:t>
            </a:r>
            <a:r>
              <a:rPr lang="sv-SE" sz="1200" b="0" i="0" u="none" strike="noStrike" kern="1200" baseline="0" dirty="0">
                <a:solidFill>
                  <a:schemeClr val="tx1"/>
                </a:solidFill>
                <a:latin typeface="+mn-lt"/>
                <a:ea typeface="+mn-ea"/>
                <a:cs typeface="+mn-cs"/>
              </a:rPr>
              <a:t> – Nacka är en ekonomiskt välmående kommun,</a:t>
            </a:r>
          </a:p>
          <a:p>
            <a:r>
              <a:rPr lang="sv-SE" sz="1200" b="0" i="0" u="none" strike="noStrike" kern="1200" baseline="0" dirty="0">
                <a:solidFill>
                  <a:schemeClr val="tx1"/>
                </a:solidFill>
                <a:latin typeface="+mn-lt"/>
                <a:ea typeface="+mn-ea"/>
                <a:cs typeface="+mn-cs"/>
              </a:rPr>
              <a:t>tillväxten är hög och Nackaborna har god hälsa. Men inom</a:t>
            </a:r>
          </a:p>
          <a:p>
            <a:r>
              <a:rPr lang="sv-SE" sz="1200" b="0" i="0" u="none" strike="noStrike" kern="1200" baseline="0" dirty="0">
                <a:solidFill>
                  <a:schemeClr val="tx1"/>
                </a:solidFill>
                <a:latin typeface="+mn-lt"/>
                <a:ea typeface="+mn-ea"/>
                <a:cs typeface="+mn-cs"/>
              </a:rPr>
              <a:t>flera områden i samhället ökar polariseringen. Ojämlikheten</a:t>
            </a:r>
          </a:p>
          <a:p>
            <a:r>
              <a:rPr lang="sv-SE" sz="1200" b="0" i="0" u="none" strike="noStrike" kern="1200" baseline="0" dirty="0">
                <a:solidFill>
                  <a:schemeClr val="tx1"/>
                </a:solidFill>
                <a:latin typeface="+mn-lt"/>
                <a:ea typeface="+mn-ea"/>
                <a:cs typeface="+mn-cs"/>
              </a:rPr>
              <a:t>i levnadsvillkor ökar, både mellan individer och mellan olika</a:t>
            </a:r>
          </a:p>
          <a:p>
            <a:r>
              <a:rPr lang="sv-SE" sz="1200" b="0" i="0" u="none" strike="noStrike" kern="1200" baseline="0" dirty="0">
                <a:solidFill>
                  <a:schemeClr val="tx1"/>
                </a:solidFill>
                <a:latin typeface="+mn-lt"/>
                <a:ea typeface="+mn-ea"/>
                <a:cs typeface="+mn-cs"/>
              </a:rPr>
              <a:t>bostadsområden. Inkomstskillnaderna blir större liksom</a:t>
            </a:r>
          </a:p>
          <a:p>
            <a:r>
              <a:rPr lang="sv-SE" sz="1200" b="0" i="0" u="none" strike="noStrike" kern="1200" baseline="0" dirty="0">
                <a:solidFill>
                  <a:schemeClr val="tx1"/>
                </a:solidFill>
                <a:latin typeface="+mn-lt"/>
                <a:ea typeface="+mn-ea"/>
                <a:cs typeface="+mn-cs"/>
              </a:rPr>
              <a:t>skillnaderna i hälsa och arbetslöshet. Trots hög tillväxt och låg</a:t>
            </a:r>
          </a:p>
          <a:p>
            <a:r>
              <a:rPr lang="sv-SE" sz="1200" b="0" i="0" u="none" strike="noStrike" kern="1200" baseline="0" dirty="0">
                <a:solidFill>
                  <a:schemeClr val="tx1"/>
                </a:solidFill>
                <a:latin typeface="+mn-lt"/>
                <a:ea typeface="+mn-ea"/>
                <a:cs typeface="+mn-cs"/>
              </a:rPr>
              <a:t>arbetslöshet i Nacka syns skillnader även här.</a:t>
            </a:r>
          </a:p>
          <a:p>
            <a:r>
              <a:rPr lang="sv-SE" sz="1200" b="1" i="0" u="none" strike="noStrike" kern="1200" baseline="0" dirty="0">
                <a:solidFill>
                  <a:schemeClr val="tx1"/>
                </a:solidFill>
                <a:latin typeface="+mn-lt"/>
                <a:ea typeface="+mn-ea"/>
                <a:cs typeface="+mn-cs"/>
              </a:rPr>
              <a:t>Samhället som ekosystem </a:t>
            </a:r>
            <a:r>
              <a:rPr lang="sv-SE" sz="1200" b="0" i="0" u="none" strike="noStrike" kern="1200" baseline="0" dirty="0">
                <a:solidFill>
                  <a:schemeClr val="tx1"/>
                </a:solidFill>
                <a:latin typeface="+mn-lt"/>
                <a:ea typeface="+mn-ea"/>
                <a:cs typeface="+mn-cs"/>
              </a:rPr>
              <a:t>− Flera aktörer bidrar på olika sätt</a:t>
            </a:r>
          </a:p>
          <a:p>
            <a:r>
              <a:rPr lang="sv-SE" sz="1200" b="0" i="0" u="none" strike="noStrike" kern="1200" baseline="0" dirty="0">
                <a:solidFill>
                  <a:schemeClr val="tx1"/>
                </a:solidFill>
                <a:latin typeface="+mn-lt"/>
                <a:ea typeface="+mn-ea"/>
                <a:cs typeface="+mn-cs"/>
              </a:rPr>
              <a:t>till samhällsbygget. Kommunen är en del av ett ekosystem där</a:t>
            </a:r>
          </a:p>
          <a:p>
            <a:r>
              <a:rPr lang="sv-SE" sz="1200" b="0" i="0" u="none" strike="noStrike" kern="1200" baseline="0" dirty="0">
                <a:solidFill>
                  <a:schemeClr val="tx1"/>
                </a:solidFill>
                <a:latin typeface="+mn-lt"/>
                <a:ea typeface="+mn-ea"/>
                <a:cs typeface="+mn-cs"/>
              </a:rPr>
              <a:t>specialiserade företag, samhällsentreprenörer, civilsamhälle,</a:t>
            </a:r>
          </a:p>
          <a:p>
            <a:r>
              <a:rPr lang="sv-SE" sz="1200" b="0" i="0" u="none" strike="noStrike" kern="1200" baseline="0" dirty="0">
                <a:solidFill>
                  <a:schemeClr val="tx1"/>
                </a:solidFill>
                <a:latin typeface="+mn-lt"/>
                <a:ea typeface="+mn-ea"/>
                <a:cs typeface="+mn-cs"/>
              </a:rPr>
              <a:t>arbetsgivare, organisationer samt hushåll, kunder och användare</a:t>
            </a:r>
          </a:p>
          <a:p>
            <a:r>
              <a:rPr lang="sv-SE" sz="1200" b="0" i="0" u="none" strike="noStrike" kern="1200" baseline="0" dirty="0">
                <a:solidFill>
                  <a:schemeClr val="tx1"/>
                </a:solidFill>
                <a:latin typeface="+mn-lt"/>
                <a:ea typeface="+mn-ea"/>
                <a:cs typeface="+mn-cs"/>
              </a:rPr>
              <a:t>ingår, och där alla delar är beroende av varandra. Gamla</a:t>
            </a:r>
          </a:p>
          <a:p>
            <a:r>
              <a:rPr lang="sv-SE" sz="1200" b="0" i="0" u="none" strike="noStrike" kern="1200" baseline="0" dirty="0">
                <a:solidFill>
                  <a:schemeClr val="tx1"/>
                </a:solidFill>
                <a:latin typeface="+mn-lt"/>
                <a:ea typeface="+mn-ea"/>
                <a:cs typeface="+mn-cs"/>
              </a:rPr>
              <a:t>affärsmodeller utmanas i snabbare takt och nya affärsmodeller</a:t>
            </a:r>
          </a:p>
          <a:p>
            <a:r>
              <a:rPr lang="sv-SE" sz="1200" b="0" i="0" u="none" strike="noStrike" kern="1200" baseline="0" dirty="0">
                <a:solidFill>
                  <a:schemeClr val="tx1"/>
                </a:solidFill>
                <a:latin typeface="+mn-lt"/>
                <a:ea typeface="+mn-ea"/>
                <a:cs typeface="+mn-cs"/>
              </a:rPr>
              <a:t>och tjänster dyker upp.</a:t>
            </a:r>
          </a:p>
          <a:p>
            <a:r>
              <a:rPr lang="sv-SE" sz="1200" b="1" i="0" u="none" strike="noStrike" kern="1200" baseline="0" dirty="0">
                <a:solidFill>
                  <a:schemeClr val="tx1"/>
                </a:solidFill>
                <a:latin typeface="+mn-lt"/>
                <a:ea typeface="+mn-ea"/>
                <a:cs typeface="+mn-cs"/>
              </a:rPr>
              <a:t>Tillit och påverkan </a:t>
            </a:r>
            <a:r>
              <a:rPr lang="sv-SE" sz="1200" b="0" i="0" u="none" strike="noStrike" kern="1200" baseline="0" dirty="0">
                <a:solidFill>
                  <a:schemeClr val="tx1"/>
                </a:solidFill>
                <a:latin typeface="+mn-lt"/>
                <a:ea typeface="+mn-ea"/>
                <a:cs typeface="+mn-cs"/>
              </a:rPr>
              <a:t>− Sverige har höga resultat på frågor om</a:t>
            </a:r>
          </a:p>
          <a:p>
            <a:r>
              <a:rPr lang="sv-SE" sz="1200" b="0" i="0" u="none" strike="noStrike" kern="1200" baseline="0" dirty="0">
                <a:solidFill>
                  <a:schemeClr val="tx1"/>
                </a:solidFill>
                <a:latin typeface="+mn-lt"/>
                <a:ea typeface="+mn-ea"/>
                <a:cs typeface="+mn-cs"/>
              </a:rPr>
              <a:t>tillit i internationell jämförelse, men tendenser tyder på att</a:t>
            </a:r>
          </a:p>
          <a:p>
            <a:r>
              <a:rPr lang="sv-SE" sz="1200" b="0" i="0" u="none" strike="noStrike" kern="1200" baseline="0" dirty="0">
                <a:solidFill>
                  <a:schemeClr val="tx1"/>
                </a:solidFill>
                <a:latin typeface="+mn-lt"/>
                <a:ea typeface="+mn-ea"/>
                <a:cs typeface="+mn-cs"/>
              </a:rPr>
              <a:t>tilliten blir mer splittrad och politiserad. Ungdomars vilja</a:t>
            </a:r>
          </a:p>
          <a:p>
            <a:r>
              <a:rPr lang="sv-SE" sz="1200" b="0" i="0" u="none" strike="noStrike" kern="1200" baseline="0" dirty="0">
                <a:solidFill>
                  <a:schemeClr val="tx1"/>
                </a:solidFill>
                <a:latin typeface="+mn-lt"/>
                <a:ea typeface="+mn-ea"/>
                <a:cs typeface="+mn-cs"/>
              </a:rPr>
              <a:t>att engagera</a:t>
            </a:r>
          </a:p>
          <a:p>
            <a:r>
              <a:rPr lang="sv-SE" sz="1200" b="0" i="0" u="none" strike="noStrike" kern="1200" baseline="0" dirty="0">
                <a:solidFill>
                  <a:schemeClr val="tx1"/>
                </a:solidFill>
                <a:latin typeface="+mn-lt"/>
                <a:ea typeface="+mn-ea"/>
                <a:cs typeface="+mn-cs"/>
              </a:rPr>
              <a:t>sig i samhällsfrågor är stark, men engagemanget</a:t>
            </a:r>
          </a:p>
          <a:p>
            <a:r>
              <a:rPr lang="sv-SE" sz="1200" b="0" i="0" u="none" strike="noStrike" kern="1200" baseline="0" dirty="0">
                <a:solidFill>
                  <a:schemeClr val="tx1"/>
                </a:solidFill>
                <a:latin typeface="+mn-lt"/>
                <a:ea typeface="+mn-ea"/>
                <a:cs typeface="+mn-cs"/>
              </a:rPr>
              <a:t>uttrycks och utförs på ett annat sätt än tidigare. En utmaning</a:t>
            </a:r>
          </a:p>
          <a:p>
            <a:r>
              <a:rPr lang="sv-SE" sz="1200" b="0" i="0" u="none" strike="noStrike" kern="1200" baseline="0" dirty="0">
                <a:solidFill>
                  <a:schemeClr val="tx1"/>
                </a:solidFill>
                <a:latin typeface="+mn-lt"/>
                <a:ea typeface="+mn-ea"/>
                <a:cs typeface="+mn-cs"/>
              </a:rPr>
              <a:t>för kommunen är Nackabornas låga betyg på möjligheten till</a:t>
            </a:r>
          </a:p>
          <a:p>
            <a:r>
              <a:rPr lang="sv-SE" sz="1200" b="0" i="0" u="none" strike="noStrike" kern="1200" baseline="0" dirty="0">
                <a:solidFill>
                  <a:schemeClr val="tx1"/>
                </a:solidFill>
                <a:latin typeface="+mn-lt"/>
                <a:ea typeface="+mn-ea"/>
                <a:cs typeface="+mn-cs"/>
              </a:rPr>
              <a:t>inflytande och påverkan samt deras förtroende för kommunen.</a:t>
            </a:r>
          </a:p>
          <a:p>
            <a:r>
              <a:rPr lang="sv-SE" sz="1200" b="1" i="0" u="none" strike="noStrike" kern="1200" baseline="0" dirty="0">
                <a:solidFill>
                  <a:schemeClr val="tx1"/>
                </a:solidFill>
                <a:latin typeface="+mn-lt"/>
                <a:ea typeface="+mn-ea"/>
                <a:cs typeface="+mn-cs"/>
              </a:rPr>
              <a:t>Förändrad arbetsmarknad </a:t>
            </a:r>
            <a:r>
              <a:rPr lang="sv-SE" sz="1200" b="0" i="0" u="none" strike="noStrike" kern="1200" baseline="0" dirty="0">
                <a:solidFill>
                  <a:schemeClr val="tx1"/>
                </a:solidFill>
                <a:latin typeface="+mn-lt"/>
                <a:ea typeface="+mn-ea"/>
                <a:cs typeface="+mn-cs"/>
              </a:rPr>
              <a:t>− Den tekniska utvecklingen</a:t>
            </a:r>
          </a:p>
          <a:p>
            <a:r>
              <a:rPr lang="sv-SE" sz="1200" b="0" i="0" u="none" strike="noStrike" kern="1200" baseline="0" dirty="0">
                <a:solidFill>
                  <a:schemeClr val="tx1"/>
                </a:solidFill>
                <a:latin typeface="+mn-lt"/>
                <a:ea typeface="+mn-ea"/>
                <a:cs typeface="+mn-cs"/>
              </a:rPr>
              <a:t>utmanar våra traditionella idéer om arbete. Länge har tillsvidareanställningen</a:t>
            </a:r>
          </a:p>
          <a:p>
            <a:r>
              <a:rPr lang="sv-SE" sz="1200" b="0" i="0" u="none" strike="noStrike" kern="1200" baseline="0" dirty="0">
                <a:solidFill>
                  <a:schemeClr val="tx1"/>
                </a:solidFill>
                <a:latin typeface="+mn-lt"/>
                <a:ea typeface="+mn-ea"/>
                <a:cs typeface="+mn-cs"/>
              </a:rPr>
              <a:t>varit norm, men nu ökar andelen kortare anställningar,</a:t>
            </a:r>
          </a:p>
          <a:p>
            <a:r>
              <a:rPr lang="sv-SE" sz="1200" b="0" i="0" u="none" strike="noStrike" kern="1200" baseline="0" dirty="0">
                <a:solidFill>
                  <a:schemeClr val="tx1"/>
                </a:solidFill>
                <a:latin typeface="+mn-lt"/>
                <a:ea typeface="+mn-ea"/>
                <a:cs typeface="+mn-cs"/>
              </a:rPr>
              <a:t>frilansarbete blir vanligare och gig-ekonomin växer. När</a:t>
            </a:r>
          </a:p>
          <a:p>
            <a:r>
              <a:rPr lang="sv-SE" sz="1200" b="0" i="0" u="none" strike="noStrike" kern="1200" baseline="0" dirty="0">
                <a:solidFill>
                  <a:schemeClr val="tx1"/>
                </a:solidFill>
                <a:latin typeface="+mn-lt"/>
                <a:ea typeface="+mn-ea"/>
                <a:cs typeface="+mn-cs"/>
              </a:rPr>
              <a:t>arbetsuppgifter robotiseras och automatiseras värdesätts andra</a:t>
            </a:r>
          </a:p>
          <a:p>
            <a:r>
              <a:rPr lang="sv-SE" sz="1200" b="0" i="0" u="none" strike="noStrike" kern="1200" baseline="0" dirty="0">
                <a:solidFill>
                  <a:schemeClr val="tx1"/>
                </a:solidFill>
                <a:latin typeface="+mn-lt"/>
                <a:ea typeface="+mn-ea"/>
                <a:cs typeface="+mn-cs"/>
              </a:rPr>
              <a:t>förmågor och kraven på medarbetare att ständigt lära nytt ökar.</a:t>
            </a:r>
          </a:p>
          <a:p>
            <a:r>
              <a:rPr lang="sv-SE" sz="1200" b="1" i="0" u="none" strike="noStrike" kern="1200" baseline="0" dirty="0">
                <a:solidFill>
                  <a:schemeClr val="tx1"/>
                </a:solidFill>
                <a:latin typeface="+mn-lt"/>
                <a:ea typeface="+mn-ea"/>
                <a:cs typeface="+mn-cs"/>
              </a:rPr>
              <a:t>Service och personifiering </a:t>
            </a:r>
            <a:r>
              <a:rPr lang="sv-SE" sz="1200" b="0" i="0" u="none" strike="noStrike" kern="1200" baseline="0" dirty="0">
                <a:solidFill>
                  <a:schemeClr val="tx1"/>
                </a:solidFill>
                <a:latin typeface="+mn-lt"/>
                <a:ea typeface="+mn-ea"/>
                <a:cs typeface="+mn-cs"/>
              </a:rPr>
              <a:t>− Tillgången på digitala lösningar</a:t>
            </a:r>
          </a:p>
          <a:p>
            <a:r>
              <a:rPr lang="sv-SE" sz="1200" b="0" i="0" u="none" strike="noStrike" kern="1200" baseline="0" dirty="0">
                <a:solidFill>
                  <a:schemeClr val="tx1"/>
                </a:solidFill>
                <a:latin typeface="+mn-lt"/>
                <a:ea typeface="+mn-ea"/>
                <a:cs typeface="+mn-cs"/>
              </a:rPr>
              <a:t>och smart data ökar kraven på personifierad service som ger</a:t>
            </a:r>
          </a:p>
          <a:p>
            <a:r>
              <a:rPr lang="sv-SE" sz="1200" b="0" i="0" u="none" strike="noStrike" kern="1200" baseline="0" dirty="0">
                <a:solidFill>
                  <a:schemeClr val="tx1"/>
                </a:solidFill>
                <a:latin typeface="+mn-lt"/>
                <a:ea typeface="+mn-ea"/>
                <a:cs typeface="+mn-cs"/>
              </a:rPr>
              <a:t>enkla, omedelbara och situationsanpassade lösningar för användarnas</a:t>
            </a:r>
          </a:p>
          <a:p>
            <a:r>
              <a:rPr lang="sv-SE" sz="1200" b="0" i="0" u="none" strike="noStrike" kern="1200" baseline="0" dirty="0">
                <a:solidFill>
                  <a:schemeClr val="tx1"/>
                </a:solidFill>
                <a:latin typeface="+mn-lt"/>
                <a:ea typeface="+mn-ea"/>
                <a:cs typeface="+mn-cs"/>
              </a:rPr>
              <a:t>behov. Det blir mindre relevant att utforma tjänster</a:t>
            </a:r>
          </a:p>
          <a:p>
            <a:r>
              <a:rPr lang="sv-SE" sz="1200" b="0" i="0" u="none" strike="noStrike" kern="1200" baseline="0" dirty="0">
                <a:solidFill>
                  <a:schemeClr val="tx1"/>
                </a:solidFill>
                <a:latin typeface="+mn-lt"/>
                <a:ea typeface="+mn-ea"/>
                <a:cs typeface="+mn-cs"/>
              </a:rPr>
              <a:t>för homogena målgrupper. För att kunna erbjuda en bra service</a:t>
            </a:r>
          </a:p>
          <a:p>
            <a:r>
              <a:rPr lang="sv-SE" sz="1200" b="0" i="0" u="none" strike="noStrike" kern="1200" baseline="0" dirty="0">
                <a:solidFill>
                  <a:schemeClr val="tx1"/>
                </a:solidFill>
                <a:latin typeface="+mn-lt"/>
                <a:ea typeface="+mn-ea"/>
                <a:cs typeface="+mn-cs"/>
              </a:rPr>
              <a:t>behöver organisationer vara skickliga på att använda och analysera</a:t>
            </a:r>
          </a:p>
          <a:p>
            <a:r>
              <a:rPr lang="sv-SE" sz="1200" b="0" i="0" u="none" strike="noStrike" kern="1200" baseline="0" dirty="0">
                <a:solidFill>
                  <a:schemeClr val="tx1"/>
                </a:solidFill>
                <a:latin typeface="+mn-lt"/>
                <a:ea typeface="+mn-ea"/>
                <a:cs typeface="+mn-cs"/>
              </a:rPr>
              <a:t>data.</a:t>
            </a:r>
          </a:p>
          <a:p>
            <a:r>
              <a:rPr lang="sv-SE" sz="1200" b="1" i="0" u="none" strike="noStrike" kern="1200" baseline="0" dirty="0">
                <a:solidFill>
                  <a:schemeClr val="tx1"/>
                </a:solidFill>
                <a:latin typeface="+mn-lt"/>
                <a:ea typeface="+mn-ea"/>
                <a:cs typeface="+mn-cs"/>
              </a:rPr>
              <a:t>Ökad klimatmedvetenhet </a:t>
            </a:r>
            <a:r>
              <a:rPr lang="sv-SE" sz="1200" b="0" i="0" u="none" strike="noStrike" kern="1200" baseline="0" dirty="0">
                <a:solidFill>
                  <a:schemeClr val="tx1"/>
                </a:solidFill>
                <a:latin typeface="+mn-lt"/>
                <a:ea typeface="+mn-ea"/>
                <a:cs typeface="+mn-cs"/>
              </a:rPr>
              <a:t>– I takt med allt mer uppenbara</a:t>
            </a:r>
          </a:p>
          <a:p>
            <a:r>
              <a:rPr lang="sv-SE" sz="1200" b="0" i="0" u="none" strike="noStrike" kern="1200" baseline="0" dirty="0">
                <a:solidFill>
                  <a:schemeClr val="tx1"/>
                </a:solidFill>
                <a:latin typeface="+mn-lt"/>
                <a:ea typeface="+mn-ea"/>
                <a:cs typeface="+mn-cs"/>
              </a:rPr>
              <a:t>förändringar av klimatet ökar medvetenheten om människans</a:t>
            </a:r>
          </a:p>
          <a:p>
            <a:r>
              <a:rPr lang="sv-SE" sz="1200" b="0" i="0" u="none" strike="noStrike" kern="1200" baseline="0" dirty="0">
                <a:solidFill>
                  <a:schemeClr val="tx1"/>
                </a:solidFill>
                <a:latin typeface="+mn-lt"/>
                <a:ea typeface="+mn-ea"/>
                <a:cs typeface="+mn-cs"/>
              </a:rPr>
              <a:t>påverkan på klimat och miljö. Det visar sig i form av normförskjutningar</a:t>
            </a:r>
          </a:p>
          <a:p>
            <a:r>
              <a:rPr lang="sv-SE" sz="1200" b="0" i="0" u="none" strike="noStrike" kern="1200" baseline="0" dirty="0">
                <a:solidFill>
                  <a:schemeClr val="tx1"/>
                </a:solidFill>
                <a:latin typeface="+mn-lt"/>
                <a:ea typeface="+mn-ea"/>
                <a:cs typeface="+mn-cs"/>
              </a:rPr>
              <a:t>och beteendeförändringar men också genom företags</a:t>
            </a:r>
          </a:p>
          <a:p>
            <a:r>
              <a:rPr lang="sv-SE" sz="1200" b="0" i="0" u="none" strike="noStrike" kern="1200" baseline="0" dirty="0">
                <a:solidFill>
                  <a:schemeClr val="tx1"/>
                </a:solidFill>
                <a:latin typeface="+mn-lt"/>
                <a:ea typeface="+mn-ea"/>
                <a:cs typeface="+mn-cs"/>
              </a:rPr>
              <a:t>växande ansvarstagande och genom ökade krav på företag</a:t>
            </a:r>
          </a:p>
          <a:p>
            <a:r>
              <a:rPr lang="sv-SE" sz="1200" b="0" i="0" u="none" strike="noStrike" kern="1200" baseline="0" dirty="0">
                <a:solidFill>
                  <a:schemeClr val="tx1"/>
                </a:solidFill>
                <a:latin typeface="+mn-lt"/>
                <a:ea typeface="+mn-ea"/>
                <a:cs typeface="+mn-cs"/>
              </a:rPr>
              <a:t>och offentlig verksamhet att ta ett större ansvar för klimatet.</a:t>
            </a:r>
            <a:endParaRPr lang="sv-SE" dirty="0"/>
          </a:p>
        </p:txBody>
      </p:sp>
      <p:sp>
        <p:nvSpPr>
          <p:cNvPr id="4" name="Platshållare för bildnummer 3"/>
          <p:cNvSpPr>
            <a:spLocks noGrp="1"/>
          </p:cNvSpPr>
          <p:nvPr>
            <p:ph type="sldNum" sz="quarter" idx="10"/>
          </p:nvPr>
        </p:nvSpPr>
        <p:spPr/>
        <p:txBody>
          <a:bodyPr/>
          <a:lstStyle/>
          <a:p>
            <a:fld id="{7C088DA3-5DB5-423B-869F-710A2F573C74}" type="slidenum">
              <a:rPr lang="en-GB" smtClean="0"/>
              <a:t>2</a:t>
            </a:fld>
            <a:endParaRPr lang="en-GB"/>
          </a:p>
        </p:txBody>
      </p:sp>
    </p:spTree>
    <p:extLst>
      <p:ext uri="{BB962C8B-B14F-4D97-AF65-F5344CB8AC3E}">
        <p14:creationId xmlns:p14="http://schemas.microsoft.com/office/powerpoint/2010/main" val="2370117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Befolkningssammansättningen i Sverige håller på att förändras. Under kommande decennier får vi fler äldre, det föds fler barn och den globala migrationen fortsätter att öka. Framför allt är det den åldrande befolkningen som kommer att förändra demografin. Detta påverkar skatteunderlaget eftersom andelen personer i yrkesverksam ålder minskar.</a:t>
            </a:r>
            <a:endParaRPr lang="sv-SE" dirty="0"/>
          </a:p>
        </p:txBody>
      </p:sp>
      <p:sp>
        <p:nvSpPr>
          <p:cNvPr id="4" name="Platshållare för bildnummer 3"/>
          <p:cNvSpPr>
            <a:spLocks noGrp="1"/>
          </p:cNvSpPr>
          <p:nvPr>
            <p:ph type="sldNum" sz="quarter" idx="10"/>
          </p:nvPr>
        </p:nvSpPr>
        <p:spPr/>
        <p:txBody>
          <a:bodyPr/>
          <a:lstStyle/>
          <a:p>
            <a:fld id="{7C088DA3-5DB5-423B-869F-710A2F573C74}" type="slidenum">
              <a:rPr lang="en-GB" smtClean="0"/>
              <a:t>3</a:t>
            </a:fld>
            <a:endParaRPr lang="en-GB"/>
          </a:p>
        </p:txBody>
      </p:sp>
    </p:spTree>
    <p:extLst>
      <p:ext uri="{BB962C8B-B14F-4D97-AF65-F5344CB8AC3E}">
        <p14:creationId xmlns:p14="http://schemas.microsoft.com/office/powerpoint/2010/main" val="3733925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Befolkningssammansättningen i Sverige håller på att förändras. Under kommande decennier får vi fler äldre, det föds fler barn och den globala migrationen fortsätter att öka. Framför allt är det den åldrande befolkningen som kommer att förändra demografin. Detta påverkar skatteunderlaget eftersom andelen personer i yrkesverksam ålder minskar.</a:t>
            </a:r>
            <a:endParaRPr lang="sv-SE" dirty="0"/>
          </a:p>
        </p:txBody>
      </p:sp>
      <p:sp>
        <p:nvSpPr>
          <p:cNvPr id="4" name="Platshållare för bildnummer 3"/>
          <p:cNvSpPr>
            <a:spLocks noGrp="1"/>
          </p:cNvSpPr>
          <p:nvPr>
            <p:ph type="sldNum" sz="quarter" idx="10"/>
          </p:nvPr>
        </p:nvSpPr>
        <p:spPr/>
        <p:txBody>
          <a:bodyPr/>
          <a:lstStyle/>
          <a:p>
            <a:fld id="{7C088DA3-5DB5-423B-869F-710A2F573C74}" type="slidenum">
              <a:rPr lang="en-GB" smtClean="0"/>
              <a:t>4</a:t>
            </a:fld>
            <a:endParaRPr lang="en-GB"/>
          </a:p>
        </p:txBody>
      </p:sp>
    </p:spTree>
    <p:extLst>
      <p:ext uri="{BB962C8B-B14F-4D97-AF65-F5344CB8AC3E}">
        <p14:creationId xmlns:p14="http://schemas.microsoft.com/office/powerpoint/2010/main" val="1538512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Nacka är en ekonomiskt välmående kommun, tillväxten är hög och Nackaborna har god hälsa. Men</a:t>
            </a:r>
          </a:p>
          <a:p>
            <a:r>
              <a:rPr lang="sv-SE" sz="1200" b="0" i="0" u="none" strike="noStrike" kern="1200" baseline="0" dirty="0">
                <a:solidFill>
                  <a:schemeClr val="tx1"/>
                </a:solidFill>
                <a:latin typeface="+mn-lt"/>
                <a:ea typeface="+mn-ea"/>
                <a:cs typeface="+mn-cs"/>
              </a:rPr>
              <a:t>inom flera områden i samhället ökar polariseringen. Ojämlikheten i levnadsvillkor ökar, både mellan</a:t>
            </a:r>
          </a:p>
          <a:p>
            <a:r>
              <a:rPr lang="sv-SE" sz="1200" b="0" i="0" u="none" strike="noStrike" kern="1200" baseline="0" dirty="0">
                <a:solidFill>
                  <a:schemeClr val="tx1"/>
                </a:solidFill>
                <a:latin typeface="+mn-lt"/>
                <a:ea typeface="+mn-ea"/>
                <a:cs typeface="+mn-cs"/>
              </a:rPr>
              <a:t>individer och mellan olika bostadsområden. Inkomstskillnaderna blir större liksom skillnaderna i hälsa</a:t>
            </a:r>
          </a:p>
          <a:p>
            <a:r>
              <a:rPr lang="sv-SE" sz="1200" b="0" i="0" u="none" strike="noStrike" kern="1200" baseline="0" dirty="0">
                <a:solidFill>
                  <a:schemeClr val="tx1"/>
                </a:solidFill>
                <a:latin typeface="+mn-lt"/>
                <a:ea typeface="+mn-ea"/>
                <a:cs typeface="+mn-cs"/>
              </a:rPr>
              <a:t>och arbetslöshet. Trots hög tillväxt och låg arbetslöshet i Nacka syns skillnader även här.</a:t>
            </a:r>
            <a:endParaRPr lang="sv-SE" dirty="0"/>
          </a:p>
        </p:txBody>
      </p:sp>
      <p:sp>
        <p:nvSpPr>
          <p:cNvPr id="4" name="Platshållare för bildnummer 3"/>
          <p:cNvSpPr>
            <a:spLocks noGrp="1"/>
          </p:cNvSpPr>
          <p:nvPr>
            <p:ph type="sldNum" sz="quarter" idx="10"/>
          </p:nvPr>
        </p:nvSpPr>
        <p:spPr/>
        <p:txBody>
          <a:bodyPr/>
          <a:lstStyle/>
          <a:p>
            <a:fld id="{7C088DA3-5DB5-423B-869F-710A2F573C74}" type="slidenum">
              <a:rPr lang="en-GB" smtClean="0"/>
              <a:t>5</a:t>
            </a:fld>
            <a:endParaRPr lang="en-GB"/>
          </a:p>
        </p:txBody>
      </p:sp>
    </p:spTree>
    <p:extLst>
      <p:ext uri="{BB962C8B-B14F-4D97-AF65-F5344CB8AC3E}">
        <p14:creationId xmlns:p14="http://schemas.microsoft.com/office/powerpoint/2010/main" val="3376339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C088DA3-5DB5-423B-869F-710A2F573C74}" type="slidenum">
              <a:rPr lang="en-GB" smtClean="0"/>
              <a:t>6</a:t>
            </a:fld>
            <a:endParaRPr lang="en-GB"/>
          </a:p>
        </p:txBody>
      </p:sp>
    </p:spTree>
    <p:extLst>
      <p:ext uri="{BB962C8B-B14F-4D97-AF65-F5344CB8AC3E}">
        <p14:creationId xmlns:p14="http://schemas.microsoft.com/office/powerpoint/2010/main" val="1842790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Flera aktörer bidrar på olika sätt till samhällsbygget. Kommunen är en del av ett ekosystem</a:t>
            </a:r>
          </a:p>
          <a:p>
            <a:r>
              <a:rPr lang="sv-SE" sz="1200" b="0" i="0" u="none" strike="noStrike" kern="1200" baseline="0" dirty="0">
                <a:solidFill>
                  <a:schemeClr val="tx1"/>
                </a:solidFill>
                <a:latin typeface="+mn-lt"/>
                <a:ea typeface="+mn-ea"/>
                <a:cs typeface="+mn-cs"/>
              </a:rPr>
              <a:t>där specialiserade företag, samhällsentreprenörer, civilsamhälle, arbetsgivare, organisationer</a:t>
            </a:r>
          </a:p>
          <a:p>
            <a:r>
              <a:rPr lang="sv-SE" sz="1200" b="0" i="0" u="none" strike="noStrike" kern="1200" baseline="0" dirty="0">
                <a:solidFill>
                  <a:schemeClr val="tx1"/>
                </a:solidFill>
                <a:latin typeface="+mn-lt"/>
                <a:ea typeface="+mn-ea"/>
                <a:cs typeface="+mn-cs"/>
              </a:rPr>
              <a:t>samt hushåll, kunder och användare ingår, och där alla delar är beroende av varandra. Gamla</a:t>
            </a:r>
          </a:p>
          <a:p>
            <a:r>
              <a:rPr lang="sv-SE" sz="1200" b="0" i="0" u="none" strike="noStrike" kern="1200" baseline="0" dirty="0">
                <a:solidFill>
                  <a:schemeClr val="tx1"/>
                </a:solidFill>
                <a:latin typeface="+mn-lt"/>
                <a:ea typeface="+mn-ea"/>
                <a:cs typeface="+mn-cs"/>
              </a:rPr>
              <a:t>affärsmodeller utmanas i snabbare takt och nya affärsmodeller och tjänster dyker upp.</a:t>
            </a:r>
            <a:endParaRPr lang="sv-SE" dirty="0"/>
          </a:p>
        </p:txBody>
      </p:sp>
      <p:sp>
        <p:nvSpPr>
          <p:cNvPr id="4" name="Platshållare för bildnummer 3"/>
          <p:cNvSpPr>
            <a:spLocks noGrp="1"/>
          </p:cNvSpPr>
          <p:nvPr>
            <p:ph type="sldNum" sz="quarter" idx="10"/>
          </p:nvPr>
        </p:nvSpPr>
        <p:spPr/>
        <p:txBody>
          <a:bodyPr/>
          <a:lstStyle/>
          <a:p>
            <a:fld id="{7C088DA3-5DB5-423B-869F-710A2F573C74}" type="slidenum">
              <a:rPr lang="en-GB" smtClean="0"/>
              <a:t>7</a:t>
            </a:fld>
            <a:endParaRPr lang="en-GB"/>
          </a:p>
        </p:txBody>
      </p:sp>
    </p:spTree>
    <p:extLst>
      <p:ext uri="{BB962C8B-B14F-4D97-AF65-F5344CB8AC3E}">
        <p14:creationId xmlns:p14="http://schemas.microsoft.com/office/powerpoint/2010/main" val="305477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C088DA3-5DB5-423B-869F-710A2F573C74}" type="slidenum">
              <a:rPr lang="en-GB" smtClean="0"/>
              <a:t>8</a:t>
            </a:fld>
            <a:endParaRPr lang="en-GB"/>
          </a:p>
        </p:txBody>
      </p:sp>
    </p:spTree>
    <p:extLst>
      <p:ext uri="{BB962C8B-B14F-4D97-AF65-F5344CB8AC3E}">
        <p14:creationId xmlns:p14="http://schemas.microsoft.com/office/powerpoint/2010/main" val="454503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Sverige har höga resultat på frågor om tillit i internationell jämförelse, men tendenser tyder på att tilliten blir mer splittrad och politiserad. Ungdomars vilja att engagera sig i samhällsfrågor är stark, men engagemanget uttrycks och utförs på ett annat sätt än tidigare. En utmaning för kommunen är Nackabornas låga betyg på möjligheten till inflytande och påverkan samt deras förtroende för kommunen.</a:t>
            </a:r>
            <a:endParaRPr lang="sv-SE" dirty="0"/>
          </a:p>
        </p:txBody>
      </p:sp>
      <p:sp>
        <p:nvSpPr>
          <p:cNvPr id="4" name="Platshållare för bildnummer 3"/>
          <p:cNvSpPr>
            <a:spLocks noGrp="1"/>
          </p:cNvSpPr>
          <p:nvPr>
            <p:ph type="sldNum" sz="quarter" idx="10"/>
          </p:nvPr>
        </p:nvSpPr>
        <p:spPr/>
        <p:txBody>
          <a:bodyPr/>
          <a:lstStyle/>
          <a:p>
            <a:fld id="{7C088DA3-5DB5-423B-869F-710A2F573C74}" type="slidenum">
              <a:rPr lang="en-GB" smtClean="0"/>
              <a:t>9</a:t>
            </a:fld>
            <a:endParaRPr lang="en-GB"/>
          </a:p>
        </p:txBody>
      </p:sp>
    </p:spTree>
    <p:extLst>
      <p:ext uri="{BB962C8B-B14F-4D97-AF65-F5344CB8AC3E}">
        <p14:creationId xmlns:p14="http://schemas.microsoft.com/office/powerpoint/2010/main" val="3620589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bi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321DD-D9B2-4EAE-AF79-0962788E7A2B}"/>
              </a:ext>
            </a:extLst>
          </p:cNvPr>
          <p:cNvSpPr>
            <a:spLocks noGrp="1"/>
          </p:cNvSpPr>
          <p:nvPr>
            <p:ph type="title" hasCustomPrompt="1"/>
          </p:nvPr>
        </p:nvSpPr>
        <p:spPr>
          <a:xfrm>
            <a:off x="639791" y="2437430"/>
            <a:ext cx="10212693" cy="1325563"/>
          </a:xfrm>
        </p:spPr>
        <p:txBody>
          <a:bodyPr anchor="b"/>
          <a:lstStyle>
            <a:lvl1pPr>
              <a:defRPr lang="en-GB" sz="4800" kern="1200" cap="all" baseline="0" dirty="0" smtClean="0">
                <a:solidFill>
                  <a:schemeClr val="bg1"/>
                </a:solidFill>
                <a:effectLst>
                  <a:outerShdw blurRad="431800" sx="102000" sy="102000" algn="ctr" rotWithShape="0">
                    <a:prstClr val="black">
                      <a:alpha val="60000"/>
                    </a:prstClr>
                  </a:outerShdw>
                  <a:reflection stA="45000" endPos="0" dist="50800" dir="5400000" sy="-100000" algn="bl" rotWithShape="0"/>
                </a:effectLst>
                <a:latin typeface="+mj-lt"/>
                <a:ea typeface="+mj-ea"/>
                <a:cs typeface="+mj-cs"/>
              </a:defRPr>
            </a:lvl1pPr>
          </a:lstStyle>
          <a:p>
            <a:r>
              <a:rPr lang="sv-SE" dirty="0"/>
              <a:t>Redigera text</a:t>
            </a:r>
          </a:p>
        </p:txBody>
      </p:sp>
      <p:sp>
        <p:nvSpPr>
          <p:cNvPr id="16" name="Platshållare för text 15">
            <a:extLst>
              <a:ext uri="{FF2B5EF4-FFF2-40B4-BE49-F238E27FC236}">
                <a16:creationId xmlns:a16="http://schemas.microsoft.com/office/drawing/2014/main" id="{93A2A7EE-308B-4807-8CF2-EFEBBEE1D2B6}"/>
              </a:ext>
            </a:extLst>
          </p:cNvPr>
          <p:cNvSpPr>
            <a:spLocks noGrp="1"/>
          </p:cNvSpPr>
          <p:nvPr>
            <p:ph type="body" sz="quarter" idx="16"/>
          </p:nvPr>
        </p:nvSpPr>
        <p:spPr>
          <a:xfrm>
            <a:off x="639792" y="3817333"/>
            <a:ext cx="10212693" cy="919767"/>
          </a:xfrm>
        </p:spPr>
        <p:txBody>
          <a:bodyPr>
            <a:noAutofit/>
          </a:bodyPr>
          <a:lstStyle>
            <a:lvl1pPr marL="0" indent="0">
              <a:buNone/>
              <a:defRPr lang="sv-SE" sz="2800" b="0" kern="1200" dirty="0">
                <a:solidFill>
                  <a:schemeClr val="bg1"/>
                </a:solidFill>
                <a:effectLst>
                  <a:outerShdw blurRad="558800" dist="50800" dir="5400000" algn="ctr" rotWithShape="0">
                    <a:schemeClr val="tx1">
                      <a:alpha val="60000"/>
                    </a:schemeClr>
                  </a:outerShdw>
                </a:effectLst>
                <a:latin typeface="+mj-lt"/>
                <a:ea typeface="+mn-ea"/>
                <a:cs typeface="+mn-cs"/>
              </a:defRPr>
            </a:lvl1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p>
            <a:endParaRPr lang="sv-SE" dirty="0"/>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p>
            <a:r>
              <a:rPr lang="sv-SE"/>
              <a:t>SUPERKOMMUN i en föränderlig värld</a:t>
            </a:r>
            <a:endParaRPr lang="sv-SE" dirty="0"/>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13" name="Platshållare för text 10">
            <a:extLst>
              <a:ext uri="{FF2B5EF4-FFF2-40B4-BE49-F238E27FC236}">
                <a16:creationId xmlns:a16="http://schemas.microsoft.com/office/drawing/2014/main" id="{F8826437-AE9A-4317-B696-807004AC2429}"/>
              </a:ext>
            </a:extLst>
          </p:cNvPr>
          <p:cNvSpPr>
            <a:spLocks noGrp="1"/>
          </p:cNvSpPr>
          <p:nvPr>
            <p:ph type="body" sz="quarter" idx="17" hasCustomPrompt="1"/>
          </p:nvPr>
        </p:nvSpPr>
        <p:spPr>
          <a:xfrm>
            <a:off x="9796461" y="5951831"/>
            <a:ext cx="2026674" cy="640267"/>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2973139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 text YTA 3">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F8B1830C-9F61-4CBC-8552-0ED32F0B09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endParaRPr lang="sv-SE" dirty="0"/>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a:t>SUPERKOMMUN i en föränderlig värld</a:t>
            </a:r>
            <a:endParaRPr lang="sv-SE" dirty="0"/>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sp>
        <p:nvSpPr>
          <p:cNvPr id="10" name="Platshållare för text 10">
            <a:extLst>
              <a:ext uri="{FF2B5EF4-FFF2-40B4-BE49-F238E27FC236}">
                <a16:creationId xmlns:a16="http://schemas.microsoft.com/office/drawing/2014/main" id="{DFEF7BFE-63E7-4169-B7D5-F77EE2BD0395}"/>
              </a:ext>
            </a:extLst>
          </p:cNvPr>
          <p:cNvSpPr>
            <a:spLocks noGrp="1"/>
          </p:cNvSpPr>
          <p:nvPr>
            <p:ph type="body" sz="quarter" idx="17" hasCustomPrompt="1"/>
          </p:nvPr>
        </p:nvSpPr>
        <p:spPr>
          <a:xfrm>
            <a:off x="9796461" y="5951831"/>
            <a:ext cx="2026674" cy="640267"/>
          </a:xfrm>
          <a:blipFill>
            <a:blip r:embed="rId3"/>
            <a:stretch>
              <a:fillRect/>
            </a:stretch>
          </a:blipFill>
        </p:spPr>
        <p:txBody>
          <a:bodyPr/>
          <a:lstStyle>
            <a:lvl1pPr marL="0" indent="0">
              <a:buNone/>
              <a:defRPr/>
            </a:lvl1pPr>
          </a:lstStyle>
          <a:p>
            <a:pPr lvl="0"/>
            <a:r>
              <a:rPr lang="sv-SE" dirty="0"/>
              <a:t> </a:t>
            </a:r>
          </a:p>
        </p:txBody>
      </p:sp>
      <p:sp>
        <p:nvSpPr>
          <p:cNvPr id="11" name="Rubrik 1">
            <a:extLst>
              <a:ext uri="{FF2B5EF4-FFF2-40B4-BE49-F238E27FC236}">
                <a16:creationId xmlns:a16="http://schemas.microsoft.com/office/drawing/2014/main" id="{C0D44B3E-2230-4E61-9087-BC24BA6C1527}"/>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format</a:t>
            </a:r>
            <a:endParaRPr lang="sv-SE" dirty="0"/>
          </a:p>
        </p:txBody>
      </p:sp>
      <p:sp>
        <p:nvSpPr>
          <p:cNvPr id="12" name="Platshållare för text 9">
            <a:extLst>
              <a:ext uri="{FF2B5EF4-FFF2-40B4-BE49-F238E27FC236}">
                <a16:creationId xmlns:a16="http://schemas.microsoft.com/office/drawing/2014/main" id="{02198346-753B-4BCB-85CE-9B5714F2374F}"/>
              </a:ext>
            </a:extLst>
          </p:cNvPr>
          <p:cNvSpPr>
            <a:spLocks noGrp="1"/>
          </p:cNvSpPr>
          <p:nvPr>
            <p:ph type="body" sz="quarter" idx="13"/>
          </p:nvPr>
        </p:nvSpPr>
        <p:spPr>
          <a:xfrm>
            <a:off x="639764" y="1808163"/>
            <a:ext cx="7764461" cy="4160838"/>
          </a:xfrm>
        </p:spPr>
        <p:txBody>
          <a:bodyPr/>
          <a:lstStyle>
            <a:lvl1pPr marL="180000" indent="-180000">
              <a:defRPr sz="2000">
                <a:solidFill>
                  <a:schemeClr val="bg1"/>
                </a:solidFill>
              </a:defRPr>
            </a:lvl1pPr>
            <a:lvl2pPr marL="360000" indent="-228600">
              <a:buFont typeface="Gill Sans MT Pro Light" panose="020B0302020104020203" pitchFamily="34" charset="0"/>
              <a:buChar char="­"/>
              <a:defRPr sz="1800">
                <a:solidFill>
                  <a:schemeClr val="bg1"/>
                </a:solidFill>
              </a:defRPr>
            </a:lvl2pPr>
            <a:lvl3pPr marL="540000" indent="-228600">
              <a:buFont typeface="Gill Sans MT Pro Light" panose="020B0302020104020203" pitchFamily="34" charset="0"/>
              <a:buChar char="­"/>
              <a:defRPr sz="1600">
                <a:solidFill>
                  <a:schemeClr val="bg1"/>
                </a:solidFill>
              </a:defRPr>
            </a:lvl3pPr>
            <a:lvl4pPr marL="720000" indent="-228600">
              <a:buFont typeface="Gill Sans MT Pro Light" panose="020B0302020104020203" pitchFamily="34" charset="0"/>
              <a:buChar char="­"/>
              <a:defRPr sz="1400">
                <a:solidFill>
                  <a:schemeClr val="bg1"/>
                </a:solidFill>
              </a:defRPr>
            </a:lvl4pPr>
            <a:lvl5pPr marL="900000" indent="-228600">
              <a:buFont typeface="Gill Sans MT Pro Light" panose="020B0302020104020203" pitchFamily="34" charset="0"/>
              <a:buChar cha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06930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 text YTA 4">
    <p:spTree>
      <p:nvGrpSpPr>
        <p:cNvPr id="1" name=""/>
        <p:cNvGrpSpPr/>
        <p:nvPr/>
      </p:nvGrpSpPr>
      <p:grpSpPr>
        <a:xfrm>
          <a:off x="0" y="0"/>
          <a:ext cx="0" cy="0"/>
          <a:chOff x="0" y="0"/>
          <a:chExt cx="0" cy="0"/>
        </a:xfrm>
      </p:grpSpPr>
      <p:pic>
        <p:nvPicPr>
          <p:cNvPr id="11" name="A07EDF14-5A12-41FE-B7BA-5D61B34D2AE4" descr="6FF47256-95D4-4042-A516-8C0DC43CD4CD@chimney">
            <a:extLst>
              <a:ext uri="{FF2B5EF4-FFF2-40B4-BE49-F238E27FC236}">
                <a16:creationId xmlns:a16="http://schemas.microsoft.com/office/drawing/2014/main" id="{36A1D54F-1C19-4517-B99A-C5775151ED3E}"/>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33350" y="-57531"/>
            <a:ext cx="12325350" cy="694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endParaRPr lang="sv-SE" dirty="0"/>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a:t>SUPERKOMMUN i en föränderlig värld</a:t>
            </a:r>
            <a:endParaRPr lang="sv-SE" dirty="0"/>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sp>
        <p:nvSpPr>
          <p:cNvPr id="18" name="Platshållare för text 10">
            <a:extLst>
              <a:ext uri="{FF2B5EF4-FFF2-40B4-BE49-F238E27FC236}">
                <a16:creationId xmlns:a16="http://schemas.microsoft.com/office/drawing/2014/main" id="{8BF8537A-4E77-4766-A1DC-8BB66CFD6A5B}"/>
              </a:ext>
            </a:extLst>
          </p:cNvPr>
          <p:cNvSpPr>
            <a:spLocks noGrp="1"/>
          </p:cNvSpPr>
          <p:nvPr>
            <p:ph type="body" sz="quarter" idx="17" hasCustomPrompt="1"/>
          </p:nvPr>
        </p:nvSpPr>
        <p:spPr>
          <a:xfrm>
            <a:off x="9796461" y="5951831"/>
            <a:ext cx="2026674" cy="640267"/>
          </a:xfrm>
          <a:blipFill>
            <a:blip r:embed="rId3"/>
            <a:stretch>
              <a:fillRect/>
            </a:stretch>
          </a:blipFill>
        </p:spPr>
        <p:txBody>
          <a:bodyPr/>
          <a:lstStyle>
            <a:lvl1pPr marL="0" indent="0">
              <a:buNone/>
              <a:defRPr/>
            </a:lvl1pPr>
          </a:lstStyle>
          <a:p>
            <a:pPr lvl="0"/>
            <a:r>
              <a:rPr lang="sv-SE" dirty="0"/>
              <a:t> </a:t>
            </a:r>
          </a:p>
        </p:txBody>
      </p:sp>
      <p:sp>
        <p:nvSpPr>
          <p:cNvPr id="10" name="Rubrik 1">
            <a:extLst>
              <a:ext uri="{FF2B5EF4-FFF2-40B4-BE49-F238E27FC236}">
                <a16:creationId xmlns:a16="http://schemas.microsoft.com/office/drawing/2014/main" id="{27CDB11F-3996-4954-9D63-C2CB5FE1B3BE}"/>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format</a:t>
            </a:r>
            <a:endParaRPr lang="sv-SE" dirty="0"/>
          </a:p>
        </p:txBody>
      </p:sp>
      <p:sp>
        <p:nvSpPr>
          <p:cNvPr id="12" name="Platshållare för text 9">
            <a:extLst>
              <a:ext uri="{FF2B5EF4-FFF2-40B4-BE49-F238E27FC236}">
                <a16:creationId xmlns:a16="http://schemas.microsoft.com/office/drawing/2014/main" id="{9811892E-62C6-418B-BFE5-8E47F014E3E3}"/>
              </a:ext>
            </a:extLst>
          </p:cNvPr>
          <p:cNvSpPr>
            <a:spLocks noGrp="1"/>
          </p:cNvSpPr>
          <p:nvPr>
            <p:ph type="body" sz="quarter" idx="13"/>
          </p:nvPr>
        </p:nvSpPr>
        <p:spPr>
          <a:xfrm>
            <a:off x="639764" y="1808163"/>
            <a:ext cx="7764461" cy="4160838"/>
          </a:xfrm>
        </p:spPr>
        <p:txBody>
          <a:bodyPr/>
          <a:lstStyle>
            <a:lvl1pPr marL="180000" indent="-180000">
              <a:defRPr sz="2000">
                <a:solidFill>
                  <a:schemeClr val="bg1"/>
                </a:solidFill>
              </a:defRPr>
            </a:lvl1pPr>
            <a:lvl2pPr marL="360000" indent="-228600">
              <a:buFont typeface="Gill Sans MT Pro Light" panose="020B0302020104020203" pitchFamily="34" charset="0"/>
              <a:buChar char="­"/>
              <a:defRPr sz="1800">
                <a:solidFill>
                  <a:schemeClr val="bg1"/>
                </a:solidFill>
              </a:defRPr>
            </a:lvl2pPr>
            <a:lvl3pPr marL="540000" indent="-228600">
              <a:buFont typeface="Gill Sans MT Pro Light" panose="020B0302020104020203" pitchFamily="34" charset="0"/>
              <a:buChar char="­"/>
              <a:defRPr sz="1600">
                <a:solidFill>
                  <a:schemeClr val="bg1"/>
                </a:solidFill>
              </a:defRPr>
            </a:lvl3pPr>
            <a:lvl4pPr marL="720000" indent="-228600">
              <a:buFont typeface="Gill Sans MT Pro Light" panose="020B0302020104020203" pitchFamily="34" charset="0"/>
              <a:buChar char="­"/>
              <a:defRPr sz="1400">
                <a:solidFill>
                  <a:schemeClr val="bg1"/>
                </a:solidFill>
              </a:defRPr>
            </a:lvl4pPr>
            <a:lvl5pPr marL="900000" indent="-228600">
              <a:buFont typeface="Gill Sans MT Pro Light" panose="020B0302020104020203" pitchFamily="34" charset="0"/>
              <a:buChar cha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279534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collage 2">
    <p:bg>
      <p:bgPr>
        <a:solidFill>
          <a:schemeClr val="bg1"/>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D67BC8D-5DA5-4E79-BC06-B1186574795C}"/>
              </a:ext>
            </a:extLst>
          </p:cNvPr>
          <p:cNvSpPr>
            <a:spLocks noGrp="1"/>
          </p:cNvSpPr>
          <p:nvPr>
            <p:ph type="pic" idx="1"/>
          </p:nvPr>
        </p:nvSpPr>
        <p:spPr>
          <a:xfrm>
            <a:off x="1" y="0"/>
            <a:ext cx="6048000" cy="6858000"/>
          </a:xfrm>
          <a:solidFill>
            <a:schemeClr val="bg2"/>
          </a:solidFill>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9" name="Platshållare för bild 2">
            <a:extLst>
              <a:ext uri="{FF2B5EF4-FFF2-40B4-BE49-F238E27FC236}">
                <a16:creationId xmlns:a16="http://schemas.microsoft.com/office/drawing/2014/main" id="{59935704-DD69-45C8-93D6-70C51DB09123}"/>
              </a:ext>
            </a:extLst>
          </p:cNvPr>
          <p:cNvSpPr>
            <a:spLocks noGrp="1"/>
          </p:cNvSpPr>
          <p:nvPr>
            <p:ph type="pic" idx="13"/>
          </p:nvPr>
        </p:nvSpPr>
        <p:spPr>
          <a:xfrm>
            <a:off x="6150194" y="0"/>
            <a:ext cx="6048000" cy="6858000"/>
          </a:xfrm>
          <a:solidFill>
            <a:schemeClr val="bg2"/>
          </a:solidFill>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11" name="Platshållare för text 10">
            <a:extLst>
              <a:ext uri="{FF2B5EF4-FFF2-40B4-BE49-F238E27FC236}">
                <a16:creationId xmlns:a16="http://schemas.microsoft.com/office/drawing/2014/main" id="{A065E4CF-9FA7-4B21-A6DB-B73B00192A60}"/>
              </a:ext>
            </a:extLst>
          </p:cNvPr>
          <p:cNvSpPr>
            <a:spLocks noGrp="1"/>
          </p:cNvSpPr>
          <p:nvPr>
            <p:ph type="body" sz="quarter" idx="17" hasCustomPrompt="1"/>
          </p:nvPr>
        </p:nvSpPr>
        <p:spPr>
          <a:xfrm>
            <a:off x="9796461" y="5951831"/>
            <a:ext cx="2026674" cy="640267"/>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2359864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ildcollage 3">
    <p:bg>
      <p:bgPr>
        <a:solidFill>
          <a:schemeClr val="bg1"/>
        </a:solidFill>
        <a:effectLst/>
      </p:bgPr>
    </p:bg>
    <p:spTree>
      <p:nvGrpSpPr>
        <p:cNvPr id="1" name=""/>
        <p:cNvGrpSpPr/>
        <p:nvPr/>
      </p:nvGrpSpPr>
      <p:grpSpPr>
        <a:xfrm>
          <a:off x="0" y="0"/>
          <a:ext cx="0" cy="0"/>
          <a:chOff x="0" y="0"/>
          <a:chExt cx="0" cy="0"/>
        </a:xfrm>
      </p:grpSpPr>
      <p:sp>
        <p:nvSpPr>
          <p:cNvPr id="6" name="Platshållare för bild 2">
            <a:extLst>
              <a:ext uri="{FF2B5EF4-FFF2-40B4-BE49-F238E27FC236}">
                <a16:creationId xmlns:a16="http://schemas.microsoft.com/office/drawing/2014/main" id="{50212A9E-C464-42DE-825E-5F023B24AABC}"/>
              </a:ext>
            </a:extLst>
          </p:cNvPr>
          <p:cNvSpPr>
            <a:spLocks noGrp="1"/>
          </p:cNvSpPr>
          <p:nvPr>
            <p:ph type="pic" idx="1"/>
          </p:nvPr>
        </p:nvSpPr>
        <p:spPr>
          <a:xfrm>
            <a:off x="1" y="0"/>
            <a:ext cx="6048000" cy="6858000"/>
          </a:xfrm>
          <a:solidFill>
            <a:schemeClr val="bg2"/>
          </a:solidFill>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7" name="Platshållare för bild 2">
            <a:extLst>
              <a:ext uri="{FF2B5EF4-FFF2-40B4-BE49-F238E27FC236}">
                <a16:creationId xmlns:a16="http://schemas.microsoft.com/office/drawing/2014/main" id="{BB7266A3-AE9B-4E41-8602-A62536078EE6}"/>
              </a:ext>
            </a:extLst>
          </p:cNvPr>
          <p:cNvSpPr>
            <a:spLocks noGrp="1"/>
          </p:cNvSpPr>
          <p:nvPr>
            <p:ph type="pic" idx="13"/>
          </p:nvPr>
        </p:nvSpPr>
        <p:spPr>
          <a:xfrm>
            <a:off x="6150194" y="-2381"/>
            <a:ext cx="6048000" cy="3384000"/>
          </a:xfrm>
          <a:solidFill>
            <a:schemeClr val="bg2"/>
          </a:solidFill>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8" name="Platshållare för bild 2">
            <a:extLst>
              <a:ext uri="{FF2B5EF4-FFF2-40B4-BE49-F238E27FC236}">
                <a16:creationId xmlns:a16="http://schemas.microsoft.com/office/drawing/2014/main" id="{4557595D-B44E-423B-B53D-C5F7E2838051}"/>
              </a:ext>
            </a:extLst>
          </p:cNvPr>
          <p:cNvSpPr>
            <a:spLocks noGrp="1"/>
          </p:cNvSpPr>
          <p:nvPr>
            <p:ph type="pic" idx="16"/>
          </p:nvPr>
        </p:nvSpPr>
        <p:spPr>
          <a:xfrm>
            <a:off x="6144001" y="3479991"/>
            <a:ext cx="6048000" cy="3384000"/>
          </a:xfrm>
          <a:solidFill>
            <a:schemeClr val="bg2"/>
          </a:solidFill>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12" name="Platshållare för text 10">
            <a:extLst>
              <a:ext uri="{FF2B5EF4-FFF2-40B4-BE49-F238E27FC236}">
                <a16:creationId xmlns:a16="http://schemas.microsoft.com/office/drawing/2014/main" id="{433BD1FA-ABD8-4829-8258-695C1D5DABEA}"/>
              </a:ext>
            </a:extLst>
          </p:cNvPr>
          <p:cNvSpPr>
            <a:spLocks noGrp="1"/>
          </p:cNvSpPr>
          <p:nvPr>
            <p:ph type="body" sz="quarter" idx="17" hasCustomPrompt="1"/>
          </p:nvPr>
        </p:nvSpPr>
        <p:spPr>
          <a:xfrm>
            <a:off x="9796461" y="5951831"/>
            <a:ext cx="2026674" cy="640267"/>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51730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collage 4">
    <p:bg>
      <p:bgPr>
        <a:solidFill>
          <a:schemeClr val="bg1"/>
        </a:solidFill>
        <a:effectLst/>
      </p:bgPr>
    </p:bg>
    <p:spTree>
      <p:nvGrpSpPr>
        <p:cNvPr id="1" name=""/>
        <p:cNvGrpSpPr/>
        <p:nvPr/>
      </p:nvGrpSpPr>
      <p:grpSpPr>
        <a:xfrm>
          <a:off x="0" y="0"/>
          <a:ext cx="0" cy="0"/>
          <a:chOff x="0" y="0"/>
          <a:chExt cx="0" cy="0"/>
        </a:xfrm>
      </p:grpSpPr>
      <p:sp>
        <p:nvSpPr>
          <p:cNvPr id="14" name="Platshållare för bild 2">
            <a:extLst>
              <a:ext uri="{FF2B5EF4-FFF2-40B4-BE49-F238E27FC236}">
                <a16:creationId xmlns:a16="http://schemas.microsoft.com/office/drawing/2014/main" id="{029A61F7-5DB6-4394-9D77-1AD82E0FC402}"/>
              </a:ext>
            </a:extLst>
          </p:cNvPr>
          <p:cNvSpPr>
            <a:spLocks noGrp="1"/>
          </p:cNvSpPr>
          <p:nvPr>
            <p:ph type="pic" idx="13"/>
          </p:nvPr>
        </p:nvSpPr>
        <p:spPr>
          <a:xfrm>
            <a:off x="6151144" y="0"/>
            <a:ext cx="6048000" cy="3384000"/>
          </a:xfrm>
          <a:solidFill>
            <a:schemeClr val="bg2"/>
          </a:solidFill>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15" name="Platshållare för bild 2">
            <a:extLst>
              <a:ext uri="{FF2B5EF4-FFF2-40B4-BE49-F238E27FC236}">
                <a16:creationId xmlns:a16="http://schemas.microsoft.com/office/drawing/2014/main" id="{D59F388B-B781-43C5-8930-9169432CCE73}"/>
              </a:ext>
            </a:extLst>
          </p:cNvPr>
          <p:cNvSpPr>
            <a:spLocks noGrp="1"/>
          </p:cNvSpPr>
          <p:nvPr>
            <p:ph type="pic" idx="16"/>
          </p:nvPr>
        </p:nvSpPr>
        <p:spPr>
          <a:xfrm>
            <a:off x="6151144" y="3482372"/>
            <a:ext cx="6048000" cy="3384000"/>
          </a:xfrm>
          <a:solidFill>
            <a:schemeClr val="bg2"/>
          </a:solidFill>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16" name="Platshållare för bild 2">
            <a:extLst>
              <a:ext uri="{FF2B5EF4-FFF2-40B4-BE49-F238E27FC236}">
                <a16:creationId xmlns:a16="http://schemas.microsoft.com/office/drawing/2014/main" id="{7424A79F-1B59-4EC6-9F01-F1065E75C5F2}"/>
              </a:ext>
            </a:extLst>
          </p:cNvPr>
          <p:cNvSpPr>
            <a:spLocks noGrp="1"/>
          </p:cNvSpPr>
          <p:nvPr>
            <p:ph type="pic" idx="18"/>
          </p:nvPr>
        </p:nvSpPr>
        <p:spPr>
          <a:xfrm>
            <a:off x="1" y="0"/>
            <a:ext cx="6048000" cy="3384000"/>
          </a:xfrm>
          <a:solidFill>
            <a:schemeClr val="bg2"/>
          </a:solidFill>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17" name="Platshållare för bild 2">
            <a:extLst>
              <a:ext uri="{FF2B5EF4-FFF2-40B4-BE49-F238E27FC236}">
                <a16:creationId xmlns:a16="http://schemas.microsoft.com/office/drawing/2014/main" id="{5B71CF3F-4A3E-473B-8B31-F97164CD0D8F}"/>
              </a:ext>
            </a:extLst>
          </p:cNvPr>
          <p:cNvSpPr>
            <a:spLocks noGrp="1"/>
          </p:cNvSpPr>
          <p:nvPr>
            <p:ph type="pic" idx="19"/>
          </p:nvPr>
        </p:nvSpPr>
        <p:spPr>
          <a:xfrm>
            <a:off x="1" y="3482372"/>
            <a:ext cx="6048000" cy="3384000"/>
          </a:xfrm>
          <a:solidFill>
            <a:schemeClr val="bg2"/>
          </a:solidFill>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12" name="Platshållare för text 3">
            <a:extLst>
              <a:ext uri="{FF2B5EF4-FFF2-40B4-BE49-F238E27FC236}">
                <a16:creationId xmlns:a16="http://schemas.microsoft.com/office/drawing/2014/main" id="{16C61011-8EF7-4F20-B60B-3DE7DF16D60F}"/>
              </a:ext>
            </a:extLst>
          </p:cNvPr>
          <p:cNvSpPr>
            <a:spLocks noGrp="1"/>
          </p:cNvSpPr>
          <p:nvPr>
            <p:ph type="body" sz="quarter" idx="20" hasCustomPrompt="1"/>
          </p:nvPr>
        </p:nvSpPr>
        <p:spPr>
          <a:xfrm>
            <a:off x="9796464" y="5946776"/>
            <a:ext cx="2026674" cy="658813"/>
          </a:xfrm>
        </p:spPr>
        <p:txBody>
          <a:bodyPr/>
          <a:lstStyle>
            <a:lvl1pPr marL="0" indent="0">
              <a:buNone/>
              <a:defRPr/>
            </a:lvl1pPr>
          </a:lstStyle>
          <a:p>
            <a:pPr lvl="0"/>
            <a:r>
              <a:rPr lang="sv-SE" dirty="0"/>
              <a:t> </a:t>
            </a:r>
          </a:p>
        </p:txBody>
      </p:sp>
      <p:sp>
        <p:nvSpPr>
          <p:cNvPr id="20" name="Platshållare för text 10">
            <a:extLst>
              <a:ext uri="{FF2B5EF4-FFF2-40B4-BE49-F238E27FC236}">
                <a16:creationId xmlns:a16="http://schemas.microsoft.com/office/drawing/2014/main" id="{FCA95EA6-EBA2-4B89-9F1A-5D25CFA56D29}"/>
              </a:ext>
            </a:extLst>
          </p:cNvPr>
          <p:cNvSpPr>
            <a:spLocks noGrp="1"/>
          </p:cNvSpPr>
          <p:nvPr>
            <p:ph type="body" sz="quarter" idx="17" hasCustomPrompt="1"/>
          </p:nvPr>
        </p:nvSpPr>
        <p:spPr>
          <a:xfrm>
            <a:off x="9796461" y="5951831"/>
            <a:ext cx="2026674" cy="640267"/>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903387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ild, kort text/citat">
    <p:bg>
      <p:bgPr>
        <a:solidFill>
          <a:schemeClr val="bg2"/>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p>
            <a:endParaRPr lang="sv-SE" dirty="0"/>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p>
            <a:r>
              <a:rPr lang="sv-SE"/>
              <a:t>SUPERKOMMUN i en föränderlig värld</a:t>
            </a:r>
            <a:endParaRPr lang="sv-SE" dirty="0"/>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10" name="Rubrik 1">
            <a:extLst>
              <a:ext uri="{FF2B5EF4-FFF2-40B4-BE49-F238E27FC236}">
                <a16:creationId xmlns:a16="http://schemas.microsoft.com/office/drawing/2014/main" id="{C3A069D7-A832-4F5A-9DE9-18BD6C778C87}"/>
              </a:ext>
            </a:extLst>
          </p:cNvPr>
          <p:cNvSpPr>
            <a:spLocks noGrp="1"/>
          </p:cNvSpPr>
          <p:nvPr>
            <p:ph type="title" hasCustomPrompt="1"/>
          </p:nvPr>
        </p:nvSpPr>
        <p:spPr>
          <a:xfrm>
            <a:off x="639792" y="500400"/>
            <a:ext cx="5025187" cy="1777712"/>
          </a:xfrm>
        </p:spPr>
        <p:txBody>
          <a:bodyPr>
            <a:normAutofit/>
          </a:bodyPr>
          <a:lstStyle>
            <a:lvl1pPr>
              <a:defRPr lang="en-GB" sz="2800" b="1" kern="1200" cap="none" baseline="0" dirty="0">
                <a:solidFill>
                  <a:schemeClr val="bg1"/>
                </a:solidFill>
                <a:effectLst>
                  <a:outerShdw blurRad="558800" dist="50800" dir="5400000" algn="ctr" rotWithShape="0">
                    <a:schemeClr val="tx1">
                      <a:alpha val="60000"/>
                    </a:schemeClr>
                  </a:outerShdw>
                </a:effectLst>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sv-SE" dirty="0"/>
              <a:t>Klicka här för att lägga till större text eller citat</a:t>
            </a:r>
          </a:p>
        </p:txBody>
      </p:sp>
      <p:sp>
        <p:nvSpPr>
          <p:cNvPr id="12" name="Platshållare för text 10">
            <a:extLst>
              <a:ext uri="{FF2B5EF4-FFF2-40B4-BE49-F238E27FC236}">
                <a16:creationId xmlns:a16="http://schemas.microsoft.com/office/drawing/2014/main" id="{7CCA1380-98DD-4682-924F-9763C5A89ADD}"/>
              </a:ext>
            </a:extLst>
          </p:cNvPr>
          <p:cNvSpPr>
            <a:spLocks noGrp="1"/>
          </p:cNvSpPr>
          <p:nvPr>
            <p:ph type="body" sz="quarter" idx="17" hasCustomPrompt="1"/>
          </p:nvPr>
        </p:nvSpPr>
        <p:spPr>
          <a:xfrm>
            <a:off x="9796461" y="5951831"/>
            <a:ext cx="2026674" cy="640267"/>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647449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tt diagram m rubrik">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DE89D1-7BB3-41A9-87A8-7B04E92C5D66}"/>
              </a:ext>
            </a:extLst>
          </p:cNvPr>
          <p:cNvSpPr>
            <a:spLocks noGrp="1"/>
          </p:cNvSpPr>
          <p:nvPr>
            <p:ph type="title"/>
          </p:nvPr>
        </p:nvSpPr>
        <p:spPr>
          <a:xfrm>
            <a:off x="639763" y="232913"/>
            <a:ext cx="9878590" cy="694260"/>
          </a:xfrm>
        </p:spPr>
        <p:txBody>
          <a:bodyPr anchor="b">
            <a:normAutofit/>
          </a:bodyPr>
          <a:lstStyle>
            <a:lvl1pPr>
              <a:defRPr lang="en-GB" sz="2400" b="1" kern="1200" cap="all" baseline="0" dirty="0">
                <a:solidFill>
                  <a:schemeClr val="tx1"/>
                </a:solidFill>
                <a:latin typeface="+mj-lt"/>
                <a:ea typeface="+mn-ea"/>
                <a:cs typeface="+mn-cs"/>
              </a:defRPr>
            </a:lvl1pPr>
          </a:lstStyle>
          <a:p>
            <a:r>
              <a:rPr lang="sv-SE"/>
              <a:t>Klicka här för att ändra format</a:t>
            </a:r>
            <a:endParaRPr lang="sv-SE" dirty="0"/>
          </a:p>
        </p:txBody>
      </p:sp>
      <p:sp>
        <p:nvSpPr>
          <p:cNvPr id="17" name="Platshållare för innehåll 3">
            <a:extLst>
              <a:ext uri="{FF2B5EF4-FFF2-40B4-BE49-F238E27FC236}">
                <a16:creationId xmlns:a16="http://schemas.microsoft.com/office/drawing/2014/main" id="{1AA353D9-3D1E-4354-958F-7F322B7A457C}"/>
              </a:ext>
            </a:extLst>
          </p:cNvPr>
          <p:cNvSpPr>
            <a:spLocks noGrp="1"/>
          </p:cNvSpPr>
          <p:nvPr>
            <p:ph sz="half" idx="2" hasCustomPrompt="1"/>
          </p:nvPr>
        </p:nvSpPr>
        <p:spPr>
          <a:xfrm>
            <a:off x="639763" y="1109662"/>
            <a:ext cx="7970836" cy="4989511"/>
          </a:xfrm>
        </p:spPr>
        <p:txBody>
          <a:bodyPr/>
          <a:lstStyle>
            <a:lvl1pPr marL="0" indent="0">
              <a:buNone/>
              <a:defRPr sz="1600"/>
            </a:lvl1pPr>
            <a:lvl2pPr marL="671400" indent="0">
              <a:buNone/>
              <a:defRPr/>
            </a:lvl2pPr>
            <a:lvl3pPr marL="1031400" indent="0">
              <a:buNone/>
              <a:defRPr/>
            </a:lvl3pPr>
            <a:lvl4pPr marL="1391400" indent="0">
              <a:buNone/>
              <a:defRPr/>
            </a:lvl4pPr>
            <a:lvl5pPr marL="1828800" indent="0">
              <a:buNone/>
              <a:defRPr/>
            </a:lvl5pPr>
          </a:lstStyle>
          <a:p>
            <a:pPr lvl="0"/>
            <a:r>
              <a:rPr lang="sv-SE" dirty="0"/>
              <a:t>Diagram</a:t>
            </a:r>
          </a:p>
        </p:txBody>
      </p:sp>
      <p:sp>
        <p:nvSpPr>
          <p:cNvPr id="7" name="Platshållare för datum 6">
            <a:extLst>
              <a:ext uri="{FF2B5EF4-FFF2-40B4-BE49-F238E27FC236}">
                <a16:creationId xmlns:a16="http://schemas.microsoft.com/office/drawing/2014/main" id="{316381CF-2E64-4AD5-AEBB-70396CAD592B}"/>
              </a:ext>
            </a:extLst>
          </p:cNvPr>
          <p:cNvSpPr>
            <a:spLocks noGrp="1"/>
          </p:cNvSpPr>
          <p:nvPr>
            <p:ph type="dt" sz="half" idx="10"/>
          </p:nvPr>
        </p:nvSpPr>
        <p:spPr/>
        <p:txBody>
          <a:bodyPr/>
          <a:lstStyle/>
          <a:p>
            <a:endParaRPr lang="sv-SE" dirty="0"/>
          </a:p>
        </p:txBody>
      </p:sp>
      <p:sp>
        <p:nvSpPr>
          <p:cNvPr id="8" name="Platshållare för sidfot 7">
            <a:extLst>
              <a:ext uri="{FF2B5EF4-FFF2-40B4-BE49-F238E27FC236}">
                <a16:creationId xmlns:a16="http://schemas.microsoft.com/office/drawing/2014/main" id="{EE84E61B-4EE4-4BE4-9DD2-5ED8D14FF7AE}"/>
              </a:ext>
            </a:extLst>
          </p:cNvPr>
          <p:cNvSpPr>
            <a:spLocks noGrp="1"/>
          </p:cNvSpPr>
          <p:nvPr>
            <p:ph type="ftr" sz="quarter" idx="11"/>
          </p:nvPr>
        </p:nvSpPr>
        <p:spPr/>
        <p:txBody>
          <a:bodyPr/>
          <a:lstStyle/>
          <a:p>
            <a:r>
              <a:rPr lang="sv-SE"/>
              <a:t>SUPERKOMMUN i en föränderlig värld</a:t>
            </a:r>
            <a:endParaRPr lang="sv-SE" dirty="0"/>
          </a:p>
        </p:txBody>
      </p:sp>
      <p:sp>
        <p:nvSpPr>
          <p:cNvPr id="9" name="Platshållare för bildnummer 8">
            <a:extLst>
              <a:ext uri="{FF2B5EF4-FFF2-40B4-BE49-F238E27FC236}">
                <a16:creationId xmlns:a16="http://schemas.microsoft.com/office/drawing/2014/main" id="{D50FC205-9444-4A85-9F1F-C0EA6B540C20}"/>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14" name="Platshållare för text 10">
            <a:extLst>
              <a:ext uri="{FF2B5EF4-FFF2-40B4-BE49-F238E27FC236}">
                <a16:creationId xmlns:a16="http://schemas.microsoft.com/office/drawing/2014/main" id="{63BE0F51-55C6-4DD4-BD4A-13588BB8E37E}"/>
              </a:ext>
            </a:extLst>
          </p:cNvPr>
          <p:cNvSpPr>
            <a:spLocks noGrp="1"/>
          </p:cNvSpPr>
          <p:nvPr>
            <p:ph type="body" sz="quarter" idx="17" hasCustomPrompt="1"/>
          </p:nvPr>
        </p:nvSpPr>
        <p:spPr>
          <a:xfrm>
            <a:off x="9796461" y="5951831"/>
            <a:ext cx="2026674" cy="640267"/>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4193680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vå diagram m rubrik">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ED9EF822-6A7B-4AB4-BF58-7A5EB718A1E6}"/>
              </a:ext>
            </a:extLst>
          </p:cNvPr>
          <p:cNvSpPr>
            <a:spLocks noGrp="1"/>
          </p:cNvSpPr>
          <p:nvPr>
            <p:ph type="title"/>
          </p:nvPr>
        </p:nvSpPr>
        <p:spPr>
          <a:xfrm>
            <a:off x="656003" y="706644"/>
            <a:ext cx="4295954" cy="694260"/>
          </a:xfrm>
        </p:spPr>
        <p:txBody>
          <a:bodyPr anchor="b">
            <a:normAutofit/>
          </a:bodyPr>
          <a:lstStyle>
            <a:lvl1pPr>
              <a:defRPr lang="en-GB" sz="2400" b="1" kern="1200" cap="all" baseline="0" dirty="0">
                <a:solidFill>
                  <a:schemeClr val="tx1"/>
                </a:solidFill>
                <a:latin typeface="+mj-lt"/>
                <a:ea typeface="+mn-ea"/>
                <a:cs typeface="+mn-cs"/>
              </a:defRPr>
            </a:lvl1pPr>
          </a:lstStyle>
          <a:p>
            <a:r>
              <a:rPr lang="sv-SE"/>
              <a:t>Klicka här för att ändra format</a:t>
            </a:r>
            <a:endParaRPr lang="sv-SE" dirty="0"/>
          </a:p>
        </p:txBody>
      </p:sp>
      <p:sp>
        <p:nvSpPr>
          <p:cNvPr id="5" name="Platshållare för text 4">
            <a:extLst>
              <a:ext uri="{FF2B5EF4-FFF2-40B4-BE49-F238E27FC236}">
                <a16:creationId xmlns:a16="http://schemas.microsoft.com/office/drawing/2014/main" id="{7FE0F6F0-AAB2-41C2-BCC7-8C271E8B9837}"/>
              </a:ext>
            </a:extLst>
          </p:cNvPr>
          <p:cNvSpPr>
            <a:spLocks noGrp="1"/>
          </p:cNvSpPr>
          <p:nvPr>
            <p:ph type="body" sz="quarter" idx="3" hasCustomPrompt="1"/>
          </p:nvPr>
        </p:nvSpPr>
        <p:spPr>
          <a:xfrm>
            <a:off x="5988414" y="706644"/>
            <a:ext cx="4295954" cy="694260"/>
          </a:xfrm>
        </p:spPr>
        <p:txBody>
          <a:bodyPr anchor="b">
            <a:normAutofit/>
          </a:bodyPr>
          <a:lstStyle>
            <a:lvl1pPr marL="0" indent="0">
              <a:buNone/>
              <a:defRPr sz="24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för att lägga till rubrik</a:t>
            </a:r>
          </a:p>
        </p:txBody>
      </p:sp>
      <p:sp>
        <p:nvSpPr>
          <p:cNvPr id="4" name="Platshållare för innehåll 3">
            <a:extLst>
              <a:ext uri="{FF2B5EF4-FFF2-40B4-BE49-F238E27FC236}">
                <a16:creationId xmlns:a16="http://schemas.microsoft.com/office/drawing/2014/main" id="{FDF390A6-276A-436C-9124-DA35C2985E3E}"/>
              </a:ext>
            </a:extLst>
          </p:cNvPr>
          <p:cNvSpPr>
            <a:spLocks noGrp="1"/>
          </p:cNvSpPr>
          <p:nvPr>
            <p:ph sz="half" idx="2" hasCustomPrompt="1"/>
          </p:nvPr>
        </p:nvSpPr>
        <p:spPr>
          <a:xfrm>
            <a:off x="656003" y="1668317"/>
            <a:ext cx="5052054" cy="3684588"/>
          </a:xfrm>
        </p:spPr>
        <p:txBody>
          <a:bodyPr/>
          <a:lstStyle>
            <a:lvl1pPr marL="0" indent="0">
              <a:buNone/>
              <a:defRPr sz="1600"/>
            </a:lvl1pPr>
            <a:lvl2pPr marL="671400" indent="0">
              <a:buNone/>
              <a:defRPr/>
            </a:lvl2pPr>
            <a:lvl3pPr marL="1031400" indent="0">
              <a:buNone/>
              <a:defRPr/>
            </a:lvl3pPr>
            <a:lvl4pPr marL="1391400" indent="0">
              <a:buNone/>
              <a:defRPr/>
            </a:lvl4pPr>
            <a:lvl5pPr marL="1828800" indent="0">
              <a:buNone/>
              <a:defRPr/>
            </a:lvl5pPr>
          </a:lstStyle>
          <a:p>
            <a:pPr lvl="0"/>
            <a:r>
              <a:rPr lang="sv-SE" dirty="0"/>
              <a:t>Diagram</a:t>
            </a:r>
          </a:p>
        </p:txBody>
      </p:sp>
      <p:sp>
        <p:nvSpPr>
          <p:cNvPr id="6" name="Platshållare för innehåll 5">
            <a:extLst>
              <a:ext uri="{FF2B5EF4-FFF2-40B4-BE49-F238E27FC236}">
                <a16:creationId xmlns:a16="http://schemas.microsoft.com/office/drawing/2014/main" id="{2EFC2A89-1B93-4FDA-A336-1F6BDCBD9644}"/>
              </a:ext>
            </a:extLst>
          </p:cNvPr>
          <p:cNvSpPr>
            <a:spLocks noGrp="1"/>
          </p:cNvSpPr>
          <p:nvPr>
            <p:ph sz="quarter" idx="4" hasCustomPrompt="1"/>
          </p:nvPr>
        </p:nvSpPr>
        <p:spPr>
          <a:xfrm>
            <a:off x="5988414" y="1668317"/>
            <a:ext cx="5076934" cy="3684588"/>
          </a:xfrm>
        </p:spPr>
        <p:txBody>
          <a:bodyPr/>
          <a:lstStyle>
            <a:lvl1pPr marL="0" indent="0">
              <a:buNone/>
              <a:defRPr sz="1600"/>
            </a:lvl1pPr>
            <a:lvl2pPr marL="671400" indent="0">
              <a:buNone/>
              <a:defRPr/>
            </a:lvl2pPr>
            <a:lvl3pPr marL="1031400" indent="0">
              <a:buNone/>
              <a:defRPr/>
            </a:lvl3pPr>
            <a:lvl4pPr marL="1391400" indent="0">
              <a:buNone/>
              <a:defRPr/>
            </a:lvl4pPr>
            <a:lvl5pPr marL="1828800" indent="0">
              <a:buNone/>
              <a:defRPr/>
            </a:lvl5pPr>
          </a:lstStyle>
          <a:p>
            <a:pPr lvl="0"/>
            <a:r>
              <a:rPr lang="sv-SE" dirty="0"/>
              <a:t>Diagram</a:t>
            </a:r>
          </a:p>
        </p:txBody>
      </p:sp>
      <p:sp>
        <p:nvSpPr>
          <p:cNvPr id="7" name="Platshållare för datum 6">
            <a:extLst>
              <a:ext uri="{FF2B5EF4-FFF2-40B4-BE49-F238E27FC236}">
                <a16:creationId xmlns:a16="http://schemas.microsoft.com/office/drawing/2014/main" id="{316381CF-2E64-4AD5-AEBB-70396CAD592B}"/>
              </a:ext>
            </a:extLst>
          </p:cNvPr>
          <p:cNvSpPr>
            <a:spLocks noGrp="1"/>
          </p:cNvSpPr>
          <p:nvPr>
            <p:ph type="dt" sz="half" idx="10"/>
          </p:nvPr>
        </p:nvSpPr>
        <p:spPr/>
        <p:txBody>
          <a:bodyPr/>
          <a:lstStyle/>
          <a:p>
            <a:endParaRPr lang="sv-SE" dirty="0"/>
          </a:p>
        </p:txBody>
      </p:sp>
      <p:sp>
        <p:nvSpPr>
          <p:cNvPr id="8" name="Platshållare för sidfot 7">
            <a:extLst>
              <a:ext uri="{FF2B5EF4-FFF2-40B4-BE49-F238E27FC236}">
                <a16:creationId xmlns:a16="http://schemas.microsoft.com/office/drawing/2014/main" id="{EE84E61B-4EE4-4BE4-9DD2-5ED8D14FF7AE}"/>
              </a:ext>
            </a:extLst>
          </p:cNvPr>
          <p:cNvSpPr>
            <a:spLocks noGrp="1"/>
          </p:cNvSpPr>
          <p:nvPr>
            <p:ph type="ftr" sz="quarter" idx="11"/>
          </p:nvPr>
        </p:nvSpPr>
        <p:spPr/>
        <p:txBody>
          <a:bodyPr/>
          <a:lstStyle/>
          <a:p>
            <a:r>
              <a:rPr lang="sv-SE"/>
              <a:t>SUPERKOMMUN i en föränderlig värld</a:t>
            </a:r>
            <a:endParaRPr lang="sv-SE" dirty="0"/>
          </a:p>
        </p:txBody>
      </p:sp>
      <p:sp>
        <p:nvSpPr>
          <p:cNvPr id="9" name="Platshållare för bildnummer 8">
            <a:extLst>
              <a:ext uri="{FF2B5EF4-FFF2-40B4-BE49-F238E27FC236}">
                <a16:creationId xmlns:a16="http://schemas.microsoft.com/office/drawing/2014/main" id="{D50FC205-9444-4A85-9F1F-C0EA6B540C20}"/>
              </a:ext>
            </a:extLst>
          </p:cNvPr>
          <p:cNvSpPr>
            <a:spLocks noGrp="1"/>
          </p:cNvSpPr>
          <p:nvPr>
            <p:ph type="sldNum" sz="quarter" idx="12"/>
          </p:nvPr>
        </p:nvSpPr>
        <p:spPr/>
        <p:txBody>
          <a:bodyPr/>
          <a:lstStyle/>
          <a:p>
            <a:fld id="{24DB4950-D2E7-4B1F-BC4A-EE048054108A}" type="slidenum">
              <a:rPr lang="sv-SE" smtClean="0"/>
              <a:t>‹#›</a:t>
            </a:fld>
            <a:endParaRPr lang="sv-SE" dirty="0"/>
          </a:p>
        </p:txBody>
      </p:sp>
    </p:spTree>
    <p:extLst>
      <p:ext uri="{BB962C8B-B14F-4D97-AF65-F5344CB8AC3E}">
        <p14:creationId xmlns:p14="http://schemas.microsoft.com/office/powerpoint/2010/main" val="422910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vart rubrik, text hel bild">
    <p:bg>
      <p:bgPr>
        <a:solidFill>
          <a:schemeClr val="bg2"/>
        </a:solidFill>
        <a:effectLst/>
      </p:bgPr>
    </p:bg>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D34343EF-5E8C-4D2A-8505-64504A589141}"/>
              </a:ext>
            </a:extLst>
          </p:cNvPr>
          <p:cNvSpPr>
            <a:spLocks noGrp="1"/>
          </p:cNvSpPr>
          <p:nvPr>
            <p:ph type="title"/>
          </p:nvPr>
        </p:nvSpPr>
        <p:spPr/>
        <p:txBody>
          <a:bodyPr>
            <a:normAutofit/>
          </a:bodyPr>
          <a:lstStyle>
            <a:lvl1pPr>
              <a:defRPr lang="sv-SE" sz="4200" kern="1200" dirty="0">
                <a:solidFill>
                  <a:schemeClr val="tx1"/>
                </a:solidFill>
                <a:effectLst>
                  <a:outerShdw blurRad="444500" dist="50800" dir="5400000" algn="ctr" rotWithShape="0">
                    <a:schemeClr val="bg1">
                      <a:lumMod val="50000"/>
                    </a:schemeClr>
                  </a:outerShdw>
                </a:effectLst>
                <a:latin typeface="+mj-lt"/>
                <a:ea typeface="+mj-ea"/>
                <a:cs typeface="+mj-cs"/>
              </a:defRPr>
            </a:lvl1pPr>
          </a:lstStyle>
          <a:p>
            <a:r>
              <a:rPr lang="sv-SE"/>
              <a:t>Klicka här för att ändra format</a:t>
            </a:r>
            <a:endParaRPr lang="sv-SE" dirty="0"/>
          </a:p>
        </p:txBody>
      </p:sp>
      <p:sp>
        <p:nvSpPr>
          <p:cNvPr id="8" name="Platshållare för text 15">
            <a:extLst>
              <a:ext uri="{FF2B5EF4-FFF2-40B4-BE49-F238E27FC236}">
                <a16:creationId xmlns:a16="http://schemas.microsoft.com/office/drawing/2014/main" id="{88BEADAC-DFB0-4445-A9DE-58F9281C4A5B}"/>
              </a:ext>
            </a:extLst>
          </p:cNvPr>
          <p:cNvSpPr>
            <a:spLocks noGrp="1"/>
          </p:cNvSpPr>
          <p:nvPr>
            <p:ph type="body" sz="quarter" idx="16"/>
          </p:nvPr>
        </p:nvSpPr>
        <p:spPr>
          <a:xfrm>
            <a:off x="655068" y="4210049"/>
            <a:ext cx="5795514" cy="1847851"/>
          </a:xfrm>
        </p:spPr>
        <p:txBody>
          <a:bodyPr>
            <a:noAutofit/>
          </a:bodyPr>
          <a:lstStyle>
            <a:lvl1pPr marL="0" indent="0">
              <a:buNone/>
              <a:defRPr lang="sv-SE" sz="2800" b="1" kern="1200" dirty="0">
                <a:solidFill>
                  <a:schemeClr val="tx1"/>
                </a:solidFill>
                <a:effectLst>
                  <a:outerShdw blurRad="558800" dist="50800" dir="5400000" algn="ctr" rotWithShape="0">
                    <a:schemeClr val="tx1">
                      <a:alpha val="60000"/>
                    </a:schemeClr>
                  </a:outerShdw>
                </a:effectLst>
                <a:latin typeface="+mj-lt"/>
                <a:ea typeface="+mn-ea"/>
                <a:cs typeface="+mn-cs"/>
              </a:defRPr>
            </a:lvl1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p>
            <a:endParaRPr lang="sv-SE" dirty="0"/>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p>
            <a:r>
              <a:rPr lang="sv-SE"/>
              <a:t>SUPERKOMMUN i en föränderlig värld</a:t>
            </a:r>
            <a:endParaRPr lang="sv-SE" dirty="0"/>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p>
            <a:fld id="{24DB4950-D2E7-4B1F-BC4A-EE048054108A}" type="slidenum">
              <a:rPr lang="sv-SE" smtClean="0"/>
              <a:t>‹#›</a:t>
            </a:fld>
            <a:endParaRPr lang="sv-SE" dirty="0"/>
          </a:p>
        </p:txBody>
      </p:sp>
      <p:pic>
        <p:nvPicPr>
          <p:cNvPr id="9" name="Bildobjekt 8">
            <a:extLst>
              <a:ext uri="{FF2B5EF4-FFF2-40B4-BE49-F238E27FC236}">
                <a16:creationId xmlns:a16="http://schemas.microsoft.com/office/drawing/2014/main" id="{8FE46B08-D3FF-4DE6-A0A7-7EE395A6E9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95729" y="5955824"/>
            <a:ext cx="2012116" cy="635954"/>
          </a:xfrm>
          <a:prstGeom prst="rect">
            <a:avLst/>
          </a:prstGeom>
        </p:spPr>
      </p:pic>
    </p:spTree>
    <p:extLst>
      <p:ext uri="{BB962C8B-B14F-4D97-AF65-F5344CB8AC3E}">
        <p14:creationId xmlns:p14="http://schemas.microsoft.com/office/powerpoint/2010/main" val="3997214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m sida med log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51911A-369F-4D76-99B1-3BE8101EC4F8}"/>
              </a:ext>
            </a:extLst>
          </p:cNvPr>
          <p:cNvSpPr>
            <a:spLocks noGrp="1"/>
          </p:cNvSpPr>
          <p:nvPr>
            <p:ph type="dt" sz="half" idx="10"/>
          </p:nvPr>
        </p:nvSpPr>
        <p:spPr/>
        <p:txBody>
          <a:bodyPr/>
          <a:lstStyle/>
          <a:p>
            <a:endParaRPr lang="sv-SE" dirty="0"/>
          </a:p>
        </p:txBody>
      </p:sp>
      <p:sp>
        <p:nvSpPr>
          <p:cNvPr id="4" name="Footer Placeholder 3">
            <a:extLst>
              <a:ext uri="{FF2B5EF4-FFF2-40B4-BE49-F238E27FC236}">
                <a16:creationId xmlns:a16="http://schemas.microsoft.com/office/drawing/2014/main" id="{5433CD0A-BB8F-468A-9FCD-995A75C7146E}"/>
              </a:ext>
            </a:extLst>
          </p:cNvPr>
          <p:cNvSpPr>
            <a:spLocks noGrp="1"/>
          </p:cNvSpPr>
          <p:nvPr>
            <p:ph type="ftr" sz="quarter" idx="11"/>
          </p:nvPr>
        </p:nvSpPr>
        <p:spPr/>
        <p:txBody>
          <a:bodyPr/>
          <a:lstStyle/>
          <a:p>
            <a:r>
              <a:rPr lang="sv-SE"/>
              <a:t>SUPERKOMMUN i en föränderlig värld</a:t>
            </a:r>
            <a:endParaRPr lang="sv-SE" dirty="0"/>
          </a:p>
        </p:txBody>
      </p:sp>
      <p:sp>
        <p:nvSpPr>
          <p:cNvPr id="5" name="Slide Number Placeholder 4">
            <a:extLst>
              <a:ext uri="{FF2B5EF4-FFF2-40B4-BE49-F238E27FC236}">
                <a16:creationId xmlns:a16="http://schemas.microsoft.com/office/drawing/2014/main" id="{37ECA0E6-F76A-445B-AE0E-1E97629A28AC}"/>
              </a:ext>
            </a:extLst>
          </p:cNvPr>
          <p:cNvSpPr>
            <a:spLocks noGrp="1"/>
          </p:cNvSpPr>
          <p:nvPr>
            <p:ph type="sldNum" sz="quarter" idx="12"/>
          </p:nvPr>
        </p:nvSpPr>
        <p:spPr/>
        <p:txBody>
          <a:bodyPr/>
          <a:lstStyle/>
          <a:p>
            <a:fld id="{24DB4950-D2E7-4B1F-BC4A-EE048054108A}" type="slidenum">
              <a:rPr lang="sv-SE" smtClean="0"/>
              <a:pPr/>
              <a:t>‹#›</a:t>
            </a:fld>
            <a:endParaRPr lang="sv-SE" dirty="0"/>
          </a:p>
        </p:txBody>
      </p:sp>
    </p:spTree>
    <p:extLst>
      <p:ext uri="{BB962C8B-B14F-4D97-AF65-F5344CB8AC3E}">
        <p14:creationId xmlns:p14="http://schemas.microsoft.com/office/powerpoint/2010/main" val="330202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text halv bild">
    <p:bg>
      <p:bgPr>
        <a:solidFill>
          <a:schemeClr val="bg1"/>
        </a:solidFill>
        <a:effectLst/>
      </p:bgPr>
    </p:bg>
    <p:spTree>
      <p:nvGrpSpPr>
        <p:cNvPr id="1" name=""/>
        <p:cNvGrpSpPr/>
        <p:nvPr/>
      </p:nvGrpSpPr>
      <p:grpSpPr>
        <a:xfrm>
          <a:off x="0" y="0"/>
          <a:ext cx="0" cy="0"/>
          <a:chOff x="0" y="0"/>
          <a:chExt cx="0" cy="0"/>
        </a:xfrm>
      </p:grpSpPr>
      <p:sp>
        <p:nvSpPr>
          <p:cNvPr id="7" name="Platshållare för bild 2">
            <a:extLst>
              <a:ext uri="{FF2B5EF4-FFF2-40B4-BE49-F238E27FC236}">
                <a16:creationId xmlns:a16="http://schemas.microsoft.com/office/drawing/2014/main" id="{B61A0864-2A98-40C1-BEA0-0641453C6AFB}"/>
              </a:ext>
            </a:extLst>
          </p:cNvPr>
          <p:cNvSpPr>
            <a:spLocks noGrp="1"/>
          </p:cNvSpPr>
          <p:nvPr>
            <p:ph type="pic" idx="13"/>
          </p:nvPr>
        </p:nvSpPr>
        <p:spPr>
          <a:xfrm>
            <a:off x="6150194" y="-2"/>
            <a:ext cx="6048000" cy="3384000"/>
          </a:xfrm>
          <a:solidFill>
            <a:schemeClr val="bg2"/>
          </a:solidFill>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11" name="Platshållare för bild 2">
            <a:extLst>
              <a:ext uri="{FF2B5EF4-FFF2-40B4-BE49-F238E27FC236}">
                <a16:creationId xmlns:a16="http://schemas.microsoft.com/office/drawing/2014/main" id="{EBF67286-20BC-4ED7-89AF-4F16CB3399AB}"/>
              </a:ext>
            </a:extLst>
          </p:cNvPr>
          <p:cNvSpPr>
            <a:spLocks noGrp="1"/>
          </p:cNvSpPr>
          <p:nvPr>
            <p:ph type="pic" idx="17"/>
          </p:nvPr>
        </p:nvSpPr>
        <p:spPr>
          <a:xfrm>
            <a:off x="6144001" y="3477610"/>
            <a:ext cx="6048000" cy="3384000"/>
          </a:xfrm>
          <a:solidFill>
            <a:schemeClr val="bg2"/>
          </a:solidFill>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a:extLst>
              <a:ext uri="{FF2B5EF4-FFF2-40B4-BE49-F238E27FC236}">
                <a16:creationId xmlns:a16="http://schemas.microsoft.com/office/drawing/2014/main" id="{9FD07510-F66D-4F85-B578-7524CAAC43CF}"/>
              </a:ext>
            </a:extLst>
          </p:cNvPr>
          <p:cNvSpPr>
            <a:spLocks noGrp="1"/>
          </p:cNvSpPr>
          <p:nvPr>
            <p:ph type="title"/>
          </p:nvPr>
        </p:nvSpPr>
        <p:spPr>
          <a:xfrm>
            <a:off x="639793" y="500400"/>
            <a:ext cx="5233470" cy="1133475"/>
          </a:xfrm>
        </p:spPr>
        <p:txBody>
          <a:bodyPr/>
          <a:lstStyle/>
          <a:p>
            <a:r>
              <a:rPr lang="sv-SE"/>
              <a:t>Klicka här för att ändra format</a:t>
            </a:r>
            <a:endParaRPr lang="sv-SE" dirty="0"/>
          </a:p>
        </p:txBody>
      </p:sp>
      <p:sp>
        <p:nvSpPr>
          <p:cNvPr id="14" name="Platshållare för text 10">
            <a:extLst>
              <a:ext uri="{FF2B5EF4-FFF2-40B4-BE49-F238E27FC236}">
                <a16:creationId xmlns:a16="http://schemas.microsoft.com/office/drawing/2014/main" id="{79CABC5E-6DCC-42D4-B6BB-3C7398A9A461}"/>
              </a:ext>
            </a:extLst>
          </p:cNvPr>
          <p:cNvSpPr>
            <a:spLocks noGrp="1"/>
          </p:cNvSpPr>
          <p:nvPr>
            <p:ph type="body" sz="quarter" idx="19" hasCustomPrompt="1"/>
          </p:nvPr>
        </p:nvSpPr>
        <p:spPr>
          <a:xfrm>
            <a:off x="9796461" y="5951831"/>
            <a:ext cx="2026674" cy="640267"/>
          </a:xfrm>
          <a:blipFill>
            <a:blip r:embed="rId2"/>
            <a:stretch>
              <a:fillRect/>
            </a:stretch>
          </a:blipFill>
        </p:spPr>
        <p:txBody>
          <a:bodyPr/>
          <a:lstStyle>
            <a:lvl1pPr marL="0" indent="0">
              <a:buNone/>
              <a:defRPr/>
            </a:lvl1pPr>
          </a:lstStyle>
          <a:p>
            <a:pPr lvl="0"/>
            <a:r>
              <a:rPr lang="sv-SE" dirty="0"/>
              <a:t> </a:t>
            </a:r>
          </a:p>
        </p:txBody>
      </p:sp>
      <p:sp>
        <p:nvSpPr>
          <p:cNvPr id="8" name="Platshållare för text 9">
            <a:extLst>
              <a:ext uri="{FF2B5EF4-FFF2-40B4-BE49-F238E27FC236}">
                <a16:creationId xmlns:a16="http://schemas.microsoft.com/office/drawing/2014/main" id="{1185B14C-4A26-4D84-9CB1-709FD5CD6752}"/>
              </a:ext>
            </a:extLst>
          </p:cNvPr>
          <p:cNvSpPr>
            <a:spLocks noGrp="1"/>
          </p:cNvSpPr>
          <p:nvPr>
            <p:ph type="body" sz="quarter" idx="20"/>
          </p:nvPr>
        </p:nvSpPr>
        <p:spPr>
          <a:xfrm>
            <a:off x="639763" y="1993900"/>
            <a:ext cx="5233470" cy="3975100"/>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172844774"/>
      </p:ext>
    </p:extLst>
  </p:cSld>
  <p:clrMapOvr>
    <a:masterClrMapping/>
  </p:clrMapOvr>
  <p:extLst mod="1">
    <p:ext uri="{DCECCB84-F9BA-43D5-87BE-67443E8EF086}">
      <p15:sldGuideLst xmlns:p15="http://schemas.microsoft.com/office/powerpoint/2012/main">
        <p15:guide id="1" orient="horz" pos="1176"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Kontaktsida">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98786BA4-903B-479F-9D70-DE3764B6901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4819650" y="666251"/>
            <a:ext cx="7372350" cy="6191750"/>
          </a:xfrm>
          <a:prstGeom prst="rect">
            <a:avLst/>
          </a:prstGeom>
        </p:spPr>
      </p:pic>
      <p:sp>
        <p:nvSpPr>
          <p:cNvPr id="2" name="Rubrik 1">
            <a:extLst>
              <a:ext uri="{FF2B5EF4-FFF2-40B4-BE49-F238E27FC236}">
                <a16:creationId xmlns:a16="http://schemas.microsoft.com/office/drawing/2014/main" id="{672A561D-DAC6-4902-9B6A-06B7CFA2CE53}"/>
              </a:ext>
            </a:extLst>
          </p:cNvPr>
          <p:cNvSpPr>
            <a:spLocks noGrp="1"/>
          </p:cNvSpPr>
          <p:nvPr>
            <p:ph type="title" hasCustomPrompt="1"/>
          </p:nvPr>
        </p:nvSpPr>
        <p:spPr>
          <a:xfrm>
            <a:off x="2266949" y="666750"/>
            <a:ext cx="4000501" cy="365125"/>
          </a:xfrm>
        </p:spPr>
        <p:txBody>
          <a:bodyPr anchor="ctr"/>
          <a:lstStyle>
            <a:lvl1pPr>
              <a:defRPr sz="2000" b="1"/>
            </a:lvl1pPr>
          </a:lstStyle>
          <a:p>
            <a:r>
              <a:rPr lang="sv-SE" dirty="0"/>
              <a:t>Förnamn Efternamn</a:t>
            </a:r>
          </a:p>
        </p:txBody>
      </p:sp>
      <p:sp>
        <p:nvSpPr>
          <p:cNvPr id="7" name="Platshållare för text 6">
            <a:extLst>
              <a:ext uri="{FF2B5EF4-FFF2-40B4-BE49-F238E27FC236}">
                <a16:creationId xmlns:a16="http://schemas.microsoft.com/office/drawing/2014/main" id="{E8DE1D47-7EC0-4963-940D-4E4F709C70D8}"/>
              </a:ext>
            </a:extLst>
          </p:cNvPr>
          <p:cNvSpPr>
            <a:spLocks noGrp="1"/>
          </p:cNvSpPr>
          <p:nvPr>
            <p:ph type="body" sz="quarter" idx="13" hasCustomPrompt="1"/>
          </p:nvPr>
        </p:nvSpPr>
        <p:spPr>
          <a:xfrm>
            <a:off x="2266948" y="1079399"/>
            <a:ext cx="4000499" cy="438150"/>
          </a:xfrm>
        </p:spPr>
        <p:txBody>
          <a:bodyPr anchor="ctr">
            <a:normAutofit/>
          </a:bodyPr>
          <a:lstStyle>
            <a:lvl1pPr marL="0" indent="0">
              <a:buNone/>
              <a:defRPr sz="2000">
                <a:latin typeface="+mj-lt"/>
              </a:defRPr>
            </a:lvl1pPr>
          </a:lstStyle>
          <a:p>
            <a:pPr lvl="0"/>
            <a:r>
              <a:rPr lang="sv-SE" dirty="0"/>
              <a:t>Mail:</a:t>
            </a:r>
          </a:p>
        </p:txBody>
      </p:sp>
      <p:sp>
        <p:nvSpPr>
          <p:cNvPr id="13" name="Platshållare för text 6">
            <a:extLst>
              <a:ext uri="{FF2B5EF4-FFF2-40B4-BE49-F238E27FC236}">
                <a16:creationId xmlns:a16="http://schemas.microsoft.com/office/drawing/2014/main" id="{4109FDD4-BABA-47BF-997B-3FFFA1E1E202}"/>
              </a:ext>
            </a:extLst>
          </p:cNvPr>
          <p:cNvSpPr>
            <a:spLocks noGrp="1"/>
          </p:cNvSpPr>
          <p:nvPr>
            <p:ph type="body" sz="quarter" idx="14" hasCustomPrompt="1"/>
          </p:nvPr>
        </p:nvSpPr>
        <p:spPr>
          <a:xfrm>
            <a:off x="2266949" y="1565073"/>
            <a:ext cx="4000500" cy="438150"/>
          </a:xfrm>
        </p:spPr>
        <p:txBody>
          <a:bodyPr anchor="ctr">
            <a:normAutofit/>
          </a:bodyPr>
          <a:lstStyle>
            <a:lvl1pPr marL="0" indent="0">
              <a:buNone/>
              <a:defRPr sz="2000">
                <a:latin typeface="+mj-lt"/>
              </a:defRPr>
            </a:lvl1pPr>
          </a:lstStyle>
          <a:p>
            <a:pPr lvl="0"/>
            <a:r>
              <a:rPr lang="sv-SE" dirty="0"/>
              <a:t>Telefon:</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a:t>SUPERKOMMUN i en föränderlig värld</a:t>
            </a:r>
            <a:endParaRPr lang="sv-SE" dirty="0"/>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14" name="Platshållare för bild 13">
            <a:extLst>
              <a:ext uri="{FF2B5EF4-FFF2-40B4-BE49-F238E27FC236}">
                <a16:creationId xmlns:a16="http://schemas.microsoft.com/office/drawing/2014/main" id="{A2AFE334-1578-4E1D-9442-E0BEB7778A13}"/>
              </a:ext>
            </a:extLst>
          </p:cNvPr>
          <p:cNvSpPr>
            <a:spLocks noGrp="1"/>
          </p:cNvSpPr>
          <p:nvPr>
            <p:ph type="pic" sz="quarter" idx="15"/>
          </p:nvPr>
        </p:nvSpPr>
        <p:spPr>
          <a:xfrm>
            <a:off x="636346" y="666749"/>
            <a:ext cx="1332000" cy="1980000"/>
          </a:xfrm>
        </p:spPr>
        <p:txBody>
          <a:bodyPr/>
          <a:lstStyle>
            <a:lvl1pPr marL="0" indent="0">
              <a:buNone/>
              <a:defRPr sz="1600"/>
            </a:lvl1pPr>
          </a:lstStyle>
          <a:p>
            <a:r>
              <a:rPr lang="sv-SE"/>
              <a:t>Klicka på ikonen för att lägga till en bild</a:t>
            </a:r>
            <a:endParaRPr lang="sv-SE" dirty="0"/>
          </a:p>
        </p:txBody>
      </p:sp>
      <p:sp>
        <p:nvSpPr>
          <p:cNvPr id="17" name="Platshållare för text 10">
            <a:extLst>
              <a:ext uri="{FF2B5EF4-FFF2-40B4-BE49-F238E27FC236}">
                <a16:creationId xmlns:a16="http://schemas.microsoft.com/office/drawing/2014/main" id="{C4CE2CA9-E51D-484D-9B4A-B9CD481601ED}"/>
              </a:ext>
            </a:extLst>
          </p:cNvPr>
          <p:cNvSpPr>
            <a:spLocks noGrp="1"/>
          </p:cNvSpPr>
          <p:nvPr>
            <p:ph type="body" sz="quarter" idx="17" hasCustomPrompt="1"/>
          </p:nvPr>
        </p:nvSpPr>
        <p:spPr>
          <a:xfrm>
            <a:off x="9796461" y="5951831"/>
            <a:ext cx="2026674" cy="640267"/>
          </a:xfrm>
          <a:blipFill>
            <a:blip r:embed="rId3"/>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2052147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lutsida">
    <p:bg>
      <p:bgPr>
        <a:solidFill>
          <a:schemeClr val="accent5"/>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B08C93E5-7595-473E-9DBB-3799E27C697D}"/>
              </a:ext>
            </a:extLst>
          </p:cNvPr>
          <p:cNvSpPr>
            <a:spLocks noGrp="1"/>
          </p:cNvSpPr>
          <p:nvPr>
            <p:ph type="dt" sz="half" idx="10"/>
          </p:nvPr>
        </p:nvSpPr>
        <p:spPr/>
        <p:txBody>
          <a:bodyPr/>
          <a:lstStyle>
            <a:lvl1pPr>
              <a:defRPr>
                <a:solidFill>
                  <a:schemeClr val="bg1"/>
                </a:solidFill>
              </a:defRPr>
            </a:lvl1pPr>
          </a:lstStyle>
          <a:p>
            <a:endParaRPr lang="sv-SE" dirty="0"/>
          </a:p>
        </p:txBody>
      </p:sp>
      <p:sp>
        <p:nvSpPr>
          <p:cNvPr id="5" name="Platshållare för sidfot 4">
            <a:extLst>
              <a:ext uri="{FF2B5EF4-FFF2-40B4-BE49-F238E27FC236}">
                <a16:creationId xmlns:a16="http://schemas.microsoft.com/office/drawing/2014/main" id="{811D74C4-B564-431C-AD3B-A7E715A4C8E8}"/>
              </a:ext>
            </a:extLst>
          </p:cNvPr>
          <p:cNvSpPr>
            <a:spLocks noGrp="1"/>
          </p:cNvSpPr>
          <p:nvPr>
            <p:ph type="ftr" sz="quarter" idx="11"/>
          </p:nvPr>
        </p:nvSpPr>
        <p:spPr/>
        <p:txBody>
          <a:bodyPr/>
          <a:lstStyle>
            <a:lvl1pPr>
              <a:defRPr>
                <a:solidFill>
                  <a:schemeClr val="bg1"/>
                </a:solidFill>
              </a:defRPr>
            </a:lvl1pPr>
          </a:lstStyle>
          <a:p>
            <a:r>
              <a:rPr lang="sv-SE"/>
              <a:t>SUPERKOMMUN i en föränderlig värld</a:t>
            </a:r>
            <a:endParaRPr lang="sv-SE" dirty="0"/>
          </a:p>
        </p:txBody>
      </p:sp>
      <p:sp>
        <p:nvSpPr>
          <p:cNvPr id="6" name="Platshållare för bildnummer 5">
            <a:extLst>
              <a:ext uri="{FF2B5EF4-FFF2-40B4-BE49-F238E27FC236}">
                <a16:creationId xmlns:a16="http://schemas.microsoft.com/office/drawing/2014/main" id="{5B06D967-945C-40B2-8BBB-D8CBCC565526}"/>
              </a:ext>
            </a:extLst>
          </p:cNvPr>
          <p:cNvSpPr>
            <a:spLocks noGrp="1"/>
          </p:cNvSpPr>
          <p:nvPr>
            <p:ph type="sldNum" sz="quarter" idx="12"/>
          </p:nvPr>
        </p:nvSpPr>
        <p:spPr/>
        <p:txBody>
          <a:bodyPr/>
          <a:lstStyle>
            <a:lvl1pPr>
              <a:defRPr>
                <a:solidFill>
                  <a:schemeClr val="bg1"/>
                </a:solidFill>
              </a:defRPr>
            </a:lvl1pPr>
          </a:lstStyle>
          <a:p>
            <a:fld id="{24DB4950-D2E7-4B1F-BC4A-EE048054108A}" type="slidenum">
              <a:rPr lang="sv-SE" smtClean="0"/>
              <a:pPr/>
              <a:t>‹#›</a:t>
            </a:fld>
            <a:endParaRPr lang="sv-SE" dirty="0"/>
          </a:p>
        </p:txBody>
      </p:sp>
      <p:pic>
        <p:nvPicPr>
          <p:cNvPr id="7" name="Bildobjekt 6">
            <a:extLst>
              <a:ext uri="{FF2B5EF4-FFF2-40B4-BE49-F238E27FC236}">
                <a16:creationId xmlns:a16="http://schemas.microsoft.com/office/drawing/2014/main" id="{E1F4C3BD-E6E1-4D1F-B30A-8284B67E87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21795" y="2615756"/>
            <a:ext cx="5148410" cy="1626488"/>
          </a:xfrm>
          <a:prstGeom prst="rect">
            <a:avLst/>
          </a:prstGeom>
        </p:spPr>
      </p:pic>
      <p:sp>
        <p:nvSpPr>
          <p:cNvPr id="8" name="Rectangle 2">
            <a:extLst>
              <a:ext uri="{FF2B5EF4-FFF2-40B4-BE49-F238E27FC236}">
                <a16:creationId xmlns:a16="http://schemas.microsoft.com/office/drawing/2014/main" id="{FC1EC763-9D1F-4AB2-8F08-F8DC1B96B3F2}"/>
              </a:ext>
            </a:extLst>
          </p:cNvPr>
          <p:cNvSpPr/>
          <p:nvPr userDrawn="1"/>
        </p:nvSpPr>
        <p:spPr>
          <a:xfrm>
            <a:off x="-92466" y="-226622"/>
            <a:ext cx="12192000" cy="201402"/>
          </a:xfrm>
          <a:prstGeom prst="rect">
            <a:avLst/>
          </a:prstGeom>
        </p:spPr>
        <p:txBody>
          <a:bodyPr wrap="square">
            <a:spAutoFit/>
          </a:bodyPr>
          <a:lstStyle/>
          <a:p>
            <a:pPr>
              <a:lnSpc>
                <a:spcPts val="800"/>
              </a:lnSpc>
            </a:pPr>
            <a:r>
              <a:rPr lang="sv-SE" sz="1050" dirty="0">
                <a:latin typeface="+mn-lt"/>
              </a:rPr>
              <a:t>För att byta färg, Högerklicka på sidan, välj [Formatera bakgrund], välj [Hel fyllning], och välj den färg du vill ska fylla sidan.</a:t>
            </a:r>
          </a:p>
        </p:txBody>
      </p:sp>
    </p:spTree>
    <p:extLst>
      <p:ext uri="{BB962C8B-B14F-4D97-AF65-F5344CB8AC3E}">
        <p14:creationId xmlns:p14="http://schemas.microsoft.com/office/powerpoint/2010/main" val="281324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t rubrik, text hel bild">
    <p:bg>
      <p:bgPr>
        <a:solidFill>
          <a:schemeClr val="bg2"/>
        </a:solidFill>
        <a:effectLst/>
      </p:bgPr>
    </p:bg>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D34343EF-5E8C-4D2A-8505-64504A589141}"/>
              </a:ext>
            </a:extLst>
          </p:cNvPr>
          <p:cNvSpPr>
            <a:spLocks noGrp="1"/>
          </p:cNvSpPr>
          <p:nvPr>
            <p:ph type="title"/>
          </p:nvPr>
        </p:nvSpPr>
        <p:spPr/>
        <p:txBody>
          <a:bodyPr>
            <a:normAutofit/>
          </a:bodyPr>
          <a:lstStyle>
            <a:lvl1pPr>
              <a:defRPr lang="sv-SE" sz="4200" kern="1200" dirty="0">
                <a:solidFill>
                  <a:schemeClr val="bg1"/>
                </a:solidFill>
                <a:effectLst>
                  <a:outerShdw blurRad="444500" dist="50800" dir="5400000" algn="ctr" rotWithShape="0">
                    <a:schemeClr val="bg1">
                      <a:lumMod val="50000"/>
                    </a:schemeClr>
                  </a:outerShdw>
                </a:effectLst>
                <a:latin typeface="+mj-lt"/>
                <a:ea typeface="+mj-ea"/>
                <a:cs typeface="+mj-cs"/>
              </a:defRPr>
            </a:lvl1pPr>
          </a:lstStyle>
          <a:p>
            <a:r>
              <a:rPr lang="sv-SE"/>
              <a:t>Klicka här för att ändra format</a:t>
            </a:r>
            <a:endParaRPr lang="sv-SE" dirty="0"/>
          </a:p>
        </p:txBody>
      </p:sp>
      <p:sp>
        <p:nvSpPr>
          <p:cNvPr id="8" name="Platshållare för text 15">
            <a:extLst>
              <a:ext uri="{FF2B5EF4-FFF2-40B4-BE49-F238E27FC236}">
                <a16:creationId xmlns:a16="http://schemas.microsoft.com/office/drawing/2014/main" id="{88BEADAC-DFB0-4445-A9DE-58F9281C4A5B}"/>
              </a:ext>
            </a:extLst>
          </p:cNvPr>
          <p:cNvSpPr>
            <a:spLocks noGrp="1"/>
          </p:cNvSpPr>
          <p:nvPr>
            <p:ph type="body" sz="quarter" idx="16"/>
          </p:nvPr>
        </p:nvSpPr>
        <p:spPr>
          <a:xfrm>
            <a:off x="655068" y="4210049"/>
            <a:ext cx="5795514" cy="1847851"/>
          </a:xfrm>
        </p:spPr>
        <p:txBody>
          <a:bodyPr>
            <a:noAutofit/>
          </a:bodyPr>
          <a:lstStyle>
            <a:lvl1pPr marL="0" indent="0">
              <a:buNone/>
              <a:defRPr lang="sv-SE" sz="2800" b="1" kern="1200" dirty="0">
                <a:solidFill>
                  <a:schemeClr val="bg1"/>
                </a:solidFill>
                <a:effectLst>
                  <a:outerShdw blurRad="558800" dist="50800" dir="5400000" algn="ctr" rotWithShape="0">
                    <a:schemeClr val="tx1">
                      <a:alpha val="60000"/>
                    </a:schemeClr>
                  </a:outerShdw>
                </a:effectLst>
                <a:latin typeface="+mj-lt"/>
                <a:ea typeface="+mn-ea"/>
                <a:cs typeface="+mn-cs"/>
              </a:defRPr>
            </a:lvl1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p>
            <a:endParaRPr lang="sv-SE" dirty="0"/>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p>
            <a:r>
              <a:rPr lang="sv-SE"/>
              <a:t>SUPERKOMMUN i en föränderlig värld</a:t>
            </a:r>
            <a:endParaRPr lang="sv-SE" dirty="0"/>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12" name="Platshållare för text 10">
            <a:extLst>
              <a:ext uri="{FF2B5EF4-FFF2-40B4-BE49-F238E27FC236}">
                <a16:creationId xmlns:a16="http://schemas.microsoft.com/office/drawing/2014/main" id="{664829BD-244B-4098-B11D-59EC94F36A89}"/>
              </a:ext>
            </a:extLst>
          </p:cNvPr>
          <p:cNvSpPr>
            <a:spLocks noGrp="1"/>
          </p:cNvSpPr>
          <p:nvPr>
            <p:ph type="body" sz="quarter" idx="17" hasCustomPrompt="1"/>
          </p:nvPr>
        </p:nvSpPr>
        <p:spPr>
          <a:xfrm>
            <a:off x="9796461" y="5951831"/>
            <a:ext cx="2026674" cy="640267"/>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416494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 text BAS 1">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391C0B8D-FD03-4137-959C-C2131EBF13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82050" y="882652"/>
            <a:ext cx="4809950" cy="5979160"/>
          </a:xfrm>
          <a:prstGeom prst="rect">
            <a:avLst/>
          </a:prstGeom>
        </p:spPr>
      </p:pic>
      <p:sp>
        <p:nvSpPr>
          <p:cNvPr id="10" name="Platshållare för text 9">
            <a:extLst>
              <a:ext uri="{FF2B5EF4-FFF2-40B4-BE49-F238E27FC236}">
                <a16:creationId xmlns:a16="http://schemas.microsoft.com/office/drawing/2014/main" id="{4333F44D-3889-49A2-9A5C-FD01C1C54A35}"/>
              </a:ext>
            </a:extLst>
          </p:cNvPr>
          <p:cNvSpPr>
            <a:spLocks noGrp="1"/>
          </p:cNvSpPr>
          <p:nvPr>
            <p:ph type="body" sz="quarter" idx="13"/>
          </p:nvPr>
        </p:nvSpPr>
        <p:spPr>
          <a:xfrm>
            <a:off x="639763" y="1808163"/>
            <a:ext cx="7764462" cy="4160837"/>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a:t>SUPERKOMMUN i en föränderlig värld</a:t>
            </a:r>
            <a:endParaRPr lang="sv-SE" dirty="0"/>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7764433" cy="1133475"/>
          </a:xfrm>
        </p:spPr>
        <p:txBody>
          <a:bodyPr/>
          <a:lstStyle/>
          <a:p>
            <a:r>
              <a:rPr lang="sv-SE"/>
              <a:t>Klicka här för att ändra format</a:t>
            </a:r>
            <a:endParaRPr lang="sv-SE" dirty="0"/>
          </a:p>
        </p:txBody>
      </p:sp>
      <p:sp>
        <p:nvSpPr>
          <p:cNvPr id="14" name="Platshållare för text 10">
            <a:extLst>
              <a:ext uri="{FF2B5EF4-FFF2-40B4-BE49-F238E27FC236}">
                <a16:creationId xmlns:a16="http://schemas.microsoft.com/office/drawing/2014/main" id="{C347EDAC-96C1-4197-BCC9-2DC4DED34E99}"/>
              </a:ext>
            </a:extLst>
          </p:cNvPr>
          <p:cNvSpPr>
            <a:spLocks noGrp="1"/>
          </p:cNvSpPr>
          <p:nvPr>
            <p:ph type="body" sz="quarter" idx="17" hasCustomPrompt="1"/>
          </p:nvPr>
        </p:nvSpPr>
        <p:spPr>
          <a:xfrm>
            <a:off x="9796461" y="5951831"/>
            <a:ext cx="2026674" cy="640267"/>
          </a:xfrm>
          <a:blipFill>
            <a:blip r:embed="rId3"/>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2888606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ubrik, text BAS 2">
    <p:spTree>
      <p:nvGrpSpPr>
        <p:cNvPr id="1" name=""/>
        <p:cNvGrpSpPr/>
        <p:nvPr/>
      </p:nvGrpSpPr>
      <p:grpSpPr>
        <a:xfrm>
          <a:off x="0" y="0"/>
          <a:ext cx="0" cy="0"/>
          <a:chOff x="0" y="0"/>
          <a:chExt cx="0" cy="0"/>
        </a:xfrm>
      </p:grpSpPr>
      <p:pic>
        <p:nvPicPr>
          <p:cNvPr id="10" name="53F831D6-7135-4A24-99C1-F0DF17C94649" descr="619662A7-C6E3-493E-AB4D-8A0EB9BEFD5A@chimney">
            <a:extLst>
              <a:ext uri="{FF2B5EF4-FFF2-40B4-BE49-F238E27FC236}">
                <a16:creationId xmlns:a16="http://schemas.microsoft.com/office/drawing/2014/main" id="{446C5C2E-84C1-468B-8495-1E19C6F13A50}"/>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4322" y="0"/>
            <a:ext cx="12167678" cy="685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a:t>SUPERKOMMUN i en föränderlig värld</a:t>
            </a:r>
            <a:endParaRPr lang="sv-SE" dirty="0"/>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15" name="Platshållare för text 10">
            <a:extLst>
              <a:ext uri="{FF2B5EF4-FFF2-40B4-BE49-F238E27FC236}">
                <a16:creationId xmlns:a16="http://schemas.microsoft.com/office/drawing/2014/main" id="{51623D96-0BE0-4BC8-B64F-4CA833173FFE}"/>
              </a:ext>
            </a:extLst>
          </p:cNvPr>
          <p:cNvSpPr>
            <a:spLocks noGrp="1"/>
          </p:cNvSpPr>
          <p:nvPr>
            <p:ph type="body" sz="quarter" idx="17" hasCustomPrompt="1"/>
          </p:nvPr>
        </p:nvSpPr>
        <p:spPr>
          <a:xfrm>
            <a:off x="9796461" y="5951831"/>
            <a:ext cx="2026674" cy="640267"/>
          </a:xfrm>
          <a:blipFill>
            <a:blip r:embed="rId3"/>
            <a:stretch>
              <a:fillRect/>
            </a:stretch>
          </a:blipFill>
        </p:spPr>
        <p:txBody>
          <a:bodyPr/>
          <a:lstStyle>
            <a:lvl1pPr marL="0" indent="0">
              <a:buNone/>
              <a:defRPr/>
            </a:lvl1pPr>
          </a:lstStyle>
          <a:p>
            <a:pPr lvl="0"/>
            <a:r>
              <a:rPr lang="sv-SE" dirty="0"/>
              <a:t> </a:t>
            </a:r>
          </a:p>
        </p:txBody>
      </p:sp>
      <p:sp>
        <p:nvSpPr>
          <p:cNvPr id="11" name="Platshållare för text 9">
            <a:extLst>
              <a:ext uri="{FF2B5EF4-FFF2-40B4-BE49-F238E27FC236}">
                <a16:creationId xmlns:a16="http://schemas.microsoft.com/office/drawing/2014/main" id="{8ECBB630-7E87-4289-BDA6-AA0F8039FDE0}"/>
              </a:ext>
            </a:extLst>
          </p:cNvPr>
          <p:cNvSpPr>
            <a:spLocks noGrp="1"/>
          </p:cNvSpPr>
          <p:nvPr>
            <p:ph type="body" sz="quarter" idx="13"/>
          </p:nvPr>
        </p:nvSpPr>
        <p:spPr>
          <a:xfrm>
            <a:off x="639763" y="1808163"/>
            <a:ext cx="7764462" cy="4160837"/>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2" name="Rubrik 1">
            <a:extLst>
              <a:ext uri="{FF2B5EF4-FFF2-40B4-BE49-F238E27FC236}">
                <a16:creationId xmlns:a16="http://schemas.microsoft.com/office/drawing/2014/main" id="{F2A74945-F6A6-4723-B1C7-CE05F8169B5E}"/>
              </a:ext>
            </a:extLst>
          </p:cNvPr>
          <p:cNvSpPr>
            <a:spLocks noGrp="1"/>
          </p:cNvSpPr>
          <p:nvPr>
            <p:ph type="title"/>
          </p:nvPr>
        </p:nvSpPr>
        <p:spPr>
          <a:xfrm>
            <a:off x="639792" y="500067"/>
            <a:ext cx="7764433" cy="1133475"/>
          </a:xfrm>
        </p:spPr>
        <p:txBody>
          <a:bodyPr/>
          <a:lstStyle/>
          <a:p>
            <a:r>
              <a:rPr lang="sv-SE"/>
              <a:t>Klicka här för att ändra format</a:t>
            </a:r>
            <a:endParaRPr lang="sv-SE" dirty="0"/>
          </a:p>
        </p:txBody>
      </p:sp>
    </p:spTree>
    <p:extLst>
      <p:ext uri="{BB962C8B-B14F-4D97-AF65-F5344CB8AC3E}">
        <p14:creationId xmlns:p14="http://schemas.microsoft.com/office/powerpoint/2010/main" val="304622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ubrik, text BAS 3">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84AF43B1-71B2-46E5-8479-C58CF8859A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280401" y="128816"/>
            <a:ext cx="3911600" cy="6767574"/>
          </a:xfrm>
          <a:prstGeom prst="rect">
            <a:avLst/>
          </a:prstGeom>
        </p:spPr>
      </p:pic>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endParaRPr lang="sv-SE" dirty="0"/>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a:t>SUPERKOMMUN i en föränderlig värld</a:t>
            </a:r>
            <a:endParaRPr lang="sv-SE" dirty="0"/>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13" name="Platshållare för text 10">
            <a:extLst>
              <a:ext uri="{FF2B5EF4-FFF2-40B4-BE49-F238E27FC236}">
                <a16:creationId xmlns:a16="http://schemas.microsoft.com/office/drawing/2014/main" id="{721BD96D-FBDD-45F8-B372-357AE1E91F35}"/>
              </a:ext>
            </a:extLst>
          </p:cNvPr>
          <p:cNvSpPr>
            <a:spLocks noGrp="1"/>
          </p:cNvSpPr>
          <p:nvPr>
            <p:ph type="body" sz="quarter" idx="17" hasCustomPrompt="1"/>
          </p:nvPr>
        </p:nvSpPr>
        <p:spPr>
          <a:xfrm>
            <a:off x="9796461" y="5951831"/>
            <a:ext cx="2026674" cy="640267"/>
          </a:xfrm>
          <a:blipFill>
            <a:blip r:embed="rId3"/>
            <a:stretch>
              <a:fillRect/>
            </a:stretch>
          </a:blipFill>
        </p:spPr>
        <p:txBody>
          <a:bodyPr/>
          <a:lstStyle>
            <a:lvl1pPr marL="0" indent="0">
              <a:buNone/>
              <a:defRPr/>
            </a:lvl1pPr>
          </a:lstStyle>
          <a:p>
            <a:pPr lvl="0"/>
            <a:r>
              <a:rPr lang="sv-SE" dirty="0"/>
              <a:t> </a:t>
            </a:r>
          </a:p>
        </p:txBody>
      </p:sp>
      <p:sp>
        <p:nvSpPr>
          <p:cNvPr id="10" name="Platshållare för text 9">
            <a:extLst>
              <a:ext uri="{FF2B5EF4-FFF2-40B4-BE49-F238E27FC236}">
                <a16:creationId xmlns:a16="http://schemas.microsoft.com/office/drawing/2014/main" id="{076D419E-A1E4-4A0E-ACDF-6D9A7AF14017}"/>
              </a:ext>
            </a:extLst>
          </p:cNvPr>
          <p:cNvSpPr>
            <a:spLocks noGrp="1"/>
          </p:cNvSpPr>
          <p:nvPr>
            <p:ph type="body" sz="quarter" idx="13"/>
          </p:nvPr>
        </p:nvSpPr>
        <p:spPr>
          <a:xfrm>
            <a:off x="639763" y="1808163"/>
            <a:ext cx="7764462" cy="4160837"/>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
            <a:extLst>
              <a:ext uri="{FF2B5EF4-FFF2-40B4-BE49-F238E27FC236}">
                <a16:creationId xmlns:a16="http://schemas.microsoft.com/office/drawing/2014/main" id="{7E10A433-C73D-4180-B2D7-A447536AD354}"/>
              </a:ext>
            </a:extLst>
          </p:cNvPr>
          <p:cNvSpPr>
            <a:spLocks noGrp="1"/>
          </p:cNvSpPr>
          <p:nvPr>
            <p:ph type="title"/>
          </p:nvPr>
        </p:nvSpPr>
        <p:spPr>
          <a:xfrm>
            <a:off x="639792" y="500067"/>
            <a:ext cx="7764433" cy="1133475"/>
          </a:xfrm>
        </p:spPr>
        <p:txBody>
          <a:bodyPr/>
          <a:lstStyle/>
          <a:p>
            <a:r>
              <a:rPr lang="sv-SE"/>
              <a:t>Klicka här för att ändra format</a:t>
            </a:r>
            <a:endParaRPr lang="sv-SE" dirty="0"/>
          </a:p>
        </p:txBody>
      </p:sp>
    </p:spTree>
    <p:extLst>
      <p:ext uri="{BB962C8B-B14F-4D97-AF65-F5344CB8AC3E}">
        <p14:creationId xmlns:p14="http://schemas.microsoft.com/office/powerpoint/2010/main" val="3952937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ubrik, text BAS 4">
    <p:spTree>
      <p:nvGrpSpPr>
        <p:cNvPr id="1" name=""/>
        <p:cNvGrpSpPr/>
        <p:nvPr/>
      </p:nvGrpSpPr>
      <p:grpSpPr>
        <a:xfrm>
          <a:off x="0" y="0"/>
          <a:ext cx="0" cy="0"/>
          <a:chOff x="0" y="0"/>
          <a:chExt cx="0" cy="0"/>
        </a:xfrm>
      </p:grpSpPr>
      <p:pic>
        <p:nvPicPr>
          <p:cNvPr id="1026" name="E1BA274E-400F-48D9-BE85-ACCA230B7773" descr="F17F010F-174D-444B-877B-4423E8E1FE16@chimney">
            <a:extLst>
              <a:ext uri="{FF2B5EF4-FFF2-40B4-BE49-F238E27FC236}">
                <a16:creationId xmlns:a16="http://schemas.microsoft.com/office/drawing/2014/main" id="{7325C485-7F01-48BD-BFF5-F5F2B0EA6D59}"/>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226" b="3149"/>
          <a:stretch/>
        </p:blipFill>
        <p:spPr bwMode="auto">
          <a:xfrm>
            <a:off x="0" y="-21325"/>
            <a:ext cx="12192000" cy="687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endParaRPr lang="sv-SE" dirty="0"/>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a:t>SUPERKOMMUN i en föränderlig värld</a:t>
            </a:r>
            <a:endParaRPr lang="sv-SE" dirty="0"/>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11" name="Platshållare för text 10">
            <a:extLst>
              <a:ext uri="{FF2B5EF4-FFF2-40B4-BE49-F238E27FC236}">
                <a16:creationId xmlns:a16="http://schemas.microsoft.com/office/drawing/2014/main" id="{7EFCFC41-F510-45CA-9DBA-43D67F346A41}"/>
              </a:ext>
            </a:extLst>
          </p:cNvPr>
          <p:cNvSpPr>
            <a:spLocks noGrp="1"/>
          </p:cNvSpPr>
          <p:nvPr>
            <p:ph type="body" sz="quarter" idx="17" hasCustomPrompt="1"/>
          </p:nvPr>
        </p:nvSpPr>
        <p:spPr>
          <a:xfrm>
            <a:off x="9796461" y="5951831"/>
            <a:ext cx="2026674" cy="640267"/>
          </a:xfrm>
          <a:blipFill>
            <a:blip r:embed="rId3"/>
            <a:stretch>
              <a:fillRect/>
            </a:stretch>
          </a:blipFill>
        </p:spPr>
        <p:txBody>
          <a:bodyPr/>
          <a:lstStyle>
            <a:lvl1pPr marL="0" indent="0">
              <a:buNone/>
              <a:defRPr/>
            </a:lvl1pPr>
          </a:lstStyle>
          <a:p>
            <a:pPr lvl="0"/>
            <a:r>
              <a:rPr lang="sv-SE" dirty="0"/>
              <a:t> </a:t>
            </a:r>
          </a:p>
        </p:txBody>
      </p:sp>
      <p:sp>
        <p:nvSpPr>
          <p:cNvPr id="10" name="Platshållare för text 9">
            <a:extLst>
              <a:ext uri="{FF2B5EF4-FFF2-40B4-BE49-F238E27FC236}">
                <a16:creationId xmlns:a16="http://schemas.microsoft.com/office/drawing/2014/main" id="{F08F9570-B0D6-45BC-BF45-A7F11871FC9A}"/>
              </a:ext>
            </a:extLst>
          </p:cNvPr>
          <p:cNvSpPr>
            <a:spLocks noGrp="1"/>
          </p:cNvSpPr>
          <p:nvPr>
            <p:ph type="body" sz="quarter" idx="13"/>
          </p:nvPr>
        </p:nvSpPr>
        <p:spPr>
          <a:xfrm>
            <a:off x="639763" y="1808163"/>
            <a:ext cx="7764462" cy="4160837"/>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format</a:t>
            </a:r>
            <a:endParaRPr lang="sv-SE" dirty="0"/>
          </a:p>
        </p:txBody>
      </p:sp>
    </p:spTree>
    <p:extLst>
      <p:ext uri="{BB962C8B-B14F-4D97-AF65-F5344CB8AC3E}">
        <p14:creationId xmlns:p14="http://schemas.microsoft.com/office/powerpoint/2010/main" val="2013214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 text YTA 1">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8DD2CC6-E79F-4223-A01A-FEE33DF31A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endParaRPr lang="sv-SE" dirty="0"/>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a:t>SUPERKOMMUN i en föränderlig värld</a:t>
            </a:r>
            <a:endParaRPr lang="sv-SE" dirty="0"/>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sp>
        <p:nvSpPr>
          <p:cNvPr id="2" name="Rubrik 1">
            <a:extLst>
              <a:ext uri="{FF2B5EF4-FFF2-40B4-BE49-F238E27FC236}">
                <a16:creationId xmlns:a16="http://schemas.microsoft.com/office/drawing/2014/main" id="{2F797104-044F-41BF-94DC-B093FBCDA021}"/>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format</a:t>
            </a:r>
            <a:endParaRPr lang="sv-SE" dirty="0"/>
          </a:p>
        </p:txBody>
      </p:sp>
      <p:sp>
        <p:nvSpPr>
          <p:cNvPr id="15" name="Platshållare för text 10">
            <a:extLst>
              <a:ext uri="{FF2B5EF4-FFF2-40B4-BE49-F238E27FC236}">
                <a16:creationId xmlns:a16="http://schemas.microsoft.com/office/drawing/2014/main" id="{086CE881-5E47-42CC-8381-53E1A0DC9FA6}"/>
              </a:ext>
            </a:extLst>
          </p:cNvPr>
          <p:cNvSpPr>
            <a:spLocks noGrp="1"/>
          </p:cNvSpPr>
          <p:nvPr>
            <p:ph type="body" sz="quarter" idx="17" hasCustomPrompt="1"/>
          </p:nvPr>
        </p:nvSpPr>
        <p:spPr>
          <a:xfrm>
            <a:off x="9796461" y="5951831"/>
            <a:ext cx="2026674" cy="640267"/>
          </a:xfrm>
          <a:blipFill>
            <a:blip r:embed="rId3"/>
            <a:stretch>
              <a:fillRect/>
            </a:stretch>
          </a:blipFill>
        </p:spPr>
        <p:txBody>
          <a:bodyPr/>
          <a:lstStyle>
            <a:lvl1pPr marL="0" indent="0">
              <a:buNone/>
              <a:defRPr/>
            </a:lvl1pPr>
          </a:lstStyle>
          <a:p>
            <a:pPr lvl="0"/>
            <a:r>
              <a:rPr lang="sv-SE" dirty="0"/>
              <a:t> </a:t>
            </a:r>
          </a:p>
        </p:txBody>
      </p:sp>
      <p:sp>
        <p:nvSpPr>
          <p:cNvPr id="9" name="Platshållare för text 9">
            <a:extLst>
              <a:ext uri="{FF2B5EF4-FFF2-40B4-BE49-F238E27FC236}">
                <a16:creationId xmlns:a16="http://schemas.microsoft.com/office/drawing/2014/main" id="{9B18BC9E-33B4-4996-A41D-E303B37E2DE7}"/>
              </a:ext>
            </a:extLst>
          </p:cNvPr>
          <p:cNvSpPr>
            <a:spLocks noGrp="1"/>
          </p:cNvSpPr>
          <p:nvPr>
            <p:ph type="body" sz="quarter" idx="13"/>
          </p:nvPr>
        </p:nvSpPr>
        <p:spPr>
          <a:xfrm>
            <a:off x="639764" y="1808163"/>
            <a:ext cx="7764461" cy="4160838"/>
          </a:xfrm>
        </p:spPr>
        <p:txBody>
          <a:bodyPr/>
          <a:lstStyle>
            <a:lvl1pPr marL="180000" indent="-180000">
              <a:defRPr sz="2000">
                <a:solidFill>
                  <a:schemeClr val="bg1"/>
                </a:solidFill>
              </a:defRPr>
            </a:lvl1pPr>
            <a:lvl2pPr marL="360000" indent="-228600">
              <a:buFont typeface="Gill Sans MT Pro Light" panose="020B0302020104020203" pitchFamily="34" charset="0"/>
              <a:buChar char="­"/>
              <a:defRPr sz="1800">
                <a:solidFill>
                  <a:schemeClr val="bg1"/>
                </a:solidFill>
              </a:defRPr>
            </a:lvl2pPr>
            <a:lvl3pPr marL="540000" indent="-228600">
              <a:buFont typeface="Gill Sans MT Pro Light" panose="020B0302020104020203" pitchFamily="34" charset="0"/>
              <a:buChar char="­"/>
              <a:defRPr sz="1600">
                <a:solidFill>
                  <a:schemeClr val="bg1"/>
                </a:solidFill>
              </a:defRPr>
            </a:lvl3pPr>
            <a:lvl4pPr marL="720000" indent="-228600">
              <a:buFont typeface="Gill Sans MT Pro Light" panose="020B0302020104020203" pitchFamily="34" charset="0"/>
              <a:buChar char="­"/>
              <a:defRPr sz="1400">
                <a:solidFill>
                  <a:schemeClr val="bg1"/>
                </a:solidFill>
              </a:defRPr>
            </a:lvl4pPr>
            <a:lvl5pPr marL="900000" indent="-228600">
              <a:buFont typeface="Gill Sans MT Pro Light" panose="020B0302020104020203" pitchFamily="34" charset="0"/>
              <a:buChar cha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075608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ubrik, text YTA 2">
    <p:spTree>
      <p:nvGrpSpPr>
        <p:cNvPr id="1" name=""/>
        <p:cNvGrpSpPr/>
        <p:nvPr/>
      </p:nvGrpSpPr>
      <p:grpSpPr>
        <a:xfrm>
          <a:off x="0" y="0"/>
          <a:ext cx="0" cy="0"/>
          <a:chOff x="0" y="0"/>
          <a:chExt cx="0" cy="0"/>
        </a:xfrm>
      </p:grpSpPr>
      <p:pic>
        <p:nvPicPr>
          <p:cNvPr id="9" name="29018B2D-11A5-492E-84E0-7C67D3A37BA9" descr="9C21B0ED-DAB9-4172-B8E6-EB775F9B5DE1@chimney">
            <a:extLst>
              <a:ext uri="{FF2B5EF4-FFF2-40B4-BE49-F238E27FC236}">
                <a16:creationId xmlns:a16="http://schemas.microsoft.com/office/drawing/2014/main" id="{A6FFD144-2D09-4A46-A82D-871EFBEE9BEF}"/>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7246" y="0"/>
            <a:ext cx="12209246" cy="6883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endParaRPr lang="sv-SE" dirty="0"/>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a:t>SUPERKOMMUN i en föränderlig värld</a:t>
            </a:r>
            <a:endParaRPr lang="sv-SE" dirty="0"/>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sp>
        <p:nvSpPr>
          <p:cNvPr id="11" name="Platshållare för text 10">
            <a:extLst>
              <a:ext uri="{FF2B5EF4-FFF2-40B4-BE49-F238E27FC236}">
                <a16:creationId xmlns:a16="http://schemas.microsoft.com/office/drawing/2014/main" id="{69855DE3-7E22-4ABF-A5FA-955883CFCB3C}"/>
              </a:ext>
            </a:extLst>
          </p:cNvPr>
          <p:cNvSpPr>
            <a:spLocks noGrp="1"/>
          </p:cNvSpPr>
          <p:nvPr>
            <p:ph type="body" sz="quarter" idx="17" hasCustomPrompt="1"/>
          </p:nvPr>
        </p:nvSpPr>
        <p:spPr>
          <a:xfrm>
            <a:off x="9796461" y="5951831"/>
            <a:ext cx="2026674" cy="640267"/>
          </a:xfrm>
          <a:blipFill>
            <a:blip r:embed="rId3"/>
            <a:stretch>
              <a:fillRect/>
            </a:stretch>
          </a:blipFill>
        </p:spPr>
        <p:txBody>
          <a:bodyPr/>
          <a:lstStyle>
            <a:lvl1pPr marL="0" indent="0">
              <a:buNone/>
              <a:defRPr/>
            </a:lvl1pPr>
          </a:lstStyle>
          <a:p>
            <a:pPr lvl="0"/>
            <a:r>
              <a:rPr lang="sv-SE" dirty="0"/>
              <a:t> </a:t>
            </a:r>
          </a:p>
        </p:txBody>
      </p:sp>
      <p:sp>
        <p:nvSpPr>
          <p:cNvPr id="12" name="Rubrik 1">
            <a:extLst>
              <a:ext uri="{FF2B5EF4-FFF2-40B4-BE49-F238E27FC236}">
                <a16:creationId xmlns:a16="http://schemas.microsoft.com/office/drawing/2014/main" id="{7CCD8F0C-D47B-4D33-A65C-93947E97FF0B}"/>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format</a:t>
            </a:r>
            <a:endParaRPr lang="sv-SE" dirty="0"/>
          </a:p>
        </p:txBody>
      </p:sp>
      <p:sp>
        <p:nvSpPr>
          <p:cNvPr id="13" name="Platshållare för text 9">
            <a:extLst>
              <a:ext uri="{FF2B5EF4-FFF2-40B4-BE49-F238E27FC236}">
                <a16:creationId xmlns:a16="http://schemas.microsoft.com/office/drawing/2014/main" id="{E2234836-560C-4E90-B2DD-BA97CC41DA67}"/>
              </a:ext>
            </a:extLst>
          </p:cNvPr>
          <p:cNvSpPr>
            <a:spLocks noGrp="1"/>
          </p:cNvSpPr>
          <p:nvPr>
            <p:ph type="body" sz="quarter" idx="13"/>
          </p:nvPr>
        </p:nvSpPr>
        <p:spPr>
          <a:xfrm>
            <a:off x="639764" y="1808163"/>
            <a:ext cx="7764461" cy="4160838"/>
          </a:xfrm>
        </p:spPr>
        <p:txBody>
          <a:bodyPr/>
          <a:lstStyle>
            <a:lvl1pPr marL="180000" indent="-180000">
              <a:defRPr sz="2000">
                <a:solidFill>
                  <a:schemeClr val="bg1"/>
                </a:solidFill>
              </a:defRPr>
            </a:lvl1pPr>
            <a:lvl2pPr marL="360000" indent="-228600">
              <a:buFont typeface="Gill Sans MT Pro Light" panose="020B0302020104020203" pitchFamily="34" charset="0"/>
              <a:buChar char="­"/>
              <a:defRPr sz="1800">
                <a:solidFill>
                  <a:schemeClr val="bg1"/>
                </a:solidFill>
              </a:defRPr>
            </a:lvl2pPr>
            <a:lvl3pPr marL="540000" indent="-228600">
              <a:buFont typeface="Gill Sans MT Pro Light" panose="020B0302020104020203" pitchFamily="34" charset="0"/>
              <a:buChar char="­"/>
              <a:defRPr sz="1600">
                <a:solidFill>
                  <a:schemeClr val="bg1"/>
                </a:solidFill>
              </a:defRPr>
            </a:lvl3pPr>
            <a:lvl4pPr marL="720000" indent="-228600">
              <a:buFont typeface="Gill Sans MT Pro Light" panose="020B0302020104020203" pitchFamily="34" charset="0"/>
              <a:buChar char="­"/>
              <a:defRPr sz="1400">
                <a:solidFill>
                  <a:schemeClr val="bg1"/>
                </a:solidFill>
              </a:defRPr>
            </a:lvl4pPr>
            <a:lvl5pPr marL="900000" indent="-228600">
              <a:buFont typeface="Gill Sans MT Pro Light" panose="020B0302020104020203" pitchFamily="34" charset="0"/>
              <a:buChar char="­"/>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721862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w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512EBFF-0A5E-42EA-92A6-B3F7CE2A9F5C}"/>
              </a:ext>
            </a:extLst>
          </p:cNvPr>
          <p:cNvSpPr>
            <a:spLocks noGrp="1"/>
          </p:cNvSpPr>
          <p:nvPr>
            <p:ph type="title"/>
          </p:nvPr>
        </p:nvSpPr>
        <p:spPr>
          <a:xfrm>
            <a:off x="639792" y="500067"/>
            <a:ext cx="10714007" cy="1133475"/>
          </a:xfrm>
          <a:prstGeom prst="rect">
            <a:avLst/>
          </a:prstGeom>
        </p:spPr>
        <p:txBody>
          <a:bodyPr vert="horz" lIns="0" tIns="0" rIns="0" bIns="0" rtlCol="0" anchor="t">
            <a:normAutofit/>
          </a:bodyPr>
          <a:lstStyle/>
          <a:p>
            <a:r>
              <a:rPr lang="sv-SE" dirty="0"/>
              <a:t>KLICKA FÖR ATT ÄNDRA RUBRIK</a:t>
            </a:r>
          </a:p>
        </p:txBody>
      </p:sp>
      <p:sp>
        <p:nvSpPr>
          <p:cNvPr id="3" name="Platshållare för text 2">
            <a:extLst>
              <a:ext uri="{FF2B5EF4-FFF2-40B4-BE49-F238E27FC236}">
                <a16:creationId xmlns:a16="http://schemas.microsoft.com/office/drawing/2014/main" id="{E49BA34E-B4BF-4408-8F7B-DF53C1325996}"/>
              </a:ext>
            </a:extLst>
          </p:cNvPr>
          <p:cNvSpPr>
            <a:spLocks noGrp="1"/>
          </p:cNvSpPr>
          <p:nvPr>
            <p:ph type="body" idx="1"/>
          </p:nvPr>
        </p:nvSpPr>
        <p:spPr>
          <a:xfrm>
            <a:off x="639793" y="1808163"/>
            <a:ext cx="10714007" cy="4147661"/>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721C3A22-1EA6-4603-B419-F7A46993714E}"/>
              </a:ext>
            </a:extLst>
          </p:cNvPr>
          <p:cNvSpPr>
            <a:spLocks noGrp="1"/>
          </p:cNvSpPr>
          <p:nvPr>
            <p:ph type="dt" sz="half" idx="2"/>
          </p:nvPr>
        </p:nvSpPr>
        <p:spPr>
          <a:xfrm>
            <a:off x="639793" y="6356350"/>
            <a:ext cx="2941607"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endParaRPr lang="sv-SE" dirty="0"/>
          </a:p>
        </p:txBody>
      </p:sp>
      <p:sp>
        <p:nvSpPr>
          <p:cNvPr id="5" name="Platshållare för sidfot 4">
            <a:extLst>
              <a:ext uri="{FF2B5EF4-FFF2-40B4-BE49-F238E27FC236}">
                <a16:creationId xmlns:a16="http://schemas.microsoft.com/office/drawing/2014/main" id="{B64971C2-088F-43EC-A7C4-7B2DDF36BC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sv-SE"/>
              <a:t>SUPERKOMMUN i en föränderlig värld</a:t>
            </a:r>
            <a:endParaRPr lang="sv-SE" dirty="0"/>
          </a:p>
        </p:txBody>
      </p:sp>
      <p:sp>
        <p:nvSpPr>
          <p:cNvPr id="6" name="Platshållare för bildnummer 5">
            <a:extLst>
              <a:ext uri="{FF2B5EF4-FFF2-40B4-BE49-F238E27FC236}">
                <a16:creationId xmlns:a16="http://schemas.microsoft.com/office/drawing/2014/main" id="{0864CD66-6F9F-486E-843C-7E61E4953B8F}"/>
              </a:ext>
            </a:extLst>
          </p:cNvPr>
          <p:cNvSpPr>
            <a:spLocks noGrp="1"/>
          </p:cNvSpPr>
          <p:nvPr>
            <p:ph type="sldNum" sz="quarter" idx="4"/>
          </p:nvPr>
        </p:nvSpPr>
        <p:spPr>
          <a:xfrm>
            <a:off x="8610600" y="6356350"/>
            <a:ext cx="733425"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24DB4950-D2E7-4B1F-BC4A-EE048054108A}" type="slidenum">
              <a:rPr lang="sv-SE" smtClean="0"/>
              <a:pPr/>
              <a:t>‹#›</a:t>
            </a:fld>
            <a:endParaRPr lang="sv-SE" dirty="0"/>
          </a:p>
        </p:txBody>
      </p:sp>
      <p:pic>
        <p:nvPicPr>
          <p:cNvPr id="10" name="Bildobjekt 9">
            <a:extLst>
              <a:ext uri="{FF2B5EF4-FFF2-40B4-BE49-F238E27FC236}">
                <a16:creationId xmlns:a16="http://schemas.microsoft.com/office/drawing/2014/main" id="{EF08A0FB-003D-4442-B66D-5B415FAC1E2F}"/>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9795729" y="5955824"/>
            <a:ext cx="2012116" cy="635954"/>
          </a:xfrm>
          <a:prstGeom prst="rect">
            <a:avLst/>
          </a:prstGeom>
        </p:spPr>
      </p:pic>
    </p:spTree>
    <p:extLst>
      <p:ext uri="{BB962C8B-B14F-4D97-AF65-F5344CB8AC3E}">
        <p14:creationId xmlns:p14="http://schemas.microsoft.com/office/powerpoint/2010/main" val="2313512763"/>
      </p:ext>
    </p:extLst>
  </p:cSld>
  <p:clrMap bg1="lt1" tx1="dk1" bg2="lt2" tx2="dk2" accent1="accent1" accent2="accent2" accent3="accent3" accent4="accent4" accent5="accent5" accent6="accent6" hlink="hlink" folHlink="folHlink"/>
  <p:sldLayoutIdLst>
    <p:sldLayoutId id="2147483660" r:id="rId1"/>
    <p:sldLayoutId id="2147483686" r:id="rId2"/>
    <p:sldLayoutId id="2147483650" r:id="rId3"/>
    <p:sldLayoutId id="2147483665" r:id="rId4"/>
    <p:sldLayoutId id="2147483683" r:id="rId5"/>
    <p:sldLayoutId id="2147483666" r:id="rId6"/>
    <p:sldLayoutId id="2147483684" r:id="rId7"/>
    <p:sldLayoutId id="2147483667" r:id="rId8"/>
    <p:sldLayoutId id="2147483681" r:id="rId9"/>
    <p:sldLayoutId id="2147483668" r:id="rId10"/>
    <p:sldLayoutId id="2147483682" r:id="rId11"/>
    <p:sldLayoutId id="2147483663" r:id="rId12"/>
    <p:sldLayoutId id="2147483657" r:id="rId13"/>
    <p:sldLayoutId id="2147483664" r:id="rId14"/>
    <p:sldLayoutId id="2147483662" r:id="rId15"/>
    <p:sldLayoutId id="2147483673" r:id="rId16"/>
    <p:sldLayoutId id="2147483672" r:id="rId17"/>
    <p:sldLayoutId id="2147483687" r:id="rId18"/>
    <p:sldLayoutId id="2147483688" r:id="rId19"/>
    <p:sldLayoutId id="2147483676" r:id="rId20"/>
    <p:sldLayoutId id="2147483649" r:id="rId21"/>
  </p:sldLayoutIdLst>
  <p:hf sldNum="0" hdr="0" dt="0"/>
  <p:txStyles>
    <p:titleStyle>
      <a:lvl1pPr algn="l" defTabSz="914400" rtl="0" eaLnBrk="1" latinLnBrk="0" hangingPunct="1">
        <a:lnSpc>
          <a:spcPct val="90000"/>
        </a:lnSpc>
        <a:spcBef>
          <a:spcPct val="0"/>
        </a:spcBef>
        <a:buNone/>
        <a:defRPr sz="4200" kern="1200" cap="all" baseline="0">
          <a:solidFill>
            <a:schemeClr val="tx1"/>
          </a:solidFill>
          <a:latin typeface="+mj-lt"/>
          <a:ea typeface="+mj-ea"/>
          <a:cs typeface="+mj-cs"/>
        </a:defRPr>
      </a:lvl1pPr>
    </p:titleStyle>
    <p:bodyStyle>
      <a:lvl1pPr marL="540000" indent="-54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792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044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260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512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53" userDrawn="1">
          <p15:clr>
            <a:srgbClr val="F26B43"/>
          </p15:clr>
        </p15:guide>
        <p15:guide id="2" pos="7439" userDrawn="1">
          <p15:clr>
            <a:srgbClr val="F26B43"/>
          </p15:clr>
        </p15:guide>
        <p15:guide id="3" orient="horz" pos="4087" userDrawn="1">
          <p15:clr>
            <a:srgbClr val="F26B43"/>
          </p15:clr>
        </p15:guide>
        <p15:guide id="4" orient="horz" pos="1139" userDrawn="1">
          <p15:clr>
            <a:srgbClr val="F26B43"/>
          </p15:clr>
        </p15:guide>
        <p15:guide id="5" orient="horz" pos="314" userDrawn="1">
          <p15:clr>
            <a:srgbClr val="F26B43"/>
          </p15:clr>
        </p15:guide>
        <p15:guide id="6" orient="horz" pos="3811" userDrawn="1">
          <p15:clr>
            <a:srgbClr val="F26B43"/>
          </p15:clr>
        </p15:guide>
        <p15:guide id="7" orient="horz" pos="3748" userDrawn="1">
          <p15:clr>
            <a:srgbClr val="F26B43"/>
          </p15:clr>
        </p15:guide>
        <p15:guide id="8" pos="6171" userDrawn="1">
          <p15:clr>
            <a:srgbClr val="F26B43"/>
          </p15:clr>
        </p15:guide>
        <p15:guide id="9" pos="4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p:cNvPicPr>
            <a:picLocks noGrp="1" noChangeAspect="1"/>
          </p:cNvPicPr>
          <p:nvPr>
            <p:ph type="pic" idx="13"/>
          </p:nvPr>
        </p:nvPicPr>
        <p:blipFill>
          <a:blip r:embed="rId3" cstate="email">
            <a:extLst>
              <a:ext uri="{28A0092B-C50C-407E-A947-70E740481C1C}">
                <a14:useLocalDpi xmlns:a14="http://schemas.microsoft.com/office/drawing/2010/main" val="0"/>
              </a:ext>
            </a:extLst>
          </a:blip>
          <a:srcRect t="9093" b="9093"/>
          <a:stretch>
            <a:fillRect/>
          </a:stretch>
        </p:blipFill>
        <p:spPr>
          <a:xfrm>
            <a:off x="-6194" y="0"/>
            <a:ext cx="12198194" cy="6858000"/>
          </a:xfrm>
        </p:spPr>
      </p:pic>
      <p:sp>
        <p:nvSpPr>
          <p:cNvPr id="4" name="Rubrik 3">
            <a:extLst>
              <a:ext uri="{FF2B5EF4-FFF2-40B4-BE49-F238E27FC236}">
                <a16:creationId xmlns:a16="http://schemas.microsoft.com/office/drawing/2014/main" id="{4FB5A784-B006-44CE-915F-6AC1E9CBD541}"/>
              </a:ext>
            </a:extLst>
          </p:cNvPr>
          <p:cNvSpPr>
            <a:spLocks noGrp="1"/>
          </p:cNvSpPr>
          <p:nvPr>
            <p:ph type="title"/>
          </p:nvPr>
        </p:nvSpPr>
        <p:spPr>
          <a:xfrm>
            <a:off x="6858607" y="623837"/>
            <a:ext cx="5233470" cy="1133475"/>
          </a:xfrm>
        </p:spPr>
        <p:txBody>
          <a:bodyPr>
            <a:normAutofit fontScale="90000"/>
          </a:bodyPr>
          <a:lstStyle/>
          <a:p>
            <a:pPr>
              <a:lnSpc>
                <a:spcPct val="100000"/>
              </a:lnSpc>
            </a:pPr>
            <a:r>
              <a:rPr lang="sv-SE" dirty="0">
                <a:solidFill>
                  <a:schemeClr val="bg1"/>
                </a:solidFill>
                <a:effectLst>
                  <a:outerShdw blurRad="38100" dist="38100" dir="2700000" algn="tl">
                    <a:srgbClr val="000000">
                      <a:alpha val="43137"/>
                    </a:srgbClr>
                  </a:outerShdw>
                </a:effectLst>
              </a:rPr>
              <a:t>Superkommun </a:t>
            </a:r>
            <a:br>
              <a:rPr lang="sv-SE" dirty="0">
                <a:solidFill>
                  <a:schemeClr val="bg1"/>
                </a:solidFill>
                <a:effectLst>
                  <a:outerShdw blurRad="38100" dist="38100" dir="2700000" algn="tl">
                    <a:srgbClr val="000000">
                      <a:alpha val="43137"/>
                    </a:srgbClr>
                  </a:outerShdw>
                </a:effectLst>
              </a:rPr>
            </a:br>
            <a:r>
              <a:rPr lang="sv-SE" dirty="0">
                <a:solidFill>
                  <a:schemeClr val="bg1"/>
                </a:solidFill>
                <a:effectLst>
                  <a:outerShdw blurRad="38100" dist="38100" dir="2700000" algn="tl">
                    <a:srgbClr val="000000">
                      <a:alpha val="43137"/>
                    </a:srgbClr>
                  </a:outerShdw>
                </a:effectLst>
              </a:rPr>
              <a:t>I en föränderlig värld</a:t>
            </a:r>
          </a:p>
        </p:txBody>
      </p:sp>
      <p:sp>
        <p:nvSpPr>
          <p:cNvPr id="5" name="Platshållare för text 4">
            <a:extLst>
              <a:ext uri="{FF2B5EF4-FFF2-40B4-BE49-F238E27FC236}">
                <a16:creationId xmlns:a16="http://schemas.microsoft.com/office/drawing/2014/main" id="{A94B5597-2DF5-4E7F-BB73-FE194DA09012}"/>
              </a:ext>
            </a:extLst>
          </p:cNvPr>
          <p:cNvSpPr>
            <a:spLocks noGrp="1"/>
          </p:cNvSpPr>
          <p:nvPr>
            <p:ph type="body" sz="quarter" idx="19"/>
          </p:nvPr>
        </p:nvSpPr>
        <p:spPr/>
        <p:txBody>
          <a:bodyPr/>
          <a:lstStyle/>
          <a:p>
            <a:endParaRPr lang="sv-SE"/>
          </a:p>
        </p:txBody>
      </p:sp>
      <p:sp>
        <p:nvSpPr>
          <p:cNvPr id="6" name="Platshållare för text 5">
            <a:extLst>
              <a:ext uri="{FF2B5EF4-FFF2-40B4-BE49-F238E27FC236}">
                <a16:creationId xmlns:a16="http://schemas.microsoft.com/office/drawing/2014/main" id="{7D1A07DA-8C3C-414C-BFD1-DDC95BFD0438}"/>
              </a:ext>
            </a:extLst>
          </p:cNvPr>
          <p:cNvSpPr>
            <a:spLocks noGrp="1"/>
          </p:cNvSpPr>
          <p:nvPr>
            <p:ph type="body" sz="quarter" idx="20"/>
          </p:nvPr>
        </p:nvSpPr>
        <p:spPr>
          <a:xfrm>
            <a:off x="6575943" y="2299447"/>
            <a:ext cx="5233470" cy="3750516"/>
          </a:xfrm>
        </p:spPr>
        <p:txBody>
          <a:bodyPr/>
          <a:lstStyle/>
          <a:p>
            <a:endParaRPr lang="sv-SE" dirty="0"/>
          </a:p>
        </p:txBody>
      </p:sp>
    </p:spTree>
    <p:extLst>
      <p:ext uri="{BB962C8B-B14F-4D97-AF65-F5344CB8AC3E}">
        <p14:creationId xmlns:p14="http://schemas.microsoft.com/office/powerpoint/2010/main" val="405611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normAutofit fontScale="90000"/>
          </a:bodyPr>
          <a:lstStyle/>
          <a:p>
            <a:r>
              <a:rPr lang="sv-SE" dirty="0"/>
              <a:t>TILLIT OCH PÅVERKAN</a:t>
            </a:r>
            <a:endParaRPr lang="sv-SE" sz="2700" dirty="0"/>
          </a:p>
        </p:txBody>
      </p:sp>
      <p:sp>
        <p:nvSpPr>
          <p:cNvPr id="8" name="Platshållare för text 7"/>
          <p:cNvSpPr>
            <a:spLocks noGrp="1"/>
          </p:cNvSpPr>
          <p:nvPr>
            <p:ph type="body" sz="quarter" idx="19"/>
          </p:nvPr>
        </p:nvSpPr>
        <p:spPr/>
        <p:txBody>
          <a:bodyPr/>
          <a:lstStyle/>
          <a:p>
            <a:endParaRPr lang="sv-SE"/>
          </a:p>
        </p:txBody>
      </p:sp>
      <p:sp>
        <p:nvSpPr>
          <p:cNvPr id="7" name="Platshållare för text 5"/>
          <p:cNvSpPr txBox="1">
            <a:spLocks noGrp="1"/>
          </p:cNvSpPr>
          <p:nvPr>
            <p:ph type="body" sz="quarter" idx="20"/>
          </p:nvPr>
        </p:nvSpPr>
        <p:spPr>
          <a:xfrm>
            <a:off x="639763" y="1989138"/>
            <a:ext cx="5966310" cy="3962693"/>
          </a:xfrm>
          <a:prstGeom prst="rect">
            <a:avLst/>
          </a:prstGeom>
          <a:effectLst/>
        </p:spPr>
        <p:txBody>
          <a:bodyPr vert="horz" lIns="0" tIns="0" rIns="0" bIns="0" rtlCol="0">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60000" indent="-228600" algn="l" defTabSz="914400" rtl="0" eaLnBrk="1" latinLnBrk="0" hangingPunct="1">
              <a:lnSpc>
                <a:spcPct val="90000"/>
              </a:lnSpc>
              <a:spcBef>
                <a:spcPts val="500"/>
              </a:spcBef>
              <a:buFont typeface="Gill Sans MT Pro Light" panose="020B0302020104020203" pitchFamily="34" charset="0"/>
              <a:buChar char="­"/>
              <a:defRPr sz="1800" kern="1200">
                <a:solidFill>
                  <a:schemeClr val="tx1"/>
                </a:solidFill>
                <a:latin typeface="+mn-lt"/>
                <a:ea typeface="+mn-ea"/>
                <a:cs typeface="+mn-cs"/>
              </a:defRPr>
            </a:lvl2pPr>
            <a:lvl3pPr marL="540000" indent="-228600" algn="l" defTabSz="914400" rtl="0" eaLnBrk="1" latinLnBrk="0" hangingPunct="1">
              <a:lnSpc>
                <a:spcPct val="90000"/>
              </a:lnSpc>
              <a:spcBef>
                <a:spcPts val="500"/>
              </a:spcBef>
              <a:buFont typeface="Gill Sans MT Pro Light" panose="020B0302020104020203" pitchFamily="34" charset="0"/>
              <a:buChar char="­"/>
              <a:defRPr sz="1600" kern="1200">
                <a:solidFill>
                  <a:schemeClr val="tx1"/>
                </a:solidFill>
                <a:latin typeface="+mn-lt"/>
                <a:ea typeface="+mn-ea"/>
                <a:cs typeface="+mn-cs"/>
              </a:defRPr>
            </a:lvl3pPr>
            <a:lvl4pPr marL="720000" indent="-228600" algn="l" defTabSz="914400" rtl="0" eaLnBrk="1" latinLnBrk="0" hangingPunct="1">
              <a:lnSpc>
                <a:spcPct val="90000"/>
              </a:lnSpc>
              <a:spcBef>
                <a:spcPts val="500"/>
              </a:spcBef>
              <a:buFont typeface="Gill Sans MT Pro Light" panose="020B0302020104020203" pitchFamily="34" charset="0"/>
              <a:buChar char="­"/>
              <a:defRPr sz="1400" kern="1200">
                <a:solidFill>
                  <a:schemeClr val="tx1"/>
                </a:solidFill>
                <a:latin typeface="+mn-lt"/>
                <a:ea typeface="+mn-ea"/>
                <a:cs typeface="+mn-cs"/>
              </a:defRPr>
            </a:lvl4pPr>
            <a:lvl5pPr marL="900000" indent="-228600" algn="l" defTabSz="914400" rtl="0" eaLnBrk="1" latinLnBrk="0" hangingPunct="1">
              <a:lnSpc>
                <a:spcPct val="90000"/>
              </a:lnSpc>
              <a:spcBef>
                <a:spcPts val="500"/>
              </a:spcBef>
              <a:buFont typeface="Gill Sans MT Pro Light" panose="020B0302020104020203"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Vilka tror du är de viktigaste konsekvenserna om tilliten i samhället minskar?</a:t>
            </a:r>
          </a:p>
          <a:p>
            <a:endParaRPr lang="sv-SE" sz="2400" dirty="0"/>
          </a:p>
          <a:p>
            <a:r>
              <a:rPr lang="sv-SE" sz="2400" dirty="0"/>
              <a:t>Vad tror du är viktigt för att en organisation ska uppfattas som trovärdig i framtiden?</a:t>
            </a:r>
          </a:p>
          <a:p>
            <a:endParaRPr lang="sv-SE" sz="2400" dirty="0"/>
          </a:p>
          <a:p>
            <a:r>
              <a:rPr lang="sv-SE" sz="2400" dirty="0"/>
              <a:t>Vilken är din bästa idé för att stärka demokratin mellan valen?</a:t>
            </a:r>
            <a:endParaRPr lang="sv-SE" b="1" dirty="0"/>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00" y="768557"/>
            <a:ext cx="4605875" cy="4605875"/>
          </a:xfrm>
          <a:prstGeom prst="rect">
            <a:avLst/>
          </a:prstGeom>
          <a:noFill/>
        </p:spPr>
      </p:pic>
    </p:spTree>
    <p:extLst>
      <p:ext uri="{BB962C8B-B14F-4D97-AF65-F5344CB8AC3E}">
        <p14:creationId xmlns:p14="http://schemas.microsoft.com/office/powerpoint/2010/main" val="75024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p:cNvPicPr>
            <a:picLocks noGrp="1" noChangeAspect="1"/>
          </p:cNvPicPr>
          <p:nvPr>
            <p:ph type="pic" idx="17"/>
          </p:nvPr>
        </p:nvPicPr>
        <p:blipFill>
          <a:blip r:embed="rId3" cstate="email">
            <a:extLst>
              <a:ext uri="{28A0092B-C50C-407E-A947-70E740481C1C}">
                <a14:useLocalDpi xmlns:a14="http://schemas.microsoft.com/office/drawing/2010/main" val="0"/>
              </a:ext>
            </a:extLst>
          </a:blip>
          <a:srcRect l="20585" r="20585"/>
          <a:stretch>
            <a:fillRect/>
          </a:stretch>
        </p:blipFill>
        <p:spPr>
          <a:xfrm>
            <a:off x="6143625" y="0"/>
            <a:ext cx="6048375" cy="6861175"/>
          </a:xfrm>
        </p:spPr>
      </p:pic>
      <p:sp>
        <p:nvSpPr>
          <p:cNvPr id="4" name="Rubrik 3"/>
          <p:cNvSpPr>
            <a:spLocks noGrp="1"/>
          </p:cNvSpPr>
          <p:nvPr>
            <p:ph type="title"/>
          </p:nvPr>
        </p:nvSpPr>
        <p:spPr/>
        <p:txBody>
          <a:bodyPr>
            <a:noAutofit/>
          </a:bodyPr>
          <a:lstStyle/>
          <a:p>
            <a:r>
              <a:rPr lang="sv-SE" sz="3600" dirty="0"/>
              <a:t>FÖRÄNDRAD ARBETSMARKNAD - </a:t>
            </a:r>
            <a:br>
              <a:rPr lang="sv-SE" sz="3600" dirty="0"/>
            </a:br>
            <a:r>
              <a:rPr lang="sv-SE" sz="2400" dirty="0"/>
              <a:t>Vem vill jobba i en kommun?</a:t>
            </a:r>
            <a:endParaRPr lang="sv-SE" sz="3600" dirty="0"/>
          </a:p>
        </p:txBody>
      </p:sp>
      <p:sp>
        <p:nvSpPr>
          <p:cNvPr id="5" name="Platshållare för text 4"/>
          <p:cNvSpPr>
            <a:spLocks noGrp="1"/>
          </p:cNvSpPr>
          <p:nvPr>
            <p:ph type="body" sz="quarter" idx="19"/>
          </p:nvPr>
        </p:nvSpPr>
        <p:spPr/>
        <p:txBody>
          <a:bodyPr/>
          <a:lstStyle/>
          <a:p>
            <a:endParaRPr lang="sv-SE"/>
          </a:p>
        </p:txBody>
      </p:sp>
      <p:sp>
        <p:nvSpPr>
          <p:cNvPr id="6" name="Platshållare för text 5"/>
          <p:cNvSpPr>
            <a:spLocks noGrp="1"/>
          </p:cNvSpPr>
          <p:nvPr>
            <p:ph type="body" sz="quarter" idx="20"/>
          </p:nvPr>
        </p:nvSpPr>
        <p:spPr/>
        <p:txBody>
          <a:bodyPr/>
          <a:lstStyle/>
          <a:p>
            <a:endParaRPr lang="sv-SE" sz="2800" dirty="0"/>
          </a:p>
          <a:p>
            <a:r>
              <a:rPr lang="sv-SE" sz="2800" dirty="0"/>
              <a:t>Växande gig-ekonomi</a:t>
            </a:r>
          </a:p>
          <a:p>
            <a:endParaRPr lang="sv-SE" sz="2800" dirty="0"/>
          </a:p>
          <a:p>
            <a:r>
              <a:rPr lang="sv-SE" sz="2800" dirty="0"/>
              <a:t>Livslångt lärande avgörande</a:t>
            </a:r>
          </a:p>
          <a:p>
            <a:endParaRPr lang="sv-SE" sz="2800" dirty="0"/>
          </a:p>
          <a:p>
            <a:r>
              <a:rPr lang="sv-SE" sz="2800" dirty="0"/>
              <a:t>Nya förmågor värdesätts</a:t>
            </a:r>
          </a:p>
        </p:txBody>
      </p:sp>
    </p:spTree>
    <p:extLst>
      <p:ext uri="{BB962C8B-B14F-4D97-AF65-F5344CB8AC3E}">
        <p14:creationId xmlns:p14="http://schemas.microsoft.com/office/powerpoint/2010/main" val="1328865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normAutofit/>
          </a:bodyPr>
          <a:lstStyle/>
          <a:p>
            <a:r>
              <a:rPr lang="sv-SE" sz="4000" dirty="0"/>
              <a:t>FÖRÄNDRAD ARBETSMARKNAD</a:t>
            </a:r>
            <a:endParaRPr lang="sv-SE" sz="2700" dirty="0"/>
          </a:p>
        </p:txBody>
      </p:sp>
      <p:sp>
        <p:nvSpPr>
          <p:cNvPr id="8" name="Platshållare för text 7"/>
          <p:cNvSpPr>
            <a:spLocks noGrp="1"/>
          </p:cNvSpPr>
          <p:nvPr>
            <p:ph type="body" sz="quarter" idx="19"/>
          </p:nvPr>
        </p:nvSpPr>
        <p:spPr/>
        <p:txBody>
          <a:bodyPr/>
          <a:lstStyle/>
          <a:p>
            <a:endParaRPr lang="sv-SE"/>
          </a:p>
        </p:txBody>
      </p:sp>
      <p:sp>
        <p:nvSpPr>
          <p:cNvPr id="7" name="Platshållare för text 5"/>
          <p:cNvSpPr txBox="1">
            <a:spLocks noGrp="1"/>
          </p:cNvSpPr>
          <p:nvPr>
            <p:ph type="body" sz="quarter" idx="20"/>
          </p:nvPr>
        </p:nvSpPr>
        <p:spPr>
          <a:xfrm>
            <a:off x="639763" y="1989138"/>
            <a:ext cx="5966310" cy="3962693"/>
          </a:xfrm>
          <a:prstGeom prst="rect">
            <a:avLst/>
          </a:prstGeom>
          <a:effectLst/>
        </p:spPr>
        <p:txBody>
          <a:bodyPr vert="horz" lIns="0" tIns="0" rIns="0" bIns="0" rtlCol="0">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60000" indent="-228600" algn="l" defTabSz="914400" rtl="0" eaLnBrk="1" latinLnBrk="0" hangingPunct="1">
              <a:lnSpc>
                <a:spcPct val="90000"/>
              </a:lnSpc>
              <a:spcBef>
                <a:spcPts val="500"/>
              </a:spcBef>
              <a:buFont typeface="Gill Sans MT Pro Light" panose="020B0302020104020203" pitchFamily="34" charset="0"/>
              <a:buChar char="­"/>
              <a:defRPr sz="1800" kern="1200">
                <a:solidFill>
                  <a:schemeClr val="tx1"/>
                </a:solidFill>
                <a:latin typeface="+mn-lt"/>
                <a:ea typeface="+mn-ea"/>
                <a:cs typeface="+mn-cs"/>
              </a:defRPr>
            </a:lvl2pPr>
            <a:lvl3pPr marL="540000" indent="-228600" algn="l" defTabSz="914400" rtl="0" eaLnBrk="1" latinLnBrk="0" hangingPunct="1">
              <a:lnSpc>
                <a:spcPct val="90000"/>
              </a:lnSpc>
              <a:spcBef>
                <a:spcPts val="500"/>
              </a:spcBef>
              <a:buFont typeface="Gill Sans MT Pro Light" panose="020B0302020104020203" pitchFamily="34" charset="0"/>
              <a:buChar char="­"/>
              <a:defRPr sz="1600" kern="1200">
                <a:solidFill>
                  <a:schemeClr val="tx1"/>
                </a:solidFill>
                <a:latin typeface="+mn-lt"/>
                <a:ea typeface="+mn-ea"/>
                <a:cs typeface="+mn-cs"/>
              </a:defRPr>
            </a:lvl3pPr>
            <a:lvl4pPr marL="720000" indent="-228600" algn="l" defTabSz="914400" rtl="0" eaLnBrk="1" latinLnBrk="0" hangingPunct="1">
              <a:lnSpc>
                <a:spcPct val="90000"/>
              </a:lnSpc>
              <a:spcBef>
                <a:spcPts val="500"/>
              </a:spcBef>
              <a:buFont typeface="Gill Sans MT Pro Light" panose="020B0302020104020203" pitchFamily="34" charset="0"/>
              <a:buChar char="­"/>
              <a:defRPr sz="1400" kern="1200">
                <a:solidFill>
                  <a:schemeClr val="tx1"/>
                </a:solidFill>
                <a:latin typeface="+mn-lt"/>
                <a:ea typeface="+mn-ea"/>
                <a:cs typeface="+mn-cs"/>
              </a:defRPr>
            </a:lvl4pPr>
            <a:lvl5pPr marL="900000" indent="-228600" algn="l" defTabSz="914400" rtl="0" eaLnBrk="1" latinLnBrk="0" hangingPunct="1">
              <a:lnSpc>
                <a:spcPct val="90000"/>
              </a:lnSpc>
              <a:spcBef>
                <a:spcPts val="500"/>
              </a:spcBef>
              <a:buFont typeface="Gill Sans MT Pro Light" panose="020B0302020104020203"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Vad händer i ett samhälle när allt fler arbetsuppgifter automatiseras och robotiseras?</a:t>
            </a:r>
          </a:p>
          <a:p>
            <a:endParaRPr lang="sv-SE" sz="2400" dirty="0"/>
          </a:p>
          <a:p>
            <a:r>
              <a:rPr lang="sv-SE" sz="2400" dirty="0"/>
              <a:t>Hur kan Nacka kommun öppna för mer flexibla anställningsformer och samtidigt erbjuda trygghet?</a:t>
            </a:r>
          </a:p>
          <a:p>
            <a:endParaRPr lang="sv-SE" sz="2400" dirty="0"/>
          </a:p>
          <a:p>
            <a:r>
              <a:rPr lang="sv-SE" sz="2400" dirty="0"/>
              <a:t>Vilken process eller aktör skulle du kunna samarbeta med för att öka tempot i automatiseringen av kommunens tjänster?</a:t>
            </a:r>
          </a:p>
          <a:p>
            <a:pPr marL="0" indent="0">
              <a:buNone/>
            </a:pPr>
            <a:r>
              <a:rPr lang="sv-SE" sz="2400" dirty="0"/>
              <a:t> 	- Vad skulle ni tillsammans åstadkomma?</a:t>
            </a:r>
            <a:endParaRPr lang="sv-SE" sz="2400" b="1" dirty="0"/>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00" y="768557"/>
            <a:ext cx="4605875" cy="4605875"/>
          </a:xfrm>
          <a:prstGeom prst="rect">
            <a:avLst/>
          </a:prstGeom>
          <a:noFill/>
        </p:spPr>
      </p:pic>
    </p:spTree>
    <p:extLst>
      <p:ext uri="{BB962C8B-B14F-4D97-AF65-F5344CB8AC3E}">
        <p14:creationId xmlns:p14="http://schemas.microsoft.com/office/powerpoint/2010/main" val="3075763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p:cNvPicPr>
            <a:picLocks noGrp="1" noChangeAspect="1"/>
          </p:cNvPicPr>
          <p:nvPr>
            <p:ph type="pic" idx="17"/>
          </p:nvPr>
        </p:nvPicPr>
        <p:blipFill>
          <a:blip r:embed="rId3" cstate="email">
            <a:extLst>
              <a:ext uri="{28A0092B-C50C-407E-A947-70E740481C1C}">
                <a14:useLocalDpi xmlns:a14="http://schemas.microsoft.com/office/drawing/2010/main" val="0"/>
              </a:ext>
            </a:extLst>
          </a:blip>
          <a:srcRect l="3101" r="3101"/>
          <a:stretch>
            <a:fillRect/>
          </a:stretch>
        </p:blipFill>
        <p:spPr>
          <a:xfrm>
            <a:off x="6143625" y="0"/>
            <a:ext cx="6048375" cy="6861175"/>
          </a:xfrm>
        </p:spPr>
      </p:pic>
      <p:sp>
        <p:nvSpPr>
          <p:cNvPr id="4" name="Rubrik 3"/>
          <p:cNvSpPr>
            <a:spLocks noGrp="1"/>
          </p:cNvSpPr>
          <p:nvPr>
            <p:ph type="title"/>
          </p:nvPr>
        </p:nvSpPr>
        <p:spPr/>
        <p:txBody>
          <a:bodyPr>
            <a:noAutofit/>
          </a:bodyPr>
          <a:lstStyle/>
          <a:p>
            <a:r>
              <a:rPr lang="sv-SE" sz="3600" dirty="0"/>
              <a:t>SERVICE OCH PERSONIFIERING - </a:t>
            </a:r>
            <a:br>
              <a:rPr lang="sv-SE" sz="4000" dirty="0"/>
            </a:br>
            <a:r>
              <a:rPr lang="sv-SE" sz="2400" dirty="0"/>
              <a:t>Hur använder vi data för att ge bättre service?</a:t>
            </a:r>
          </a:p>
        </p:txBody>
      </p:sp>
      <p:sp>
        <p:nvSpPr>
          <p:cNvPr id="5" name="Platshållare för text 4"/>
          <p:cNvSpPr>
            <a:spLocks noGrp="1"/>
          </p:cNvSpPr>
          <p:nvPr>
            <p:ph type="body" sz="quarter" idx="19"/>
          </p:nvPr>
        </p:nvSpPr>
        <p:spPr/>
        <p:txBody>
          <a:bodyPr/>
          <a:lstStyle/>
          <a:p>
            <a:endParaRPr lang="sv-SE"/>
          </a:p>
        </p:txBody>
      </p:sp>
      <p:sp>
        <p:nvSpPr>
          <p:cNvPr id="6" name="Platshållare för text 5"/>
          <p:cNvSpPr>
            <a:spLocks noGrp="1"/>
          </p:cNvSpPr>
          <p:nvPr>
            <p:ph type="body" sz="quarter" idx="20"/>
          </p:nvPr>
        </p:nvSpPr>
        <p:spPr/>
        <p:txBody>
          <a:bodyPr/>
          <a:lstStyle/>
          <a:p>
            <a:endParaRPr lang="sv-SE" dirty="0"/>
          </a:p>
          <a:p>
            <a:endParaRPr lang="sv-SE" sz="2400" dirty="0"/>
          </a:p>
          <a:p>
            <a:r>
              <a:rPr lang="sv-SE" sz="2400" dirty="0"/>
              <a:t>Individuella behov i fokus</a:t>
            </a:r>
          </a:p>
          <a:p>
            <a:r>
              <a:rPr lang="sv-SE" sz="2400" dirty="0"/>
              <a:t>Medborgare jämför kommunens service med näringslivets</a:t>
            </a:r>
          </a:p>
          <a:p>
            <a:r>
              <a:rPr lang="sv-SE" sz="2400" dirty="0"/>
              <a:t>Data – den viktigaste resursen</a:t>
            </a:r>
          </a:p>
          <a:p>
            <a:r>
              <a:rPr lang="sv-SE" sz="2400" dirty="0"/>
              <a:t>Ett heterogent samhälle gör homogena målgrupper irrelevanta </a:t>
            </a:r>
          </a:p>
          <a:p>
            <a:endParaRPr lang="sv-SE" sz="2400" dirty="0"/>
          </a:p>
        </p:txBody>
      </p:sp>
    </p:spTree>
    <p:extLst>
      <p:ext uri="{BB962C8B-B14F-4D97-AF65-F5344CB8AC3E}">
        <p14:creationId xmlns:p14="http://schemas.microsoft.com/office/powerpoint/2010/main" val="3694247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noAutofit/>
          </a:bodyPr>
          <a:lstStyle/>
          <a:p>
            <a:r>
              <a:rPr lang="sv-SE" sz="3600" dirty="0"/>
              <a:t>SERVICE OCH PERSONIFIERING</a:t>
            </a:r>
            <a:endParaRPr lang="sv-SE" sz="1600" dirty="0"/>
          </a:p>
        </p:txBody>
      </p:sp>
      <p:sp>
        <p:nvSpPr>
          <p:cNvPr id="8" name="Platshållare för text 7"/>
          <p:cNvSpPr>
            <a:spLocks noGrp="1"/>
          </p:cNvSpPr>
          <p:nvPr>
            <p:ph type="body" sz="quarter" idx="19"/>
          </p:nvPr>
        </p:nvSpPr>
        <p:spPr/>
        <p:txBody>
          <a:bodyPr/>
          <a:lstStyle/>
          <a:p>
            <a:endParaRPr lang="sv-SE"/>
          </a:p>
        </p:txBody>
      </p:sp>
      <p:sp>
        <p:nvSpPr>
          <p:cNvPr id="7" name="Platshållare för text 5"/>
          <p:cNvSpPr txBox="1">
            <a:spLocks noGrp="1"/>
          </p:cNvSpPr>
          <p:nvPr>
            <p:ph type="body" sz="quarter" idx="20"/>
          </p:nvPr>
        </p:nvSpPr>
        <p:spPr>
          <a:xfrm>
            <a:off x="634999" y="1808163"/>
            <a:ext cx="6474927" cy="3788405"/>
          </a:xfrm>
          <a:prstGeom prst="rect">
            <a:avLst/>
          </a:prstGeom>
          <a:effectLst/>
        </p:spPr>
        <p:txBody>
          <a:bodyPr vert="horz" lIns="0" tIns="0" rIns="0" bIns="0" rtlCol="0">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60000" indent="-228600" algn="l" defTabSz="914400" rtl="0" eaLnBrk="1" latinLnBrk="0" hangingPunct="1">
              <a:lnSpc>
                <a:spcPct val="90000"/>
              </a:lnSpc>
              <a:spcBef>
                <a:spcPts val="500"/>
              </a:spcBef>
              <a:buFont typeface="Gill Sans MT Pro Light" panose="020B0302020104020203" pitchFamily="34" charset="0"/>
              <a:buChar char="­"/>
              <a:defRPr sz="1800" kern="1200">
                <a:solidFill>
                  <a:schemeClr val="tx1"/>
                </a:solidFill>
                <a:latin typeface="+mn-lt"/>
                <a:ea typeface="+mn-ea"/>
                <a:cs typeface="+mn-cs"/>
              </a:defRPr>
            </a:lvl2pPr>
            <a:lvl3pPr marL="540000" indent="-228600" algn="l" defTabSz="914400" rtl="0" eaLnBrk="1" latinLnBrk="0" hangingPunct="1">
              <a:lnSpc>
                <a:spcPct val="90000"/>
              </a:lnSpc>
              <a:spcBef>
                <a:spcPts val="500"/>
              </a:spcBef>
              <a:buFont typeface="Gill Sans MT Pro Light" panose="020B0302020104020203" pitchFamily="34" charset="0"/>
              <a:buChar char="­"/>
              <a:defRPr sz="1600" kern="1200">
                <a:solidFill>
                  <a:schemeClr val="tx1"/>
                </a:solidFill>
                <a:latin typeface="+mn-lt"/>
                <a:ea typeface="+mn-ea"/>
                <a:cs typeface="+mn-cs"/>
              </a:defRPr>
            </a:lvl3pPr>
            <a:lvl4pPr marL="720000" indent="-228600" algn="l" defTabSz="914400" rtl="0" eaLnBrk="1" latinLnBrk="0" hangingPunct="1">
              <a:lnSpc>
                <a:spcPct val="90000"/>
              </a:lnSpc>
              <a:spcBef>
                <a:spcPts val="500"/>
              </a:spcBef>
              <a:buFont typeface="Gill Sans MT Pro Light" panose="020B0302020104020203" pitchFamily="34" charset="0"/>
              <a:buChar char="­"/>
              <a:defRPr sz="1400" kern="1200">
                <a:solidFill>
                  <a:schemeClr val="tx1"/>
                </a:solidFill>
                <a:latin typeface="+mn-lt"/>
                <a:ea typeface="+mn-ea"/>
                <a:cs typeface="+mn-cs"/>
              </a:defRPr>
            </a:lvl4pPr>
            <a:lvl5pPr marL="900000" indent="-228600" algn="l" defTabSz="914400" rtl="0" eaLnBrk="1" latinLnBrk="0" hangingPunct="1">
              <a:lnSpc>
                <a:spcPct val="90000"/>
              </a:lnSpc>
              <a:spcBef>
                <a:spcPts val="500"/>
              </a:spcBef>
              <a:buFont typeface="Gill Sans MT Pro Light" panose="020B0302020104020203"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Hur tar du reda på dina kunders behov och förväntningar på service? </a:t>
            </a:r>
          </a:p>
          <a:p>
            <a:pPr marL="0" indent="0">
              <a:buNone/>
            </a:pPr>
            <a:r>
              <a:rPr lang="sv-SE" sz="2400" dirty="0"/>
              <a:t>	- Hur involverar du dina kunder i 	utformningen av tjänster?</a:t>
            </a:r>
            <a:br>
              <a:rPr lang="sv-SE" sz="2400" dirty="0"/>
            </a:br>
            <a:endParaRPr lang="sv-SE" sz="2400" dirty="0"/>
          </a:p>
          <a:p>
            <a:pPr>
              <a:lnSpc>
                <a:spcPct val="100000"/>
              </a:lnSpc>
            </a:pPr>
            <a:r>
              <a:rPr lang="sv-SE" sz="2400" dirty="0"/>
              <a:t>Vilken data blir viktigast att analysera för att kunna skräddarsy tjänster och service inom din process?</a:t>
            </a:r>
            <a:br>
              <a:rPr lang="sv-SE" sz="2400" dirty="0"/>
            </a:br>
            <a:endParaRPr lang="sv-SE" sz="2400" dirty="0"/>
          </a:p>
          <a:p>
            <a:r>
              <a:rPr lang="sv-SE" sz="2400" dirty="0"/>
              <a:t>I vilka situationer kommer det att vara viktigt att fysiskt möta våra medborgare?</a:t>
            </a:r>
          </a:p>
          <a:p>
            <a:pPr marL="131400" lvl="1" indent="0">
              <a:buNone/>
            </a:pPr>
            <a:r>
              <a:rPr lang="sv-SE" sz="2200" dirty="0"/>
              <a:t>	</a:t>
            </a:r>
            <a:r>
              <a:rPr lang="sv-SE" sz="2400" dirty="0"/>
              <a:t>- Hur behöver de mötena se ut för att 	skapa ett gemensamt värde?</a:t>
            </a:r>
            <a:endParaRPr lang="sv-SE" sz="2400" b="1" dirty="0"/>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7506" y="768557"/>
            <a:ext cx="4605875" cy="4605875"/>
          </a:xfrm>
          <a:prstGeom prst="rect">
            <a:avLst/>
          </a:prstGeom>
          <a:noFill/>
        </p:spPr>
      </p:pic>
    </p:spTree>
    <p:extLst>
      <p:ext uri="{BB962C8B-B14F-4D97-AF65-F5344CB8AC3E}">
        <p14:creationId xmlns:p14="http://schemas.microsoft.com/office/powerpoint/2010/main" val="1953628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p:cNvPicPr>
            <a:picLocks noGrp="1" noChangeAspect="1"/>
          </p:cNvPicPr>
          <p:nvPr>
            <p:ph type="pic" idx="17"/>
          </p:nvPr>
        </p:nvPicPr>
        <p:blipFill>
          <a:blip r:embed="rId3" cstate="email">
            <a:extLst>
              <a:ext uri="{28A0092B-C50C-407E-A947-70E740481C1C}">
                <a14:useLocalDpi xmlns:a14="http://schemas.microsoft.com/office/drawing/2010/main" val="0"/>
              </a:ext>
            </a:extLst>
          </a:blip>
          <a:srcRect l="20628" r="20628"/>
          <a:stretch>
            <a:fillRect/>
          </a:stretch>
        </p:blipFill>
        <p:spPr>
          <a:xfrm>
            <a:off x="6143625" y="0"/>
            <a:ext cx="6048375" cy="6861175"/>
          </a:xfrm>
        </p:spPr>
      </p:pic>
      <p:sp>
        <p:nvSpPr>
          <p:cNvPr id="4" name="Rubrik 3"/>
          <p:cNvSpPr>
            <a:spLocks noGrp="1"/>
          </p:cNvSpPr>
          <p:nvPr>
            <p:ph type="title"/>
          </p:nvPr>
        </p:nvSpPr>
        <p:spPr>
          <a:xfrm>
            <a:off x="639792" y="500400"/>
            <a:ext cx="5456207" cy="1133475"/>
          </a:xfrm>
        </p:spPr>
        <p:txBody>
          <a:bodyPr>
            <a:noAutofit/>
          </a:bodyPr>
          <a:lstStyle/>
          <a:p>
            <a:r>
              <a:rPr lang="sv-SE" sz="3000" dirty="0"/>
              <a:t>ÖKAD KLIMATMEDVETENHET </a:t>
            </a:r>
            <a:r>
              <a:rPr lang="sv-SE" sz="3200" dirty="0"/>
              <a:t>- </a:t>
            </a:r>
            <a:br>
              <a:rPr lang="sv-SE" sz="3200" dirty="0"/>
            </a:br>
            <a:r>
              <a:rPr lang="sv-SE" sz="2400" dirty="0"/>
              <a:t>Hur tar vi hållbarhet till nästa nivå?</a:t>
            </a:r>
          </a:p>
        </p:txBody>
      </p:sp>
      <p:sp>
        <p:nvSpPr>
          <p:cNvPr id="5" name="Platshållare för text 4"/>
          <p:cNvSpPr>
            <a:spLocks noGrp="1"/>
          </p:cNvSpPr>
          <p:nvPr>
            <p:ph type="body" sz="quarter" idx="19"/>
          </p:nvPr>
        </p:nvSpPr>
        <p:spPr/>
        <p:txBody>
          <a:bodyPr/>
          <a:lstStyle/>
          <a:p>
            <a:endParaRPr lang="sv-SE"/>
          </a:p>
        </p:txBody>
      </p:sp>
      <p:sp>
        <p:nvSpPr>
          <p:cNvPr id="6" name="Platshållare för text 5"/>
          <p:cNvSpPr>
            <a:spLocks noGrp="1"/>
          </p:cNvSpPr>
          <p:nvPr>
            <p:ph type="body" sz="quarter" idx="20"/>
          </p:nvPr>
        </p:nvSpPr>
        <p:spPr/>
        <p:txBody>
          <a:bodyPr/>
          <a:lstStyle/>
          <a:p>
            <a:endParaRPr lang="sv-SE" dirty="0"/>
          </a:p>
          <a:p>
            <a:r>
              <a:rPr lang="sv-SE" sz="2400" dirty="0"/>
              <a:t>Konsumenter och företag tar större ansvar</a:t>
            </a:r>
          </a:p>
          <a:p>
            <a:endParaRPr lang="sv-SE" sz="2400" dirty="0"/>
          </a:p>
          <a:p>
            <a:r>
              <a:rPr lang="sv-SE" sz="2400" dirty="0"/>
              <a:t>Från klimatneutralitet till regenerativ hållbarhet</a:t>
            </a:r>
          </a:p>
          <a:p>
            <a:pPr marL="0" indent="0">
              <a:buNone/>
            </a:pPr>
            <a:endParaRPr lang="sv-SE" sz="2400" dirty="0"/>
          </a:p>
          <a:p>
            <a:r>
              <a:rPr lang="sv-SE" sz="2400" dirty="0"/>
              <a:t>Ökade förväntningar på politiska åtgärder</a:t>
            </a:r>
          </a:p>
        </p:txBody>
      </p:sp>
    </p:spTree>
    <p:extLst>
      <p:ext uri="{BB962C8B-B14F-4D97-AF65-F5344CB8AC3E}">
        <p14:creationId xmlns:p14="http://schemas.microsoft.com/office/powerpoint/2010/main" val="3028045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noAutofit/>
          </a:bodyPr>
          <a:lstStyle/>
          <a:p>
            <a:r>
              <a:rPr lang="sv-SE" sz="4000" dirty="0"/>
              <a:t>ÖKAD KLIMATMEDVETENHET</a:t>
            </a:r>
            <a:endParaRPr lang="sv-SE" sz="3600" dirty="0"/>
          </a:p>
        </p:txBody>
      </p:sp>
      <p:sp>
        <p:nvSpPr>
          <p:cNvPr id="8" name="Platshållare för text 7"/>
          <p:cNvSpPr>
            <a:spLocks noGrp="1"/>
          </p:cNvSpPr>
          <p:nvPr>
            <p:ph type="body" sz="quarter" idx="19"/>
          </p:nvPr>
        </p:nvSpPr>
        <p:spPr/>
        <p:txBody>
          <a:bodyPr/>
          <a:lstStyle/>
          <a:p>
            <a:endParaRPr lang="sv-SE"/>
          </a:p>
        </p:txBody>
      </p:sp>
      <p:sp>
        <p:nvSpPr>
          <p:cNvPr id="7" name="Platshållare för text 5"/>
          <p:cNvSpPr txBox="1">
            <a:spLocks noGrp="1"/>
          </p:cNvSpPr>
          <p:nvPr>
            <p:ph type="body" sz="quarter" idx="20"/>
          </p:nvPr>
        </p:nvSpPr>
        <p:spPr>
          <a:xfrm>
            <a:off x="639763" y="1989138"/>
            <a:ext cx="5966310" cy="3962693"/>
          </a:xfrm>
          <a:prstGeom prst="rect">
            <a:avLst/>
          </a:prstGeom>
          <a:effectLst/>
        </p:spPr>
        <p:txBody>
          <a:bodyPr vert="horz" lIns="0" tIns="0" rIns="0" bIns="0" rtlCol="0">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60000" indent="-228600" algn="l" defTabSz="914400" rtl="0" eaLnBrk="1" latinLnBrk="0" hangingPunct="1">
              <a:lnSpc>
                <a:spcPct val="90000"/>
              </a:lnSpc>
              <a:spcBef>
                <a:spcPts val="500"/>
              </a:spcBef>
              <a:buFont typeface="Gill Sans MT Pro Light" panose="020B0302020104020203" pitchFamily="34" charset="0"/>
              <a:buChar char="­"/>
              <a:defRPr sz="1800" kern="1200">
                <a:solidFill>
                  <a:schemeClr val="tx1"/>
                </a:solidFill>
                <a:latin typeface="+mn-lt"/>
                <a:ea typeface="+mn-ea"/>
                <a:cs typeface="+mn-cs"/>
              </a:defRPr>
            </a:lvl2pPr>
            <a:lvl3pPr marL="540000" indent="-228600" algn="l" defTabSz="914400" rtl="0" eaLnBrk="1" latinLnBrk="0" hangingPunct="1">
              <a:lnSpc>
                <a:spcPct val="90000"/>
              </a:lnSpc>
              <a:spcBef>
                <a:spcPts val="500"/>
              </a:spcBef>
              <a:buFont typeface="Gill Sans MT Pro Light" panose="020B0302020104020203" pitchFamily="34" charset="0"/>
              <a:buChar char="­"/>
              <a:defRPr sz="1600" kern="1200">
                <a:solidFill>
                  <a:schemeClr val="tx1"/>
                </a:solidFill>
                <a:latin typeface="+mn-lt"/>
                <a:ea typeface="+mn-ea"/>
                <a:cs typeface="+mn-cs"/>
              </a:defRPr>
            </a:lvl3pPr>
            <a:lvl4pPr marL="720000" indent="-228600" algn="l" defTabSz="914400" rtl="0" eaLnBrk="1" latinLnBrk="0" hangingPunct="1">
              <a:lnSpc>
                <a:spcPct val="90000"/>
              </a:lnSpc>
              <a:spcBef>
                <a:spcPts val="500"/>
              </a:spcBef>
              <a:buFont typeface="Gill Sans MT Pro Light" panose="020B0302020104020203" pitchFamily="34" charset="0"/>
              <a:buChar char="­"/>
              <a:defRPr sz="1400" kern="1200">
                <a:solidFill>
                  <a:schemeClr val="tx1"/>
                </a:solidFill>
                <a:latin typeface="+mn-lt"/>
                <a:ea typeface="+mn-ea"/>
                <a:cs typeface="+mn-cs"/>
              </a:defRPr>
            </a:lvl4pPr>
            <a:lvl5pPr marL="900000" indent="-228600" algn="l" defTabSz="914400" rtl="0" eaLnBrk="1" latinLnBrk="0" hangingPunct="1">
              <a:lnSpc>
                <a:spcPct val="90000"/>
              </a:lnSpc>
              <a:spcBef>
                <a:spcPts val="500"/>
              </a:spcBef>
              <a:buFont typeface="Gill Sans MT Pro Light" panose="020B0302020104020203"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Hur kan Nacka kommun underlätta för en mer klimatsmart livsstil?</a:t>
            </a:r>
          </a:p>
          <a:p>
            <a:endParaRPr lang="sv-SE" sz="2400" dirty="0"/>
          </a:p>
          <a:p>
            <a:r>
              <a:rPr lang="sv-SE" sz="2400" dirty="0"/>
              <a:t>Vilka förväntningar har Nackaborna på klimatsmarta lösningar inom din process?</a:t>
            </a:r>
          </a:p>
          <a:p>
            <a:endParaRPr lang="sv-SE" sz="2400" dirty="0"/>
          </a:p>
          <a:p>
            <a:r>
              <a:rPr lang="sv-SE" sz="2400" dirty="0"/>
              <a:t>Vilken process eller aktör skulle du kunna arbeta med för att vi ska kunna ta ett första steg mot ett Nacka som producerar mer energi än vad det förbrukar?</a:t>
            </a:r>
            <a:endParaRPr lang="sv-SE" sz="2400" b="1" dirty="0"/>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00" y="768557"/>
            <a:ext cx="4605875" cy="4605875"/>
          </a:xfrm>
          <a:prstGeom prst="rect">
            <a:avLst/>
          </a:prstGeom>
          <a:noFill/>
        </p:spPr>
      </p:pic>
    </p:spTree>
    <p:extLst>
      <p:ext uri="{BB962C8B-B14F-4D97-AF65-F5344CB8AC3E}">
        <p14:creationId xmlns:p14="http://schemas.microsoft.com/office/powerpoint/2010/main" val="157381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1"/>
          </p:nvPr>
        </p:nvSpPr>
        <p:spPr/>
        <p:txBody>
          <a:bodyPr/>
          <a:lstStyle/>
          <a:p>
            <a:r>
              <a:rPr lang="sv-SE"/>
              <a:t>SUPERKOMMUN i en föränderlig värld</a:t>
            </a:r>
            <a:endParaRPr lang="sv-SE" dirty="0"/>
          </a:p>
        </p:txBody>
      </p:sp>
    </p:spTree>
    <p:extLst>
      <p:ext uri="{BB962C8B-B14F-4D97-AF65-F5344CB8AC3E}">
        <p14:creationId xmlns:p14="http://schemas.microsoft.com/office/powerpoint/2010/main" val="1213610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latshållare för text 12"/>
          <p:cNvSpPr>
            <a:spLocks noGrp="1"/>
          </p:cNvSpPr>
          <p:nvPr>
            <p:ph type="body" sz="quarter" idx="17"/>
          </p:nvPr>
        </p:nvSpPr>
        <p:spPr/>
        <p:txBody>
          <a:bodyPr/>
          <a:lstStyle/>
          <a:p>
            <a:endParaRPr lang="sv-SE"/>
          </a:p>
        </p:txBody>
      </p:sp>
      <p:sp>
        <p:nvSpPr>
          <p:cNvPr id="11" name="Rubrik 10"/>
          <p:cNvSpPr>
            <a:spLocks noGrp="1"/>
          </p:cNvSpPr>
          <p:nvPr>
            <p:ph type="title"/>
          </p:nvPr>
        </p:nvSpPr>
        <p:spPr>
          <a:xfrm>
            <a:off x="635000" y="498475"/>
            <a:ext cx="7764433" cy="1133475"/>
          </a:xfrm>
        </p:spPr>
        <p:txBody>
          <a:bodyPr>
            <a:normAutofit fontScale="90000"/>
          </a:bodyPr>
          <a:lstStyle/>
          <a:p>
            <a:r>
              <a:rPr lang="sv-SE" dirty="0"/>
              <a:t>Sju skiften som driver förändring</a:t>
            </a:r>
          </a:p>
        </p:txBody>
      </p:sp>
      <p:sp>
        <p:nvSpPr>
          <p:cNvPr id="12" name="Platshållare för text 11"/>
          <p:cNvSpPr>
            <a:spLocks noGrp="1"/>
          </p:cNvSpPr>
          <p:nvPr>
            <p:ph type="body" sz="quarter" idx="13"/>
          </p:nvPr>
        </p:nvSpPr>
        <p:spPr>
          <a:xfrm>
            <a:off x="635000" y="1989138"/>
            <a:ext cx="8606971" cy="4160838"/>
          </a:xfrm>
        </p:spPr>
        <p:txBody>
          <a:bodyPr/>
          <a:lstStyle/>
          <a:p>
            <a:r>
              <a:rPr lang="sv-SE" sz="3600" dirty="0"/>
              <a:t>Demografi</a:t>
            </a:r>
          </a:p>
          <a:p>
            <a:r>
              <a:rPr lang="sv-SE" sz="3600" dirty="0"/>
              <a:t>Polarisering</a:t>
            </a:r>
          </a:p>
          <a:p>
            <a:r>
              <a:rPr lang="sv-SE" sz="3600" dirty="0"/>
              <a:t>Samhället som ekosystem</a:t>
            </a:r>
          </a:p>
          <a:p>
            <a:r>
              <a:rPr lang="sv-SE" sz="3600" dirty="0"/>
              <a:t>Tillit och påverkan</a:t>
            </a:r>
          </a:p>
          <a:p>
            <a:r>
              <a:rPr lang="sv-SE" sz="3600" dirty="0"/>
              <a:t>Förändrad arbetsmarknad</a:t>
            </a:r>
          </a:p>
          <a:p>
            <a:r>
              <a:rPr lang="sv-SE" sz="3600" dirty="0"/>
              <a:t>Service och personifiering</a:t>
            </a:r>
          </a:p>
          <a:p>
            <a:r>
              <a:rPr lang="sv-SE" sz="3600" dirty="0"/>
              <a:t>Ökad klimatmedvetenhet</a:t>
            </a:r>
          </a:p>
        </p:txBody>
      </p:sp>
      <p:sp>
        <p:nvSpPr>
          <p:cNvPr id="14" name="Platshållare för sidfot 13"/>
          <p:cNvSpPr>
            <a:spLocks noGrp="1"/>
          </p:cNvSpPr>
          <p:nvPr>
            <p:ph type="ftr" sz="quarter" idx="11"/>
          </p:nvPr>
        </p:nvSpPr>
        <p:spPr/>
        <p:txBody>
          <a:bodyPr/>
          <a:lstStyle/>
          <a:p>
            <a:r>
              <a:rPr lang="sv-SE"/>
              <a:t>SUPERKOMMUN i en föränderlig värld</a:t>
            </a:r>
            <a:endParaRPr lang="sv-SE" dirty="0"/>
          </a:p>
        </p:txBody>
      </p:sp>
    </p:spTree>
    <p:extLst>
      <p:ext uri="{BB962C8B-B14F-4D97-AF65-F5344CB8AC3E}">
        <p14:creationId xmlns:p14="http://schemas.microsoft.com/office/powerpoint/2010/main" val="581857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latshållare för bild 13"/>
          <p:cNvPicPr>
            <a:picLocks noGrp="1" noChangeAspect="1"/>
          </p:cNvPicPr>
          <p:nvPr>
            <p:ph type="pic" idx="13"/>
          </p:nvPr>
        </p:nvPicPr>
        <p:blipFill>
          <a:blip r:embed="rId3" cstate="email">
            <a:extLst>
              <a:ext uri="{28A0092B-C50C-407E-A947-70E740481C1C}">
                <a14:useLocalDpi xmlns:a14="http://schemas.microsoft.com/office/drawing/2010/main" val="0"/>
              </a:ext>
            </a:extLst>
          </a:blip>
          <a:srcRect l="20602" r="20602"/>
          <a:stretch>
            <a:fillRect/>
          </a:stretch>
        </p:blipFill>
        <p:spPr>
          <a:xfrm>
            <a:off x="6149975" y="0"/>
            <a:ext cx="6048375" cy="6858000"/>
          </a:xfrm>
          <a:effectLst>
            <a:outerShdw blurRad="50800" dist="38100" dir="10800000" algn="r" rotWithShape="0">
              <a:prstClr val="black">
                <a:alpha val="40000"/>
              </a:prstClr>
            </a:outerShdw>
          </a:effectLst>
        </p:spPr>
      </p:pic>
      <p:sp>
        <p:nvSpPr>
          <p:cNvPr id="5" name="Rubrik 4"/>
          <p:cNvSpPr>
            <a:spLocks noGrp="1"/>
          </p:cNvSpPr>
          <p:nvPr>
            <p:ph type="title"/>
          </p:nvPr>
        </p:nvSpPr>
        <p:spPr/>
        <p:txBody>
          <a:bodyPr>
            <a:normAutofit fontScale="90000"/>
          </a:bodyPr>
          <a:lstStyle/>
          <a:p>
            <a:r>
              <a:rPr lang="sv-SE" dirty="0"/>
              <a:t>Demografi – </a:t>
            </a:r>
            <a:br>
              <a:rPr lang="sv-SE" dirty="0"/>
            </a:br>
            <a:r>
              <a:rPr lang="sv-SE" sz="2700" dirty="0"/>
              <a:t>vad händer med välfärden när barn och äldre blir allt fler?</a:t>
            </a:r>
            <a:endParaRPr lang="sv-SE" dirty="0"/>
          </a:p>
        </p:txBody>
      </p:sp>
      <p:sp>
        <p:nvSpPr>
          <p:cNvPr id="8" name="Platshållare för text 7"/>
          <p:cNvSpPr>
            <a:spLocks noGrp="1"/>
          </p:cNvSpPr>
          <p:nvPr>
            <p:ph type="body" sz="quarter" idx="19"/>
          </p:nvPr>
        </p:nvSpPr>
        <p:spPr/>
        <p:txBody>
          <a:bodyPr/>
          <a:lstStyle/>
          <a:p>
            <a:endParaRPr lang="sv-SE" dirty="0"/>
          </a:p>
        </p:txBody>
      </p:sp>
      <p:sp>
        <p:nvSpPr>
          <p:cNvPr id="9" name="Platshållare för text 8"/>
          <p:cNvSpPr>
            <a:spLocks noGrp="1"/>
          </p:cNvSpPr>
          <p:nvPr>
            <p:ph type="body" sz="quarter" idx="20"/>
          </p:nvPr>
        </p:nvSpPr>
        <p:spPr/>
        <p:txBody>
          <a:bodyPr/>
          <a:lstStyle/>
          <a:p>
            <a:endParaRPr lang="sv-SE" sz="2400" dirty="0"/>
          </a:p>
          <a:p>
            <a:r>
              <a:rPr lang="sv-SE" sz="2400" dirty="0"/>
              <a:t>Minskad andel i yrkesverksam ålder</a:t>
            </a:r>
          </a:p>
          <a:p>
            <a:endParaRPr lang="sv-SE" sz="2400" dirty="0"/>
          </a:p>
          <a:p>
            <a:r>
              <a:rPr lang="sv-SE" sz="2400" dirty="0"/>
              <a:t>Färre ska försörja fler</a:t>
            </a:r>
          </a:p>
          <a:p>
            <a:endParaRPr lang="sv-SE" sz="2400" dirty="0"/>
          </a:p>
          <a:p>
            <a:r>
              <a:rPr lang="sv-SE" sz="2400" dirty="0"/>
              <a:t>Ökad global rörlighet</a:t>
            </a:r>
          </a:p>
          <a:p>
            <a:endParaRPr lang="sv-SE" sz="2400" dirty="0"/>
          </a:p>
          <a:p>
            <a:r>
              <a:rPr lang="sv-SE" sz="2400" dirty="0"/>
              <a:t>Många unga och fler äldre i Nacka</a:t>
            </a:r>
          </a:p>
        </p:txBody>
      </p:sp>
    </p:spTree>
    <p:extLst>
      <p:ext uri="{BB962C8B-B14F-4D97-AF65-F5344CB8AC3E}">
        <p14:creationId xmlns:p14="http://schemas.microsoft.com/office/powerpoint/2010/main" val="3279828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normAutofit fontScale="90000"/>
          </a:bodyPr>
          <a:lstStyle/>
          <a:p>
            <a:r>
              <a:rPr lang="sv-SE" dirty="0"/>
              <a:t>Demografi </a:t>
            </a:r>
            <a:br>
              <a:rPr lang="sv-SE" dirty="0"/>
            </a:br>
            <a:endParaRPr lang="sv-SE" dirty="0"/>
          </a:p>
        </p:txBody>
      </p:sp>
      <p:sp>
        <p:nvSpPr>
          <p:cNvPr id="8" name="Platshållare för text 7"/>
          <p:cNvSpPr>
            <a:spLocks noGrp="1"/>
          </p:cNvSpPr>
          <p:nvPr>
            <p:ph type="body" sz="quarter" idx="19"/>
          </p:nvPr>
        </p:nvSpPr>
        <p:spPr/>
        <p:txBody>
          <a:bodyPr/>
          <a:lstStyle/>
          <a:p>
            <a:endParaRPr lang="sv-SE"/>
          </a:p>
        </p:txBody>
      </p:sp>
      <p:sp>
        <p:nvSpPr>
          <p:cNvPr id="7" name="Platshållare för text 5"/>
          <p:cNvSpPr txBox="1">
            <a:spLocks noGrp="1"/>
          </p:cNvSpPr>
          <p:nvPr>
            <p:ph type="body" sz="quarter" idx="20"/>
          </p:nvPr>
        </p:nvSpPr>
        <p:spPr>
          <a:xfrm>
            <a:off x="639763" y="1633875"/>
            <a:ext cx="5966310" cy="4673619"/>
          </a:xfrm>
          <a:prstGeom prst="rect">
            <a:avLst/>
          </a:prstGeom>
          <a:effectLst/>
        </p:spPr>
        <p:txBody>
          <a:bodyPr vert="horz" lIns="0" tIns="0" rIns="0" bIns="0" rtlCol="0">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60000" indent="-228600" algn="l" defTabSz="914400" rtl="0" eaLnBrk="1" latinLnBrk="0" hangingPunct="1">
              <a:lnSpc>
                <a:spcPct val="90000"/>
              </a:lnSpc>
              <a:spcBef>
                <a:spcPts val="500"/>
              </a:spcBef>
              <a:buFont typeface="Gill Sans MT Pro Light" panose="020B0302020104020203" pitchFamily="34" charset="0"/>
              <a:buChar char="­"/>
              <a:defRPr sz="1800" kern="1200">
                <a:solidFill>
                  <a:schemeClr val="tx1"/>
                </a:solidFill>
                <a:latin typeface="+mn-lt"/>
                <a:ea typeface="+mn-ea"/>
                <a:cs typeface="+mn-cs"/>
              </a:defRPr>
            </a:lvl2pPr>
            <a:lvl3pPr marL="540000" indent="-228600" algn="l" defTabSz="914400" rtl="0" eaLnBrk="1" latinLnBrk="0" hangingPunct="1">
              <a:lnSpc>
                <a:spcPct val="90000"/>
              </a:lnSpc>
              <a:spcBef>
                <a:spcPts val="500"/>
              </a:spcBef>
              <a:buFont typeface="Gill Sans MT Pro Light" panose="020B0302020104020203" pitchFamily="34" charset="0"/>
              <a:buChar char="­"/>
              <a:defRPr sz="1600" kern="1200">
                <a:solidFill>
                  <a:schemeClr val="tx1"/>
                </a:solidFill>
                <a:latin typeface="+mn-lt"/>
                <a:ea typeface="+mn-ea"/>
                <a:cs typeface="+mn-cs"/>
              </a:defRPr>
            </a:lvl3pPr>
            <a:lvl4pPr marL="720000" indent="-228600" algn="l" defTabSz="914400" rtl="0" eaLnBrk="1" latinLnBrk="0" hangingPunct="1">
              <a:lnSpc>
                <a:spcPct val="90000"/>
              </a:lnSpc>
              <a:spcBef>
                <a:spcPts val="500"/>
              </a:spcBef>
              <a:buFont typeface="Gill Sans MT Pro Light" panose="020B0302020104020203" pitchFamily="34" charset="0"/>
              <a:buChar char="­"/>
              <a:defRPr sz="1400" kern="1200">
                <a:solidFill>
                  <a:schemeClr val="tx1"/>
                </a:solidFill>
                <a:latin typeface="+mn-lt"/>
                <a:ea typeface="+mn-ea"/>
                <a:cs typeface="+mn-cs"/>
              </a:defRPr>
            </a:lvl4pPr>
            <a:lvl5pPr marL="900000" indent="-228600" algn="l" defTabSz="914400" rtl="0" eaLnBrk="1" latinLnBrk="0" hangingPunct="1">
              <a:lnSpc>
                <a:spcPct val="90000"/>
              </a:lnSpc>
              <a:spcBef>
                <a:spcPts val="500"/>
              </a:spcBef>
              <a:buFont typeface="Gill Sans MT Pro Light" panose="020B0302020104020203"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Hur kan Nacka fortsätta att göra goda ekonomiska resultat och leverera bra kvalitet med ökad press på välfärden?</a:t>
            </a:r>
          </a:p>
          <a:p>
            <a:endParaRPr lang="sv-SE" sz="2400" dirty="0"/>
          </a:p>
          <a:p>
            <a:r>
              <a:rPr lang="sv-SE" sz="2400" dirty="0"/>
              <a:t>Vad borde din process göra mer respektive mindre av?</a:t>
            </a:r>
          </a:p>
          <a:p>
            <a:endParaRPr lang="sv-SE" sz="2400" dirty="0"/>
          </a:p>
          <a:p>
            <a:r>
              <a:rPr lang="sv-SE" sz="2400" dirty="0"/>
              <a:t>Vilken process skulle du kunna samarbeta med för att möta utmaningarna med de demografiska förändringarna?</a:t>
            </a:r>
          </a:p>
          <a:p>
            <a:pPr lvl="3"/>
            <a:r>
              <a:rPr lang="sv-SE" sz="2400" dirty="0"/>
              <a:t>Vad skulle ni tillsammans åstadkomma?</a:t>
            </a:r>
          </a:p>
          <a:p>
            <a:pPr marL="131400" lvl="1" indent="0">
              <a:buNone/>
            </a:pPr>
            <a:endParaRPr lang="sv-SE" sz="2200" b="1" dirty="0"/>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00" y="768557"/>
            <a:ext cx="4605875" cy="4605875"/>
          </a:xfrm>
          <a:prstGeom prst="rect">
            <a:avLst/>
          </a:prstGeom>
          <a:noFill/>
        </p:spPr>
      </p:pic>
    </p:spTree>
    <p:extLst>
      <p:ext uri="{BB962C8B-B14F-4D97-AF65-F5344CB8AC3E}">
        <p14:creationId xmlns:p14="http://schemas.microsoft.com/office/powerpoint/2010/main" val="2843737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rmAutofit fontScale="90000"/>
          </a:bodyPr>
          <a:lstStyle/>
          <a:p>
            <a:r>
              <a:rPr lang="sv-SE" dirty="0"/>
              <a:t>POLARISERING - </a:t>
            </a:r>
            <a:br>
              <a:rPr lang="sv-SE" dirty="0"/>
            </a:br>
            <a:r>
              <a:rPr lang="sv-SE" sz="2700" dirty="0"/>
              <a:t>Vad händer om skillnaderna i samhället ökar?</a:t>
            </a:r>
          </a:p>
        </p:txBody>
      </p:sp>
      <p:sp>
        <p:nvSpPr>
          <p:cNvPr id="5" name="Platshållare för text 4"/>
          <p:cNvSpPr>
            <a:spLocks noGrp="1"/>
          </p:cNvSpPr>
          <p:nvPr>
            <p:ph type="body" sz="quarter" idx="19"/>
          </p:nvPr>
        </p:nvSpPr>
        <p:spPr/>
        <p:txBody>
          <a:bodyPr/>
          <a:lstStyle/>
          <a:p>
            <a:endParaRPr lang="sv-SE"/>
          </a:p>
        </p:txBody>
      </p:sp>
      <p:sp>
        <p:nvSpPr>
          <p:cNvPr id="6" name="Platshållare för text 5"/>
          <p:cNvSpPr>
            <a:spLocks noGrp="1"/>
          </p:cNvSpPr>
          <p:nvPr>
            <p:ph type="body" sz="quarter" idx="20"/>
          </p:nvPr>
        </p:nvSpPr>
        <p:spPr/>
        <p:txBody>
          <a:bodyPr/>
          <a:lstStyle/>
          <a:p>
            <a:endParaRPr lang="sv-SE" dirty="0"/>
          </a:p>
          <a:p>
            <a:r>
              <a:rPr lang="sv-SE" sz="2400" dirty="0"/>
              <a:t>Höjd standard men större inkomstklyftor</a:t>
            </a:r>
          </a:p>
          <a:p>
            <a:pPr marL="0" indent="0">
              <a:buNone/>
            </a:pPr>
            <a:endParaRPr lang="sv-SE" sz="2400" dirty="0"/>
          </a:p>
          <a:p>
            <a:r>
              <a:rPr lang="sv-SE" sz="2400" dirty="0"/>
              <a:t>Skillnader </a:t>
            </a:r>
          </a:p>
          <a:p>
            <a:pPr lvl="3">
              <a:buFontTx/>
              <a:buChar char="-"/>
            </a:pPr>
            <a:r>
              <a:rPr lang="sv-SE" sz="2400" dirty="0"/>
              <a:t>hälsa</a:t>
            </a:r>
          </a:p>
          <a:p>
            <a:pPr lvl="3">
              <a:buFontTx/>
              <a:buChar char="-"/>
            </a:pPr>
            <a:r>
              <a:rPr lang="sv-SE" sz="2400" dirty="0"/>
              <a:t>arbetslöshet </a:t>
            </a:r>
          </a:p>
          <a:p>
            <a:pPr lvl="3">
              <a:buFontTx/>
              <a:buChar char="-"/>
            </a:pPr>
            <a:r>
              <a:rPr lang="sv-SE" sz="2400" dirty="0"/>
              <a:t>valdeltagande</a:t>
            </a:r>
          </a:p>
        </p:txBody>
      </p:sp>
      <p:pic>
        <p:nvPicPr>
          <p:cNvPr id="20" name="Platshållare för bild 19"/>
          <p:cNvPicPr>
            <a:picLocks noGrp="1" noChangeAspect="1"/>
          </p:cNvPicPr>
          <p:nvPr>
            <p:ph type="pic" idx="17"/>
          </p:nvPr>
        </p:nvPicPr>
        <p:blipFill>
          <a:blip r:embed="rId3"/>
          <a:srcRect t="4507" b="4507"/>
          <a:stretch>
            <a:fillRect/>
          </a:stretch>
        </p:blipFill>
        <p:spPr>
          <a:xfrm>
            <a:off x="6144000" y="-4213"/>
            <a:ext cx="6048000" cy="3384000"/>
          </a:xfrm>
          <a:prstGeom prst="rect">
            <a:avLst/>
          </a:prstGeom>
        </p:spPr>
      </p:pic>
      <p:pic>
        <p:nvPicPr>
          <p:cNvPr id="22" name="Platshållare för bild 21"/>
          <p:cNvPicPr>
            <a:picLocks noGrp="1" noChangeAspect="1"/>
          </p:cNvPicPr>
          <p:nvPr>
            <p:ph type="pic" idx="13"/>
          </p:nvPr>
        </p:nvPicPr>
        <p:blipFill>
          <a:blip r:embed="rId4"/>
          <a:srcRect t="3008" b="3008"/>
          <a:stretch>
            <a:fillRect/>
          </a:stretch>
        </p:blipFill>
        <p:spPr>
          <a:xfrm>
            <a:off x="6143625" y="3379787"/>
            <a:ext cx="6048375" cy="3478213"/>
          </a:xfrm>
          <a:prstGeom prst="rect">
            <a:avLst/>
          </a:prstGeom>
        </p:spPr>
      </p:pic>
    </p:spTree>
    <p:extLst>
      <p:ext uri="{BB962C8B-B14F-4D97-AF65-F5344CB8AC3E}">
        <p14:creationId xmlns:p14="http://schemas.microsoft.com/office/powerpoint/2010/main" val="3737158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normAutofit fontScale="90000"/>
          </a:bodyPr>
          <a:lstStyle/>
          <a:p>
            <a:r>
              <a:rPr lang="sv-SE" dirty="0"/>
              <a:t>polarisering </a:t>
            </a:r>
            <a:br>
              <a:rPr lang="sv-SE" dirty="0"/>
            </a:br>
            <a:endParaRPr lang="sv-SE" dirty="0"/>
          </a:p>
        </p:txBody>
      </p:sp>
      <p:sp>
        <p:nvSpPr>
          <p:cNvPr id="8" name="Platshållare för text 7"/>
          <p:cNvSpPr>
            <a:spLocks noGrp="1"/>
          </p:cNvSpPr>
          <p:nvPr>
            <p:ph type="body" sz="quarter" idx="19"/>
          </p:nvPr>
        </p:nvSpPr>
        <p:spPr/>
        <p:txBody>
          <a:bodyPr/>
          <a:lstStyle/>
          <a:p>
            <a:endParaRPr lang="sv-SE"/>
          </a:p>
        </p:txBody>
      </p:sp>
      <p:sp>
        <p:nvSpPr>
          <p:cNvPr id="7" name="Platshållare för text 5"/>
          <p:cNvSpPr txBox="1">
            <a:spLocks noGrp="1"/>
          </p:cNvSpPr>
          <p:nvPr>
            <p:ph type="body" sz="quarter" idx="20"/>
          </p:nvPr>
        </p:nvSpPr>
        <p:spPr>
          <a:xfrm>
            <a:off x="639763" y="1633875"/>
            <a:ext cx="5966310" cy="4673619"/>
          </a:xfrm>
          <a:prstGeom prst="rect">
            <a:avLst/>
          </a:prstGeom>
          <a:effectLst/>
        </p:spPr>
        <p:txBody>
          <a:bodyPr vert="horz" lIns="0" tIns="0" rIns="0" bIns="0" rtlCol="0">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60000" indent="-228600" algn="l" defTabSz="914400" rtl="0" eaLnBrk="1" latinLnBrk="0" hangingPunct="1">
              <a:lnSpc>
                <a:spcPct val="90000"/>
              </a:lnSpc>
              <a:spcBef>
                <a:spcPts val="500"/>
              </a:spcBef>
              <a:buFont typeface="Gill Sans MT Pro Light" panose="020B0302020104020203" pitchFamily="34" charset="0"/>
              <a:buChar char="­"/>
              <a:defRPr sz="1800" kern="1200">
                <a:solidFill>
                  <a:schemeClr val="tx1"/>
                </a:solidFill>
                <a:latin typeface="+mn-lt"/>
                <a:ea typeface="+mn-ea"/>
                <a:cs typeface="+mn-cs"/>
              </a:defRPr>
            </a:lvl2pPr>
            <a:lvl3pPr marL="540000" indent="-228600" algn="l" defTabSz="914400" rtl="0" eaLnBrk="1" latinLnBrk="0" hangingPunct="1">
              <a:lnSpc>
                <a:spcPct val="90000"/>
              </a:lnSpc>
              <a:spcBef>
                <a:spcPts val="500"/>
              </a:spcBef>
              <a:buFont typeface="Gill Sans MT Pro Light" panose="020B0302020104020203" pitchFamily="34" charset="0"/>
              <a:buChar char="­"/>
              <a:defRPr sz="1600" kern="1200">
                <a:solidFill>
                  <a:schemeClr val="tx1"/>
                </a:solidFill>
                <a:latin typeface="+mn-lt"/>
                <a:ea typeface="+mn-ea"/>
                <a:cs typeface="+mn-cs"/>
              </a:defRPr>
            </a:lvl3pPr>
            <a:lvl4pPr marL="720000" indent="-228600" algn="l" defTabSz="914400" rtl="0" eaLnBrk="1" latinLnBrk="0" hangingPunct="1">
              <a:lnSpc>
                <a:spcPct val="90000"/>
              </a:lnSpc>
              <a:spcBef>
                <a:spcPts val="500"/>
              </a:spcBef>
              <a:buFont typeface="Gill Sans MT Pro Light" panose="020B0302020104020203" pitchFamily="34" charset="0"/>
              <a:buChar char="­"/>
              <a:defRPr sz="1400" kern="1200">
                <a:solidFill>
                  <a:schemeClr val="tx1"/>
                </a:solidFill>
                <a:latin typeface="+mn-lt"/>
                <a:ea typeface="+mn-ea"/>
                <a:cs typeface="+mn-cs"/>
              </a:defRPr>
            </a:lvl4pPr>
            <a:lvl5pPr marL="900000" indent="-228600" algn="l" defTabSz="914400" rtl="0" eaLnBrk="1" latinLnBrk="0" hangingPunct="1">
              <a:lnSpc>
                <a:spcPct val="90000"/>
              </a:lnSpc>
              <a:spcBef>
                <a:spcPts val="500"/>
              </a:spcBef>
              <a:buFont typeface="Gill Sans MT Pro Light" panose="020B0302020104020203"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sz="2400" dirty="0"/>
          </a:p>
          <a:p>
            <a:r>
              <a:rPr lang="sv-SE" sz="2400" dirty="0"/>
              <a:t>Vilka konsekvenser tror du att en ökande polarisering får för Nackasamhället?</a:t>
            </a:r>
          </a:p>
          <a:p>
            <a:endParaRPr lang="sv-SE" sz="2400" dirty="0"/>
          </a:p>
          <a:p>
            <a:r>
              <a:rPr lang="sv-SE" sz="2400" dirty="0"/>
              <a:t> Vilka konsekvenser tror du att en ökande polarisering får för vår organisation?</a:t>
            </a:r>
          </a:p>
          <a:p>
            <a:endParaRPr lang="sv-SE" sz="2400" dirty="0"/>
          </a:p>
          <a:p>
            <a:r>
              <a:rPr lang="sv-SE" sz="2400" dirty="0"/>
              <a:t>Vilken process eller aktör skulle du kunna samarbeta med för att motverka polarisering i Nacka?</a:t>
            </a:r>
          </a:p>
          <a:p>
            <a:pPr marL="0" indent="0">
              <a:buNone/>
            </a:pPr>
            <a:r>
              <a:rPr lang="sv-SE" sz="2400" dirty="0"/>
              <a:t>	– Vad skulle ni tillsammans åstadkomma?</a:t>
            </a:r>
            <a:endParaRPr lang="sv-SE" sz="2200" b="1" dirty="0"/>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00" y="768557"/>
            <a:ext cx="4605875" cy="4605875"/>
          </a:xfrm>
          <a:prstGeom prst="rect">
            <a:avLst/>
          </a:prstGeom>
          <a:noFill/>
        </p:spPr>
      </p:pic>
    </p:spTree>
    <p:extLst>
      <p:ext uri="{BB962C8B-B14F-4D97-AF65-F5344CB8AC3E}">
        <p14:creationId xmlns:p14="http://schemas.microsoft.com/office/powerpoint/2010/main" val="3750563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p:cNvPicPr>
            <a:picLocks noGrp="1" noChangeAspect="1"/>
          </p:cNvPicPr>
          <p:nvPr>
            <p:ph type="pic" idx="17"/>
          </p:nvPr>
        </p:nvPicPr>
        <p:blipFill>
          <a:blip r:embed="rId3" cstate="email">
            <a:extLst>
              <a:ext uri="{28A0092B-C50C-407E-A947-70E740481C1C}">
                <a14:useLocalDpi xmlns:a14="http://schemas.microsoft.com/office/drawing/2010/main" val="0"/>
              </a:ext>
            </a:extLst>
          </a:blip>
          <a:srcRect l="20615" r="20615"/>
          <a:stretch>
            <a:fillRect/>
          </a:stretch>
        </p:blipFill>
        <p:spPr>
          <a:xfrm>
            <a:off x="6143625" y="0"/>
            <a:ext cx="6048375" cy="6861175"/>
          </a:xfrm>
        </p:spPr>
      </p:pic>
      <p:sp>
        <p:nvSpPr>
          <p:cNvPr id="4" name="Rubrik 3"/>
          <p:cNvSpPr>
            <a:spLocks noGrp="1"/>
          </p:cNvSpPr>
          <p:nvPr>
            <p:ph type="title"/>
          </p:nvPr>
        </p:nvSpPr>
        <p:spPr/>
        <p:txBody>
          <a:bodyPr>
            <a:normAutofit fontScale="90000"/>
          </a:bodyPr>
          <a:lstStyle/>
          <a:p>
            <a:r>
              <a:rPr lang="sv-SE" dirty="0"/>
              <a:t>SAMHÄLLET SOM EKOSYSTEM - </a:t>
            </a:r>
            <a:r>
              <a:rPr lang="sv-SE" sz="2700" dirty="0"/>
              <a:t>Vilka är våra nya partners?</a:t>
            </a:r>
          </a:p>
        </p:txBody>
      </p:sp>
      <p:sp>
        <p:nvSpPr>
          <p:cNvPr id="5" name="Platshållare för text 4"/>
          <p:cNvSpPr>
            <a:spLocks noGrp="1"/>
          </p:cNvSpPr>
          <p:nvPr>
            <p:ph type="body" sz="quarter" idx="19"/>
          </p:nvPr>
        </p:nvSpPr>
        <p:spPr/>
        <p:txBody>
          <a:bodyPr/>
          <a:lstStyle/>
          <a:p>
            <a:endParaRPr lang="sv-SE"/>
          </a:p>
        </p:txBody>
      </p:sp>
      <p:sp>
        <p:nvSpPr>
          <p:cNvPr id="6" name="Platshållare för text 5"/>
          <p:cNvSpPr>
            <a:spLocks noGrp="1"/>
          </p:cNvSpPr>
          <p:nvPr>
            <p:ph type="body" sz="quarter" idx="20"/>
          </p:nvPr>
        </p:nvSpPr>
        <p:spPr/>
        <p:txBody>
          <a:bodyPr/>
          <a:lstStyle/>
          <a:p>
            <a:endParaRPr lang="sv-SE" sz="2400" dirty="0"/>
          </a:p>
          <a:p>
            <a:r>
              <a:rPr lang="sv-SE" sz="2800" dirty="0"/>
              <a:t>Fler aktörer bygger samhället</a:t>
            </a:r>
          </a:p>
          <a:p>
            <a:r>
              <a:rPr lang="sv-SE" sz="2800" dirty="0"/>
              <a:t>Nya välfärdsförmåner</a:t>
            </a:r>
          </a:p>
          <a:p>
            <a:r>
              <a:rPr lang="sv-SE" sz="2800" dirty="0"/>
              <a:t>Fler nyttjar hushållsnära tjänster</a:t>
            </a:r>
          </a:p>
          <a:p>
            <a:r>
              <a:rPr lang="sv-SE" sz="2800" dirty="0"/>
              <a:t>Från produkt till tjänst</a:t>
            </a:r>
          </a:p>
          <a:p>
            <a:r>
              <a:rPr lang="sv-SE" sz="2800" dirty="0"/>
              <a:t>Skapa värde tillsammans</a:t>
            </a:r>
          </a:p>
          <a:p>
            <a:endParaRPr lang="sv-SE" dirty="0"/>
          </a:p>
        </p:txBody>
      </p:sp>
    </p:spTree>
    <p:extLst>
      <p:ext uri="{BB962C8B-B14F-4D97-AF65-F5344CB8AC3E}">
        <p14:creationId xmlns:p14="http://schemas.microsoft.com/office/powerpoint/2010/main" val="2827020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normAutofit fontScale="90000"/>
          </a:bodyPr>
          <a:lstStyle/>
          <a:p>
            <a:r>
              <a:rPr lang="sv-SE" dirty="0"/>
              <a:t>SAMHÄLLET SOM EKOSYSTEM</a:t>
            </a:r>
          </a:p>
        </p:txBody>
      </p:sp>
      <p:sp>
        <p:nvSpPr>
          <p:cNvPr id="8" name="Platshållare för text 7"/>
          <p:cNvSpPr>
            <a:spLocks noGrp="1"/>
          </p:cNvSpPr>
          <p:nvPr>
            <p:ph type="body" sz="quarter" idx="19"/>
          </p:nvPr>
        </p:nvSpPr>
        <p:spPr/>
        <p:txBody>
          <a:bodyPr/>
          <a:lstStyle/>
          <a:p>
            <a:endParaRPr lang="sv-SE"/>
          </a:p>
        </p:txBody>
      </p:sp>
      <p:sp>
        <p:nvSpPr>
          <p:cNvPr id="7" name="Platshållare för text 5"/>
          <p:cNvSpPr txBox="1">
            <a:spLocks noGrp="1"/>
          </p:cNvSpPr>
          <p:nvPr>
            <p:ph type="body" sz="quarter" idx="20"/>
          </p:nvPr>
        </p:nvSpPr>
        <p:spPr>
          <a:xfrm>
            <a:off x="639763" y="1989138"/>
            <a:ext cx="5966310" cy="4318356"/>
          </a:xfrm>
          <a:prstGeom prst="rect">
            <a:avLst/>
          </a:prstGeom>
          <a:effectLst/>
        </p:spPr>
        <p:txBody>
          <a:bodyPr vert="horz" lIns="0" tIns="0" rIns="0" bIns="0" rtlCol="0">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60000" indent="-228600" algn="l" defTabSz="914400" rtl="0" eaLnBrk="1" latinLnBrk="0" hangingPunct="1">
              <a:lnSpc>
                <a:spcPct val="90000"/>
              </a:lnSpc>
              <a:spcBef>
                <a:spcPts val="500"/>
              </a:spcBef>
              <a:buFont typeface="Gill Sans MT Pro Light" panose="020B0302020104020203" pitchFamily="34" charset="0"/>
              <a:buChar char="­"/>
              <a:defRPr sz="1800" kern="1200">
                <a:solidFill>
                  <a:schemeClr val="tx1"/>
                </a:solidFill>
                <a:latin typeface="+mn-lt"/>
                <a:ea typeface="+mn-ea"/>
                <a:cs typeface="+mn-cs"/>
              </a:defRPr>
            </a:lvl2pPr>
            <a:lvl3pPr marL="540000" indent="-228600" algn="l" defTabSz="914400" rtl="0" eaLnBrk="1" latinLnBrk="0" hangingPunct="1">
              <a:lnSpc>
                <a:spcPct val="90000"/>
              </a:lnSpc>
              <a:spcBef>
                <a:spcPts val="500"/>
              </a:spcBef>
              <a:buFont typeface="Gill Sans MT Pro Light" panose="020B0302020104020203" pitchFamily="34" charset="0"/>
              <a:buChar char="­"/>
              <a:defRPr sz="1600" kern="1200">
                <a:solidFill>
                  <a:schemeClr val="tx1"/>
                </a:solidFill>
                <a:latin typeface="+mn-lt"/>
                <a:ea typeface="+mn-ea"/>
                <a:cs typeface="+mn-cs"/>
              </a:defRPr>
            </a:lvl3pPr>
            <a:lvl4pPr marL="720000" indent="-228600" algn="l" defTabSz="914400" rtl="0" eaLnBrk="1" latinLnBrk="0" hangingPunct="1">
              <a:lnSpc>
                <a:spcPct val="90000"/>
              </a:lnSpc>
              <a:spcBef>
                <a:spcPts val="500"/>
              </a:spcBef>
              <a:buFont typeface="Gill Sans MT Pro Light" panose="020B0302020104020203" pitchFamily="34" charset="0"/>
              <a:buChar char="­"/>
              <a:defRPr sz="1400" kern="1200">
                <a:solidFill>
                  <a:schemeClr val="tx1"/>
                </a:solidFill>
                <a:latin typeface="+mn-lt"/>
                <a:ea typeface="+mn-ea"/>
                <a:cs typeface="+mn-cs"/>
              </a:defRPr>
            </a:lvl4pPr>
            <a:lvl5pPr marL="900000" indent="-228600" algn="l" defTabSz="914400" rtl="0" eaLnBrk="1" latinLnBrk="0" hangingPunct="1">
              <a:lnSpc>
                <a:spcPct val="90000"/>
              </a:lnSpc>
              <a:spcBef>
                <a:spcPts val="500"/>
              </a:spcBef>
              <a:buFont typeface="Gill Sans MT Pro Light" panose="020B0302020104020203"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Nacka bröt mark med kundvalet, vad är Nackas nästa barriärbrytare som förändrar samhället?</a:t>
            </a:r>
          </a:p>
          <a:p>
            <a:endParaRPr lang="sv-SE" sz="2400" dirty="0"/>
          </a:p>
          <a:p>
            <a:r>
              <a:rPr lang="sv-SE" sz="2400" dirty="0"/>
              <a:t>Hur kan din process bli bättre på att </a:t>
            </a:r>
            <a:r>
              <a:rPr lang="sv-SE" sz="2400" dirty="0" err="1"/>
              <a:t>samskapa</a:t>
            </a:r>
            <a:r>
              <a:rPr lang="sv-SE" sz="2400" dirty="0"/>
              <a:t> tjänster och lösningar tillsammans med Nackaborna?</a:t>
            </a:r>
          </a:p>
          <a:p>
            <a:pPr marL="0" indent="0">
              <a:buNone/>
            </a:pPr>
            <a:endParaRPr lang="sv-SE" sz="2400" dirty="0"/>
          </a:p>
          <a:p>
            <a:r>
              <a:rPr lang="sv-SE" sz="2400" dirty="0"/>
              <a:t>I vilka frågor behöver kommunen ta en ledande roll och vilka frågor kan vi överlåta till andra aktörer?</a:t>
            </a:r>
            <a:endParaRPr lang="sv-SE" sz="2200" b="1" dirty="0"/>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00" y="768557"/>
            <a:ext cx="4605875" cy="4605875"/>
          </a:xfrm>
          <a:prstGeom prst="rect">
            <a:avLst/>
          </a:prstGeom>
          <a:noFill/>
        </p:spPr>
      </p:pic>
    </p:spTree>
    <p:extLst>
      <p:ext uri="{BB962C8B-B14F-4D97-AF65-F5344CB8AC3E}">
        <p14:creationId xmlns:p14="http://schemas.microsoft.com/office/powerpoint/2010/main" val="1929915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p:cNvPicPr>
            <a:picLocks noGrp="1" noChangeAspect="1"/>
          </p:cNvPicPr>
          <p:nvPr>
            <p:ph type="pic" idx="17"/>
          </p:nvPr>
        </p:nvPicPr>
        <p:blipFill>
          <a:blip r:embed="rId3" cstate="email">
            <a:extLst>
              <a:ext uri="{28A0092B-C50C-407E-A947-70E740481C1C}">
                <a14:useLocalDpi xmlns:a14="http://schemas.microsoft.com/office/drawing/2010/main" val="0"/>
              </a:ext>
            </a:extLst>
          </a:blip>
          <a:srcRect l="20615" r="20615"/>
          <a:stretch>
            <a:fillRect/>
          </a:stretch>
        </p:blipFill>
        <p:spPr>
          <a:xfrm>
            <a:off x="6143625" y="0"/>
            <a:ext cx="6048375" cy="6861175"/>
          </a:xfrm>
        </p:spPr>
      </p:pic>
      <p:sp>
        <p:nvSpPr>
          <p:cNvPr id="4" name="Rubrik 3"/>
          <p:cNvSpPr>
            <a:spLocks noGrp="1"/>
          </p:cNvSpPr>
          <p:nvPr>
            <p:ph type="title"/>
          </p:nvPr>
        </p:nvSpPr>
        <p:spPr/>
        <p:txBody>
          <a:bodyPr>
            <a:normAutofit fontScale="90000"/>
          </a:bodyPr>
          <a:lstStyle/>
          <a:p>
            <a:r>
              <a:rPr lang="sv-SE" dirty="0"/>
              <a:t>TILLIT OCH PÅVERKAN- </a:t>
            </a:r>
            <a:br>
              <a:rPr lang="sv-SE" dirty="0"/>
            </a:br>
            <a:r>
              <a:rPr lang="sv-SE" sz="2700" dirty="0"/>
              <a:t>Hur skapar vi framtidens tillitssamhälle?</a:t>
            </a:r>
          </a:p>
        </p:txBody>
      </p:sp>
      <p:sp>
        <p:nvSpPr>
          <p:cNvPr id="5" name="Platshållare för text 4"/>
          <p:cNvSpPr>
            <a:spLocks noGrp="1"/>
          </p:cNvSpPr>
          <p:nvPr>
            <p:ph type="body" sz="quarter" idx="19"/>
          </p:nvPr>
        </p:nvSpPr>
        <p:spPr/>
        <p:txBody>
          <a:bodyPr/>
          <a:lstStyle/>
          <a:p>
            <a:endParaRPr lang="sv-SE"/>
          </a:p>
        </p:txBody>
      </p:sp>
      <p:sp>
        <p:nvSpPr>
          <p:cNvPr id="6" name="Platshållare för text 5"/>
          <p:cNvSpPr>
            <a:spLocks noGrp="1"/>
          </p:cNvSpPr>
          <p:nvPr>
            <p:ph type="body" sz="quarter" idx="20"/>
          </p:nvPr>
        </p:nvSpPr>
        <p:spPr/>
        <p:txBody>
          <a:bodyPr/>
          <a:lstStyle/>
          <a:p>
            <a:endParaRPr lang="sv-SE" dirty="0"/>
          </a:p>
          <a:p>
            <a:r>
              <a:rPr lang="sv-SE" sz="2800" dirty="0"/>
              <a:t>Minskad tillit och egna sanningar</a:t>
            </a:r>
          </a:p>
          <a:p>
            <a:endParaRPr lang="sv-SE" sz="2800" dirty="0"/>
          </a:p>
          <a:p>
            <a:r>
              <a:rPr lang="sv-SE" sz="2800" dirty="0"/>
              <a:t>Ungt engagemang tar nya uttryck</a:t>
            </a:r>
          </a:p>
          <a:p>
            <a:endParaRPr lang="sv-SE" sz="2800" dirty="0"/>
          </a:p>
          <a:p>
            <a:r>
              <a:rPr lang="sv-SE" sz="2800" dirty="0"/>
              <a:t>En utmaning för Nacka är att öka medborgarnas inflytande </a:t>
            </a:r>
          </a:p>
        </p:txBody>
      </p:sp>
    </p:spTree>
    <p:extLst>
      <p:ext uri="{BB962C8B-B14F-4D97-AF65-F5344CB8AC3E}">
        <p14:creationId xmlns:p14="http://schemas.microsoft.com/office/powerpoint/2010/main" val="2099488786"/>
      </p:ext>
    </p:extLst>
  </p:cSld>
  <p:clrMapOvr>
    <a:masterClrMapping/>
  </p:clrMapOvr>
</p:sld>
</file>

<file path=ppt/theme/theme1.xml><?xml version="1.0" encoding="utf-8"?>
<a:theme xmlns:a="http://schemas.openxmlformats.org/drawingml/2006/main" name="Nacka Kommun">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rundmall Nacka kommun.potx" id="{EE1CD4D9-AE05-4F42-B5CE-187BB73ADAC7}" vid="{1CF248FF-B278-42FD-A5A5-E581253019E3}"/>
    </a:ext>
  </a:extLst>
</a:theme>
</file>

<file path=ppt/theme/theme2.xml><?xml version="1.0" encoding="utf-8"?>
<a:theme xmlns:a="http://schemas.openxmlformats.org/drawingml/2006/main" name="Office-tema">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Grundmall Nacka kommun</Template>
  <TotalTime>198</TotalTime>
  <Words>1558</Words>
  <Application>Microsoft Office PowerPoint</Application>
  <PresentationFormat>Bredbild</PresentationFormat>
  <Paragraphs>216</Paragraphs>
  <Slides>17</Slides>
  <Notes>16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17</vt:i4>
      </vt:variant>
    </vt:vector>
  </HeadingPairs>
  <TitlesOfParts>
    <vt:vector size="21" baseType="lpstr">
      <vt:lpstr>Arial</vt:lpstr>
      <vt:lpstr>Gill Sans MT</vt:lpstr>
      <vt:lpstr>Gill Sans MT Pro Light</vt:lpstr>
      <vt:lpstr>Nacka Kommun</vt:lpstr>
      <vt:lpstr>Superkommun  I en föränderlig värld</vt:lpstr>
      <vt:lpstr>Sju skiften som driver förändring</vt:lpstr>
      <vt:lpstr>Demografi –  vad händer med välfärden när barn och äldre blir allt fler?</vt:lpstr>
      <vt:lpstr>Demografi  </vt:lpstr>
      <vt:lpstr>POLARISERING -  Vad händer om skillnaderna i samhället ökar?</vt:lpstr>
      <vt:lpstr>polarisering  </vt:lpstr>
      <vt:lpstr>SAMHÄLLET SOM EKOSYSTEM - Vilka är våra nya partners?</vt:lpstr>
      <vt:lpstr>SAMHÄLLET SOM EKOSYSTEM</vt:lpstr>
      <vt:lpstr>TILLIT OCH PÅVERKAN-  Hur skapar vi framtidens tillitssamhälle?</vt:lpstr>
      <vt:lpstr>TILLIT OCH PÅVERKAN</vt:lpstr>
      <vt:lpstr>FÖRÄNDRAD ARBETSMARKNAD -  Vem vill jobba i en kommun?</vt:lpstr>
      <vt:lpstr>FÖRÄNDRAD ARBETSMARKNAD</vt:lpstr>
      <vt:lpstr>SERVICE OCH PERSONIFIERING -  Hur använder vi data för att ge bättre service?</vt:lpstr>
      <vt:lpstr>SERVICE OCH PERSONIFIERING</vt:lpstr>
      <vt:lpstr>ÖKAD KLIMATMEDVETENHET -  Hur tar vi hållbarhet till nästa nivå?</vt:lpstr>
      <vt:lpstr>ÖKAD KLIMATMEDVETENHET</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Löfgren Tove</dc:creator>
  <cp:lastModifiedBy>Ingberg Ragnhild</cp:lastModifiedBy>
  <cp:revision>23</cp:revision>
  <cp:lastPrinted>2018-03-09T14:29:17Z</cp:lastPrinted>
  <dcterms:created xsi:type="dcterms:W3CDTF">2018-09-26T09:19:25Z</dcterms:created>
  <dcterms:modified xsi:type="dcterms:W3CDTF">2018-11-14T11:42:09Z</dcterms:modified>
</cp:coreProperties>
</file>