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88" r:id="rId3"/>
    <p:sldId id="302" r:id="rId4"/>
    <p:sldId id="301" r:id="rId5"/>
    <p:sldId id="261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79" r:id="rId14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2025-01-24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7T09:48:03.79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0,'4'0,"5"0,5 0,5 0,2 0,2 0,0 0,2 0,-1 0,0 0,0 4,0 2,-5-1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7T09:48:05.69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7T09:48:06.07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7T09:48:16.13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1,'1191'0,"-1161"0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5DC73E-0213-438A-A76D-256BB49ED6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F79B8F-C10F-4CB4-B6DE-AD088742B7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F2A66B-9AF7-4323-A8C9-DCFB1EA9ECF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828" b="483"/>
          <a:stretch/>
        </p:blipFill>
        <p:spPr bwMode="auto">
          <a:xfrm>
            <a:off x="-1200" y="-1"/>
            <a:ext cx="12193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6911F1B-3AC3-4ABF-ABB1-F0100F91D55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C85DC5A-37EE-4C40-A31F-27139B40F3A3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895DE6-7948-4E80-A557-AB21DC17630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800" b="1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275C34-2FFB-40FD-9662-32DB3AFF5F8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 med tex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7FBC93C-544F-4768-8E15-65178FE795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462" y="5968497"/>
            <a:ext cx="2026673" cy="64026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3" y="294797"/>
            <a:ext cx="7763978" cy="1325563"/>
          </a:xfrm>
        </p:spPr>
        <p:txBody>
          <a:bodyPr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D2CEE6D-570C-4903-934C-C163F2F35A9E}" type="datetimeFigureOut">
              <a:rPr lang="sv-SE" smtClean="0"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A778C34F-B0AB-4BCB-94D1-4A1C187BE3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4" y="1751964"/>
            <a:ext cx="3780000" cy="4320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 marL="792000">
              <a:defRPr sz="2000">
                <a:solidFill>
                  <a:schemeClr val="bg1"/>
                </a:solidFill>
                <a:latin typeface="+mj-lt"/>
              </a:defRPr>
            </a:lvl3pPr>
            <a:lvl4pPr marL="792000">
              <a:defRPr sz="2000">
                <a:solidFill>
                  <a:schemeClr val="bg1"/>
                </a:solidFill>
                <a:latin typeface="+mj-lt"/>
              </a:defRPr>
            </a:lvl4pPr>
            <a:lvl5pPr marL="792000"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E7BF7BD3-AF8F-463A-B69B-939FEDF35C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1010" y="1751964"/>
            <a:ext cx="3780000" cy="4320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 marL="792000">
              <a:defRPr sz="2000">
                <a:solidFill>
                  <a:schemeClr val="bg1"/>
                </a:solidFill>
                <a:latin typeface="+mj-lt"/>
              </a:defRPr>
            </a:lvl3pPr>
            <a:lvl4pPr marL="792000">
              <a:defRPr sz="2000">
                <a:solidFill>
                  <a:schemeClr val="bg1"/>
                </a:solidFill>
                <a:latin typeface="+mj-lt"/>
              </a:defRPr>
            </a:lvl4pPr>
            <a:lvl5pPr marL="792000"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5412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558800" dist="50800" dir="540000" algn="tl">
                    <a:srgbClr val="000000">
                      <a:alpha val="60000"/>
                    </a:srgbClr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65" r:id="rId6"/>
    <p:sldLayoutId id="2147483683" r:id="rId7"/>
    <p:sldLayoutId id="2147483666" r:id="rId8"/>
    <p:sldLayoutId id="2147483684" r:id="rId9"/>
    <p:sldLayoutId id="2147483692" r:id="rId10"/>
    <p:sldLayoutId id="2147483693" r:id="rId11"/>
    <p:sldLayoutId id="2147483694" r:id="rId12"/>
    <p:sldLayoutId id="2147483688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3" r:id="rId20"/>
    <p:sldLayoutId id="2147483657" r:id="rId21"/>
    <p:sldLayoutId id="2147483664" r:id="rId22"/>
    <p:sldLayoutId id="2147483687" r:id="rId23"/>
    <p:sldLayoutId id="2147483662" r:id="rId24"/>
    <p:sldLayoutId id="2147483691" r:id="rId25"/>
    <p:sldLayoutId id="2147483672" r:id="rId26"/>
    <p:sldLayoutId id="2147483676" r:id="rId27"/>
    <p:sldLayoutId id="2147483649" r:id="rId28"/>
    <p:sldLayoutId id="2147483697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.xml"/><Relationship Id="rId5" Type="http://schemas.openxmlformats.org/officeDocument/2006/relationships/image" Target="../media/image21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7104F-80DD-43FC-A5C3-9FDD88AB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18" y="0"/>
            <a:ext cx="11062682" cy="1325563"/>
          </a:xfrm>
        </p:spPr>
        <p:txBody>
          <a:bodyPr/>
          <a:lstStyle/>
          <a:p>
            <a:r>
              <a:rPr lang="sv-SE" dirty="0"/>
              <a:t>Redovisning i e-tjänsten Provisum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820DE7-9915-4B7B-8042-376F324EF7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0FD0C74-9861-3D9B-B4A5-F0B989C72D91}"/>
              </a:ext>
            </a:extLst>
          </p:cNvPr>
          <p:cNvSpPr txBox="1"/>
          <p:nvPr/>
        </p:nvSpPr>
        <p:spPr>
          <a:xfrm>
            <a:off x="621317" y="6087298"/>
            <a:ext cx="86621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600" dirty="0">
                <a:solidFill>
                  <a:schemeClr val="bg1"/>
                </a:solidFill>
              </a:rPr>
              <a:t>Leo Kellerman Hedman, jurist och överförmyndarhandläggare 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Utgående värden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 descr="En bild som visar bord&#10;&#10;Automatiskt genererad beskrivning">
            <a:extLst>
              <a:ext uri="{FF2B5EF4-FFF2-40B4-BE49-F238E27FC236}">
                <a16:creationId xmlns:a16="http://schemas.microsoft.com/office/drawing/2014/main" id="{0C515CD0-83A7-4BE7-BD3C-04F8AB5CD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3" y="2026696"/>
            <a:ext cx="5820587" cy="2276793"/>
          </a:xfrm>
          <a:prstGeom prst="rect">
            <a:avLst/>
          </a:prstGeom>
        </p:spPr>
      </p:pic>
      <p:pic>
        <p:nvPicPr>
          <p:cNvPr id="10" name="Platshållare för innehåll 4">
            <a:extLst>
              <a:ext uri="{FF2B5EF4-FFF2-40B4-BE49-F238E27FC236}">
                <a16:creationId xmlns:a16="http://schemas.microsoft.com/office/drawing/2014/main" id="{68253FB5-E9ED-4D79-8F0C-83C5E083E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77" r="23306" b="23372"/>
          <a:stretch/>
        </p:blipFill>
        <p:spPr>
          <a:xfrm>
            <a:off x="49165" y="5314145"/>
            <a:ext cx="8945685" cy="1277955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461B3849-91FF-4FFD-B906-5AC1DC571DAD}"/>
              </a:ext>
            </a:extLst>
          </p:cNvPr>
          <p:cNvSpPr/>
          <p:nvPr/>
        </p:nvSpPr>
        <p:spPr>
          <a:xfrm rot="1253097">
            <a:off x="7653244" y="5594316"/>
            <a:ext cx="407707" cy="3122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A7F1C4E9-A132-79F3-D464-FB6462BDB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3" y="4278383"/>
            <a:ext cx="5820586" cy="103576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0835F02-36F5-8AC5-8FF1-437AD7932BA0}"/>
              </a:ext>
            </a:extLst>
          </p:cNvPr>
          <p:cNvSpPr txBox="1"/>
          <p:nvPr/>
        </p:nvSpPr>
        <p:spPr>
          <a:xfrm>
            <a:off x="6095999" y="1633542"/>
            <a:ext cx="27611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Förvaltas av stf, jfr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Det som stf använder. Disponibla kontot, sparkonton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Förvaltas av annan än stf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Ex: </a:t>
            </a:r>
            <a:r>
              <a:rPr lang="sv-SE" dirty="0" err="1"/>
              <a:t>fickpengskonto</a:t>
            </a: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Övriga tillgångar: fondkonto, fastighet, bostadsrätt, fordon</a:t>
            </a:r>
          </a:p>
        </p:txBody>
      </p:sp>
    </p:spTree>
    <p:extLst>
      <p:ext uri="{BB962C8B-B14F-4D97-AF65-F5344CB8AC3E}">
        <p14:creationId xmlns:p14="http://schemas.microsoft.com/office/powerpoint/2010/main" val="403689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Balans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91" y="1114339"/>
            <a:ext cx="8136655" cy="65170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Ingående saldo på tillgångar som förvaltas av stf + Inkomster = Utgående saldo på tillgångar som förvaltas av stf + Utgifter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0CB446D-63A8-4DDB-84A5-989D0484D103}"/>
              </a:ext>
            </a:extLst>
          </p:cNvPr>
          <p:cNvSpPr txBox="1"/>
          <p:nvPr/>
        </p:nvSpPr>
        <p:spPr>
          <a:xfrm>
            <a:off x="5055588" y="3038558"/>
            <a:ext cx="39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+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BCB2715-80B0-4173-89F1-3B03E0FBBC19}"/>
              </a:ext>
            </a:extLst>
          </p:cNvPr>
          <p:cNvSpPr txBox="1"/>
          <p:nvPr/>
        </p:nvSpPr>
        <p:spPr>
          <a:xfrm>
            <a:off x="5203246" y="4755068"/>
            <a:ext cx="3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61DAD28-BCEB-449D-9C92-73E1E9206424}"/>
              </a:ext>
            </a:extLst>
          </p:cNvPr>
          <p:cNvSpPr txBox="1"/>
          <p:nvPr/>
        </p:nvSpPr>
        <p:spPr>
          <a:xfrm>
            <a:off x="8140046" y="3038558"/>
            <a:ext cx="129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= 220 000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730867A-FCEB-4316-AAF0-88E564547D5C}"/>
              </a:ext>
            </a:extLst>
          </p:cNvPr>
          <p:cNvSpPr txBox="1"/>
          <p:nvPr/>
        </p:nvSpPr>
        <p:spPr>
          <a:xfrm>
            <a:off x="8174272" y="4759871"/>
            <a:ext cx="129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= 220 000</a:t>
            </a:r>
          </a:p>
        </p:txBody>
      </p:sp>
      <p:pic>
        <p:nvPicPr>
          <p:cNvPr id="9" name="Bildobjekt 8" descr="En bild som visar bord&#10;&#10;Automatiskt genererad beskrivning">
            <a:extLst>
              <a:ext uri="{FF2B5EF4-FFF2-40B4-BE49-F238E27FC236}">
                <a16:creationId xmlns:a16="http://schemas.microsoft.com/office/drawing/2014/main" id="{B8A5F9F6-5A0F-49C6-876E-8B925D1E8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6" y="2135353"/>
            <a:ext cx="4096322" cy="1409897"/>
          </a:xfrm>
          <a:prstGeom prst="rect">
            <a:avLst/>
          </a:prstGeom>
        </p:spPr>
      </p:pic>
      <p:pic>
        <p:nvPicPr>
          <p:cNvPr id="14" name="Bildobjekt 13" descr="En bild som visar bord&#10;&#10;Automatiskt genererad beskrivning">
            <a:extLst>
              <a:ext uri="{FF2B5EF4-FFF2-40B4-BE49-F238E27FC236}">
                <a16:creationId xmlns:a16="http://schemas.microsoft.com/office/drawing/2014/main" id="{93EA9509-3515-4C6D-A081-90FD8296B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5" y="3914556"/>
            <a:ext cx="4067743" cy="139084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32F9804-7A02-4DAC-B00E-74CCCFA81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54" y="4807915"/>
            <a:ext cx="2721818" cy="276264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FEDC6B43-E4FA-4AAD-BCD5-F6590BE03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4" y="3078419"/>
            <a:ext cx="2832838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Årsräkning i obalans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91553"/>
            <a:ext cx="7764462" cy="4077447"/>
          </a:xfrm>
        </p:spPr>
        <p:txBody>
          <a:bodyPr/>
          <a:lstStyle/>
          <a:p>
            <a:r>
              <a:rPr lang="sv-SE" sz="2000" dirty="0"/>
              <a:t>Intäkt/utgift som inte är hänförlig till konton som förvaltas av stf tas upp som inkomst/utgift</a:t>
            </a:r>
          </a:p>
          <a:p>
            <a:r>
              <a:rPr lang="sv-SE" sz="2000" dirty="0"/>
              <a:t>Kontantprincipen frångås – datum för transaktionen styr </a:t>
            </a:r>
            <a:r>
              <a:rPr lang="sv-SE" dirty="0"/>
              <a:t>när</a:t>
            </a:r>
            <a:r>
              <a:rPr lang="sv-SE" sz="2000" dirty="0"/>
              <a:t> den ska redovisas</a:t>
            </a:r>
          </a:p>
          <a:p>
            <a:r>
              <a:rPr lang="sv-SE" sz="2000" dirty="0"/>
              <a:t>Fel ingångsvärden (observera korrigering av </a:t>
            </a:r>
            <a:r>
              <a:rPr lang="sv-SE" sz="2000" dirty="0" err="1"/>
              <a:t>öfn</a:t>
            </a:r>
            <a:r>
              <a:rPr lang="sv-SE" sz="2000" dirty="0"/>
              <a:t>)</a:t>
            </a:r>
          </a:p>
          <a:p>
            <a:r>
              <a:rPr lang="sv-SE" sz="2000" dirty="0"/>
              <a:t>Missat inkomster eller utgifter – stäm av mot kontoutdragen</a:t>
            </a:r>
          </a:p>
          <a:p>
            <a:r>
              <a:rPr lang="sv-SE" dirty="0"/>
              <a:t>Inkomst eller utgift har bokförts dubbelt</a:t>
            </a:r>
          </a:p>
          <a:p>
            <a:r>
              <a:rPr lang="sv-SE" sz="2000" dirty="0"/>
              <a:t>Vid differens utan förklarlig anledning kan det hjälpa att trycka på ”pennan” för det disponibla kontot och spara utan att ändra något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BF78BEB-58D4-4384-AA0D-A8DA97F86155}"/>
              </a:ext>
            </a:extLst>
          </p:cNvPr>
          <p:cNvSpPr txBox="1"/>
          <p:nvPr/>
        </p:nvSpPr>
        <p:spPr>
          <a:xfrm>
            <a:off x="639763" y="1264210"/>
            <a:ext cx="683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Vanliga fel</a:t>
            </a:r>
          </a:p>
        </p:txBody>
      </p:sp>
    </p:spTree>
    <p:extLst>
      <p:ext uri="{BB962C8B-B14F-4D97-AF65-F5344CB8AC3E}">
        <p14:creationId xmlns:p14="http://schemas.microsoft.com/office/powerpoint/2010/main" val="363936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7104F-80DD-43FC-A5C3-9FDD88A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Disposition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FE1680-F2FA-483B-BD16-07CA2248C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Syftet med årsräkningen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Årsräkningens delar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Paus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Presentation av e-tjänsten Provisum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A7F2D8-F2D3-C246-4ADC-28A35F517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2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7104F-80DD-43FC-A5C3-9FDD88A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Provisum SUPPORT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FE1680-F2FA-483B-BD16-07CA2248C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 dirty="0"/>
              <a:t>Om du behöver hjälp med att logga in, komma igång, har tekniska problem eller behöver få hjälp med hur du registrerar din årsräkning samt bifogar filer.</a:t>
            </a:r>
          </a:p>
          <a:p>
            <a:endParaRPr lang="sv-SE" sz="2400" dirty="0"/>
          </a:p>
          <a:p>
            <a:r>
              <a:rPr lang="sv-SE" sz="2400" dirty="0"/>
              <a:t>Kontakt: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E-post stf@provisum.se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Telefon 072-202 92 33</a:t>
            </a:r>
          </a:p>
          <a:p>
            <a:r>
              <a:rPr lang="sv-SE" sz="2400" dirty="0"/>
              <a:t>Öppettider: vardagar 08:00-19:00 och helger 13.00-15.00 fram till den 29 februari.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2FF1335-D270-ABDC-DE41-E12650501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12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433308B-29D3-423A-9D39-886AD622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årsräkningen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8B9684F-1DCB-4F19-8E3E-CC01D9CF8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Syfte:</a:t>
            </a:r>
          </a:p>
          <a:p>
            <a:r>
              <a:rPr lang="sv-SE" sz="2400" dirty="0"/>
              <a:t> Överförmyndarnämnden ska med ledning av årsräkningen kunna granska att:</a:t>
            </a:r>
          </a:p>
          <a:p>
            <a:pPr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- Den enskildes medel i skälig omfattning har använts för hans eller hennes uppehälle eller nytta i övrigt. </a:t>
            </a:r>
          </a:p>
          <a:p>
            <a:pPr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- De medel som inte använts för ovanstående ändamål har placerats så att tillräcklig trygghet finns för deras bestånd och så att de ger skälig avkastning.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Men även i övrigt granska godmanskapet</a:t>
            </a:r>
          </a:p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EEE0CB6-EF64-D2A1-4CD2-9B83B984B4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0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D3904-CC55-4B2F-8F75-1D2EDB6E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Årsräkningens innehåll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E3F5B2-EE5B-438D-BC0D-BFF4081E3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 dirty="0"/>
              <a:t>Ingående värden –per den 1 januari/förordnandedagen </a:t>
            </a:r>
          </a:p>
          <a:p>
            <a:r>
              <a:rPr lang="sv-SE" sz="2400" dirty="0"/>
              <a:t>Inkomster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Utgifter</a:t>
            </a:r>
          </a:p>
          <a:p>
            <a:r>
              <a:rPr lang="sv-SE" sz="2400" dirty="0"/>
              <a:t>Utgående värden – per den 31 december/upphörandedagen</a:t>
            </a:r>
          </a:p>
          <a:p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9CCF4F6-5E6D-0BF5-B7C9-231527368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ennanteckning 2">
                <a:extLst>
                  <a:ext uri="{FF2B5EF4-FFF2-40B4-BE49-F238E27FC236}">
                    <a16:creationId xmlns:a16="http://schemas.microsoft.com/office/drawing/2014/main" id="{9EC2A6BF-6F32-A0AC-4AE2-E0EC1684BBB7}"/>
                  </a:ext>
                </a:extLst>
              </p14:cNvPr>
              <p14:cNvContentPartPr/>
              <p14:nvPr/>
            </p14:nvContentPartPr>
            <p14:xfrm>
              <a:off x="9966253" y="561808"/>
              <a:ext cx="91440" cy="5760"/>
            </p14:xfrm>
          </p:contentPart>
        </mc:Choice>
        <mc:Fallback xmlns="">
          <p:pic>
            <p:nvPicPr>
              <p:cNvPr id="3" name="Pennanteckning 2">
                <a:extLst>
                  <a:ext uri="{FF2B5EF4-FFF2-40B4-BE49-F238E27FC236}">
                    <a16:creationId xmlns:a16="http://schemas.microsoft.com/office/drawing/2014/main" id="{9EC2A6BF-6F32-A0AC-4AE2-E0EC1684BB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2253" y="453808"/>
                <a:ext cx="199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D3D2E1FD-AF7D-0C66-8A60-B38D0B0F719A}"/>
                  </a:ext>
                </a:extLst>
              </p14:cNvPr>
              <p14:cNvContentPartPr/>
              <p14:nvPr/>
            </p14:nvContentPartPr>
            <p14:xfrm>
              <a:off x="10829893" y="570088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D3D2E1FD-AF7D-0C66-8A60-B38D0B0F71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5893" y="46244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D8AD42E7-1B68-D255-ABC8-F8000DC677E8}"/>
                  </a:ext>
                </a:extLst>
              </p14:cNvPr>
              <p14:cNvContentPartPr/>
              <p14:nvPr/>
            </p14:nvContentPartPr>
            <p14:xfrm>
              <a:off x="10829893" y="570088"/>
              <a:ext cx="360" cy="360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D8AD42E7-1B68-D255-ABC8-F8000DC677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5893" y="46244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6BA4FC48-7E99-0794-C640-2300CDE571A9}"/>
                  </a:ext>
                </a:extLst>
              </p14:cNvPr>
              <p14:cNvContentPartPr/>
              <p14:nvPr/>
            </p14:nvContentPartPr>
            <p14:xfrm>
              <a:off x="9907213" y="503128"/>
              <a:ext cx="439560" cy="36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6BA4FC48-7E99-0794-C640-2300CDE571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3213" y="395488"/>
                <a:ext cx="5472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1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bord&#10;&#10;Automatiskt genererad beskrivning">
            <a:extLst>
              <a:ext uri="{FF2B5EF4-FFF2-40B4-BE49-F238E27FC236}">
                <a16:creationId xmlns:a16="http://schemas.microsoft.com/office/drawing/2014/main" id="{4DA7FE36-B9F1-4714-B795-28CC7F807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2" y="1066805"/>
            <a:ext cx="5259703" cy="4897806"/>
          </a:xfrm>
          <a:prstGeom prst="rect">
            <a:avLst/>
          </a:prstGeom>
        </p:spPr>
      </p:pic>
      <p:pic>
        <p:nvPicPr>
          <p:cNvPr id="9" name="Bildobjekt 8" descr="En bild som visar bord&#10;&#10;Automatiskt genererad beskrivning">
            <a:extLst>
              <a:ext uri="{FF2B5EF4-FFF2-40B4-BE49-F238E27FC236}">
                <a16:creationId xmlns:a16="http://schemas.microsoft.com/office/drawing/2014/main" id="{E4532533-130E-4406-9015-DAAB464C9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25" y="1200631"/>
            <a:ext cx="4336558" cy="4763980"/>
          </a:xfrm>
          <a:prstGeom prst="rect">
            <a:avLst/>
          </a:prstGeom>
        </p:spPr>
      </p:pic>
      <p:pic>
        <p:nvPicPr>
          <p:cNvPr id="6" name="Bildobjekt 5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A52CBCBF-6B69-AE7F-1E4A-A5C77F727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2" y="3321337"/>
            <a:ext cx="5035591" cy="1032916"/>
          </a:xfrm>
          <a:prstGeom prst="rect">
            <a:avLst/>
          </a:prstGeom>
        </p:spPr>
      </p:pic>
      <p:pic>
        <p:nvPicPr>
          <p:cNvPr id="8" name="Bildobjekt 7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3D480991-79DE-DC37-7B68-231285EEC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25" y="4294730"/>
            <a:ext cx="4253775" cy="8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Ingående värden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D31971-819D-441C-91A1-5D01B705F527}"/>
              </a:ext>
            </a:extLst>
          </p:cNvPr>
          <p:cNvSpPr txBox="1"/>
          <p:nvPr/>
        </p:nvSpPr>
        <p:spPr>
          <a:xfrm>
            <a:off x="6418730" y="1414243"/>
            <a:ext cx="27611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Förvaltas av stf, jfr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Det som stf använder. Disponibla kontot, sparkonton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Förvaltas av annan än stf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Ex: </a:t>
            </a:r>
            <a:r>
              <a:rPr lang="sv-SE" dirty="0" err="1"/>
              <a:t>fickpengskonto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Övriga tillgångar: fondkonto, fastighet, bostadsrätt, fordon</a:t>
            </a:r>
          </a:p>
        </p:txBody>
      </p:sp>
      <p:pic>
        <p:nvPicPr>
          <p:cNvPr id="5" name="Bildobjekt 4" descr="En bild som visar bord&#10;&#10;Automatiskt genererad beskrivning">
            <a:extLst>
              <a:ext uri="{FF2B5EF4-FFF2-40B4-BE49-F238E27FC236}">
                <a16:creationId xmlns:a16="http://schemas.microsoft.com/office/drawing/2014/main" id="{13EFF96E-09F6-4B89-93BB-3ABF28030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8" y="1770910"/>
            <a:ext cx="6134972" cy="2492332"/>
          </a:xfrm>
          <a:prstGeom prst="rect">
            <a:avLst/>
          </a:prstGeom>
        </p:spPr>
      </p:pic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470D083A-5FC5-4A21-A899-7850FB8FF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77" r="23306" b="23372"/>
          <a:stretch/>
        </p:blipFill>
        <p:spPr>
          <a:xfrm>
            <a:off x="49165" y="5314145"/>
            <a:ext cx="8945685" cy="1277955"/>
          </a:xfrm>
          <a:prstGeom prst="rect">
            <a:avLst/>
          </a:prstGeom>
        </p:spPr>
      </p:pic>
      <p:sp>
        <p:nvSpPr>
          <p:cNvPr id="10" name="Pil: höger 9">
            <a:extLst>
              <a:ext uri="{FF2B5EF4-FFF2-40B4-BE49-F238E27FC236}">
                <a16:creationId xmlns:a16="http://schemas.microsoft.com/office/drawing/2014/main" id="{D0923C61-63B1-4ECE-B706-0554FF499A5B}"/>
              </a:ext>
            </a:extLst>
          </p:cNvPr>
          <p:cNvSpPr/>
          <p:nvPr/>
        </p:nvSpPr>
        <p:spPr>
          <a:xfrm rot="432324">
            <a:off x="5436639" y="5561547"/>
            <a:ext cx="472540" cy="3879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1DD463D0-FD94-68C9-989C-51D242190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8" y="4232776"/>
            <a:ext cx="6087545" cy="103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inkomster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2245" y="1991104"/>
            <a:ext cx="3627190" cy="4335458"/>
          </a:xfrm>
        </p:spPr>
        <p:txBody>
          <a:bodyPr/>
          <a:lstStyle/>
          <a:p>
            <a:r>
              <a:rPr lang="sv-SE" dirty="0"/>
              <a:t>Alla intäkter som kommit in på de konton som förvaltas av stf under perioden (A/D) </a:t>
            </a:r>
          </a:p>
          <a:p>
            <a:r>
              <a:rPr lang="sv-SE" dirty="0"/>
              <a:t>Överföringar från konto som förvaltas av annan eller värdepapper</a:t>
            </a:r>
          </a:p>
          <a:p>
            <a:r>
              <a:rPr lang="sv-SE" dirty="0"/>
              <a:t>Skattepliktig inkomst redovisas brutto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 descr="En bild som visar bord&#10;&#10;Automatiskt genererad beskrivning">
            <a:extLst>
              <a:ext uri="{FF2B5EF4-FFF2-40B4-BE49-F238E27FC236}">
                <a16:creationId xmlns:a16="http://schemas.microsoft.com/office/drawing/2014/main" id="{46562A82-CA6F-463E-B4A6-49B8820B3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1" y="1991104"/>
            <a:ext cx="570515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utgifter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0350" y="1989138"/>
            <a:ext cx="3651839" cy="2678482"/>
          </a:xfrm>
        </p:spPr>
        <p:txBody>
          <a:bodyPr/>
          <a:lstStyle/>
          <a:p>
            <a:r>
              <a:rPr lang="sv-SE" dirty="0"/>
              <a:t>Allt som lämnat de konton som förvaltas av stf under perioden (A/D) </a:t>
            </a:r>
          </a:p>
          <a:p>
            <a:r>
              <a:rPr lang="sv-SE" dirty="0"/>
              <a:t>Även överföringar till konto som förvaltas av annan och värdepapper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 descr="En bild som visar bord&#10;&#10;Automatiskt genererad beskrivning">
            <a:extLst>
              <a:ext uri="{FF2B5EF4-FFF2-40B4-BE49-F238E27FC236}">
                <a16:creationId xmlns:a16="http://schemas.microsoft.com/office/drawing/2014/main" id="{078D681B-844F-49F4-AA94-49FF8BDC2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7" y="1818349"/>
            <a:ext cx="5772956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600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maj 2021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4AF4FB9-3AFC-4A1B-814D-385FD9381BD8}" vid="{B3A2868C-4DAE-40C1-BA3C-282F403B065E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17628</TotalTime>
  <Words>408</Words>
  <Application>Microsoft Office PowerPoint</Application>
  <PresentationFormat>Bredbild</PresentationFormat>
  <Paragraphs>74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Gill Sans MT Pro Light</vt:lpstr>
      <vt:lpstr>Nacka kommun maj 2021</vt:lpstr>
      <vt:lpstr>Redovisning i e-tjänsten Provisum</vt:lpstr>
      <vt:lpstr>Disposition</vt:lpstr>
      <vt:lpstr>Provisum SUPPORT</vt:lpstr>
      <vt:lpstr>årsräkningen</vt:lpstr>
      <vt:lpstr>Årsräkningens innehåll</vt:lpstr>
      <vt:lpstr>PowerPoint-presentation</vt:lpstr>
      <vt:lpstr>Ingående värden</vt:lpstr>
      <vt:lpstr>inkomster</vt:lpstr>
      <vt:lpstr>utgifter</vt:lpstr>
      <vt:lpstr>Utgående värden</vt:lpstr>
      <vt:lpstr>Balans</vt:lpstr>
      <vt:lpstr>Årsräkning i obalans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Kellerman Hedman Leo</dc:creator>
  <cp:lastModifiedBy>Anette Malmkvist</cp:lastModifiedBy>
  <cp:revision>48</cp:revision>
  <cp:lastPrinted>2018-03-09T14:29:17Z</cp:lastPrinted>
  <dcterms:created xsi:type="dcterms:W3CDTF">2021-11-05T08:20:30Z</dcterms:created>
  <dcterms:modified xsi:type="dcterms:W3CDTF">2025-01-24T11:29:13Z</dcterms:modified>
</cp:coreProperties>
</file>