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27" r:id="rId5"/>
    <p:sldId id="328" r:id="rId6"/>
    <p:sldId id="329" r:id="rId7"/>
    <p:sldId id="283" r:id="rId8"/>
    <p:sldId id="260" r:id="rId9"/>
    <p:sldId id="261" r:id="rId10"/>
    <p:sldId id="263" r:id="rId11"/>
    <p:sldId id="330" r:id="rId12"/>
    <p:sldId id="331" r:id="rId13"/>
    <p:sldId id="332" r:id="rId14"/>
    <p:sldId id="333" r:id="rId15"/>
    <p:sldId id="334" r:id="rId16"/>
    <p:sldId id="335" r:id="rId17"/>
    <p:sldId id="336" r:id="rId18"/>
    <p:sldId id="337" r:id="rId19"/>
    <p:sldId id="338" r:id="rId20"/>
    <p:sldId id="279" r:id="rId21"/>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8" autoAdjust="0"/>
  </p:normalViewPr>
  <p:slideViewPr>
    <p:cSldViewPr snapToGrid="0">
      <p:cViewPr>
        <p:scale>
          <a:sx n="60" d="100"/>
          <a:sy n="60" d="100"/>
        </p:scale>
        <p:origin x="3998" y="1550"/>
      </p:cViewPr>
      <p:guideLst/>
    </p:cSldViewPr>
  </p:slideViewPr>
  <p:notesTextViewPr>
    <p:cViewPr>
      <p:scale>
        <a:sx n="3" d="2"/>
        <a:sy n="3" d="2"/>
      </p:scale>
      <p:origin x="0" y="0"/>
    </p:cViewPr>
  </p:notesTextViewPr>
  <p:notesViewPr>
    <p:cSldViewPr snapToGrid="0">
      <p:cViewPr varScale="1">
        <p:scale>
          <a:sx n="83" d="100"/>
          <a:sy n="83" d="100"/>
        </p:scale>
        <p:origin x="28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DCE82-E1C8-4E71-9AD7-23788083FBCC}"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47C9217E-A6D2-4678-AB7E-3BDA2D3A9E7D}">
      <dgm:prSet/>
      <dgm:spPr/>
      <dgm:t>
        <a:bodyPr/>
        <a:lstStyle/>
        <a:p>
          <a:r>
            <a:rPr lang="en-US" dirty="0" err="1"/>
            <a:t>Tvätta</a:t>
          </a:r>
          <a:r>
            <a:rPr lang="en-US" dirty="0"/>
            <a:t> </a:t>
          </a:r>
          <a:r>
            <a:rPr lang="en-US" dirty="0" err="1"/>
            <a:t>alltid</a:t>
          </a:r>
          <a:r>
            <a:rPr lang="en-US" dirty="0"/>
            <a:t> </a:t>
          </a:r>
          <a:r>
            <a:rPr lang="en-US" dirty="0" err="1"/>
            <a:t>händerna</a:t>
          </a:r>
          <a:r>
            <a:rPr lang="en-US" dirty="0"/>
            <a:t> </a:t>
          </a:r>
          <a:r>
            <a:rPr lang="en-US" dirty="0" err="1"/>
            <a:t>före</a:t>
          </a:r>
          <a:r>
            <a:rPr lang="en-US" dirty="0"/>
            <a:t> </a:t>
          </a:r>
          <a:r>
            <a:rPr lang="en-US" dirty="0" err="1"/>
            <a:t>hantering</a:t>
          </a:r>
          <a:r>
            <a:rPr lang="en-US" dirty="0"/>
            <a:t> av PEG / </a:t>
          </a:r>
          <a:r>
            <a:rPr lang="en-US" dirty="0" err="1"/>
            <a:t>sondmat</a:t>
          </a:r>
          <a:r>
            <a:rPr lang="en-US" dirty="0"/>
            <a:t>.</a:t>
          </a:r>
        </a:p>
      </dgm:t>
    </dgm:pt>
    <dgm:pt modelId="{6807D3CF-277B-40FD-B5A1-A2CA36BFEFB3}" type="parTrans" cxnId="{2AC5DCFB-BCEA-4B1C-B24C-FB5FB1376F7F}">
      <dgm:prSet/>
      <dgm:spPr/>
      <dgm:t>
        <a:bodyPr/>
        <a:lstStyle/>
        <a:p>
          <a:endParaRPr lang="en-US"/>
        </a:p>
      </dgm:t>
    </dgm:pt>
    <dgm:pt modelId="{F0D90B37-2C7B-44CC-BA94-97BC387899AB}" type="sibTrans" cxnId="{2AC5DCFB-BCEA-4B1C-B24C-FB5FB1376F7F}">
      <dgm:prSet/>
      <dgm:spPr/>
      <dgm:t>
        <a:bodyPr/>
        <a:lstStyle/>
        <a:p>
          <a:endParaRPr lang="en-US"/>
        </a:p>
      </dgm:t>
    </dgm:pt>
    <dgm:pt modelId="{79E027D0-83A2-4532-94F7-294A27B37B64}">
      <dgm:prSet/>
      <dgm:spPr/>
      <dgm:t>
        <a:bodyPr/>
        <a:lstStyle/>
        <a:p>
          <a:r>
            <a:rPr lang="en-US" dirty="0" err="1"/>
            <a:t>Aggregat</a:t>
          </a:r>
          <a:r>
            <a:rPr lang="en-US" dirty="0"/>
            <a:t> </a:t>
          </a:r>
          <a:r>
            <a:rPr lang="en-US" dirty="0" err="1"/>
            <a:t>och</a:t>
          </a:r>
          <a:r>
            <a:rPr lang="en-US" dirty="0"/>
            <a:t> </a:t>
          </a:r>
          <a:r>
            <a:rPr lang="en-US" dirty="0" err="1"/>
            <a:t>sprutor</a:t>
          </a:r>
          <a:r>
            <a:rPr lang="en-US" dirty="0"/>
            <a:t> </a:t>
          </a:r>
          <a:r>
            <a:rPr lang="en-US" dirty="0" err="1"/>
            <a:t>byts</a:t>
          </a:r>
          <a:r>
            <a:rPr lang="en-US" dirty="0"/>
            <a:t> </a:t>
          </a:r>
          <a:r>
            <a:rPr lang="en-US" dirty="0" err="1"/>
            <a:t>en</a:t>
          </a:r>
          <a:r>
            <a:rPr lang="en-US" dirty="0"/>
            <a:t> </a:t>
          </a:r>
          <a:r>
            <a:rPr lang="en-US" dirty="0" err="1"/>
            <a:t>gång</a:t>
          </a:r>
          <a:r>
            <a:rPr lang="en-US" dirty="0"/>
            <a:t>/</a:t>
          </a:r>
          <a:r>
            <a:rPr lang="en-US" dirty="0" err="1"/>
            <a:t>dygn</a:t>
          </a:r>
          <a:r>
            <a:rPr lang="en-US" dirty="0"/>
            <a:t>, </a:t>
          </a:r>
          <a:r>
            <a:rPr lang="en-US" dirty="0" err="1"/>
            <a:t>förslagsvis</a:t>
          </a:r>
          <a:r>
            <a:rPr lang="en-US" dirty="0"/>
            <a:t> </a:t>
          </a:r>
          <a:r>
            <a:rPr lang="en-US" dirty="0" err="1"/>
            <a:t>på</a:t>
          </a:r>
          <a:r>
            <a:rPr lang="en-US" dirty="0"/>
            <a:t> </a:t>
          </a:r>
          <a:r>
            <a:rPr lang="en-US" dirty="0" err="1"/>
            <a:t>morgonen</a:t>
          </a:r>
          <a:r>
            <a:rPr lang="en-US" dirty="0"/>
            <a:t>. </a:t>
          </a:r>
          <a:r>
            <a:rPr lang="en-US" dirty="0" err="1"/>
            <a:t>Märk</a:t>
          </a:r>
          <a:r>
            <a:rPr lang="en-US" dirty="0"/>
            <a:t> </a:t>
          </a:r>
          <a:r>
            <a:rPr lang="en-US" dirty="0" err="1"/>
            <a:t>slangen</a:t>
          </a:r>
          <a:r>
            <a:rPr lang="en-US" dirty="0"/>
            <a:t> med datum </a:t>
          </a:r>
          <a:r>
            <a:rPr lang="en-US" dirty="0" err="1"/>
            <a:t>och</a:t>
          </a:r>
          <a:r>
            <a:rPr lang="en-US" dirty="0"/>
            <a:t> </a:t>
          </a:r>
          <a:r>
            <a:rPr lang="en-US" dirty="0" err="1"/>
            <a:t>tid</a:t>
          </a:r>
          <a:r>
            <a:rPr lang="en-US" dirty="0"/>
            <a:t>.</a:t>
          </a:r>
        </a:p>
      </dgm:t>
    </dgm:pt>
    <dgm:pt modelId="{65C76536-181C-47D4-BC1A-F515F7D9891E}" type="parTrans" cxnId="{CB8E3635-5609-4D47-9F1B-7A107B1D89C5}">
      <dgm:prSet/>
      <dgm:spPr/>
      <dgm:t>
        <a:bodyPr/>
        <a:lstStyle/>
        <a:p>
          <a:endParaRPr lang="en-US"/>
        </a:p>
      </dgm:t>
    </dgm:pt>
    <dgm:pt modelId="{240A008B-B4A1-414B-96EC-EAA3E08B13AF}" type="sibTrans" cxnId="{CB8E3635-5609-4D47-9F1B-7A107B1D89C5}">
      <dgm:prSet/>
      <dgm:spPr/>
      <dgm:t>
        <a:bodyPr/>
        <a:lstStyle/>
        <a:p>
          <a:endParaRPr lang="en-US"/>
        </a:p>
      </dgm:t>
    </dgm:pt>
    <dgm:pt modelId="{D46FE74F-AA7A-41DF-82C6-DC641148BEFB}">
      <dgm:prSet/>
      <dgm:spPr/>
      <dgm:t>
        <a:bodyPr/>
        <a:lstStyle/>
        <a:p>
          <a:r>
            <a:rPr lang="en-US"/>
            <a:t>Patienten ska sitta upp eller ha höjd huvudända. Detta för att minska risken att sondmat backar upp i matstrupen och riskerar att hamna i lungorna.</a:t>
          </a:r>
        </a:p>
      </dgm:t>
    </dgm:pt>
    <dgm:pt modelId="{DE496F2A-26BB-43A9-B4CB-A98B3DF30BEF}" type="parTrans" cxnId="{494FEAD3-FA6F-4A1C-A6EC-32A624580BEF}">
      <dgm:prSet/>
      <dgm:spPr/>
      <dgm:t>
        <a:bodyPr/>
        <a:lstStyle/>
        <a:p>
          <a:endParaRPr lang="en-US"/>
        </a:p>
      </dgm:t>
    </dgm:pt>
    <dgm:pt modelId="{FA72E5F4-B851-45E5-9884-EB76E111D2E8}" type="sibTrans" cxnId="{494FEAD3-FA6F-4A1C-A6EC-32A624580BEF}">
      <dgm:prSet/>
      <dgm:spPr/>
      <dgm:t>
        <a:bodyPr/>
        <a:lstStyle/>
        <a:p>
          <a:endParaRPr lang="en-US"/>
        </a:p>
      </dgm:t>
    </dgm:pt>
    <dgm:pt modelId="{4F02E624-4AB3-42A0-BC31-082370CF42A3}">
      <dgm:prSet/>
      <dgm:spPr/>
      <dgm:t>
        <a:bodyPr/>
        <a:lstStyle/>
        <a:p>
          <a:r>
            <a:rPr lang="en-US" dirty="0"/>
            <a:t>PEG ska </a:t>
          </a:r>
          <a:r>
            <a:rPr lang="en-US" dirty="0" err="1"/>
            <a:t>alltid</a:t>
          </a:r>
          <a:r>
            <a:rPr lang="en-US" dirty="0"/>
            <a:t> </a:t>
          </a:r>
          <a:r>
            <a:rPr lang="en-US" dirty="0" err="1"/>
            <a:t>spolas</a:t>
          </a:r>
          <a:r>
            <a:rPr lang="en-US" dirty="0"/>
            <a:t> med 30-50 ml </a:t>
          </a:r>
          <a:r>
            <a:rPr lang="en-US" dirty="0" err="1"/>
            <a:t>vatten</a:t>
          </a:r>
          <a:r>
            <a:rPr lang="en-US" dirty="0"/>
            <a:t> </a:t>
          </a:r>
          <a:r>
            <a:rPr lang="en-US" dirty="0" err="1"/>
            <a:t>före</a:t>
          </a:r>
          <a:r>
            <a:rPr lang="en-US" dirty="0"/>
            <a:t> </a:t>
          </a:r>
          <a:r>
            <a:rPr lang="en-US" dirty="0" err="1"/>
            <a:t>matning</a:t>
          </a:r>
          <a:r>
            <a:rPr lang="en-US" dirty="0"/>
            <a:t> </a:t>
          </a:r>
          <a:r>
            <a:rPr lang="en-US" dirty="0" err="1"/>
            <a:t>och</a:t>
          </a:r>
          <a:r>
            <a:rPr lang="en-US" dirty="0"/>
            <a:t> </a:t>
          </a:r>
          <a:r>
            <a:rPr lang="en-US" dirty="0" err="1"/>
            <a:t>alltid</a:t>
          </a:r>
          <a:r>
            <a:rPr lang="en-US" dirty="0"/>
            <a:t> </a:t>
          </a:r>
          <a:r>
            <a:rPr lang="en-US" dirty="0" err="1"/>
            <a:t>spolas</a:t>
          </a:r>
          <a:r>
            <a:rPr lang="en-US" dirty="0"/>
            <a:t> </a:t>
          </a:r>
          <a:r>
            <a:rPr lang="en-US" dirty="0" err="1"/>
            <a:t>igenom</a:t>
          </a:r>
          <a:r>
            <a:rPr lang="en-US" dirty="0"/>
            <a:t> med </a:t>
          </a:r>
          <a:r>
            <a:rPr lang="en-US" dirty="0" err="1"/>
            <a:t>vatten</a:t>
          </a:r>
          <a:r>
            <a:rPr lang="en-US" dirty="0"/>
            <a:t> </a:t>
          </a:r>
          <a:r>
            <a:rPr lang="en-US" dirty="0" err="1"/>
            <a:t>när</a:t>
          </a:r>
          <a:r>
            <a:rPr lang="en-US" dirty="0"/>
            <a:t> </a:t>
          </a:r>
          <a:r>
            <a:rPr lang="en-US" dirty="0" err="1"/>
            <a:t>maten</a:t>
          </a:r>
          <a:r>
            <a:rPr lang="en-US" dirty="0"/>
            <a:t> </a:t>
          </a:r>
          <a:r>
            <a:rPr lang="en-US" dirty="0" err="1"/>
            <a:t>kopplas</a:t>
          </a:r>
          <a:r>
            <a:rPr lang="en-US" dirty="0"/>
            <a:t> </a:t>
          </a:r>
          <a:r>
            <a:rPr lang="en-US" dirty="0" err="1"/>
            <a:t>ifrån</a:t>
          </a:r>
          <a:r>
            <a:rPr lang="en-US" dirty="0"/>
            <a:t>.</a:t>
          </a:r>
        </a:p>
      </dgm:t>
    </dgm:pt>
    <dgm:pt modelId="{2E56C9D9-10A1-4159-80B6-E858F0EC7DED}" type="parTrans" cxnId="{18640C40-1430-43F1-A70B-CAED74304DB2}">
      <dgm:prSet/>
      <dgm:spPr/>
      <dgm:t>
        <a:bodyPr/>
        <a:lstStyle/>
        <a:p>
          <a:endParaRPr lang="en-US"/>
        </a:p>
      </dgm:t>
    </dgm:pt>
    <dgm:pt modelId="{3C8B2460-B43C-4B15-BD2A-A76FB39A4932}" type="sibTrans" cxnId="{18640C40-1430-43F1-A70B-CAED74304DB2}">
      <dgm:prSet/>
      <dgm:spPr/>
      <dgm:t>
        <a:bodyPr/>
        <a:lstStyle/>
        <a:p>
          <a:endParaRPr lang="en-US"/>
        </a:p>
      </dgm:t>
    </dgm:pt>
    <dgm:pt modelId="{CCAD2124-A8AE-4489-ACD9-23440556F17E}">
      <dgm:prSet/>
      <dgm:spPr/>
      <dgm:t>
        <a:bodyPr/>
        <a:lstStyle/>
        <a:p>
          <a:r>
            <a:rPr lang="en-US" dirty="0" err="1"/>
            <a:t>Sondmaten</a:t>
          </a:r>
          <a:r>
            <a:rPr lang="en-US" dirty="0"/>
            <a:t> </a:t>
          </a:r>
          <a:r>
            <a:rPr lang="en-US" dirty="0" err="1"/>
            <a:t>tillförs</a:t>
          </a:r>
          <a:r>
            <a:rPr lang="en-US" dirty="0"/>
            <a:t> via </a:t>
          </a:r>
          <a:r>
            <a:rPr lang="en-US" dirty="0" err="1"/>
            <a:t>en</a:t>
          </a:r>
          <a:r>
            <a:rPr lang="en-US" dirty="0"/>
            <a:t> </a:t>
          </a:r>
          <a:r>
            <a:rPr lang="en-US" dirty="0" err="1"/>
            <a:t>sondmatspump</a:t>
          </a:r>
          <a:r>
            <a:rPr lang="en-US" dirty="0"/>
            <a:t>. </a:t>
          </a:r>
          <a:r>
            <a:rPr lang="en-US" dirty="0" err="1"/>
            <a:t>Hastighet</a:t>
          </a:r>
          <a:r>
            <a:rPr lang="en-US" dirty="0"/>
            <a:t> </a:t>
          </a:r>
          <a:r>
            <a:rPr lang="en-US" dirty="0" err="1"/>
            <a:t>och</a:t>
          </a:r>
          <a:r>
            <a:rPr lang="en-US" dirty="0"/>
            <a:t> </a:t>
          </a:r>
          <a:r>
            <a:rPr lang="en-US" dirty="0" err="1"/>
            <a:t>sondmat</a:t>
          </a:r>
          <a:r>
            <a:rPr lang="en-US" dirty="0"/>
            <a:t> </a:t>
          </a:r>
          <a:r>
            <a:rPr lang="en-US" dirty="0" err="1"/>
            <a:t>ordinaeras</a:t>
          </a:r>
          <a:r>
            <a:rPr lang="en-US" dirty="0"/>
            <a:t> av </a:t>
          </a:r>
          <a:r>
            <a:rPr lang="en-US" dirty="0" err="1"/>
            <a:t>dietist</a:t>
          </a:r>
          <a:r>
            <a:rPr lang="en-US" dirty="0"/>
            <a:t>.</a:t>
          </a:r>
        </a:p>
      </dgm:t>
    </dgm:pt>
    <dgm:pt modelId="{3496D74D-3277-4324-AC59-6092D2083E8F}" type="parTrans" cxnId="{09958C91-DA56-48B2-8A45-361B4F582065}">
      <dgm:prSet/>
      <dgm:spPr/>
      <dgm:t>
        <a:bodyPr/>
        <a:lstStyle/>
        <a:p>
          <a:endParaRPr lang="en-US"/>
        </a:p>
      </dgm:t>
    </dgm:pt>
    <dgm:pt modelId="{C0CD0642-3C04-4CC6-94EF-F2CC111A4649}" type="sibTrans" cxnId="{09958C91-DA56-48B2-8A45-361B4F582065}">
      <dgm:prSet/>
      <dgm:spPr/>
      <dgm:t>
        <a:bodyPr/>
        <a:lstStyle/>
        <a:p>
          <a:endParaRPr lang="en-US"/>
        </a:p>
      </dgm:t>
    </dgm:pt>
    <dgm:pt modelId="{C2F1F923-4B65-4461-9ED5-D37D4450F856}">
      <dgm:prSet/>
      <dgm:spPr/>
      <dgm:t>
        <a:bodyPr/>
        <a:lstStyle/>
        <a:p>
          <a:r>
            <a:rPr lang="en-US"/>
            <a:t>Läkemedel ska krossas och lösas upp i vatten före administrering. Om läkemedel inte krossas ordentligt kan de orsaka stopp i PEG.</a:t>
          </a:r>
        </a:p>
      </dgm:t>
    </dgm:pt>
    <dgm:pt modelId="{F841B0F9-D097-4938-ACFA-A0743EAF1BAC}" type="parTrans" cxnId="{5D8F07F4-026C-43D5-862C-06880F631292}">
      <dgm:prSet/>
      <dgm:spPr/>
      <dgm:t>
        <a:bodyPr/>
        <a:lstStyle/>
        <a:p>
          <a:endParaRPr lang="en-US"/>
        </a:p>
      </dgm:t>
    </dgm:pt>
    <dgm:pt modelId="{1A32D933-FD9F-4647-9413-41E8683B9B6B}" type="sibTrans" cxnId="{5D8F07F4-026C-43D5-862C-06880F631292}">
      <dgm:prSet/>
      <dgm:spPr/>
      <dgm:t>
        <a:bodyPr/>
        <a:lstStyle/>
        <a:p>
          <a:endParaRPr lang="en-US"/>
        </a:p>
      </dgm:t>
    </dgm:pt>
    <dgm:pt modelId="{BACFE14B-9FFA-4AA3-955A-A34A28BECB36}">
      <dgm:prSet/>
      <dgm:spPr/>
      <dgm:t>
        <a:bodyPr/>
        <a:lstStyle/>
        <a:p>
          <a:r>
            <a:rPr lang="en-US" dirty="0"/>
            <a:t>Om PEG </a:t>
          </a:r>
          <a:r>
            <a:rPr lang="en-US" dirty="0" err="1"/>
            <a:t>inte</a:t>
          </a:r>
          <a:r>
            <a:rPr lang="en-US" dirty="0"/>
            <a:t> </a:t>
          </a:r>
          <a:r>
            <a:rPr lang="en-US" dirty="0" err="1"/>
            <a:t>används</a:t>
          </a:r>
          <a:r>
            <a:rPr lang="en-US" dirty="0"/>
            <a:t> ska den </a:t>
          </a:r>
          <a:r>
            <a:rPr lang="en-US" dirty="0" err="1"/>
            <a:t>dagligen</a:t>
          </a:r>
          <a:r>
            <a:rPr lang="en-US" dirty="0"/>
            <a:t> </a:t>
          </a:r>
          <a:r>
            <a:rPr lang="en-US" dirty="0" err="1"/>
            <a:t>spolas</a:t>
          </a:r>
          <a:r>
            <a:rPr lang="en-US" dirty="0"/>
            <a:t> </a:t>
          </a:r>
          <a:r>
            <a:rPr lang="en-US" dirty="0" err="1"/>
            <a:t>igenom</a:t>
          </a:r>
          <a:r>
            <a:rPr lang="en-US" dirty="0"/>
            <a:t> med </a:t>
          </a:r>
          <a:r>
            <a:rPr lang="en-US" dirty="0" err="1"/>
            <a:t>vatten</a:t>
          </a:r>
          <a:r>
            <a:rPr lang="en-US" dirty="0"/>
            <a:t>.</a:t>
          </a:r>
        </a:p>
      </dgm:t>
    </dgm:pt>
    <dgm:pt modelId="{8D234118-2965-4F76-981F-CBE202D5514C}" type="parTrans" cxnId="{EA4FABF7-B0BA-43D5-8185-12BE502633D3}">
      <dgm:prSet/>
      <dgm:spPr/>
      <dgm:t>
        <a:bodyPr/>
        <a:lstStyle/>
        <a:p>
          <a:endParaRPr lang="en-US"/>
        </a:p>
      </dgm:t>
    </dgm:pt>
    <dgm:pt modelId="{0A02DB1B-9EA7-4BD0-94D8-A76C38174102}" type="sibTrans" cxnId="{EA4FABF7-B0BA-43D5-8185-12BE502633D3}">
      <dgm:prSet/>
      <dgm:spPr/>
      <dgm:t>
        <a:bodyPr/>
        <a:lstStyle/>
        <a:p>
          <a:endParaRPr lang="en-US"/>
        </a:p>
      </dgm:t>
    </dgm:pt>
    <dgm:pt modelId="{4F44890E-5852-45CA-B921-E1F2E8C99555}" type="pres">
      <dgm:prSet presAssocID="{182DCE82-E1C8-4E71-9AD7-23788083FBCC}" presName="root" presStyleCnt="0">
        <dgm:presLayoutVars>
          <dgm:dir/>
          <dgm:resizeHandles val="exact"/>
        </dgm:presLayoutVars>
      </dgm:prSet>
      <dgm:spPr/>
    </dgm:pt>
    <dgm:pt modelId="{5F883A5B-8FBB-4883-9EB4-A0E8E6FA0471}" type="pres">
      <dgm:prSet presAssocID="{47C9217E-A6D2-4678-AB7E-3BDA2D3A9E7D}" presName="compNode" presStyleCnt="0"/>
      <dgm:spPr/>
    </dgm:pt>
    <dgm:pt modelId="{62771966-4EC6-4A0C-8DFB-87DA195F7FB4}" type="pres">
      <dgm:prSet presAssocID="{47C9217E-A6D2-4678-AB7E-3BDA2D3A9E7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fat"/>
        </a:ext>
      </dgm:extLst>
    </dgm:pt>
    <dgm:pt modelId="{8FA7DFF9-B5BA-4628-969C-0A901339CE0C}" type="pres">
      <dgm:prSet presAssocID="{47C9217E-A6D2-4678-AB7E-3BDA2D3A9E7D}" presName="spaceRect" presStyleCnt="0"/>
      <dgm:spPr/>
    </dgm:pt>
    <dgm:pt modelId="{B6A40E3F-B6E2-48BF-B80D-023E8B003545}" type="pres">
      <dgm:prSet presAssocID="{47C9217E-A6D2-4678-AB7E-3BDA2D3A9E7D}" presName="textRect" presStyleLbl="revTx" presStyleIdx="0" presStyleCnt="7">
        <dgm:presLayoutVars>
          <dgm:chMax val="1"/>
          <dgm:chPref val="1"/>
        </dgm:presLayoutVars>
      </dgm:prSet>
      <dgm:spPr/>
    </dgm:pt>
    <dgm:pt modelId="{6DD49592-F8E0-4A94-A31F-7279E61C0F1A}" type="pres">
      <dgm:prSet presAssocID="{F0D90B37-2C7B-44CC-BA94-97BC387899AB}" presName="sibTrans" presStyleCnt="0"/>
      <dgm:spPr/>
    </dgm:pt>
    <dgm:pt modelId="{65A6E900-222A-409C-B83A-A0776EC6A7F5}" type="pres">
      <dgm:prSet presAssocID="{79E027D0-83A2-4532-94F7-294A27B37B64}" presName="compNode" presStyleCnt="0"/>
      <dgm:spPr/>
    </dgm:pt>
    <dgm:pt modelId="{FD2F339F-10C8-4CE1-8A9F-469D7E379C4C}" type="pres">
      <dgm:prSet presAssocID="{79E027D0-83A2-4532-94F7-294A27B37B6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ål"/>
        </a:ext>
      </dgm:extLst>
    </dgm:pt>
    <dgm:pt modelId="{B69C3000-B7E6-4A7C-BA9D-50F9B5F37A11}" type="pres">
      <dgm:prSet presAssocID="{79E027D0-83A2-4532-94F7-294A27B37B64}" presName="spaceRect" presStyleCnt="0"/>
      <dgm:spPr/>
    </dgm:pt>
    <dgm:pt modelId="{5A4C0E85-AC51-41BA-AFC6-F9A0CF59F45A}" type="pres">
      <dgm:prSet presAssocID="{79E027D0-83A2-4532-94F7-294A27B37B64}" presName="textRect" presStyleLbl="revTx" presStyleIdx="1" presStyleCnt="7">
        <dgm:presLayoutVars>
          <dgm:chMax val="1"/>
          <dgm:chPref val="1"/>
        </dgm:presLayoutVars>
      </dgm:prSet>
      <dgm:spPr/>
    </dgm:pt>
    <dgm:pt modelId="{7365BB85-653D-48E7-8031-96E2BEEC3FEF}" type="pres">
      <dgm:prSet presAssocID="{240A008B-B4A1-414B-96EC-EAA3E08B13AF}" presName="sibTrans" presStyleCnt="0"/>
      <dgm:spPr/>
    </dgm:pt>
    <dgm:pt modelId="{69769E85-5BDE-4E85-A134-B18A12CD31F6}" type="pres">
      <dgm:prSet presAssocID="{D46FE74F-AA7A-41DF-82C6-DC641148BEFB}" presName="compNode" presStyleCnt="0"/>
      <dgm:spPr/>
    </dgm:pt>
    <dgm:pt modelId="{84CCE935-B24C-4EE4-BFBF-EEC2CAAFDF68}" type="pres">
      <dgm:prSet presAssocID="{D46FE74F-AA7A-41DF-82C6-DC641148BEF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lättring"/>
        </a:ext>
      </dgm:extLst>
    </dgm:pt>
    <dgm:pt modelId="{4D2EF523-888D-42DA-B54A-92ED7D37B7D4}" type="pres">
      <dgm:prSet presAssocID="{D46FE74F-AA7A-41DF-82C6-DC641148BEFB}" presName="spaceRect" presStyleCnt="0"/>
      <dgm:spPr/>
    </dgm:pt>
    <dgm:pt modelId="{C70D0EED-8E8B-4EAF-B17A-442AC06C9681}" type="pres">
      <dgm:prSet presAssocID="{D46FE74F-AA7A-41DF-82C6-DC641148BEFB}" presName="textRect" presStyleLbl="revTx" presStyleIdx="2" presStyleCnt="7">
        <dgm:presLayoutVars>
          <dgm:chMax val="1"/>
          <dgm:chPref val="1"/>
        </dgm:presLayoutVars>
      </dgm:prSet>
      <dgm:spPr/>
    </dgm:pt>
    <dgm:pt modelId="{C5149341-8217-4316-9E31-36C1A9435048}" type="pres">
      <dgm:prSet presAssocID="{FA72E5F4-B851-45E5-9884-EB76E111D2E8}" presName="sibTrans" presStyleCnt="0"/>
      <dgm:spPr/>
    </dgm:pt>
    <dgm:pt modelId="{F722D513-0636-454B-AC57-F6B03C239ECD}" type="pres">
      <dgm:prSet presAssocID="{4F02E624-4AB3-42A0-BC31-082370CF42A3}" presName="compNode" presStyleCnt="0"/>
      <dgm:spPr/>
    </dgm:pt>
    <dgm:pt modelId="{FB216D25-ED09-472F-9919-17CA33B818A0}" type="pres">
      <dgm:prSet presAssocID="{4F02E624-4AB3-42A0-BC31-082370CF42A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ägare"/>
        </a:ext>
      </dgm:extLst>
    </dgm:pt>
    <dgm:pt modelId="{8B3AEE9E-995F-4262-9357-7475489EBFA5}" type="pres">
      <dgm:prSet presAssocID="{4F02E624-4AB3-42A0-BC31-082370CF42A3}" presName="spaceRect" presStyleCnt="0"/>
      <dgm:spPr/>
    </dgm:pt>
    <dgm:pt modelId="{2AD49954-2F41-4F93-B7E3-3F0EAD4418D2}" type="pres">
      <dgm:prSet presAssocID="{4F02E624-4AB3-42A0-BC31-082370CF42A3}" presName="textRect" presStyleLbl="revTx" presStyleIdx="3" presStyleCnt="7">
        <dgm:presLayoutVars>
          <dgm:chMax val="1"/>
          <dgm:chPref val="1"/>
        </dgm:presLayoutVars>
      </dgm:prSet>
      <dgm:spPr/>
    </dgm:pt>
    <dgm:pt modelId="{E34ACE68-5E8E-4B49-B079-4C30508D66C2}" type="pres">
      <dgm:prSet presAssocID="{3C8B2460-B43C-4B15-BD2A-A76FB39A4932}" presName="sibTrans" presStyleCnt="0"/>
      <dgm:spPr/>
    </dgm:pt>
    <dgm:pt modelId="{BBE4192D-F946-4AF9-A1DA-E131F3ACB347}" type="pres">
      <dgm:prSet presAssocID="{CCAD2124-A8AE-4489-ACD9-23440556F17E}" presName="compNode" presStyleCnt="0"/>
      <dgm:spPr/>
    </dgm:pt>
    <dgm:pt modelId="{398C7B4A-C04A-42A3-9FDF-A533432F9054}" type="pres">
      <dgm:prSet presAssocID="{CCAD2124-A8AE-4489-ACD9-23440556F17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ldskärm"/>
        </a:ext>
      </dgm:extLst>
    </dgm:pt>
    <dgm:pt modelId="{8C6D58F6-65E0-42C4-9B21-54B58609DFDB}" type="pres">
      <dgm:prSet presAssocID="{CCAD2124-A8AE-4489-ACD9-23440556F17E}" presName="spaceRect" presStyleCnt="0"/>
      <dgm:spPr/>
    </dgm:pt>
    <dgm:pt modelId="{219AA46B-4C64-41B1-B9E8-46FF5F31985A}" type="pres">
      <dgm:prSet presAssocID="{CCAD2124-A8AE-4489-ACD9-23440556F17E}" presName="textRect" presStyleLbl="revTx" presStyleIdx="4" presStyleCnt="7">
        <dgm:presLayoutVars>
          <dgm:chMax val="1"/>
          <dgm:chPref val="1"/>
        </dgm:presLayoutVars>
      </dgm:prSet>
      <dgm:spPr/>
    </dgm:pt>
    <dgm:pt modelId="{336507ED-4F3B-498E-8E36-DD4DD1EDFAB5}" type="pres">
      <dgm:prSet presAssocID="{C0CD0642-3C04-4CC6-94EF-F2CC111A4649}" presName="sibTrans" presStyleCnt="0"/>
      <dgm:spPr/>
    </dgm:pt>
    <dgm:pt modelId="{68BEB93E-617F-4C0B-9145-2DCF52DBB579}" type="pres">
      <dgm:prSet presAssocID="{C2F1F923-4B65-4461-9ED5-D37D4450F856}" presName="compNode" presStyleCnt="0"/>
      <dgm:spPr/>
    </dgm:pt>
    <dgm:pt modelId="{DB106A7D-2FBD-4D2E-9F53-84A98316D43C}" type="pres">
      <dgm:prSet presAssocID="{C2F1F923-4B65-4461-9ED5-D37D4450F85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
        </a:ext>
      </dgm:extLst>
    </dgm:pt>
    <dgm:pt modelId="{F1C46122-B735-421A-92CD-0864C04A4031}" type="pres">
      <dgm:prSet presAssocID="{C2F1F923-4B65-4461-9ED5-D37D4450F856}" presName="spaceRect" presStyleCnt="0"/>
      <dgm:spPr/>
    </dgm:pt>
    <dgm:pt modelId="{CE4ED498-7EC9-4AD7-B6E6-73994298835B}" type="pres">
      <dgm:prSet presAssocID="{C2F1F923-4B65-4461-9ED5-D37D4450F856}" presName="textRect" presStyleLbl="revTx" presStyleIdx="5" presStyleCnt="7">
        <dgm:presLayoutVars>
          <dgm:chMax val="1"/>
          <dgm:chPref val="1"/>
        </dgm:presLayoutVars>
      </dgm:prSet>
      <dgm:spPr/>
    </dgm:pt>
    <dgm:pt modelId="{4BA35326-44C8-4651-825C-27C769DD8298}" type="pres">
      <dgm:prSet presAssocID="{1A32D933-FD9F-4647-9413-41E8683B9B6B}" presName="sibTrans" presStyleCnt="0"/>
      <dgm:spPr/>
    </dgm:pt>
    <dgm:pt modelId="{6EF397E2-6EE7-4BB3-8C07-52938868524A}" type="pres">
      <dgm:prSet presAssocID="{BACFE14B-9FFA-4AA3-955A-A34A28BECB36}" presName="compNode" presStyleCnt="0"/>
      <dgm:spPr/>
    </dgm:pt>
    <dgm:pt modelId="{9DFF58D8-7C4A-4379-8AF4-460DE32E0D1B}" type="pres">
      <dgm:prSet presAssocID="{BACFE14B-9FFA-4AA3-955A-A34A28BECB36}" presName="iconRect" presStyleLbl="node1" presStyleIdx="6" presStyleCnt="7" custLinFactNeighborY="2000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Våg"/>
        </a:ext>
      </dgm:extLst>
    </dgm:pt>
    <dgm:pt modelId="{F2B59E47-C97D-45E4-9BE2-B723515F7FCA}" type="pres">
      <dgm:prSet presAssocID="{BACFE14B-9FFA-4AA3-955A-A34A28BECB36}" presName="spaceRect" presStyleCnt="0"/>
      <dgm:spPr/>
    </dgm:pt>
    <dgm:pt modelId="{FED2A0C4-61B7-4D97-BCD3-4C67AF8D2DA9}" type="pres">
      <dgm:prSet presAssocID="{BACFE14B-9FFA-4AA3-955A-A34A28BECB36}" presName="textRect" presStyleLbl="revTx" presStyleIdx="6" presStyleCnt="7">
        <dgm:presLayoutVars>
          <dgm:chMax val="1"/>
          <dgm:chPref val="1"/>
        </dgm:presLayoutVars>
      </dgm:prSet>
      <dgm:spPr/>
    </dgm:pt>
  </dgm:ptLst>
  <dgm:cxnLst>
    <dgm:cxn modelId="{9D8D222D-8AAD-4F79-92B9-A2A5E60C3F87}" type="presOf" srcId="{79E027D0-83A2-4532-94F7-294A27B37B64}" destId="{5A4C0E85-AC51-41BA-AFC6-F9A0CF59F45A}" srcOrd="0" destOrd="0" presId="urn:microsoft.com/office/officeart/2018/2/layout/IconLabelList"/>
    <dgm:cxn modelId="{CB8E3635-5609-4D47-9F1B-7A107B1D89C5}" srcId="{182DCE82-E1C8-4E71-9AD7-23788083FBCC}" destId="{79E027D0-83A2-4532-94F7-294A27B37B64}" srcOrd="1" destOrd="0" parTransId="{65C76536-181C-47D4-BC1A-F515F7D9891E}" sibTransId="{240A008B-B4A1-414B-96EC-EAA3E08B13AF}"/>
    <dgm:cxn modelId="{18640C40-1430-43F1-A70B-CAED74304DB2}" srcId="{182DCE82-E1C8-4E71-9AD7-23788083FBCC}" destId="{4F02E624-4AB3-42A0-BC31-082370CF42A3}" srcOrd="3" destOrd="0" parTransId="{2E56C9D9-10A1-4159-80B6-E858F0EC7DED}" sibTransId="{3C8B2460-B43C-4B15-BD2A-A76FB39A4932}"/>
    <dgm:cxn modelId="{4C27E644-C506-4E39-93F8-AA83249F6001}" type="presOf" srcId="{182DCE82-E1C8-4E71-9AD7-23788083FBCC}" destId="{4F44890E-5852-45CA-B921-E1F2E8C99555}" srcOrd="0" destOrd="0" presId="urn:microsoft.com/office/officeart/2018/2/layout/IconLabelList"/>
    <dgm:cxn modelId="{80869852-8A84-4362-990C-761FDE85DB71}" type="presOf" srcId="{BACFE14B-9FFA-4AA3-955A-A34A28BECB36}" destId="{FED2A0C4-61B7-4D97-BCD3-4C67AF8D2DA9}" srcOrd="0" destOrd="0" presId="urn:microsoft.com/office/officeart/2018/2/layout/IconLabelList"/>
    <dgm:cxn modelId="{D207927C-AA47-4BA3-B1BE-5446C175FAC9}" type="presOf" srcId="{C2F1F923-4B65-4461-9ED5-D37D4450F856}" destId="{CE4ED498-7EC9-4AD7-B6E6-73994298835B}" srcOrd="0" destOrd="0" presId="urn:microsoft.com/office/officeart/2018/2/layout/IconLabelList"/>
    <dgm:cxn modelId="{09958C91-DA56-48B2-8A45-361B4F582065}" srcId="{182DCE82-E1C8-4E71-9AD7-23788083FBCC}" destId="{CCAD2124-A8AE-4489-ACD9-23440556F17E}" srcOrd="4" destOrd="0" parTransId="{3496D74D-3277-4324-AC59-6092D2083E8F}" sibTransId="{C0CD0642-3C04-4CC6-94EF-F2CC111A4649}"/>
    <dgm:cxn modelId="{E23B0F93-3536-4221-A8C2-A92131F89F1E}" type="presOf" srcId="{CCAD2124-A8AE-4489-ACD9-23440556F17E}" destId="{219AA46B-4C64-41B1-B9E8-46FF5F31985A}" srcOrd="0" destOrd="0" presId="urn:microsoft.com/office/officeart/2018/2/layout/IconLabelList"/>
    <dgm:cxn modelId="{E51E7AC8-6879-478F-807A-07669F6131F9}" type="presOf" srcId="{D46FE74F-AA7A-41DF-82C6-DC641148BEFB}" destId="{C70D0EED-8E8B-4EAF-B17A-442AC06C9681}" srcOrd="0" destOrd="0" presId="urn:microsoft.com/office/officeart/2018/2/layout/IconLabelList"/>
    <dgm:cxn modelId="{B6BDA4D0-7B03-4D99-BC2E-C9A02BC1F2BB}" type="presOf" srcId="{47C9217E-A6D2-4678-AB7E-3BDA2D3A9E7D}" destId="{B6A40E3F-B6E2-48BF-B80D-023E8B003545}" srcOrd="0" destOrd="0" presId="urn:microsoft.com/office/officeart/2018/2/layout/IconLabelList"/>
    <dgm:cxn modelId="{494FEAD3-FA6F-4A1C-A6EC-32A624580BEF}" srcId="{182DCE82-E1C8-4E71-9AD7-23788083FBCC}" destId="{D46FE74F-AA7A-41DF-82C6-DC641148BEFB}" srcOrd="2" destOrd="0" parTransId="{DE496F2A-26BB-43A9-B4CB-A98B3DF30BEF}" sibTransId="{FA72E5F4-B851-45E5-9884-EB76E111D2E8}"/>
    <dgm:cxn modelId="{9152DEE1-D77B-439D-BA5C-51A9265C33B5}" type="presOf" srcId="{4F02E624-4AB3-42A0-BC31-082370CF42A3}" destId="{2AD49954-2F41-4F93-B7E3-3F0EAD4418D2}" srcOrd="0" destOrd="0" presId="urn:microsoft.com/office/officeart/2018/2/layout/IconLabelList"/>
    <dgm:cxn modelId="{5D8F07F4-026C-43D5-862C-06880F631292}" srcId="{182DCE82-E1C8-4E71-9AD7-23788083FBCC}" destId="{C2F1F923-4B65-4461-9ED5-D37D4450F856}" srcOrd="5" destOrd="0" parTransId="{F841B0F9-D097-4938-ACFA-A0743EAF1BAC}" sibTransId="{1A32D933-FD9F-4647-9413-41E8683B9B6B}"/>
    <dgm:cxn modelId="{EA4FABF7-B0BA-43D5-8185-12BE502633D3}" srcId="{182DCE82-E1C8-4E71-9AD7-23788083FBCC}" destId="{BACFE14B-9FFA-4AA3-955A-A34A28BECB36}" srcOrd="6" destOrd="0" parTransId="{8D234118-2965-4F76-981F-CBE202D5514C}" sibTransId="{0A02DB1B-9EA7-4BD0-94D8-A76C38174102}"/>
    <dgm:cxn modelId="{2AC5DCFB-BCEA-4B1C-B24C-FB5FB1376F7F}" srcId="{182DCE82-E1C8-4E71-9AD7-23788083FBCC}" destId="{47C9217E-A6D2-4678-AB7E-3BDA2D3A9E7D}" srcOrd="0" destOrd="0" parTransId="{6807D3CF-277B-40FD-B5A1-A2CA36BFEFB3}" sibTransId="{F0D90B37-2C7B-44CC-BA94-97BC387899AB}"/>
    <dgm:cxn modelId="{463F2BF2-C872-43F1-B660-17D907B01C82}" type="presParOf" srcId="{4F44890E-5852-45CA-B921-E1F2E8C99555}" destId="{5F883A5B-8FBB-4883-9EB4-A0E8E6FA0471}" srcOrd="0" destOrd="0" presId="urn:microsoft.com/office/officeart/2018/2/layout/IconLabelList"/>
    <dgm:cxn modelId="{7A6D06A0-32D0-4502-8464-66BD13969361}" type="presParOf" srcId="{5F883A5B-8FBB-4883-9EB4-A0E8E6FA0471}" destId="{62771966-4EC6-4A0C-8DFB-87DA195F7FB4}" srcOrd="0" destOrd="0" presId="urn:microsoft.com/office/officeart/2018/2/layout/IconLabelList"/>
    <dgm:cxn modelId="{712A765D-CFB9-49C1-99F1-6489F17A058F}" type="presParOf" srcId="{5F883A5B-8FBB-4883-9EB4-A0E8E6FA0471}" destId="{8FA7DFF9-B5BA-4628-969C-0A901339CE0C}" srcOrd="1" destOrd="0" presId="urn:microsoft.com/office/officeart/2018/2/layout/IconLabelList"/>
    <dgm:cxn modelId="{5482721B-E046-43BA-B260-87C283B6F747}" type="presParOf" srcId="{5F883A5B-8FBB-4883-9EB4-A0E8E6FA0471}" destId="{B6A40E3F-B6E2-48BF-B80D-023E8B003545}" srcOrd="2" destOrd="0" presId="urn:microsoft.com/office/officeart/2018/2/layout/IconLabelList"/>
    <dgm:cxn modelId="{C023B5EF-91E1-4AFC-B4BE-F38416208AD4}" type="presParOf" srcId="{4F44890E-5852-45CA-B921-E1F2E8C99555}" destId="{6DD49592-F8E0-4A94-A31F-7279E61C0F1A}" srcOrd="1" destOrd="0" presId="urn:microsoft.com/office/officeart/2018/2/layout/IconLabelList"/>
    <dgm:cxn modelId="{CD6569C4-92BA-4FC5-8EED-92D4149EF9AF}" type="presParOf" srcId="{4F44890E-5852-45CA-B921-E1F2E8C99555}" destId="{65A6E900-222A-409C-B83A-A0776EC6A7F5}" srcOrd="2" destOrd="0" presId="urn:microsoft.com/office/officeart/2018/2/layout/IconLabelList"/>
    <dgm:cxn modelId="{353BA5BE-0E8E-4FDA-B4E0-06CA4230FDC8}" type="presParOf" srcId="{65A6E900-222A-409C-B83A-A0776EC6A7F5}" destId="{FD2F339F-10C8-4CE1-8A9F-469D7E379C4C}" srcOrd="0" destOrd="0" presId="urn:microsoft.com/office/officeart/2018/2/layout/IconLabelList"/>
    <dgm:cxn modelId="{60E6E608-8990-4DF9-8BBE-A85CD84B9666}" type="presParOf" srcId="{65A6E900-222A-409C-B83A-A0776EC6A7F5}" destId="{B69C3000-B7E6-4A7C-BA9D-50F9B5F37A11}" srcOrd="1" destOrd="0" presId="urn:microsoft.com/office/officeart/2018/2/layout/IconLabelList"/>
    <dgm:cxn modelId="{4D9EFD9A-45DB-44A2-9BF8-3C8A0D5FB965}" type="presParOf" srcId="{65A6E900-222A-409C-B83A-A0776EC6A7F5}" destId="{5A4C0E85-AC51-41BA-AFC6-F9A0CF59F45A}" srcOrd="2" destOrd="0" presId="urn:microsoft.com/office/officeart/2018/2/layout/IconLabelList"/>
    <dgm:cxn modelId="{9C676A74-655B-4388-BF83-E3B6062E5FD7}" type="presParOf" srcId="{4F44890E-5852-45CA-B921-E1F2E8C99555}" destId="{7365BB85-653D-48E7-8031-96E2BEEC3FEF}" srcOrd="3" destOrd="0" presId="urn:microsoft.com/office/officeart/2018/2/layout/IconLabelList"/>
    <dgm:cxn modelId="{AC546E2A-AC45-4526-812F-0E629DA37C65}" type="presParOf" srcId="{4F44890E-5852-45CA-B921-E1F2E8C99555}" destId="{69769E85-5BDE-4E85-A134-B18A12CD31F6}" srcOrd="4" destOrd="0" presId="urn:microsoft.com/office/officeart/2018/2/layout/IconLabelList"/>
    <dgm:cxn modelId="{7176814B-AF17-4883-9E96-0304F5EF40BA}" type="presParOf" srcId="{69769E85-5BDE-4E85-A134-B18A12CD31F6}" destId="{84CCE935-B24C-4EE4-BFBF-EEC2CAAFDF68}" srcOrd="0" destOrd="0" presId="urn:microsoft.com/office/officeart/2018/2/layout/IconLabelList"/>
    <dgm:cxn modelId="{61FB5B8D-7D14-4195-8D6D-4922EF7914FD}" type="presParOf" srcId="{69769E85-5BDE-4E85-A134-B18A12CD31F6}" destId="{4D2EF523-888D-42DA-B54A-92ED7D37B7D4}" srcOrd="1" destOrd="0" presId="urn:microsoft.com/office/officeart/2018/2/layout/IconLabelList"/>
    <dgm:cxn modelId="{5B6A4341-D557-4BCA-A916-5820C172155A}" type="presParOf" srcId="{69769E85-5BDE-4E85-A134-B18A12CD31F6}" destId="{C70D0EED-8E8B-4EAF-B17A-442AC06C9681}" srcOrd="2" destOrd="0" presId="urn:microsoft.com/office/officeart/2018/2/layout/IconLabelList"/>
    <dgm:cxn modelId="{F4F5821E-3C95-47F3-9C0B-FB4CF1DDA514}" type="presParOf" srcId="{4F44890E-5852-45CA-B921-E1F2E8C99555}" destId="{C5149341-8217-4316-9E31-36C1A9435048}" srcOrd="5" destOrd="0" presId="urn:microsoft.com/office/officeart/2018/2/layout/IconLabelList"/>
    <dgm:cxn modelId="{70D4A921-A71A-4242-AEEC-94693232C256}" type="presParOf" srcId="{4F44890E-5852-45CA-B921-E1F2E8C99555}" destId="{F722D513-0636-454B-AC57-F6B03C239ECD}" srcOrd="6" destOrd="0" presId="urn:microsoft.com/office/officeart/2018/2/layout/IconLabelList"/>
    <dgm:cxn modelId="{D457EEB7-CFAA-416E-A8A3-B51F0721C8FB}" type="presParOf" srcId="{F722D513-0636-454B-AC57-F6B03C239ECD}" destId="{FB216D25-ED09-472F-9919-17CA33B818A0}" srcOrd="0" destOrd="0" presId="urn:microsoft.com/office/officeart/2018/2/layout/IconLabelList"/>
    <dgm:cxn modelId="{54D8F4A0-9828-4855-A583-EF0AA715E1CD}" type="presParOf" srcId="{F722D513-0636-454B-AC57-F6B03C239ECD}" destId="{8B3AEE9E-995F-4262-9357-7475489EBFA5}" srcOrd="1" destOrd="0" presId="urn:microsoft.com/office/officeart/2018/2/layout/IconLabelList"/>
    <dgm:cxn modelId="{B93C0A17-D51D-480B-B2D5-945C3E787290}" type="presParOf" srcId="{F722D513-0636-454B-AC57-F6B03C239ECD}" destId="{2AD49954-2F41-4F93-B7E3-3F0EAD4418D2}" srcOrd="2" destOrd="0" presId="urn:microsoft.com/office/officeart/2018/2/layout/IconLabelList"/>
    <dgm:cxn modelId="{EA0E63EF-5364-4589-B4E2-64700B49EA94}" type="presParOf" srcId="{4F44890E-5852-45CA-B921-E1F2E8C99555}" destId="{E34ACE68-5E8E-4B49-B079-4C30508D66C2}" srcOrd="7" destOrd="0" presId="urn:microsoft.com/office/officeart/2018/2/layout/IconLabelList"/>
    <dgm:cxn modelId="{023791A8-86D1-425C-9B92-63639F6D6D9E}" type="presParOf" srcId="{4F44890E-5852-45CA-B921-E1F2E8C99555}" destId="{BBE4192D-F946-4AF9-A1DA-E131F3ACB347}" srcOrd="8" destOrd="0" presId="urn:microsoft.com/office/officeart/2018/2/layout/IconLabelList"/>
    <dgm:cxn modelId="{4A5E3807-D307-414C-9077-4DF804B0EAF2}" type="presParOf" srcId="{BBE4192D-F946-4AF9-A1DA-E131F3ACB347}" destId="{398C7B4A-C04A-42A3-9FDF-A533432F9054}" srcOrd="0" destOrd="0" presId="urn:microsoft.com/office/officeart/2018/2/layout/IconLabelList"/>
    <dgm:cxn modelId="{B8CA2CC7-E8CD-4DE4-B458-800F92E750FF}" type="presParOf" srcId="{BBE4192D-F946-4AF9-A1DA-E131F3ACB347}" destId="{8C6D58F6-65E0-42C4-9B21-54B58609DFDB}" srcOrd="1" destOrd="0" presId="urn:microsoft.com/office/officeart/2018/2/layout/IconLabelList"/>
    <dgm:cxn modelId="{22142BB1-62E2-450F-A1C9-9234EC403586}" type="presParOf" srcId="{BBE4192D-F946-4AF9-A1DA-E131F3ACB347}" destId="{219AA46B-4C64-41B1-B9E8-46FF5F31985A}" srcOrd="2" destOrd="0" presId="urn:microsoft.com/office/officeart/2018/2/layout/IconLabelList"/>
    <dgm:cxn modelId="{90384630-E62B-48E5-B53F-E8A0491C08A2}" type="presParOf" srcId="{4F44890E-5852-45CA-B921-E1F2E8C99555}" destId="{336507ED-4F3B-498E-8E36-DD4DD1EDFAB5}" srcOrd="9" destOrd="0" presId="urn:microsoft.com/office/officeart/2018/2/layout/IconLabelList"/>
    <dgm:cxn modelId="{28660363-8D6A-4A4E-A9A7-40104932E86B}" type="presParOf" srcId="{4F44890E-5852-45CA-B921-E1F2E8C99555}" destId="{68BEB93E-617F-4C0B-9145-2DCF52DBB579}" srcOrd="10" destOrd="0" presId="urn:microsoft.com/office/officeart/2018/2/layout/IconLabelList"/>
    <dgm:cxn modelId="{CF518C43-E87C-40A5-9F8D-AB6FDF80D595}" type="presParOf" srcId="{68BEB93E-617F-4C0B-9145-2DCF52DBB579}" destId="{DB106A7D-2FBD-4D2E-9F53-84A98316D43C}" srcOrd="0" destOrd="0" presId="urn:microsoft.com/office/officeart/2018/2/layout/IconLabelList"/>
    <dgm:cxn modelId="{98E960C0-3C72-40FF-AE7E-9227DF38053A}" type="presParOf" srcId="{68BEB93E-617F-4C0B-9145-2DCF52DBB579}" destId="{F1C46122-B735-421A-92CD-0864C04A4031}" srcOrd="1" destOrd="0" presId="urn:microsoft.com/office/officeart/2018/2/layout/IconLabelList"/>
    <dgm:cxn modelId="{21FD7E46-2C61-4FD2-B810-85C51A224A43}" type="presParOf" srcId="{68BEB93E-617F-4C0B-9145-2DCF52DBB579}" destId="{CE4ED498-7EC9-4AD7-B6E6-73994298835B}" srcOrd="2" destOrd="0" presId="urn:microsoft.com/office/officeart/2018/2/layout/IconLabelList"/>
    <dgm:cxn modelId="{B64DC2E6-80DE-4C2E-9D36-B1E0C8944703}" type="presParOf" srcId="{4F44890E-5852-45CA-B921-E1F2E8C99555}" destId="{4BA35326-44C8-4651-825C-27C769DD8298}" srcOrd="11" destOrd="0" presId="urn:microsoft.com/office/officeart/2018/2/layout/IconLabelList"/>
    <dgm:cxn modelId="{D266607E-D1CE-497F-855C-276BEE95391B}" type="presParOf" srcId="{4F44890E-5852-45CA-B921-E1F2E8C99555}" destId="{6EF397E2-6EE7-4BB3-8C07-52938868524A}" srcOrd="12" destOrd="0" presId="urn:microsoft.com/office/officeart/2018/2/layout/IconLabelList"/>
    <dgm:cxn modelId="{57645B41-4B28-4A54-8639-0C33D36CD7A2}" type="presParOf" srcId="{6EF397E2-6EE7-4BB3-8C07-52938868524A}" destId="{9DFF58D8-7C4A-4379-8AF4-460DE32E0D1B}" srcOrd="0" destOrd="0" presId="urn:microsoft.com/office/officeart/2018/2/layout/IconLabelList"/>
    <dgm:cxn modelId="{13002879-3C0B-42ED-B72F-FB2FE4DD41BE}" type="presParOf" srcId="{6EF397E2-6EE7-4BB3-8C07-52938868524A}" destId="{F2B59E47-C97D-45E4-9BE2-B723515F7FCA}" srcOrd="1" destOrd="0" presId="urn:microsoft.com/office/officeart/2018/2/layout/IconLabelList"/>
    <dgm:cxn modelId="{B1B8409E-2A66-4317-BAE6-D2EBE92A831B}" type="presParOf" srcId="{6EF397E2-6EE7-4BB3-8C07-52938868524A}" destId="{FED2A0C4-61B7-4D97-BCD3-4C67AF8D2DA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1966-4EC6-4A0C-8DFB-87DA195F7FB4}">
      <dsp:nvSpPr>
        <dsp:cNvPr id="0" name=""/>
        <dsp:cNvSpPr/>
      </dsp:nvSpPr>
      <dsp:spPr>
        <a:xfrm>
          <a:off x="1043435" y="400936"/>
          <a:ext cx="689765" cy="689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40E3F-B6E2-48BF-B80D-023E8B003545}">
      <dsp:nvSpPr>
        <dsp:cNvPr id="0" name=""/>
        <dsp:cNvSpPr/>
      </dsp:nvSpPr>
      <dsp:spPr>
        <a:xfrm>
          <a:off x="621912"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err="1"/>
            <a:t>Tvätta</a:t>
          </a:r>
          <a:r>
            <a:rPr lang="en-US" sz="1100" kern="1200" dirty="0"/>
            <a:t> </a:t>
          </a:r>
          <a:r>
            <a:rPr lang="en-US" sz="1100" kern="1200" dirty="0" err="1"/>
            <a:t>alltid</a:t>
          </a:r>
          <a:r>
            <a:rPr lang="en-US" sz="1100" kern="1200" dirty="0"/>
            <a:t> </a:t>
          </a:r>
          <a:r>
            <a:rPr lang="en-US" sz="1100" kern="1200" dirty="0" err="1"/>
            <a:t>händerna</a:t>
          </a:r>
          <a:r>
            <a:rPr lang="en-US" sz="1100" kern="1200" dirty="0"/>
            <a:t> </a:t>
          </a:r>
          <a:r>
            <a:rPr lang="en-US" sz="1100" kern="1200" dirty="0" err="1"/>
            <a:t>före</a:t>
          </a:r>
          <a:r>
            <a:rPr lang="en-US" sz="1100" kern="1200" dirty="0"/>
            <a:t> </a:t>
          </a:r>
          <a:r>
            <a:rPr lang="en-US" sz="1100" kern="1200" dirty="0" err="1"/>
            <a:t>hantering</a:t>
          </a:r>
          <a:r>
            <a:rPr lang="en-US" sz="1100" kern="1200" dirty="0"/>
            <a:t> av PEG / </a:t>
          </a:r>
          <a:r>
            <a:rPr lang="en-US" sz="1100" kern="1200" dirty="0" err="1"/>
            <a:t>sondmat</a:t>
          </a:r>
          <a:r>
            <a:rPr lang="en-US" sz="1100" kern="1200" dirty="0"/>
            <a:t>.</a:t>
          </a:r>
        </a:p>
      </dsp:txBody>
      <dsp:txXfrm>
        <a:off x="621912" y="1351782"/>
        <a:ext cx="1532812" cy="632285"/>
      </dsp:txXfrm>
    </dsp:sp>
    <dsp:sp modelId="{FD2F339F-10C8-4CE1-8A9F-469D7E379C4C}">
      <dsp:nvSpPr>
        <dsp:cNvPr id="0" name=""/>
        <dsp:cNvSpPr/>
      </dsp:nvSpPr>
      <dsp:spPr>
        <a:xfrm>
          <a:off x="2844490" y="400936"/>
          <a:ext cx="689765" cy="689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C0E85-AC51-41BA-AFC6-F9A0CF59F45A}">
      <dsp:nvSpPr>
        <dsp:cNvPr id="0" name=""/>
        <dsp:cNvSpPr/>
      </dsp:nvSpPr>
      <dsp:spPr>
        <a:xfrm>
          <a:off x="2422966"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err="1"/>
            <a:t>Aggregat</a:t>
          </a:r>
          <a:r>
            <a:rPr lang="en-US" sz="1100" kern="1200" dirty="0"/>
            <a:t> </a:t>
          </a:r>
          <a:r>
            <a:rPr lang="en-US" sz="1100" kern="1200" dirty="0" err="1"/>
            <a:t>och</a:t>
          </a:r>
          <a:r>
            <a:rPr lang="en-US" sz="1100" kern="1200" dirty="0"/>
            <a:t> </a:t>
          </a:r>
          <a:r>
            <a:rPr lang="en-US" sz="1100" kern="1200" dirty="0" err="1"/>
            <a:t>sprutor</a:t>
          </a:r>
          <a:r>
            <a:rPr lang="en-US" sz="1100" kern="1200" dirty="0"/>
            <a:t> </a:t>
          </a:r>
          <a:r>
            <a:rPr lang="en-US" sz="1100" kern="1200" dirty="0" err="1"/>
            <a:t>byts</a:t>
          </a:r>
          <a:r>
            <a:rPr lang="en-US" sz="1100" kern="1200" dirty="0"/>
            <a:t> </a:t>
          </a:r>
          <a:r>
            <a:rPr lang="en-US" sz="1100" kern="1200" dirty="0" err="1"/>
            <a:t>en</a:t>
          </a:r>
          <a:r>
            <a:rPr lang="en-US" sz="1100" kern="1200" dirty="0"/>
            <a:t> </a:t>
          </a:r>
          <a:r>
            <a:rPr lang="en-US" sz="1100" kern="1200" dirty="0" err="1"/>
            <a:t>gång</a:t>
          </a:r>
          <a:r>
            <a:rPr lang="en-US" sz="1100" kern="1200" dirty="0"/>
            <a:t>/</a:t>
          </a:r>
          <a:r>
            <a:rPr lang="en-US" sz="1100" kern="1200" dirty="0" err="1"/>
            <a:t>dygn</a:t>
          </a:r>
          <a:r>
            <a:rPr lang="en-US" sz="1100" kern="1200" dirty="0"/>
            <a:t>, </a:t>
          </a:r>
          <a:r>
            <a:rPr lang="en-US" sz="1100" kern="1200" dirty="0" err="1"/>
            <a:t>förslagsvis</a:t>
          </a:r>
          <a:r>
            <a:rPr lang="en-US" sz="1100" kern="1200" dirty="0"/>
            <a:t> </a:t>
          </a:r>
          <a:r>
            <a:rPr lang="en-US" sz="1100" kern="1200" dirty="0" err="1"/>
            <a:t>på</a:t>
          </a:r>
          <a:r>
            <a:rPr lang="en-US" sz="1100" kern="1200" dirty="0"/>
            <a:t> </a:t>
          </a:r>
          <a:r>
            <a:rPr lang="en-US" sz="1100" kern="1200" dirty="0" err="1"/>
            <a:t>morgonen</a:t>
          </a:r>
          <a:r>
            <a:rPr lang="en-US" sz="1100" kern="1200" dirty="0"/>
            <a:t>. </a:t>
          </a:r>
          <a:r>
            <a:rPr lang="en-US" sz="1100" kern="1200" dirty="0" err="1"/>
            <a:t>Märk</a:t>
          </a:r>
          <a:r>
            <a:rPr lang="en-US" sz="1100" kern="1200" dirty="0"/>
            <a:t> </a:t>
          </a:r>
          <a:r>
            <a:rPr lang="en-US" sz="1100" kern="1200" dirty="0" err="1"/>
            <a:t>slangen</a:t>
          </a:r>
          <a:r>
            <a:rPr lang="en-US" sz="1100" kern="1200" dirty="0"/>
            <a:t> med datum </a:t>
          </a:r>
          <a:r>
            <a:rPr lang="en-US" sz="1100" kern="1200" dirty="0" err="1"/>
            <a:t>och</a:t>
          </a:r>
          <a:r>
            <a:rPr lang="en-US" sz="1100" kern="1200" dirty="0"/>
            <a:t> </a:t>
          </a:r>
          <a:r>
            <a:rPr lang="en-US" sz="1100" kern="1200" dirty="0" err="1"/>
            <a:t>tid</a:t>
          </a:r>
          <a:r>
            <a:rPr lang="en-US" sz="1100" kern="1200" dirty="0"/>
            <a:t>.</a:t>
          </a:r>
        </a:p>
      </dsp:txBody>
      <dsp:txXfrm>
        <a:off x="2422966" y="1351782"/>
        <a:ext cx="1532812" cy="632285"/>
      </dsp:txXfrm>
    </dsp:sp>
    <dsp:sp modelId="{84CCE935-B24C-4EE4-BFBF-EEC2CAAFDF68}">
      <dsp:nvSpPr>
        <dsp:cNvPr id="0" name=""/>
        <dsp:cNvSpPr/>
      </dsp:nvSpPr>
      <dsp:spPr>
        <a:xfrm>
          <a:off x="4645545" y="400936"/>
          <a:ext cx="689765" cy="689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0D0EED-8E8B-4EAF-B17A-442AC06C9681}">
      <dsp:nvSpPr>
        <dsp:cNvPr id="0" name=""/>
        <dsp:cNvSpPr/>
      </dsp:nvSpPr>
      <dsp:spPr>
        <a:xfrm>
          <a:off x="4224021"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Patienten ska sitta upp eller ha höjd huvudända. Detta för att minska risken att sondmat backar upp i matstrupen och riskerar att hamna i lungorna.</a:t>
          </a:r>
        </a:p>
      </dsp:txBody>
      <dsp:txXfrm>
        <a:off x="4224021" y="1351782"/>
        <a:ext cx="1532812" cy="632285"/>
      </dsp:txXfrm>
    </dsp:sp>
    <dsp:sp modelId="{FB216D25-ED09-472F-9919-17CA33B818A0}">
      <dsp:nvSpPr>
        <dsp:cNvPr id="0" name=""/>
        <dsp:cNvSpPr/>
      </dsp:nvSpPr>
      <dsp:spPr>
        <a:xfrm>
          <a:off x="6446599" y="400936"/>
          <a:ext cx="689765" cy="689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D49954-2F41-4F93-B7E3-3F0EAD4418D2}">
      <dsp:nvSpPr>
        <dsp:cNvPr id="0" name=""/>
        <dsp:cNvSpPr/>
      </dsp:nvSpPr>
      <dsp:spPr>
        <a:xfrm>
          <a:off x="6025076" y="1351782"/>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PEG ska </a:t>
          </a:r>
          <a:r>
            <a:rPr lang="en-US" sz="1100" kern="1200" dirty="0" err="1"/>
            <a:t>alltid</a:t>
          </a:r>
          <a:r>
            <a:rPr lang="en-US" sz="1100" kern="1200" dirty="0"/>
            <a:t> </a:t>
          </a:r>
          <a:r>
            <a:rPr lang="en-US" sz="1100" kern="1200" dirty="0" err="1"/>
            <a:t>spolas</a:t>
          </a:r>
          <a:r>
            <a:rPr lang="en-US" sz="1100" kern="1200" dirty="0"/>
            <a:t> med 30-50 ml </a:t>
          </a:r>
          <a:r>
            <a:rPr lang="en-US" sz="1100" kern="1200" dirty="0" err="1"/>
            <a:t>vatten</a:t>
          </a:r>
          <a:r>
            <a:rPr lang="en-US" sz="1100" kern="1200" dirty="0"/>
            <a:t> </a:t>
          </a:r>
          <a:r>
            <a:rPr lang="en-US" sz="1100" kern="1200" dirty="0" err="1"/>
            <a:t>före</a:t>
          </a:r>
          <a:r>
            <a:rPr lang="en-US" sz="1100" kern="1200" dirty="0"/>
            <a:t> </a:t>
          </a:r>
          <a:r>
            <a:rPr lang="en-US" sz="1100" kern="1200" dirty="0" err="1"/>
            <a:t>matning</a:t>
          </a:r>
          <a:r>
            <a:rPr lang="en-US" sz="1100" kern="1200" dirty="0"/>
            <a:t> </a:t>
          </a:r>
          <a:r>
            <a:rPr lang="en-US" sz="1100" kern="1200" dirty="0" err="1"/>
            <a:t>och</a:t>
          </a:r>
          <a:r>
            <a:rPr lang="en-US" sz="1100" kern="1200" dirty="0"/>
            <a:t> </a:t>
          </a:r>
          <a:r>
            <a:rPr lang="en-US" sz="1100" kern="1200" dirty="0" err="1"/>
            <a:t>alltid</a:t>
          </a:r>
          <a:r>
            <a:rPr lang="en-US" sz="1100" kern="1200" dirty="0"/>
            <a:t> </a:t>
          </a:r>
          <a:r>
            <a:rPr lang="en-US" sz="1100" kern="1200" dirty="0" err="1"/>
            <a:t>spolas</a:t>
          </a:r>
          <a:r>
            <a:rPr lang="en-US" sz="1100" kern="1200" dirty="0"/>
            <a:t> </a:t>
          </a:r>
          <a:r>
            <a:rPr lang="en-US" sz="1100" kern="1200" dirty="0" err="1"/>
            <a:t>igenom</a:t>
          </a:r>
          <a:r>
            <a:rPr lang="en-US" sz="1100" kern="1200" dirty="0"/>
            <a:t> med </a:t>
          </a:r>
          <a:r>
            <a:rPr lang="en-US" sz="1100" kern="1200" dirty="0" err="1"/>
            <a:t>vatten</a:t>
          </a:r>
          <a:r>
            <a:rPr lang="en-US" sz="1100" kern="1200" dirty="0"/>
            <a:t> </a:t>
          </a:r>
          <a:r>
            <a:rPr lang="en-US" sz="1100" kern="1200" dirty="0" err="1"/>
            <a:t>när</a:t>
          </a:r>
          <a:r>
            <a:rPr lang="en-US" sz="1100" kern="1200" dirty="0"/>
            <a:t> </a:t>
          </a:r>
          <a:r>
            <a:rPr lang="en-US" sz="1100" kern="1200" dirty="0" err="1"/>
            <a:t>maten</a:t>
          </a:r>
          <a:r>
            <a:rPr lang="en-US" sz="1100" kern="1200" dirty="0"/>
            <a:t> </a:t>
          </a:r>
          <a:r>
            <a:rPr lang="en-US" sz="1100" kern="1200" dirty="0" err="1"/>
            <a:t>kopplas</a:t>
          </a:r>
          <a:r>
            <a:rPr lang="en-US" sz="1100" kern="1200" dirty="0"/>
            <a:t> </a:t>
          </a:r>
          <a:r>
            <a:rPr lang="en-US" sz="1100" kern="1200" dirty="0" err="1"/>
            <a:t>ifrån</a:t>
          </a:r>
          <a:r>
            <a:rPr lang="en-US" sz="1100" kern="1200" dirty="0"/>
            <a:t>.</a:t>
          </a:r>
        </a:p>
      </dsp:txBody>
      <dsp:txXfrm>
        <a:off x="6025076" y="1351782"/>
        <a:ext cx="1532812" cy="632285"/>
      </dsp:txXfrm>
    </dsp:sp>
    <dsp:sp modelId="{398C7B4A-C04A-42A3-9FDF-A533432F9054}">
      <dsp:nvSpPr>
        <dsp:cNvPr id="0" name=""/>
        <dsp:cNvSpPr/>
      </dsp:nvSpPr>
      <dsp:spPr>
        <a:xfrm>
          <a:off x="1943963" y="2367270"/>
          <a:ext cx="689765" cy="6897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AA46B-4C64-41B1-B9E8-46FF5F31985A}">
      <dsp:nvSpPr>
        <dsp:cNvPr id="0" name=""/>
        <dsp:cNvSpPr/>
      </dsp:nvSpPr>
      <dsp:spPr>
        <a:xfrm>
          <a:off x="1522439" y="3318116"/>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err="1"/>
            <a:t>Sondmaten</a:t>
          </a:r>
          <a:r>
            <a:rPr lang="en-US" sz="1100" kern="1200" dirty="0"/>
            <a:t> </a:t>
          </a:r>
          <a:r>
            <a:rPr lang="en-US" sz="1100" kern="1200" dirty="0" err="1"/>
            <a:t>tillförs</a:t>
          </a:r>
          <a:r>
            <a:rPr lang="en-US" sz="1100" kern="1200" dirty="0"/>
            <a:t> via </a:t>
          </a:r>
          <a:r>
            <a:rPr lang="en-US" sz="1100" kern="1200" dirty="0" err="1"/>
            <a:t>en</a:t>
          </a:r>
          <a:r>
            <a:rPr lang="en-US" sz="1100" kern="1200" dirty="0"/>
            <a:t> </a:t>
          </a:r>
          <a:r>
            <a:rPr lang="en-US" sz="1100" kern="1200" dirty="0" err="1"/>
            <a:t>sondmatspump</a:t>
          </a:r>
          <a:r>
            <a:rPr lang="en-US" sz="1100" kern="1200" dirty="0"/>
            <a:t>. </a:t>
          </a:r>
          <a:r>
            <a:rPr lang="en-US" sz="1100" kern="1200" dirty="0" err="1"/>
            <a:t>Hastighet</a:t>
          </a:r>
          <a:r>
            <a:rPr lang="en-US" sz="1100" kern="1200" dirty="0"/>
            <a:t> </a:t>
          </a:r>
          <a:r>
            <a:rPr lang="en-US" sz="1100" kern="1200" dirty="0" err="1"/>
            <a:t>och</a:t>
          </a:r>
          <a:r>
            <a:rPr lang="en-US" sz="1100" kern="1200" dirty="0"/>
            <a:t> </a:t>
          </a:r>
          <a:r>
            <a:rPr lang="en-US" sz="1100" kern="1200" dirty="0" err="1"/>
            <a:t>sondmat</a:t>
          </a:r>
          <a:r>
            <a:rPr lang="en-US" sz="1100" kern="1200" dirty="0"/>
            <a:t> </a:t>
          </a:r>
          <a:r>
            <a:rPr lang="en-US" sz="1100" kern="1200" dirty="0" err="1"/>
            <a:t>ordinaeras</a:t>
          </a:r>
          <a:r>
            <a:rPr lang="en-US" sz="1100" kern="1200" dirty="0"/>
            <a:t> av </a:t>
          </a:r>
          <a:r>
            <a:rPr lang="en-US" sz="1100" kern="1200" dirty="0" err="1"/>
            <a:t>dietist</a:t>
          </a:r>
          <a:r>
            <a:rPr lang="en-US" sz="1100" kern="1200" dirty="0"/>
            <a:t>.</a:t>
          </a:r>
        </a:p>
      </dsp:txBody>
      <dsp:txXfrm>
        <a:off x="1522439" y="3318116"/>
        <a:ext cx="1532812" cy="632285"/>
      </dsp:txXfrm>
    </dsp:sp>
    <dsp:sp modelId="{DB106A7D-2FBD-4D2E-9F53-84A98316D43C}">
      <dsp:nvSpPr>
        <dsp:cNvPr id="0" name=""/>
        <dsp:cNvSpPr/>
      </dsp:nvSpPr>
      <dsp:spPr>
        <a:xfrm>
          <a:off x="3745017" y="2367270"/>
          <a:ext cx="689765" cy="6897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ED498-7EC9-4AD7-B6E6-73994298835B}">
      <dsp:nvSpPr>
        <dsp:cNvPr id="0" name=""/>
        <dsp:cNvSpPr/>
      </dsp:nvSpPr>
      <dsp:spPr>
        <a:xfrm>
          <a:off x="3323494" y="3318116"/>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Läkemedel ska krossas och lösas upp i vatten före administrering. Om läkemedel inte krossas ordentligt kan de orsaka stopp i PEG.</a:t>
          </a:r>
        </a:p>
      </dsp:txBody>
      <dsp:txXfrm>
        <a:off x="3323494" y="3318116"/>
        <a:ext cx="1532812" cy="632285"/>
      </dsp:txXfrm>
    </dsp:sp>
    <dsp:sp modelId="{9DFF58D8-7C4A-4379-8AF4-460DE32E0D1B}">
      <dsp:nvSpPr>
        <dsp:cNvPr id="0" name=""/>
        <dsp:cNvSpPr/>
      </dsp:nvSpPr>
      <dsp:spPr>
        <a:xfrm>
          <a:off x="5546072" y="2505244"/>
          <a:ext cx="689765" cy="6897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2A0C4-61B7-4D97-BCD3-4C67AF8D2DA9}">
      <dsp:nvSpPr>
        <dsp:cNvPr id="0" name=""/>
        <dsp:cNvSpPr/>
      </dsp:nvSpPr>
      <dsp:spPr>
        <a:xfrm>
          <a:off x="5124548" y="3318116"/>
          <a:ext cx="1532812" cy="63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Om PEG </a:t>
          </a:r>
          <a:r>
            <a:rPr lang="en-US" sz="1100" kern="1200" dirty="0" err="1"/>
            <a:t>inte</a:t>
          </a:r>
          <a:r>
            <a:rPr lang="en-US" sz="1100" kern="1200" dirty="0"/>
            <a:t> </a:t>
          </a:r>
          <a:r>
            <a:rPr lang="en-US" sz="1100" kern="1200" dirty="0" err="1"/>
            <a:t>används</a:t>
          </a:r>
          <a:r>
            <a:rPr lang="en-US" sz="1100" kern="1200" dirty="0"/>
            <a:t> ska den </a:t>
          </a:r>
          <a:r>
            <a:rPr lang="en-US" sz="1100" kern="1200" dirty="0" err="1"/>
            <a:t>dagligen</a:t>
          </a:r>
          <a:r>
            <a:rPr lang="en-US" sz="1100" kern="1200" dirty="0"/>
            <a:t> </a:t>
          </a:r>
          <a:r>
            <a:rPr lang="en-US" sz="1100" kern="1200" dirty="0" err="1"/>
            <a:t>spolas</a:t>
          </a:r>
          <a:r>
            <a:rPr lang="en-US" sz="1100" kern="1200" dirty="0"/>
            <a:t> </a:t>
          </a:r>
          <a:r>
            <a:rPr lang="en-US" sz="1100" kern="1200" dirty="0" err="1"/>
            <a:t>igenom</a:t>
          </a:r>
          <a:r>
            <a:rPr lang="en-US" sz="1100" kern="1200" dirty="0"/>
            <a:t> med </a:t>
          </a:r>
          <a:r>
            <a:rPr lang="en-US" sz="1100" kern="1200" dirty="0" err="1"/>
            <a:t>vatten</a:t>
          </a:r>
          <a:r>
            <a:rPr lang="en-US" sz="1100" kern="1200" dirty="0"/>
            <a:t>.</a:t>
          </a:r>
        </a:p>
      </dsp:txBody>
      <dsp:txXfrm>
        <a:off x="5124548" y="3318116"/>
        <a:ext cx="1532812" cy="63228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6DF61DB-AC4B-450F-93C3-C71E4FE8A52E}" type="datetimeFigureOut">
              <a:rPr lang="sv-SE" smtClean="0"/>
              <a:t>2026-01-27</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686C6F5-63B6-49E7-B2F9-5F41140D9FE4}" type="datetimeFigureOut">
              <a:rPr lang="en-GB" smtClean="0"/>
              <a:t>27/01/2026</a:t>
            </a:fld>
            <a:endParaRPr lang="en-GB"/>
          </a:p>
        </p:txBody>
      </p:sp>
      <p:sp>
        <p:nvSpPr>
          <p:cNvPr id="4" name="Platshållare för bildobjekt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CA3599A-B860-4459-8435-0DA526491C60}" type="slidenum">
              <a:rPr lang="sv-SE" smtClean="0"/>
              <a:t>1</a:t>
            </a:fld>
            <a:endParaRPr lang="sv-SE" dirty="0"/>
          </a:p>
        </p:txBody>
      </p:sp>
    </p:spTree>
    <p:extLst>
      <p:ext uri="{BB962C8B-B14F-4D97-AF65-F5344CB8AC3E}">
        <p14:creationId xmlns:p14="http://schemas.microsoft.com/office/powerpoint/2010/main" val="177399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CA3599A-B860-4459-8435-0DA526491C60}" type="slidenum">
              <a:rPr lang="sv-SE" smtClean="0"/>
              <a:t>2</a:t>
            </a:fld>
            <a:endParaRPr lang="sv-SE" dirty="0"/>
          </a:p>
        </p:txBody>
      </p:sp>
    </p:spTree>
    <p:extLst>
      <p:ext uri="{BB962C8B-B14F-4D97-AF65-F5344CB8AC3E}">
        <p14:creationId xmlns:p14="http://schemas.microsoft.com/office/powerpoint/2010/main" val="250512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CA3599A-B860-4459-8435-0DA526491C60}" type="slidenum">
              <a:rPr lang="sv-SE" smtClean="0"/>
              <a:t>3</a:t>
            </a:fld>
            <a:endParaRPr lang="sv-SE" dirty="0"/>
          </a:p>
        </p:txBody>
      </p:sp>
    </p:spTree>
    <p:extLst>
      <p:ext uri="{BB962C8B-B14F-4D97-AF65-F5344CB8AC3E}">
        <p14:creationId xmlns:p14="http://schemas.microsoft.com/office/powerpoint/2010/main" val="343454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9CD586-C145-4C08-8ECD-C931AA628107}" type="slidenum">
              <a:rPr lang="sv-SE" smtClean="0"/>
              <a:t>4</a:t>
            </a:fld>
            <a:endParaRPr lang="sv-SE" dirty="0"/>
          </a:p>
        </p:txBody>
      </p:sp>
    </p:spTree>
    <p:extLst>
      <p:ext uri="{BB962C8B-B14F-4D97-AF65-F5344CB8AC3E}">
        <p14:creationId xmlns:p14="http://schemas.microsoft.com/office/powerpoint/2010/main" val="212319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5</a:t>
            </a:fld>
            <a:endParaRPr lang="sv-SE" dirty="0"/>
          </a:p>
        </p:txBody>
      </p:sp>
    </p:spTree>
    <p:extLst>
      <p:ext uri="{BB962C8B-B14F-4D97-AF65-F5344CB8AC3E}">
        <p14:creationId xmlns:p14="http://schemas.microsoft.com/office/powerpoint/2010/main" val="212760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6</a:t>
            </a:fld>
            <a:endParaRPr lang="sv-SE" dirty="0"/>
          </a:p>
        </p:txBody>
      </p:sp>
    </p:spTree>
    <p:extLst>
      <p:ext uri="{BB962C8B-B14F-4D97-AF65-F5344CB8AC3E}">
        <p14:creationId xmlns:p14="http://schemas.microsoft.com/office/powerpoint/2010/main" val="237232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7</a:t>
            </a:fld>
            <a:endParaRPr lang="sv-SE" dirty="0"/>
          </a:p>
        </p:txBody>
      </p:sp>
    </p:spTree>
    <p:extLst>
      <p:ext uri="{BB962C8B-B14F-4D97-AF65-F5344CB8AC3E}">
        <p14:creationId xmlns:p14="http://schemas.microsoft.com/office/powerpoint/2010/main" val="120478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17</a:t>
            </a:fld>
            <a:endParaRPr lang="sv-SE" dirty="0"/>
          </a:p>
        </p:txBody>
      </p:sp>
    </p:spTree>
    <p:extLst>
      <p:ext uri="{BB962C8B-B14F-4D97-AF65-F5344CB8AC3E}">
        <p14:creationId xmlns:p14="http://schemas.microsoft.com/office/powerpoint/2010/main" val="225654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a:effectLst>
            <a:outerShdw blurRad="431800" sx="102000" sy="102000" algn="ctr" rotWithShape="0">
              <a:schemeClr val="tx1">
                <a:alpha val="60000"/>
              </a:schemeClr>
            </a:outerShdw>
          </a:effectLst>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hasCustomPrompt="1"/>
          </p:nvPr>
        </p:nvSpPr>
        <p:spPr>
          <a:xfrm>
            <a:off x="639792" y="3817333"/>
            <a:ext cx="10212693" cy="919767"/>
          </a:xfrm>
          <a:effectLst>
            <a:outerShdw blurRad="431800" sx="102000" sy="102000" algn="ctr" rotWithShape="0">
              <a:schemeClr val="tx1">
                <a:alpha val="60000"/>
              </a:schemeClr>
            </a:outerShdw>
          </a:effectLst>
        </p:spPr>
        <p:txBody>
          <a:bodyPr>
            <a:noAutofit/>
          </a:bodyPr>
          <a:lstStyle>
            <a:lvl1pPr marL="0" indent="0">
              <a:buNone/>
              <a:defRPr lang="sv-SE" sz="2400" b="0" kern="1200" dirty="0">
                <a:solidFill>
                  <a:schemeClr val="bg1"/>
                </a:solidFill>
                <a:effectLst>
                  <a:outerShdw blurRad="431800" dist="50800" sx="102000" sy="102000" algn="ctr" rotWithShape="0">
                    <a:schemeClr val="tx1">
                      <a:alpha val="60000"/>
                    </a:schemeClr>
                  </a:outerShdw>
                </a:effectLst>
                <a:latin typeface="+mj-lt"/>
                <a:ea typeface="+mn-ea"/>
                <a:cs typeface="+mn-cs"/>
              </a:defRPr>
            </a:lvl1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9" name="textruta 8">
            <a:extLst>
              <a:ext uri="{FF2B5EF4-FFF2-40B4-BE49-F238E27FC236}">
                <a16:creationId xmlns:a16="http://schemas.microsoft.com/office/drawing/2014/main" id="{EE1DA8B7-4757-4D9C-8531-9B8B734BBDF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3" name="Bildobjekt 9">
            <a:extLst>
              <a:ext uri="{FF2B5EF4-FFF2-40B4-BE49-F238E27FC236}">
                <a16:creationId xmlns:a16="http://schemas.microsoft.com/office/drawing/2014/main" id="{B7BC6F34-AD60-6330-0621-FEA85A3BF2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bg1">
                <a:alpha val="60000"/>
              </a:schemeClr>
            </a:outerShdw>
          </a:effectLst>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95729" y="5955824"/>
            <a:ext cx="2012116" cy="635953"/>
          </a:xfrm>
          <a:prstGeom prst="rect">
            <a:avLst/>
          </a:prstGeom>
        </p:spPr>
      </p:pic>
      <p:sp>
        <p:nvSpPr>
          <p:cNvPr id="3" name="Platshållare för text 2">
            <a:extLst>
              <a:ext uri="{FF2B5EF4-FFF2-40B4-BE49-F238E27FC236}">
                <a16:creationId xmlns:a16="http://schemas.microsoft.com/office/drawing/2014/main" id="{E6155EB1-40EA-4333-A5B8-5F76C366DDB7}"/>
              </a:ext>
            </a:extLst>
          </p:cNvPr>
          <p:cNvSpPr>
            <a:spLocks noGrp="1"/>
          </p:cNvSpPr>
          <p:nvPr>
            <p:ph type="body" sz="quarter" idx="18"/>
          </p:nvPr>
        </p:nvSpPr>
        <p:spPr>
          <a:xfrm>
            <a:off x="655068" y="2710340"/>
            <a:ext cx="5795514" cy="2921358"/>
          </a:xfrm>
          <a:effectLst>
            <a:outerShdw blurRad="431800" sx="102000" sy="102000" algn="ctr" rotWithShape="0">
              <a:schemeClr val="bg1">
                <a:alpha val="60000"/>
              </a:schemeClr>
            </a:outerShdw>
          </a:effectLst>
        </p:spPr>
        <p:txBody>
          <a:bodyPr anchor="b" anchorCtr="0"/>
          <a:lstStyle>
            <a:lvl1pPr marL="180000" indent="-180000">
              <a:defRPr sz="2400" b="0">
                <a:effectLst>
                  <a:outerShdw blurRad="558800" dist="50800" dir="5400000" algn="tl">
                    <a:srgbClr val="000000">
                      <a:alpha val="60000"/>
                    </a:srgbClr>
                  </a:outerShdw>
                </a:effectLst>
              </a:defRPr>
            </a:lvl1pPr>
          </a:lstStyle>
          <a:p>
            <a:pPr lvl="0"/>
            <a:r>
              <a:rPr lang="sv-SE"/>
              <a:t>Klicka här för att ändra format på bakgrundstexten</a:t>
            </a:r>
          </a:p>
        </p:txBody>
      </p:sp>
      <p:sp>
        <p:nvSpPr>
          <p:cNvPr id="11" name="textruta 10">
            <a:extLst>
              <a:ext uri="{FF2B5EF4-FFF2-40B4-BE49-F238E27FC236}">
                <a16:creationId xmlns:a16="http://schemas.microsoft.com/office/drawing/2014/main" id="{45DCB75F-F8F9-478C-A12E-320A32C68211}"/>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9972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6" name="Bildobjekt 9">
            <a:extLst>
              <a:ext uri="{FF2B5EF4-FFF2-40B4-BE49-F238E27FC236}">
                <a16:creationId xmlns:a16="http://schemas.microsoft.com/office/drawing/2014/main" id="{BA3192CD-5AA2-0161-9B74-7B78FF742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10" name="Platshållare för text 9">
            <a:extLst>
              <a:ext uri="{FF2B5EF4-FFF2-40B4-BE49-F238E27FC236}">
                <a16:creationId xmlns:a16="http://schemas.microsoft.com/office/drawing/2014/main" id="{5751F454-9157-2B2C-9E4B-652D19638586}"/>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7560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bg>
      <p:bgPr>
        <a:solidFill>
          <a:schemeClr val="accent5"/>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257C2E31-97B1-8F92-07CE-A035E00497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109940DB-A5E5-9621-F868-6C08A38B25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2186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bg>
      <p:bgPr>
        <a:solidFill>
          <a:schemeClr val="accent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686F5218-ACF6-0E48-E030-5AA6BA905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CEC9BAC3-3881-1DA6-19C5-145A5622CA8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6930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bg>
      <p:bgPr>
        <a:solidFill>
          <a:schemeClr val="accent3"/>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10A266B6-17AF-BD1A-0C21-38792FCD8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72E4BFF7-399A-4A0E-BAC8-47B0DCF0C0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953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text YTA 5">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BFD40A6E-4987-8EE9-756D-391A42AB2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1E6127E5-3EBB-9689-4FE1-680885C6DBD2}"/>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00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text YTA 6">
    <p:bg>
      <p:bgPr>
        <a:solidFill>
          <a:srgbClr val="DC6EA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EBA4AC54-216B-DEC2-1E17-8C5CD323F6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0CFE23BF-1CE1-CC40-720C-17877FA095FB}"/>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67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5" name="Platshållare för text 4">
            <a:extLst>
              <a:ext uri="{FF2B5EF4-FFF2-40B4-BE49-F238E27FC236}">
                <a16:creationId xmlns:a16="http://schemas.microsoft.com/office/drawing/2014/main" id="{44779CC6-60C0-C179-69FB-D21689DB312A}"/>
              </a:ext>
            </a:extLst>
          </p:cNvPr>
          <p:cNvSpPr>
            <a:spLocks noGrp="1"/>
          </p:cNvSpPr>
          <p:nvPr>
            <p:ph type="body" sz="quarter" idx="22"/>
          </p:nvPr>
        </p:nvSpPr>
        <p:spPr>
          <a:xfrm>
            <a:off x="639763" y="1993899"/>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718"/>
          <a:stretch/>
        </p:blipFill>
        <p:spPr>
          <a:xfrm>
            <a:off x="8234305" y="882652"/>
            <a:ext cx="3957695"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24C6D7BA-915D-42FE-B952-FDE6EBCF961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6" name="Platshållare för text 9">
            <a:extLst>
              <a:ext uri="{FF2B5EF4-FFF2-40B4-BE49-F238E27FC236}">
                <a16:creationId xmlns:a16="http://schemas.microsoft.com/office/drawing/2014/main" id="{BB835F50-038A-C4FB-B09A-129D9CEE7ED9}"/>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9">
            <a:extLst>
              <a:ext uri="{FF2B5EF4-FFF2-40B4-BE49-F238E27FC236}">
                <a16:creationId xmlns:a16="http://schemas.microsoft.com/office/drawing/2014/main" id="{6DFB45F0-12B8-C0EC-78DC-19DFD390F3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88860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50088F07-221B-4592-BD24-D62E4EC00BD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45B9D934-1423-0FE8-486C-3F94A8455B4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7F4EBF1-E4EE-352B-712A-F91B5F638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04622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FE3454E4-EEE4-5F80-F1F8-CB323C568DA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BDB4EDA6-2AEF-CD65-B61F-9F7A4275C4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95293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2B85C3D4-67AE-425C-98E8-B09F508AB1D6}"/>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886DEBC-39B4-25EF-19E9-1DD66DADA552}"/>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5FD83798-26A4-E162-37B1-44A69D7F8A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1321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 text BAS 5">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6B85FD2B-6409-45D6-8514-B3C5B31301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D5C3D162-896B-3ABE-00CF-8987952FC27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2E65B470-6738-1507-3637-A66D01B099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86753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 text BAS 6">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D73FCD9B-7556-4543-A297-1EE0E14C10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EAD5385-0049-C886-CD51-6FF69D7F4246}"/>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CF18260-D95F-6423-A2F3-50A305E0EE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16985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 text BAS 7">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37812766-2F89-46FE-BB86-1D640FBE0302}"/>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EC4AD334-D2B9-9A67-5EB7-99254A32A88B}"/>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FBD619E8-F7C3-5C30-3F42-680ECC9A9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25395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59213FD1-3E18-4067-8D54-EF13F8E4415D}"/>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utöver bilden i bildplatshållaren, molnet är enda dekoren. Vill du infoga bild, använd då en annan typ av mallsida. </a:t>
            </a:r>
          </a:p>
          <a:p>
            <a:r>
              <a:rPr lang="sv-SE" sz="1400" dirty="0"/>
              <a:t>Se till att anpassa textmängden till textplatshållaren så den inte går ut över molnet för bästa läsbarhet.</a:t>
            </a:r>
          </a:p>
        </p:txBody>
      </p:sp>
      <p:pic>
        <p:nvPicPr>
          <p:cNvPr id="6" name="Bildobjekt 9">
            <a:extLst>
              <a:ext uri="{FF2B5EF4-FFF2-40B4-BE49-F238E27FC236}">
                <a16:creationId xmlns:a16="http://schemas.microsoft.com/office/drawing/2014/main" id="{C8567263-096D-BFD5-1A0A-CF88FA33C2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521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2949" y="2615756"/>
            <a:ext cx="5146101" cy="1626488"/>
          </a:xfrm>
          <a:prstGeom prst="rect">
            <a:avLst/>
          </a:prstGeom>
        </p:spPr>
      </p:pic>
      <p:sp>
        <p:nvSpPr>
          <p:cNvPr id="9" name="textruta 8">
            <a:extLst>
              <a:ext uri="{FF2B5EF4-FFF2-40B4-BE49-F238E27FC236}">
                <a16:creationId xmlns:a16="http://schemas.microsoft.com/office/drawing/2014/main" id="{42E96C2D-C8F6-45AD-B0DF-DEF2ED32D6EC}"/>
              </a:ext>
            </a:extLst>
          </p:cNvPr>
          <p:cNvSpPr txBox="1"/>
          <p:nvPr userDrawn="1"/>
        </p:nvSpPr>
        <p:spPr>
          <a:xfrm>
            <a:off x="0" y="-422129"/>
            <a:ext cx="12193200" cy="307777"/>
          </a:xfrm>
          <a:prstGeom prst="rect">
            <a:avLst/>
          </a:prstGeom>
          <a:solidFill>
            <a:schemeClr val="bg1"/>
          </a:solidFill>
        </p:spPr>
        <p:txBody>
          <a:bodyPr wrap="square" lIns="144000" rIns="144000" rtlCol="0">
            <a:spAutoFit/>
          </a:bodyPr>
          <a:lstStyle/>
          <a:p>
            <a:r>
              <a:rPr lang="sv-SE" sz="1400" dirty="0"/>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8"/>
            <a:ext cx="8839200" cy="2862322"/>
          </a:xfrm>
          <a:prstGeom prst="rect">
            <a:avLst/>
          </a:prstGeom>
          <a:noFill/>
        </p:spPr>
        <p:txBody>
          <a:bodyPr wrap="square" rtlCol="0">
            <a:spAutoFit/>
          </a:bodyPr>
          <a:lstStyle/>
          <a:p>
            <a:pPr algn="ctr">
              <a:lnSpc>
                <a:spcPct val="90000"/>
              </a:lnSpc>
            </a:pPr>
            <a:r>
              <a:rPr lang="sv-SE" sz="5000" b="0" kern="1200" dirty="0">
                <a:solidFill>
                  <a:schemeClr val="tx1"/>
                </a:solidFill>
                <a:latin typeface="+mj-lt"/>
                <a:ea typeface="+mj-ea"/>
                <a:cs typeface="+mj-cs"/>
              </a:rPr>
              <a:t>Sidor efter denna sida tillhör </a:t>
            </a:r>
            <a:br>
              <a:rPr lang="sv-SE" sz="5000" b="0" kern="1200" dirty="0">
                <a:solidFill>
                  <a:schemeClr val="tx1"/>
                </a:solidFill>
                <a:latin typeface="+mj-lt"/>
                <a:ea typeface="+mj-ea"/>
                <a:cs typeface="+mj-cs"/>
              </a:rPr>
            </a:br>
            <a:r>
              <a:rPr lang="sv-SE" sz="5000" b="0" kern="1200" dirty="0">
                <a:solidFill>
                  <a:schemeClr val="tx1"/>
                </a:solidFill>
                <a:latin typeface="+mj-lt"/>
                <a:ea typeface="+mj-ea"/>
                <a:cs typeface="+mj-cs"/>
              </a:rPr>
              <a:t>ej mallen. Byt till en layout som ligger innan denna sida för att hålla dig till mallen.</a:t>
            </a:r>
          </a:p>
        </p:txBody>
      </p:sp>
    </p:spTree>
    <p:extLst>
      <p:ext uri="{BB962C8B-B14F-4D97-AF65-F5344CB8AC3E}">
        <p14:creationId xmlns:p14="http://schemas.microsoft.com/office/powerpoint/2010/main" val="382494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4" name="Platshållare för text 3">
            <a:extLst>
              <a:ext uri="{FF2B5EF4-FFF2-40B4-BE49-F238E27FC236}">
                <a16:creationId xmlns:a16="http://schemas.microsoft.com/office/drawing/2014/main" id="{CA71F7B2-D404-197F-65AA-AD04AA906903}"/>
              </a:ext>
            </a:extLst>
          </p:cNvPr>
          <p:cNvSpPr>
            <a:spLocks noGrp="1"/>
          </p:cNvSpPr>
          <p:nvPr>
            <p:ph type="body" sz="quarter" idx="22"/>
          </p:nvPr>
        </p:nvSpPr>
        <p:spPr>
          <a:xfrm>
            <a:off x="639762" y="1993900"/>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tx1">
                <a:alpha val="60000"/>
              </a:schemeClr>
            </a:outerShdw>
          </a:effectLst>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endParaRPr lang="sv-SE" dirty="0">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endParaRPr lang="sv-SE" dirty="0">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14" name="Platshållare för text 13">
            <a:extLst>
              <a:ext uri="{FF2B5EF4-FFF2-40B4-BE49-F238E27FC236}">
                <a16:creationId xmlns:a16="http://schemas.microsoft.com/office/drawing/2014/main" id="{7F2A22A5-5B16-450C-BFBE-06E87CEF9C02}"/>
              </a:ext>
            </a:extLst>
          </p:cNvPr>
          <p:cNvSpPr>
            <a:spLocks noGrp="1"/>
          </p:cNvSpPr>
          <p:nvPr>
            <p:ph type="body" sz="quarter" idx="19"/>
          </p:nvPr>
        </p:nvSpPr>
        <p:spPr>
          <a:xfrm>
            <a:off x="655068" y="2710340"/>
            <a:ext cx="5795514" cy="2921358"/>
          </a:xfrm>
          <a:effectLst>
            <a:outerShdw blurRad="431800" sx="102000" sy="102000" algn="ctr" rotWithShape="0">
              <a:schemeClr val="tx1">
                <a:alpha val="60000"/>
              </a:schemeClr>
            </a:outerShdw>
          </a:effectLst>
        </p:spPr>
        <p:txBody>
          <a:bodyPr anchor="b" anchorCtr="0"/>
          <a:lstStyle>
            <a:lvl1pPr marL="180000" indent="-180000">
              <a:defRPr sz="2400">
                <a:solidFill>
                  <a:schemeClr val="bg1"/>
                </a:solidFill>
                <a:effectLst>
                  <a:outerShdw blurRad="444500" dist="50800" dir="6000000" algn="tl">
                    <a:srgbClr val="7F7F7F"/>
                  </a:outerShdw>
                </a:effectLst>
              </a:defRPr>
            </a:lvl1pPr>
            <a:lvl2pPr marL="360000">
              <a:buFont typeface="Gill Sans MT" panose="020B0502020104020203"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0" name="textruta 9">
            <a:extLst>
              <a:ext uri="{FF2B5EF4-FFF2-40B4-BE49-F238E27FC236}">
                <a16:creationId xmlns:a16="http://schemas.microsoft.com/office/drawing/2014/main" id="{36C36CA1-C28D-49E6-8695-1FD99CD8492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2" name="Bildobjekt 9">
            <a:extLst>
              <a:ext uri="{FF2B5EF4-FFF2-40B4-BE49-F238E27FC236}">
                <a16:creationId xmlns:a16="http://schemas.microsoft.com/office/drawing/2014/main" id="{CF21BBFC-37F5-EB88-E5FF-6E954CCC2C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41649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text 8">
            <a:extLst>
              <a:ext uri="{FF2B5EF4-FFF2-40B4-BE49-F238E27FC236}">
                <a16:creationId xmlns:a16="http://schemas.microsoft.com/office/drawing/2014/main" id="{2D70E158-29E5-9235-ACDE-7CFA09AD8A3F}"/>
              </a:ext>
            </a:extLst>
          </p:cNvPr>
          <p:cNvSpPr>
            <a:spLocks noGrp="1"/>
          </p:cNvSpPr>
          <p:nvPr>
            <p:ph type="body"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3529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0142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10714007"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6">
            <a:extLst>
              <a:ext uri="{FF2B5EF4-FFF2-40B4-BE49-F238E27FC236}">
                <a16:creationId xmlns:a16="http://schemas.microsoft.com/office/drawing/2014/main" id="{EDC61E10-24C0-F35B-5F54-4218C73168BF}"/>
              </a:ext>
            </a:extLst>
          </p:cNvPr>
          <p:cNvSpPr>
            <a:spLocks noGrp="1"/>
          </p:cNvSpPr>
          <p:nvPr>
            <p:ph sz="quarter" idx="14"/>
          </p:nvPr>
        </p:nvSpPr>
        <p:spPr>
          <a:xfrm>
            <a:off x="598841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434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yra diagram">
    <p:bg>
      <p:bgPr>
        <a:solidFill>
          <a:schemeClr val="bg1"/>
        </a:solidFill>
        <a:effectLst/>
      </p:bgPr>
    </p:bg>
    <p:spTree>
      <p:nvGrpSpPr>
        <p:cNvPr id="1" name=""/>
        <p:cNvGrpSpPr/>
        <p:nvPr/>
      </p:nvGrpSpPr>
      <p:grpSpPr>
        <a:xfrm>
          <a:off x="0" y="0"/>
          <a:ext cx="0" cy="0"/>
          <a:chOff x="0" y="0"/>
          <a:chExt cx="0" cy="0"/>
        </a:xfrm>
      </p:grpSpPr>
      <p:sp>
        <p:nvSpPr>
          <p:cNvPr id="4" name="Platshållare för diagram 3">
            <a:extLst>
              <a:ext uri="{FF2B5EF4-FFF2-40B4-BE49-F238E27FC236}">
                <a16:creationId xmlns:a16="http://schemas.microsoft.com/office/drawing/2014/main" id="{302EE346-AE42-7268-523F-618D885A9BCE}"/>
              </a:ext>
            </a:extLst>
          </p:cNvPr>
          <p:cNvSpPr>
            <a:spLocks noGrp="1"/>
          </p:cNvSpPr>
          <p:nvPr>
            <p:ph type="chart" sz="quarter" idx="21"/>
          </p:nvPr>
        </p:nvSpPr>
        <p:spPr>
          <a:xfrm>
            <a:off x="1" y="0"/>
            <a:ext cx="6048000" cy="3384000"/>
          </a:xfrm>
        </p:spPr>
        <p:txBody>
          <a:bodyPr/>
          <a:lstStyle>
            <a:lvl1pPr marL="0" indent="0">
              <a:buFontTx/>
              <a:buNone/>
              <a:defRPr sz="1600"/>
            </a:lvl1pPr>
          </a:lstStyle>
          <a:p>
            <a:r>
              <a:rPr lang="sv-SE"/>
              <a:t>Klicka på ikonen för att lägga till ett diagram</a:t>
            </a:r>
          </a:p>
        </p:txBody>
      </p:sp>
      <p:sp>
        <p:nvSpPr>
          <p:cNvPr id="6" name="Platshållare för diagram 5">
            <a:extLst>
              <a:ext uri="{FF2B5EF4-FFF2-40B4-BE49-F238E27FC236}">
                <a16:creationId xmlns:a16="http://schemas.microsoft.com/office/drawing/2014/main" id="{4F72A220-C3B8-35AF-D95F-BD0DABE972DD}"/>
              </a:ext>
            </a:extLst>
          </p:cNvPr>
          <p:cNvSpPr>
            <a:spLocks noGrp="1"/>
          </p:cNvSpPr>
          <p:nvPr>
            <p:ph type="chart" sz="quarter" idx="22"/>
          </p:nvPr>
        </p:nvSpPr>
        <p:spPr>
          <a:xfrm>
            <a:off x="6151144" y="0"/>
            <a:ext cx="6048000" cy="3384000"/>
          </a:xfrm>
        </p:spPr>
        <p:txBody>
          <a:bodyPr/>
          <a:lstStyle>
            <a:lvl1pPr marL="0" indent="0">
              <a:buFontTx/>
              <a:buNone/>
              <a:defRPr sz="1600"/>
            </a:lvl1pPr>
          </a:lstStyle>
          <a:p>
            <a:r>
              <a:rPr lang="sv-SE"/>
              <a:t>Klicka på ikonen för att lägga till ett diagram</a:t>
            </a:r>
          </a:p>
        </p:txBody>
      </p:sp>
      <p:sp>
        <p:nvSpPr>
          <p:cNvPr id="9" name="Platshållare för diagram 8">
            <a:extLst>
              <a:ext uri="{FF2B5EF4-FFF2-40B4-BE49-F238E27FC236}">
                <a16:creationId xmlns:a16="http://schemas.microsoft.com/office/drawing/2014/main" id="{2ABA8CFC-6100-D7F3-FBA9-6CDD5EA2A3C7}"/>
              </a:ext>
            </a:extLst>
          </p:cNvPr>
          <p:cNvSpPr>
            <a:spLocks noGrp="1"/>
          </p:cNvSpPr>
          <p:nvPr>
            <p:ph type="chart" sz="quarter" idx="23"/>
          </p:nvPr>
        </p:nvSpPr>
        <p:spPr>
          <a:xfrm>
            <a:off x="0" y="3482371"/>
            <a:ext cx="6048000" cy="3384000"/>
          </a:xfrm>
        </p:spPr>
        <p:txBody>
          <a:bodyPr/>
          <a:lstStyle>
            <a:lvl1pPr marL="0" indent="0">
              <a:buFontTx/>
              <a:buNone/>
              <a:defRPr sz="1600"/>
            </a:lvl1pPr>
          </a:lstStyle>
          <a:p>
            <a:r>
              <a:rPr lang="sv-SE"/>
              <a:t>Klicka på ikonen för att lägga till ett diagram</a:t>
            </a:r>
          </a:p>
        </p:txBody>
      </p:sp>
      <p:sp>
        <p:nvSpPr>
          <p:cNvPr id="11" name="Platshållare för diagram 10">
            <a:extLst>
              <a:ext uri="{FF2B5EF4-FFF2-40B4-BE49-F238E27FC236}">
                <a16:creationId xmlns:a16="http://schemas.microsoft.com/office/drawing/2014/main" id="{B5476526-936D-A023-143E-83570AC6F977}"/>
              </a:ext>
            </a:extLst>
          </p:cNvPr>
          <p:cNvSpPr>
            <a:spLocks noGrp="1"/>
          </p:cNvSpPr>
          <p:nvPr>
            <p:ph type="chart" sz="quarter" idx="24"/>
          </p:nvPr>
        </p:nvSpPr>
        <p:spPr>
          <a:xfrm>
            <a:off x="6151144" y="3482371"/>
            <a:ext cx="6048000" cy="3384000"/>
          </a:xfrm>
        </p:spPr>
        <p:txBody>
          <a:bodyPr/>
          <a:lstStyle>
            <a:lvl1pPr marL="0" indent="0">
              <a:buFontTx/>
              <a:buNone/>
              <a:defRPr sz="1600"/>
            </a:lvl1pPr>
          </a:lstStyle>
          <a:p>
            <a:r>
              <a:rPr lang="sv-SE"/>
              <a:t>Klicka på ikonen för att lägga till ett diagram</a:t>
            </a:r>
          </a:p>
        </p:txBody>
      </p:sp>
    </p:spTree>
    <p:extLst>
      <p:ext uri="{BB962C8B-B14F-4D97-AF65-F5344CB8AC3E}">
        <p14:creationId xmlns:p14="http://schemas.microsoft.com/office/powerpoint/2010/main" val="25701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dirty="0"/>
              <a:t>20xx-xx-xx</a:t>
            </a:r>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dirty="0"/>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
        <p:nvSpPr>
          <p:cNvPr id="7" name="textruta 6">
            <a:extLst>
              <a:ext uri="{FF2B5EF4-FFF2-40B4-BE49-F238E27FC236}">
                <a16:creationId xmlns:a16="http://schemas.microsoft.com/office/drawing/2014/main" id="{5F2D9F1C-5884-4F33-A8E2-8BC5F00A868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30202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dirty="0"/>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9795729" y="5955824"/>
            <a:ext cx="2012116" cy="635953"/>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90" r:id="rId5"/>
    <p:sldLayoutId id="2147483691" r:id="rId6"/>
    <p:sldLayoutId id="2147483699" r:id="rId7"/>
    <p:sldLayoutId id="2147483700" r:id="rId8"/>
    <p:sldLayoutId id="2147483688" r:id="rId9"/>
    <p:sldLayoutId id="2147483663" r:id="rId10"/>
    <p:sldLayoutId id="2147483657" r:id="rId11"/>
    <p:sldLayoutId id="2147483664" r:id="rId12"/>
    <p:sldLayoutId id="2147483687" r:id="rId13"/>
    <p:sldLayoutId id="2147483667" r:id="rId14"/>
    <p:sldLayoutId id="2147483681" r:id="rId15"/>
    <p:sldLayoutId id="2147483668" r:id="rId16"/>
    <p:sldLayoutId id="2147483682" r:id="rId17"/>
    <p:sldLayoutId id="2147483695" r:id="rId18"/>
    <p:sldLayoutId id="2147483696" r:id="rId19"/>
    <p:sldLayoutId id="2147483665" r:id="rId20"/>
    <p:sldLayoutId id="2147483683" r:id="rId21"/>
    <p:sldLayoutId id="2147483666" r:id="rId22"/>
    <p:sldLayoutId id="2147483684" r:id="rId23"/>
    <p:sldLayoutId id="2147483692" r:id="rId24"/>
    <p:sldLayoutId id="2147483693" r:id="rId25"/>
    <p:sldLayoutId id="2147483694" r:id="rId26"/>
    <p:sldLayoutId id="2147483676" r:id="rId27"/>
    <p:sldLayoutId id="2147483649" r:id="rId28"/>
    <p:sldLayoutId id="2147483698" r:id="rId29"/>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rehngruppen.se/rehnakademi?name=Ta+en+titt+p%C3%A5+temaf%C3%A4rger+i+PowerPoint" TargetMode="External"/><Relationship Id="rId3" Type="http://schemas.openxmlformats.org/officeDocument/2006/relationships/image" Target="../media/image14.png"/><Relationship Id="rId7" Type="http://schemas.openxmlformats.org/officeDocument/2006/relationships/hyperlink" Target="https://www.rehngruppen.se/rehnakademi?name=Hantera+bildlayouter+i+PowerPoin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hyperlink" Target="https://www.rehngruppen.se/rehnakademi?name=Se+format+och+punktlistor+i+PowerPo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s.se/patient-och-narstaende/mottagningar-och-avdelningar/endoskopicentrum/peg/" TargetMode="External"/><Relationship Id="rId2" Type="http://schemas.openxmlformats.org/officeDocument/2006/relationships/hyperlink" Target="https://www.vardhandboken.se/vard-och-behandling/nutrition/nutrition-enteral/administrationsvagar-skotselrad-och-omvardnad/" TargetMode="External"/><Relationship Id="rId1" Type="http://schemas.openxmlformats.org/officeDocument/2006/relationships/slideLayout" Target="../slideLayouts/slideLayout5.xml"/><Relationship Id="rId4" Type="http://schemas.openxmlformats.org/officeDocument/2006/relationships/hyperlink" Target="https://cancercentrum.se/globalassets/cancerdiagnoser/huvud-och-hals/nationell-min-vardplan-huvud-och-hals/behandling/peg-perkutan-endoskopisk-gastrostomi.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rehngruppen.se/rehnakademi?name=Komprimera+bilder+i+PowerPoint"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s://www.rehngruppen.se/rehnakademi?name=Besk%C3%A4r+bilder+i+PowerPoi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hyperlink" Target="https://www.rehngruppen.se/rehnakademi?name=Besk%C3%A4r+videor+i+PowerPoin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hngruppen.se/rehnakademi?name=Infoga+sidhuvud+och+sidfot+i+PowerPoint"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hyperlink" Target="https://www.rehngruppen.se/rehnakademi?name=Spara+din+PowerPoint+som+en+pdf" TargetMode="External"/><Relationship Id="rId4" Type="http://schemas.openxmlformats.org/officeDocument/2006/relationships/image" Target="../media/image28.jpeg"/><Relationship Id="rId9" Type="http://schemas.openxmlformats.org/officeDocument/2006/relationships/hyperlink" Target="https://www.rehngruppen.se/rehnakademi?name=Anv%C3%A4nd+rutn%C3%A4t+och+st%C3%B6dlinjer+i+PowerPoin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hyperlink" Target="https://www.rehngruppen.se/rehnakademi?name=Anv%C3%A4nd+anteckningar+i+PowerPoint" TargetMode="External"/><Relationship Id="rId4" Type="http://schemas.openxmlformats.org/officeDocument/2006/relationships/image" Target="../media/image33.png"/><Relationship Id="rId9" Type="http://schemas.openxmlformats.org/officeDocument/2006/relationships/hyperlink" Target="https://www.rehngruppen.se/rehnakademi?name=Hantera+bildlayouter+i+PowerPo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E0631F34-8DBC-2787-BB14-334E99F31998}"/>
              </a:ext>
            </a:extLst>
          </p:cNvPr>
          <p:cNvPicPr>
            <a:picLocks noChangeAspect="1"/>
          </p:cNvPicPr>
          <p:nvPr/>
        </p:nvPicPr>
        <p:blipFill>
          <a:blip r:embed="rId3"/>
          <a:stretch>
            <a:fillRect/>
          </a:stretch>
        </p:blipFill>
        <p:spPr>
          <a:xfrm>
            <a:off x="514901" y="3696136"/>
            <a:ext cx="1897200" cy="2133468"/>
          </a:xfrm>
          <a:prstGeom prst="rect">
            <a:avLst/>
          </a:prstGeom>
          <a:ln>
            <a:solidFill>
              <a:schemeClr val="bg1">
                <a:lumMod val="75000"/>
              </a:schemeClr>
            </a:solidFill>
          </a:ln>
        </p:spPr>
      </p:pic>
      <p:pic>
        <p:nvPicPr>
          <p:cNvPr id="31" name="Bildobjekt 30">
            <a:extLst>
              <a:ext uri="{FF2B5EF4-FFF2-40B4-BE49-F238E27FC236}">
                <a16:creationId xmlns:a16="http://schemas.microsoft.com/office/drawing/2014/main" id="{07A2308D-78EB-102A-4E63-ED781722E5EC}"/>
              </a:ext>
            </a:extLst>
          </p:cNvPr>
          <p:cNvPicPr>
            <a:picLocks noChangeAspect="1"/>
          </p:cNvPicPr>
          <p:nvPr/>
        </p:nvPicPr>
        <p:blipFill>
          <a:blip r:embed="rId4"/>
          <a:stretch>
            <a:fillRect/>
          </a:stretch>
        </p:blipFill>
        <p:spPr>
          <a:xfrm>
            <a:off x="3404468" y="2211694"/>
            <a:ext cx="1321200" cy="2183866"/>
          </a:xfrm>
          <a:prstGeom prst="rect">
            <a:avLst/>
          </a:prstGeom>
          <a:ln>
            <a:solidFill>
              <a:schemeClr val="bg1">
                <a:lumMod val="75000"/>
              </a:schemeClr>
            </a:solidFill>
          </a:ln>
        </p:spPr>
      </p:pic>
      <p:sp>
        <p:nvSpPr>
          <p:cNvPr id="5" name="textruta 10">
            <a:extLst>
              <a:ext uri="{FF2B5EF4-FFF2-40B4-BE49-F238E27FC236}">
                <a16:creationId xmlns:a16="http://schemas.microsoft.com/office/drawing/2014/main" id="{18615B9C-4F5A-4683-B036-E2F202B7D735}"/>
              </a:ext>
            </a:extLst>
          </p:cNvPr>
          <p:cNvSpPr txBox="1"/>
          <p:nvPr/>
        </p:nvSpPr>
        <p:spPr>
          <a:xfrm>
            <a:off x="511861" y="1500796"/>
            <a:ext cx="2691792" cy="549831"/>
          </a:xfrm>
          <a:prstGeom prst="rect">
            <a:avLst/>
          </a:prstGeom>
          <a:noFill/>
        </p:spPr>
        <p:txBody>
          <a:bodyPr wrap="square" lIns="0" tIns="0" rIns="0" bIns="0"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Layouts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sv-SE"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Layouts </a:t>
            </a:r>
            <a:r>
              <a:rPr kumimoji="0" lang="sv-SE" sz="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är mallens ryggrad. Varje sida har en layout applicerad, och denna layout styr var på sidan särskilt innehåll ska finnas med hjälp av s.k. </a:t>
            </a:r>
            <a:r>
              <a:rPr lang="sv-SE" sz="800" i="1" dirty="0">
                <a:solidFill>
                  <a:prstClr val="black"/>
                </a:solidFill>
                <a:latin typeface="Arial" panose="020B0604020202020204" pitchFamily="34" charset="0"/>
                <a:cs typeface="Arial" panose="020B0604020202020204" pitchFamily="34" charset="0"/>
              </a:rPr>
              <a:t>platshållare.</a:t>
            </a:r>
            <a:r>
              <a:rPr kumimoji="0" lang="sv-SE" sz="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45">
            <a:extLst>
              <a:ext uri="{FF2B5EF4-FFF2-40B4-BE49-F238E27FC236}">
                <a16:creationId xmlns:a16="http://schemas.microsoft.com/office/drawing/2014/main" id="{98D20372-F29F-4423-93F3-8A164C440261}"/>
              </a:ext>
            </a:extLst>
          </p:cNvPr>
          <p:cNvSpPr/>
          <p:nvPr/>
        </p:nvSpPr>
        <p:spPr>
          <a:xfrm>
            <a:off x="514346" y="3445820"/>
            <a:ext cx="2315469" cy="165554"/>
          </a:xfrm>
          <a:prstGeom prst="rect">
            <a:avLst/>
          </a:prstGeom>
          <a:noFill/>
        </p:spPr>
        <p:txBody>
          <a:bodyPr wrap="square" lIns="0" tIns="0" rIns="0" bIns="36000" rtlCol="0">
            <a:spAutoFit/>
          </a:bodyPr>
          <a:lstStyle/>
          <a:p>
            <a:pPr>
              <a:lnSpc>
                <a:spcPct val="90000"/>
              </a:lnSpc>
              <a:spcBef>
                <a:spcPts val="200"/>
              </a:spcBef>
              <a:spcAft>
                <a:spcPts val="200"/>
              </a:spcAft>
            </a:pPr>
            <a:r>
              <a:rPr lang="sv-SE" sz="933" b="1">
                <a:latin typeface="Arial" panose="020B0604020202020204" pitchFamily="34" charset="0"/>
                <a:cs typeface="Arial" panose="020B0604020202020204" pitchFamily="34" charset="0"/>
              </a:rPr>
              <a:t>Befintliga layouts</a:t>
            </a:r>
            <a:endParaRPr lang="sv-SE" sz="933" b="1" dirty="0">
              <a:latin typeface="Arial" panose="020B0604020202020204" pitchFamily="34" charset="0"/>
              <a:cs typeface="Arial" panose="020B0604020202020204" pitchFamily="34" charset="0"/>
            </a:endParaRPr>
          </a:p>
        </p:txBody>
      </p:sp>
      <p:grpSp>
        <p:nvGrpSpPr>
          <p:cNvPr id="19" name="Grupp 18">
            <a:extLst>
              <a:ext uri="{FF2B5EF4-FFF2-40B4-BE49-F238E27FC236}">
                <a16:creationId xmlns:a16="http://schemas.microsoft.com/office/drawing/2014/main" id="{F8D7E5AD-8374-EEDD-EA2E-8DC60A20E3E3}"/>
              </a:ext>
            </a:extLst>
          </p:cNvPr>
          <p:cNvGrpSpPr/>
          <p:nvPr/>
        </p:nvGrpSpPr>
        <p:grpSpPr>
          <a:xfrm>
            <a:off x="3270532" y="1497013"/>
            <a:ext cx="5645453" cy="4702175"/>
            <a:chOff x="3270532" y="1497013"/>
            <a:chExt cx="5645453" cy="4702175"/>
          </a:xfrm>
        </p:grpSpPr>
        <p:cxnSp>
          <p:nvCxnSpPr>
            <p:cNvPr id="34" name="Straight Connector 33">
              <a:extLst>
                <a:ext uri="{FF2B5EF4-FFF2-40B4-BE49-F238E27FC236}">
                  <a16:creationId xmlns:a16="http://schemas.microsoft.com/office/drawing/2014/main" id="{89F0B377-4C09-2349-9C17-8F072A9B4D91}"/>
                </a:ext>
              </a:extLst>
            </p:cNvPr>
            <p:cNvCxnSpPr/>
            <p:nvPr/>
          </p:nvCxnSpPr>
          <p:spPr>
            <a:xfrm>
              <a:off x="6096000"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CAFF5E-C715-174A-980B-1F7A90E54BB8}"/>
                </a:ext>
              </a:extLst>
            </p:cNvPr>
            <p:cNvCxnSpPr/>
            <p:nvPr/>
          </p:nvCxnSpPr>
          <p:spPr>
            <a:xfrm>
              <a:off x="8915985"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16B51B-449F-8245-B34A-BC0D50C2DDD7}"/>
                </a:ext>
              </a:extLst>
            </p:cNvPr>
            <p:cNvCxnSpPr/>
            <p:nvPr/>
          </p:nvCxnSpPr>
          <p:spPr>
            <a:xfrm>
              <a:off x="3270532"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0" name="Bildobjekt 39">
            <a:extLst>
              <a:ext uri="{FF2B5EF4-FFF2-40B4-BE49-F238E27FC236}">
                <a16:creationId xmlns:a16="http://schemas.microsoft.com/office/drawing/2014/main" id="{5A78DBE1-34C6-802A-EC14-E48050213070}"/>
              </a:ext>
            </a:extLst>
          </p:cNvPr>
          <p:cNvPicPr>
            <a:picLocks noChangeAspect="1"/>
          </p:cNvPicPr>
          <p:nvPr/>
        </p:nvPicPr>
        <p:blipFill rotWithShape="1">
          <a:blip r:embed="rId5"/>
          <a:srcRect r="3458" b="-3285"/>
          <a:stretch/>
        </p:blipFill>
        <p:spPr>
          <a:xfrm>
            <a:off x="514901" y="2390162"/>
            <a:ext cx="1250865" cy="647525"/>
          </a:xfrm>
          <a:prstGeom prst="rect">
            <a:avLst/>
          </a:prstGeom>
          <a:ln>
            <a:solidFill>
              <a:schemeClr val="bg1">
                <a:lumMod val="75000"/>
              </a:schemeClr>
            </a:solidFill>
          </a:ln>
        </p:spPr>
      </p:pic>
      <p:sp>
        <p:nvSpPr>
          <p:cNvPr id="45" name="Arc 22">
            <a:extLst>
              <a:ext uri="{FF2B5EF4-FFF2-40B4-BE49-F238E27FC236}">
                <a16:creationId xmlns:a16="http://schemas.microsoft.com/office/drawing/2014/main" id="{99145A9A-D03F-AD14-8C6C-AA7380717746}"/>
              </a:ext>
            </a:extLst>
          </p:cNvPr>
          <p:cNvSpPr/>
          <p:nvPr/>
        </p:nvSpPr>
        <p:spPr>
          <a:xfrm>
            <a:off x="1576236" y="1849926"/>
            <a:ext cx="601430" cy="627991"/>
          </a:xfrm>
          <a:prstGeom prst="arc">
            <a:avLst>
              <a:gd name="adj1" fmla="val 3514561"/>
              <a:gd name="adj2" fmla="val 6042217"/>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800" dirty="0">
              <a:latin typeface="Arial" panose="020B0604020202020204" pitchFamily="34" charset="0"/>
              <a:cs typeface="Arial" panose="020B0604020202020204" pitchFamily="34" charset="0"/>
            </a:endParaRPr>
          </a:p>
        </p:txBody>
      </p:sp>
      <p:sp>
        <p:nvSpPr>
          <p:cNvPr id="46" name="Arc 23">
            <a:extLst>
              <a:ext uri="{FF2B5EF4-FFF2-40B4-BE49-F238E27FC236}">
                <a16:creationId xmlns:a16="http://schemas.microsoft.com/office/drawing/2014/main" id="{5D73E5F9-3B2E-7BC2-5042-E6D86B748593}"/>
              </a:ext>
            </a:extLst>
          </p:cNvPr>
          <p:cNvSpPr/>
          <p:nvPr/>
        </p:nvSpPr>
        <p:spPr>
          <a:xfrm>
            <a:off x="1457808" y="2654811"/>
            <a:ext cx="679740" cy="561519"/>
          </a:xfrm>
          <a:prstGeom prst="arc">
            <a:avLst>
              <a:gd name="adj1" fmla="val 16207639"/>
              <a:gd name="adj2" fmla="val 19384795"/>
            </a:avLst>
          </a:prstGeom>
          <a:ln>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800" dirty="0">
              <a:latin typeface="Arial" panose="020B0604020202020204" pitchFamily="34" charset="0"/>
              <a:cs typeface="Arial" panose="020B0604020202020204" pitchFamily="34" charset="0"/>
            </a:endParaRPr>
          </a:p>
        </p:txBody>
      </p:sp>
      <p:sp>
        <p:nvSpPr>
          <p:cNvPr id="49" name="Oval 14">
            <a:extLst>
              <a:ext uri="{FF2B5EF4-FFF2-40B4-BE49-F238E27FC236}">
                <a16:creationId xmlns:a16="http://schemas.microsoft.com/office/drawing/2014/main" id="{CB27FA91-2E1D-3202-E38D-BAEDF032DF31}"/>
              </a:ext>
            </a:extLst>
          </p:cNvPr>
          <p:cNvSpPr/>
          <p:nvPr/>
        </p:nvSpPr>
        <p:spPr>
          <a:xfrm>
            <a:off x="2070472" y="2219405"/>
            <a:ext cx="551433"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Byt layout</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på vald sida</a:t>
            </a:r>
          </a:p>
        </p:txBody>
      </p:sp>
      <p:sp>
        <p:nvSpPr>
          <p:cNvPr id="50" name="Oval 14">
            <a:extLst>
              <a:ext uri="{FF2B5EF4-FFF2-40B4-BE49-F238E27FC236}">
                <a16:creationId xmlns:a16="http://schemas.microsoft.com/office/drawing/2014/main" id="{5F8A8AD2-3483-F133-BD36-450C86F377A6}"/>
              </a:ext>
            </a:extLst>
          </p:cNvPr>
          <p:cNvSpPr/>
          <p:nvPr/>
        </p:nvSpPr>
        <p:spPr>
          <a:xfrm>
            <a:off x="2070472" y="2701306"/>
            <a:ext cx="676467"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Återställ layout</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på vald sida</a:t>
            </a:r>
          </a:p>
        </p:txBody>
      </p:sp>
      <p:sp>
        <p:nvSpPr>
          <p:cNvPr id="59" name="textruta 8">
            <a:extLst>
              <a:ext uri="{FF2B5EF4-FFF2-40B4-BE49-F238E27FC236}">
                <a16:creationId xmlns:a16="http://schemas.microsoft.com/office/drawing/2014/main" id="{18BC9035-5C5E-3B49-3127-ACD07307B2D7}"/>
              </a:ext>
            </a:extLst>
          </p:cNvPr>
          <p:cNvSpPr txBox="1"/>
          <p:nvPr/>
        </p:nvSpPr>
        <p:spPr>
          <a:xfrm>
            <a:off x="3404469" y="1500796"/>
            <a:ext cx="1803477" cy="474061"/>
          </a:xfrm>
          <a:prstGeom prst="rect">
            <a:avLst/>
          </a:prstGeom>
          <a:noFill/>
        </p:spPr>
        <p:txBody>
          <a:bodyPr wrap="square" lIns="0" tIns="0" rIns="0" bIns="32659" rtlCol="0">
            <a:spAutoFit/>
          </a:bodyPr>
          <a:lstStyle/>
          <a:p>
            <a:pPr>
              <a:spcBef>
                <a:spcPts val="200"/>
              </a:spcBef>
              <a:spcAft>
                <a:spcPts val="200"/>
              </a:spcAft>
            </a:pPr>
            <a:r>
              <a:rPr lang="sv-SE" sz="933" b="1" dirty="0">
                <a:latin typeface="Arial" panose="020B0604020202020204" pitchFamily="34" charset="0"/>
                <a:cs typeface="Arial" panose="020B0604020202020204" pitchFamily="34" charset="0"/>
              </a:rPr>
              <a:t>Vad är temafärger?</a:t>
            </a:r>
            <a:endParaRPr lang="sv-SE" sz="933" b="1" i="1" dirty="0">
              <a:latin typeface="Arial" panose="020B0604020202020204" pitchFamily="34" charset="0"/>
              <a:cs typeface="Arial" panose="020B0604020202020204" pitchFamily="34" charset="0"/>
            </a:endParaRPr>
          </a:p>
          <a:p>
            <a:pPr>
              <a:spcBef>
                <a:spcPts val="200"/>
              </a:spcBef>
              <a:spcAft>
                <a:spcPts val="200"/>
              </a:spcAft>
            </a:pPr>
            <a:r>
              <a:rPr lang="sv-SE" sz="800" i="1" dirty="0">
                <a:latin typeface="Arial" panose="020B0604020202020204" pitchFamily="34" charset="0"/>
                <a:cs typeface="Arial" panose="020B0604020202020204" pitchFamily="34" charset="0"/>
              </a:rPr>
              <a:t>Temafärger </a:t>
            </a:r>
            <a:r>
              <a:rPr lang="sv-SE" sz="800" dirty="0">
                <a:latin typeface="Arial" panose="020B0604020202020204" pitchFamily="34" charset="0"/>
                <a:cs typeface="Arial" panose="020B0604020202020204" pitchFamily="34" charset="0"/>
              </a:rPr>
              <a:t>är den färgpalett som är speciellt inställd för just Nackas mall.</a:t>
            </a:r>
          </a:p>
        </p:txBody>
      </p:sp>
      <p:sp>
        <p:nvSpPr>
          <p:cNvPr id="61" name="Oval 14">
            <a:extLst>
              <a:ext uri="{FF2B5EF4-FFF2-40B4-BE49-F238E27FC236}">
                <a16:creationId xmlns:a16="http://schemas.microsoft.com/office/drawing/2014/main" id="{071AF012-4648-03B1-14F5-AE2111216FAC}"/>
              </a:ext>
            </a:extLst>
          </p:cNvPr>
          <p:cNvSpPr/>
          <p:nvPr/>
        </p:nvSpPr>
        <p:spPr>
          <a:xfrm>
            <a:off x="4937868" y="2270126"/>
            <a:ext cx="1128778"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De fyra första färgerna är för text och bakgrund. Efterföljande sex färger är dekorfärger.</a:t>
            </a:r>
          </a:p>
        </p:txBody>
      </p:sp>
      <p:sp>
        <p:nvSpPr>
          <p:cNvPr id="62" name="Oval 14">
            <a:extLst>
              <a:ext uri="{FF2B5EF4-FFF2-40B4-BE49-F238E27FC236}">
                <a16:creationId xmlns:a16="http://schemas.microsoft.com/office/drawing/2014/main" id="{30987409-F5A6-BADC-2A11-799392EDAB53}"/>
              </a:ext>
            </a:extLst>
          </p:cNvPr>
          <p:cNvSpPr/>
          <p:nvPr/>
        </p:nvSpPr>
        <p:spPr>
          <a:xfrm>
            <a:off x="4937870" y="3414118"/>
            <a:ext cx="1182001"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Office standardfärger.</a:t>
            </a:r>
            <a:br>
              <a:rPr lang="sv-SE" sz="800" dirty="0">
                <a:solidFill>
                  <a:schemeClr val="tx1"/>
                </a:solidFill>
                <a:latin typeface="Arial" panose="020B0604020202020204" pitchFamily="34" charset="0"/>
                <a:cs typeface="Arial" panose="020B0604020202020204" pitchFamily="34" charset="0"/>
              </a:rPr>
            </a:br>
            <a:r>
              <a:rPr lang="sv-SE" sz="800" b="1" dirty="0">
                <a:solidFill>
                  <a:schemeClr val="tx1"/>
                </a:solidFill>
                <a:latin typeface="Arial" panose="020B0604020202020204" pitchFamily="34" charset="0"/>
                <a:cs typeface="Arial" panose="020B0604020202020204" pitchFamily="34" charset="0"/>
              </a:rPr>
              <a:t>Använd inte dessa!</a:t>
            </a:r>
          </a:p>
        </p:txBody>
      </p:sp>
      <p:sp>
        <p:nvSpPr>
          <p:cNvPr id="64" name="Rectangle 3">
            <a:extLst>
              <a:ext uri="{FF2B5EF4-FFF2-40B4-BE49-F238E27FC236}">
                <a16:creationId xmlns:a16="http://schemas.microsoft.com/office/drawing/2014/main" id="{2C67C96A-2E50-E52F-0BE2-B9F3972D52CA}"/>
              </a:ext>
            </a:extLst>
          </p:cNvPr>
          <p:cNvSpPr/>
          <p:nvPr/>
        </p:nvSpPr>
        <p:spPr>
          <a:xfrm>
            <a:off x="3398090" y="2413517"/>
            <a:ext cx="1333500" cy="164306"/>
          </a:xfrm>
          <a:prstGeom prst="rect">
            <a:avLst/>
          </a:prstGeom>
          <a:solidFill>
            <a:srgbClr val="FFFF00">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dirty="0"/>
          </a:p>
        </p:txBody>
      </p:sp>
      <p:cxnSp>
        <p:nvCxnSpPr>
          <p:cNvPr id="63" name="Rak pilkoppling 47">
            <a:extLst>
              <a:ext uri="{FF2B5EF4-FFF2-40B4-BE49-F238E27FC236}">
                <a16:creationId xmlns:a16="http://schemas.microsoft.com/office/drawing/2014/main" id="{7B220A35-2156-334E-8071-8B542F625A54}"/>
              </a:ext>
            </a:extLst>
          </p:cNvPr>
          <p:cNvCxnSpPr>
            <a:cxnSpLocks/>
          </p:cNvCxnSpPr>
          <p:nvPr/>
        </p:nvCxnSpPr>
        <p:spPr>
          <a:xfrm>
            <a:off x="4742704" y="2495670"/>
            <a:ext cx="155527" cy="0"/>
          </a:xfrm>
          <a:prstGeom prst="straightConnector1">
            <a:avLst/>
          </a:prstGeom>
          <a:ln w="19050"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65" name="Rak pilkoppling 47">
            <a:extLst>
              <a:ext uri="{FF2B5EF4-FFF2-40B4-BE49-F238E27FC236}">
                <a16:creationId xmlns:a16="http://schemas.microsoft.com/office/drawing/2014/main" id="{325DD737-177F-B9B6-6DAA-3818F0C864FA}"/>
              </a:ext>
            </a:extLst>
          </p:cNvPr>
          <p:cNvCxnSpPr>
            <a:cxnSpLocks/>
          </p:cNvCxnSpPr>
          <p:nvPr/>
        </p:nvCxnSpPr>
        <p:spPr>
          <a:xfrm>
            <a:off x="4742704" y="3552468"/>
            <a:ext cx="155527" cy="0"/>
          </a:xfrm>
          <a:prstGeom prst="straightConnector1">
            <a:avLst/>
          </a:prstGeom>
          <a:ln w="19050"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sp>
        <p:nvSpPr>
          <p:cNvPr id="66" name="Rectangle 11">
            <a:extLst>
              <a:ext uri="{FF2B5EF4-FFF2-40B4-BE49-F238E27FC236}">
                <a16:creationId xmlns:a16="http://schemas.microsoft.com/office/drawing/2014/main" id="{3F79FCDC-CD5F-3AFD-5C1C-72FCC373943E}"/>
              </a:ext>
            </a:extLst>
          </p:cNvPr>
          <p:cNvSpPr/>
          <p:nvPr/>
        </p:nvSpPr>
        <p:spPr>
          <a:xfrm>
            <a:off x="3398090" y="3470316"/>
            <a:ext cx="1333500" cy="164306"/>
          </a:xfrm>
          <a:prstGeom prst="rect">
            <a:avLst/>
          </a:prstGeom>
          <a:solidFill>
            <a:srgbClr val="FFFF00">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dirty="0"/>
          </a:p>
        </p:txBody>
      </p:sp>
      <p:sp>
        <p:nvSpPr>
          <p:cNvPr id="9" name="Title 1">
            <a:extLst>
              <a:ext uri="{FF2B5EF4-FFF2-40B4-BE49-F238E27FC236}">
                <a16:creationId xmlns:a16="http://schemas.microsoft.com/office/drawing/2014/main" id="{19CB2F7E-D8C8-FC02-B258-4B791FB1C90D}"/>
              </a:ext>
            </a:extLst>
          </p:cNvPr>
          <p:cNvSpPr txBox="1">
            <a:spLocks/>
          </p:cNvSpPr>
          <p:nvPr/>
        </p:nvSpPr>
        <p:spPr>
          <a:xfrm>
            <a:off x="503238" y="503237"/>
            <a:ext cx="11182350" cy="387798"/>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v-SE" sz="1400" dirty="0">
                <a:latin typeface="Arial" panose="020B0604020202020204" pitchFamily="34" charset="0"/>
                <a:cs typeface="Arial" panose="020B0604020202020204" pitchFamily="34" charset="0"/>
              </a:rPr>
              <a:t>INSTRUKTIONER</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Layouts, temafärger, temateckensnitt</a:t>
            </a:r>
          </a:p>
        </p:txBody>
      </p:sp>
      <p:sp>
        <p:nvSpPr>
          <p:cNvPr id="2" name="textruta 1">
            <a:extLst>
              <a:ext uri="{FF2B5EF4-FFF2-40B4-BE49-F238E27FC236}">
                <a16:creationId xmlns:a16="http://schemas.microsoft.com/office/drawing/2014/main" id="{46C92453-7F47-64F5-07FF-B0552ABFDE07}"/>
              </a:ext>
            </a:extLst>
          </p:cNvPr>
          <p:cNvSpPr txBox="1"/>
          <p:nvPr/>
        </p:nvSpPr>
        <p:spPr>
          <a:xfrm>
            <a:off x="6220560" y="1499394"/>
            <a:ext cx="2616586" cy="705919"/>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Vad är textformat?</a:t>
            </a:r>
          </a:p>
          <a:p>
            <a:pPr>
              <a:spcBef>
                <a:spcPts val="200"/>
              </a:spcBef>
              <a:spcAft>
                <a:spcPts val="200"/>
              </a:spcAft>
            </a:pPr>
            <a:r>
              <a:rPr lang="sv-SE" sz="800" i="1" dirty="0">
                <a:latin typeface="Arial" panose="020B0604020202020204" pitchFamily="34" charset="0"/>
                <a:cs typeface="Arial" panose="020B0604020202020204" pitchFamily="34" charset="0"/>
              </a:rPr>
              <a:t>Textformat</a:t>
            </a:r>
            <a:r>
              <a:rPr lang="sv-SE" sz="800" dirty="0">
                <a:latin typeface="Arial" panose="020B0604020202020204" pitchFamily="34" charset="0"/>
                <a:cs typeface="Arial" panose="020B0604020202020204" pitchFamily="34" charset="0"/>
              </a:rPr>
              <a:t> kallas olika textformat som finns i mallen –</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så som </a:t>
            </a:r>
            <a:r>
              <a:rPr lang="sv-SE" sz="800" i="1" dirty="0">
                <a:latin typeface="Arial" panose="020B0604020202020204" pitchFamily="34" charset="0"/>
                <a:cs typeface="Arial" panose="020B0604020202020204" pitchFamily="34" charset="0"/>
              </a:rPr>
              <a:t>rubrik, underrubrik </a:t>
            </a:r>
            <a:r>
              <a:rPr lang="sv-SE" sz="800" dirty="0">
                <a:latin typeface="Arial" panose="020B0604020202020204" pitchFamily="34" charset="0"/>
                <a:cs typeface="Arial" panose="020B0604020202020204" pitchFamily="34" charset="0"/>
              </a:rPr>
              <a:t>och de olika listnivåerna i en </a:t>
            </a:r>
            <a:r>
              <a:rPr lang="sv-SE" sz="800" i="1" dirty="0">
                <a:latin typeface="Arial" panose="020B0604020202020204" pitchFamily="34" charset="0"/>
                <a:cs typeface="Arial" panose="020B0604020202020204" pitchFamily="34" charset="0"/>
              </a:rPr>
              <a:t>punktlista</a:t>
            </a:r>
            <a:r>
              <a:rPr lang="sv-SE" sz="800" dirty="0">
                <a:latin typeface="Arial" panose="020B0604020202020204" pitchFamily="34" charset="0"/>
                <a:cs typeface="Arial" panose="020B0604020202020204" pitchFamily="34" charset="0"/>
              </a:rPr>
              <a:t>. I mallen är de anpassade efter just Nackas direktiv, så använd dem så som de är inställda.</a:t>
            </a:r>
          </a:p>
        </p:txBody>
      </p:sp>
      <p:sp>
        <p:nvSpPr>
          <p:cNvPr id="3" name="textruta 8">
            <a:extLst>
              <a:ext uri="{FF2B5EF4-FFF2-40B4-BE49-F238E27FC236}">
                <a16:creationId xmlns:a16="http://schemas.microsoft.com/office/drawing/2014/main" id="{260136DC-EF98-CB33-7BFC-4C26FFA5B7CB}"/>
              </a:ext>
            </a:extLst>
          </p:cNvPr>
          <p:cNvSpPr txBox="1"/>
          <p:nvPr/>
        </p:nvSpPr>
        <p:spPr>
          <a:xfrm>
            <a:off x="6220560" y="4038386"/>
            <a:ext cx="2401466" cy="582808"/>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Hur funkar typsnitt?</a:t>
            </a:r>
          </a:p>
          <a:p>
            <a:pPr>
              <a:spcBef>
                <a:spcPts val="200"/>
              </a:spcBef>
              <a:spcAft>
                <a:spcPts val="200"/>
              </a:spcAft>
            </a:pPr>
            <a:r>
              <a:rPr lang="sv-SE" sz="800" i="1" dirty="0">
                <a:latin typeface="Arial" panose="020B0604020202020204" pitchFamily="34" charset="0"/>
                <a:cs typeface="Arial" panose="020B0604020202020204" pitchFamily="34" charset="0"/>
              </a:rPr>
              <a:t>Typsnitten</a:t>
            </a:r>
            <a:r>
              <a:rPr lang="sv-SE" sz="800" dirty="0">
                <a:latin typeface="Arial" panose="020B0604020202020204" pitchFamily="34" charset="0"/>
                <a:cs typeface="Arial" panose="020B0604020202020204" pitchFamily="34" charset="0"/>
              </a:rPr>
              <a:t> är valda speciellt för Nackas mall och ska inte ändras. Gill Sans MT är ett </a:t>
            </a:r>
            <a:r>
              <a:rPr lang="sv-SE" sz="800" i="1" dirty="0">
                <a:latin typeface="Arial" panose="020B0604020202020204" pitchFamily="34" charset="0"/>
                <a:cs typeface="Arial" panose="020B0604020202020204" pitchFamily="34" charset="0"/>
              </a:rPr>
              <a:t>standardtypsnitt</a:t>
            </a:r>
            <a:r>
              <a:rPr lang="sv-SE" sz="800" dirty="0">
                <a:latin typeface="Arial" panose="020B0604020202020204" pitchFamily="34" charset="0"/>
                <a:cs typeface="Arial" panose="020B0604020202020204" pitchFamily="34" charset="0"/>
              </a:rPr>
              <a:t> som redan finns installerat i Office.</a:t>
            </a:r>
            <a:endParaRPr lang="sv-SE" sz="800" i="1" dirty="0">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C5F6EA70-56B1-7602-F7A9-2CA1470892BD}"/>
              </a:ext>
            </a:extLst>
          </p:cNvPr>
          <p:cNvPicPr>
            <a:picLocks noChangeAspect="1"/>
          </p:cNvPicPr>
          <p:nvPr/>
        </p:nvPicPr>
        <p:blipFill>
          <a:blip r:embed="rId6">
            <a:alphaModFix/>
          </a:blip>
          <a:srcRect/>
          <a:stretch/>
        </p:blipFill>
        <p:spPr>
          <a:xfrm>
            <a:off x="6220560" y="2594758"/>
            <a:ext cx="1559454" cy="659994"/>
          </a:xfrm>
          <a:prstGeom prst="rect">
            <a:avLst/>
          </a:prstGeom>
          <a:ln>
            <a:solidFill>
              <a:schemeClr val="tx1">
                <a:lumMod val="50000"/>
                <a:lumOff val="50000"/>
                <a:alpha val="41000"/>
              </a:schemeClr>
            </a:solidFill>
          </a:ln>
        </p:spPr>
      </p:pic>
      <p:sp>
        <p:nvSpPr>
          <p:cNvPr id="11" name="Arc 23">
            <a:extLst>
              <a:ext uri="{FF2B5EF4-FFF2-40B4-BE49-F238E27FC236}">
                <a16:creationId xmlns:a16="http://schemas.microsoft.com/office/drawing/2014/main" id="{D5CFF0D0-1721-E504-BD12-B1A60E436165}"/>
              </a:ext>
            </a:extLst>
          </p:cNvPr>
          <p:cNvSpPr/>
          <p:nvPr/>
        </p:nvSpPr>
        <p:spPr>
          <a:xfrm>
            <a:off x="7202312" y="2297243"/>
            <a:ext cx="656412" cy="642532"/>
          </a:xfrm>
          <a:prstGeom prst="arc">
            <a:avLst>
              <a:gd name="adj1" fmla="val 11722150"/>
              <a:gd name="adj2" fmla="val 20487815"/>
            </a:avLst>
          </a:prstGeom>
          <a:ln>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2700" dirty="0">
              <a:latin typeface="Arial" panose="020B0604020202020204" pitchFamily="34" charset="0"/>
              <a:cs typeface="Arial" panose="020B0604020202020204" pitchFamily="34" charset="0"/>
            </a:endParaRPr>
          </a:p>
        </p:txBody>
      </p:sp>
      <p:sp>
        <p:nvSpPr>
          <p:cNvPr id="12" name="Oval 18">
            <a:extLst>
              <a:ext uri="{FF2B5EF4-FFF2-40B4-BE49-F238E27FC236}">
                <a16:creationId xmlns:a16="http://schemas.microsoft.com/office/drawing/2014/main" id="{44B75412-EDB1-32E9-54ED-40CAA3916EDE}"/>
              </a:ext>
            </a:extLst>
          </p:cNvPr>
          <p:cNvSpPr/>
          <p:nvPr/>
        </p:nvSpPr>
        <p:spPr>
          <a:xfrm>
            <a:off x="7867197" y="2575616"/>
            <a:ext cx="998524"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När du vill öka</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eller minska listnivå</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i en punktlista trycker</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du på </a:t>
            </a:r>
            <a:r>
              <a:rPr lang="sv-SE" sz="800" i="1" dirty="0">
                <a:solidFill>
                  <a:schemeClr val="tx1"/>
                </a:solidFill>
                <a:latin typeface="Arial" panose="020B0604020202020204" pitchFamily="34" charset="0"/>
                <a:cs typeface="Arial" panose="020B0604020202020204" pitchFamily="34" charset="0"/>
              </a:rPr>
              <a:t>Öka listnivå</a:t>
            </a:r>
            <a:r>
              <a:rPr lang="sv-SE" sz="800" dirty="0">
                <a:solidFill>
                  <a:schemeClr val="tx1"/>
                </a:solidFill>
                <a:latin typeface="Arial" panose="020B0604020202020204" pitchFamily="34" charset="0"/>
                <a:cs typeface="Arial" panose="020B0604020202020204" pitchFamily="34" charset="0"/>
              </a:rPr>
              <a:t>, alt. </a:t>
            </a:r>
            <a:r>
              <a:rPr lang="sv-SE" sz="800" i="1" dirty="0">
                <a:solidFill>
                  <a:schemeClr val="tx1"/>
                </a:solidFill>
                <a:latin typeface="Arial" panose="020B0604020202020204" pitchFamily="34" charset="0"/>
                <a:cs typeface="Arial" panose="020B0604020202020204" pitchFamily="34" charset="0"/>
              </a:rPr>
              <a:t>Minska listnivå</a:t>
            </a:r>
          </a:p>
        </p:txBody>
      </p:sp>
      <p:sp>
        <p:nvSpPr>
          <p:cNvPr id="20" name="textruta 28">
            <a:extLst>
              <a:ext uri="{FF2B5EF4-FFF2-40B4-BE49-F238E27FC236}">
                <a16:creationId xmlns:a16="http://schemas.microsoft.com/office/drawing/2014/main" id="{8F154199-3D67-B73D-01C7-B55549021FC3}"/>
              </a:ext>
            </a:extLst>
          </p:cNvPr>
          <p:cNvSpPr txBox="1"/>
          <p:nvPr/>
        </p:nvSpPr>
        <p:spPr>
          <a:xfrm>
            <a:off x="9058275" y="1499394"/>
            <a:ext cx="2091756" cy="129203"/>
          </a:xfrm>
          <a:prstGeom prst="rect">
            <a:avLst/>
          </a:prstGeom>
          <a:noFill/>
        </p:spPr>
        <p:txBody>
          <a:bodyPr wrap="square" lIns="0" tIns="0" rIns="0" bIns="0" rtlCol="0">
            <a:spAutoFit/>
          </a:bodyPr>
          <a:lstStyle>
            <a:defPPr>
              <a:defRPr lang="sv-SE"/>
            </a:defPPr>
            <a:lvl1pPr>
              <a:defRPr sz="1400" b="1"/>
            </a:lvl1pPr>
          </a:lstStyle>
          <a:p>
            <a:pPr>
              <a:lnSpc>
                <a:spcPct val="90000"/>
              </a:lnSpc>
              <a:spcBef>
                <a:spcPts val="200"/>
              </a:spcBef>
              <a:spcAft>
                <a:spcPts val="200"/>
              </a:spcAft>
            </a:pPr>
            <a:r>
              <a:rPr lang="sv-SE" sz="933">
                <a:latin typeface="Arial" panose="020B0604020202020204" pitchFamily="34" charset="0"/>
                <a:cs typeface="Arial" panose="020B0604020202020204" pitchFamily="34" charset="0"/>
              </a:rPr>
              <a:t>Linjer och figurer</a:t>
            </a:r>
            <a:endParaRPr lang="sv-SE" sz="933" dirty="0">
              <a:latin typeface="Arial" panose="020B0604020202020204" pitchFamily="34" charset="0"/>
              <a:cs typeface="Arial" panose="020B0604020202020204" pitchFamily="34" charset="0"/>
            </a:endParaRPr>
          </a:p>
        </p:txBody>
      </p:sp>
      <p:sp>
        <p:nvSpPr>
          <p:cNvPr id="24" name="Oval 14">
            <a:extLst>
              <a:ext uri="{FF2B5EF4-FFF2-40B4-BE49-F238E27FC236}">
                <a16:creationId xmlns:a16="http://schemas.microsoft.com/office/drawing/2014/main" id="{50C0FDA5-4CC6-C52C-5F93-E885387F8C4F}"/>
              </a:ext>
            </a:extLst>
          </p:cNvPr>
          <p:cNvSpPr/>
          <p:nvPr/>
        </p:nvSpPr>
        <p:spPr>
          <a:xfrm>
            <a:off x="9058275" y="1992313"/>
            <a:ext cx="1445909"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Standard för </a:t>
            </a:r>
            <a:r>
              <a:rPr lang="sv-SE" sz="800" i="1" dirty="0">
                <a:solidFill>
                  <a:schemeClr val="tx1"/>
                </a:solidFill>
                <a:latin typeface="Arial" panose="020B0604020202020204" pitchFamily="34" charset="0"/>
                <a:cs typeface="Arial" panose="020B0604020202020204" pitchFamily="34" charset="0"/>
              </a:rPr>
              <a:t>Figur  </a:t>
            </a:r>
            <a:r>
              <a:rPr lang="sv-SE" sz="800" dirty="0">
                <a:solidFill>
                  <a:schemeClr val="tx1"/>
                </a:solidFill>
                <a:latin typeface="Arial" panose="020B0604020202020204" pitchFamily="34" charset="0"/>
                <a:cs typeface="Arial" panose="020B0604020202020204" pitchFamily="34" charset="0"/>
              </a:rPr>
              <a:t>i denna mall</a:t>
            </a:r>
          </a:p>
        </p:txBody>
      </p:sp>
      <p:sp>
        <p:nvSpPr>
          <p:cNvPr id="25" name="Oval 14">
            <a:extLst>
              <a:ext uri="{FF2B5EF4-FFF2-40B4-BE49-F238E27FC236}">
                <a16:creationId xmlns:a16="http://schemas.microsoft.com/office/drawing/2014/main" id="{505E7F91-29CA-5A1F-318B-6D40C0D5CCD1}"/>
              </a:ext>
            </a:extLst>
          </p:cNvPr>
          <p:cNvSpPr/>
          <p:nvPr/>
        </p:nvSpPr>
        <p:spPr>
          <a:xfrm>
            <a:off x="9058275" y="3535363"/>
            <a:ext cx="1550104"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Standard för </a:t>
            </a:r>
            <a:r>
              <a:rPr lang="sv-SE" sz="800" i="1" dirty="0" err="1">
                <a:solidFill>
                  <a:schemeClr val="tx1"/>
                </a:solidFill>
                <a:latin typeface="Arial" panose="020B0604020202020204" pitchFamily="34" charset="0"/>
                <a:cs typeface="Arial" panose="020B0604020202020204" pitchFamily="34" charset="0"/>
              </a:rPr>
              <a:t>Textbox</a:t>
            </a:r>
            <a:r>
              <a:rPr lang="sv-SE" sz="800" dirty="0">
                <a:solidFill>
                  <a:schemeClr val="tx1"/>
                </a:solidFill>
                <a:latin typeface="Arial" panose="020B0604020202020204" pitchFamily="34" charset="0"/>
                <a:cs typeface="Arial" panose="020B0604020202020204" pitchFamily="34" charset="0"/>
              </a:rPr>
              <a:t> i denna mall</a:t>
            </a:r>
          </a:p>
        </p:txBody>
      </p:sp>
      <p:sp>
        <p:nvSpPr>
          <p:cNvPr id="26" name="Oval 14">
            <a:extLst>
              <a:ext uri="{FF2B5EF4-FFF2-40B4-BE49-F238E27FC236}">
                <a16:creationId xmlns:a16="http://schemas.microsoft.com/office/drawing/2014/main" id="{D7F56165-AD5B-F952-C22C-BC3CC993B553}"/>
              </a:ext>
            </a:extLst>
          </p:cNvPr>
          <p:cNvSpPr/>
          <p:nvPr/>
        </p:nvSpPr>
        <p:spPr>
          <a:xfrm>
            <a:off x="9058275" y="4676776"/>
            <a:ext cx="1429879"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Standard för </a:t>
            </a:r>
            <a:r>
              <a:rPr lang="sv-SE" sz="800" i="1" dirty="0">
                <a:solidFill>
                  <a:schemeClr val="tx1"/>
                </a:solidFill>
                <a:latin typeface="Arial" panose="020B0604020202020204" pitchFamily="34" charset="0"/>
                <a:cs typeface="Arial" panose="020B0604020202020204" pitchFamily="34" charset="0"/>
              </a:rPr>
              <a:t>Linje </a:t>
            </a:r>
            <a:r>
              <a:rPr lang="sv-SE" sz="800" dirty="0">
                <a:solidFill>
                  <a:schemeClr val="tx1"/>
                </a:solidFill>
                <a:latin typeface="Arial" panose="020B0604020202020204" pitchFamily="34" charset="0"/>
                <a:cs typeface="Arial" panose="020B0604020202020204" pitchFamily="34" charset="0"/>
              </a:rPr>
              <a:t>i denna mall</a:t>
            </a:r>
          </a:p>
        </p:txBody>
      </p:sp>
      <p:sp>
        <p:nvSpPr>
          <p:cNvPr id="14" name="Arc 23">
            <a:extLst>
              <a:ext uri="{FF2B5EF4-FFF2-40B4-BE49-F238E27FC236}">
                <a16:creationId xmlns:a16="http://schemas.microsoft.com/office/drawing/2014/main" id="{42B1114C-59F4-485C-67FF-476C550536D2}"/>
              </a:ext>
            </a:extLst>
          </p:cNvPr>
          <p:cNvSpPr/>
          <p:nvPr/>
        </p:nvSpPr>
        <p:spPr>
          <a:xfrm rot="3184188" flipV="1">
            <a:off x="1890433" y="4166954"/>
            <a:ext cx="1225974" cy="2123977"/>
          </a:xfrm>
          <a:prstGeom prst="arc">
            <a:avLst>
              <a:gd name="adj1" fmla="val 16207639"/>
              <a:gd name="adj2" fmla="val 19061084"/>
            </a:avLst>
          </a:prstGeom>
          <a:ln>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800"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47497F4E-059C-8096-1A31-5D6FBE5D28DB}"/>
              </a:ext>
            </a:extLst>
          </p:cNvPr>
          <p:cNvSpPr/>
          <p:nvPr/>
        </p:nvSpPr>
        <p:spPr>
          <a:xfrm>
            <a:off x="2552860" y="5679433"/>
            <a:ext cx="693799"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Layouts som</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ligger efter</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denna sida hör ej till mallen.</a:t>
            </a:r>
          </a:p>
        </p:txBody>
      </p:sp>
      <p:sp>
        <p:nvSpPr>
          <p:cNvPr id="35" name="Rektangel 34">
            <a:extLst>
              <a:ext uri="{FF2B5EF4-FFF2-40B4-BE49-F238E27FC236}">
                <a16:creationId xmlns:a16="http://schemas.microsoft.com/office/drawing/2014/main" id="{A5B19737-5C11-90A5-B489-EBBB41178AAF}"/>
              </a:ext>
            </a:extLst>
          </p:cNvPr>
          <p:cNvSpPr/>
          <p:nvPr/>
        </p:nvSpPr>
        <p:spPr>
          <a:xfrm>
            <a:off x="9058275" y="2209159"/>
            <a:ext cx="2714625" cy="992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Lorem</a:t>
            </a:r>
            <a:r>
              <a:rPr lang="sv-SE" dirty="0"/>
              <a:t> </a:t>
            </a:r>
            <a:r>
              <a:rPr lang="sv-SE" dirty="0" err="1"/>
              <a:t>ipsum</a:t>
            </a:r>
            <a:r>
              <a:rPr lang="sv-SE" dirty="0"/>
              <a:t> </a:t>
            </a:r>
            <a:br>
              <a:rPr lang="sv-SE" dirty="0"/>
            </a:br>
            <a:r>
              <a:rPr lang="sv-SE" dirty="0"/>
              <a:t>dolor sit amet</a:t>
            </a:r>
          </a:p>
        </p:txBody>
      </p:sp>
      <p:sp>
        <p:nvSpPr>
          <p:cNvPr id="38" name="textruta 37">
            <a:extLst>
              <a:ext uri="{FF2B5EF4-FFF2-40B4-BE49-F238E27FC236}">
                <a16:creationId xmlns:a16="http://schemas.microsoft.com/office/drawing/2014/main" id="{81B753DE-F61A-CD1F-63C0-EF0BAE411920}"/>
              </a:ext>
            </a:extLst>
          </p:cNvPr>
          <p:cNvSpPr txBox="1"/>
          <p:nvPr/>
        </p:nvSpPr>
        <p:spPr>
          <a:xfrm>
            <a:off x="8975458" y="3738738"/>
            <a:ext cx="1638299" cy="646331"/>
          </a:xfrm>
          <a:prstGeom prst="rect">
            <a:avLst/>
          </a:prstGeom>
          <a:noFill/>
        </p:spPr>
        <p:txBody>
          <a:bodyPr wrap="square" rtlCol="0">
            <a:spAutoFit/>
          </a:bodyPr>
          <a:lstStyle/>
          <a:p>
            <a:r>
              <a:rPr lang="sv-SE" dirty="0" err="1"/>
              <a:t>Lorem</a:t>
            </a:r>
            <a:r>
              <a:rPr lang="sv-SE" dirty="0"/>
              <a:t> </a:t>
            </a:r>
            <a:r>
              <a:rPr lang="sv-SE" dirty="0" err="1"/>
              <a:t>ipsum</a:t>
            </a:r>
            <a:br>
              <a:rPr lang="sv-SE" dirty="0"/>
            </a:br>
            <a:r>
              <a:rPr lang="sv-SE" dirty="0"/>
              <a:t>dolor sit amet</a:t>
            </a:r>
          </a:p>
        </p:txBody>
      </p:sp>
      <p:cxnSp>
        <p:nvCxnSpPr>
          <p:cNvPr id="42" name="Rak koppling 41">
            <a:extLst>
              <a:ext uri="{FF2B5EF4-FFF2-40B4-BE49-F238E27FC236}">
                <a16:creationId xmlns:a16="http://schemas.microsoft.com/office/drawing/2014/main" id="{5A053AD1-02CB-8F22-1658-C311F7651FA4}"/>
              </a:ext>
            </a:extLst>
          </p:cNvPr>
          <p:cNvCxnSpPr>
            <a:cxnSpLocks/>
          </p:cNvCxnSpPr>
          <p:nvPr/>
        </p:nvCxnSpPr>
        <p:spPr>
          <a:xfrm>
            <a:off x="9058275" y="5073001"/>
            <a:ext cx="1695450" cy="285605"/>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Shape 16">
            <a:hlinkClick r:id="rId7"/>
            <a:extLst>
              <a:ext uri="{FF2B5EF4-FFF2-40B4-BE49-F238E27FC236}">
                <a16:creationId xmlns:a16="http://schemas.microsoft.com/office/drawing/2014/main" id="{46611026-5B91-3402-A6EC-6B3654840A93}"/>
              </a:ext>
            </a:extLst>
          </p:cNvPr>
          <p:cNvSpPr/>
          <p:nvPr/>
        </p:nvSpPr>
        <p:spPr>
          <a:xfrm>
            <a:off x="511861" y="6110350"/>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
        <p:nvSpPr>
          <p:cNvPr id="8" name="Freeform: Shape 29">
            <a:hlinkClick r:id="rId8"/>
            <a:extLst>
              <a:ext uri="{FF2B5EF4-FFF2-40B4-BE49-F238E27FC236}">
                <a16:creationId xmlns:a16="http://schemas.microsoft.com/office/drawing/2014/main" id="{ECEED769-6AE1-57AE-FC91-26DE51C5CFCC}"/>
              </a:ext>
            </a:extLst>
          </p:cNvPr>
          <p:cNvSpPr/>
          <p:nvPr/>
        </p:nvSpPr>
        <p:spPr>
          <a:xfrm>
            <a:off x="3404469" y="4522120"/>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
        <p:nvSpPr>
          <p:cNvPr id="13" name="Freeform: Shape 30">
            <a:hlinkClick r:id="rId9"/>
            <a:extLst>
              <a:ext uri="{FF2B5EF4-FFF2-40B4-BE49-F238E27FC236}">
                <a16:creationId xmlns:a16="http://schemas.microsoft.com/office/drawing/2014/main" id="{233CECB2-9F14-CEAC-2689-0C162ED0C05A}"/>
              </a:ext>
            </a:extLst>
          </p:cNvPr>
          <p:cNvSpPr/>
          <p:nvPr/>
        </p:nvSpPr>
        <p:spPr>
          <a:xfrm>
            <a:off x="6220560" y="3401729"/>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Tree>
    <p:extLst>
      <p:ext uri="{BB962C8B-B14F-4D97-AF65-F5344CB8AC3E}">
        <p14:creationId xmlns:p14="http://schemas.microsoft.com/office/powerpoint/2010/main" val="186102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0B88F6-EC8B-C840-D3EC-9BF13D86C685}"/>
              </a:ext>
            </a:extLst>
          </p:cNvPr>
          <p:cNvSpPr>
            <a:spLocks noGrp="1"/>
          </p:cNvSpPr>
          <p:nvPr>
            <p:ph type="title"/>
          </p:nvPr>
        </p:nvSpPr>
        <p:spPr/>
        <p:txBody>
          <a:bodyPr/>
          <a:lstStyle/>
          <a:p>
            <a:r>
              <a:rPr lang="sv-SE" dirty="0"/>
              <a:t>Skötsel av peg-kateter</a:t>
            </a:r>
          </a:p>
        </p:txBody>
      </p:sp>
      <p:sp>
        <p:nvSpPr>
          <p:cNvPr id="3" name="Platshållare för text 2">
            <a:extLst>
              <a:ext uri="{FF2B5EF4-FFF2-40B4-BE49-F238E27FC236}">
                <a16:creationId xmlns:a16="http://schemas.microsoft.com/office/drawing/2014/main" id="{F6543DD9-671A-4F4C-C5E7-1EF5E6F08C8A}"/>
              </a:ext>
            </a:extLst>
          </p:cNvPr>
          <p:cNvSpPr>
            <a:spLocks noGrp="1"/>
          </p:cNvSpPr>
          <p:nvPr>
            <p:ph type="body" sz="quarter" idx="13"/>
          </p:nvPr>
        </p:nvSpPr>
        <p:spPr>
          <a:xfrm>
            <a:off x="639764" y="1348581"/>
            <a:ext cx="7764461" cy="4160838"/>
          </a:xfrm>
        </p:spPr>
        <p:txBody>
          <a:bodyPr/>
          <a:lstStyle/>
          <a:p>
            <a:r>
              <a:rPr lang="sv-SE" dirty="0"/>
              <a:t>Tvätta alltid händerna före handhavande av PEG.</a:t>
            </a:r>
          </a:p>
          <a:p>
            <a:r>
              <a:rPr lang="sv-SE" dirty="0"/>
              <a:t>Rengör dagligen huden runt katetern med tvål och vatten. Detta görs med fördel i samband med dusch. Torka huden torr med en handduk som endast använd för detta ändamål.</a:t>
            </a:r>
          </a:p>
          <a:p>
            <a:r>
              <a:rPr lang="sv-SE" dirty="0"/>
              <a:t>Vrid dagligen i samband med hudvården katetern ett halvt varv för att förhindra att den inre plattan fastnar mot magsäckens vägg.</a:t>
            </a:r>
          </a:p>
          <a:p>
            <a:r>
              <a:rPr lang="sv-SE" dirty="0"/>
              <a:t>Inspektera huden efter tryckskador eller andra problem.</a:t>
            </a:r>
          </a:p>
          <a:p>
            <a:r>
              <a:rPr lang="sv-SE" dirty="0"/>
              <a:t>Peg-ballongen </a:t>
            </a:r>
            <a:r>
              <a:rPr lang="sv-SE" dirty="0" err="1"/>
              <a:t>kuffas</a:t>
            </a:r>
            <a:r>
              <a:rPr lang="sv-SE" dirty="0"/>
              <a:t> om med sterilt vatten en gång per vecka. Vätskemängden anges av kateterns tillverkare.</a:t>
            </a:r>
          </a:p>
          <a:p>
            <a:r>
              <a:rPr lang="sv-SE" dirty="0"/>
              <a:t>Om katetern blir igentäppt märks detta genom att flödet försvåras eller avstannar. Spola med vatten. Om det inte hjälper eller det sitter synliga läkemedelsrester i slangen, prova spola in Coca-Cola i slangen och låt verka en stund. Spola därefter rikligt med vatten innan sondmaten startas igen.</a:t>
            </a:r>
          </a:p>
          <a:p>
            <a:endParaRPr lang="sv-SE" dirty="0"/>
          </a:p>
          <a:p>
            <a:endParaRPr lang="sv-SE" dirty="0"/>
          </a:p>
        </p:txBody>
      </p:sp>
    </p:spTree>
    <p:extLst>
      <p:ext uri="{BB962C8B-B14F-4D97-AF65-F5344CB8AC3E}">
        <p14:creationId xmlns:p14="http://schemas.microsoft.com/office/powerpoint/2010/main" val="62622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733E87-B9DF-CFAA-699C-69FA1349BB3C}"/>
              </a:ext>
            </a:extLst>
          </p:cNvPr>
          <p:cNvSpPr>
            <a:spLocks noGrp="1"/>
          </p:cNvSpPr>
          <p:nvPr>
            <p:ph type="title"/>
          </p:nvPr>
        </p:nvSpPr>
        <p:spPr/>
        <p:txBody>
          <a:bodyPr/>
          <a:lstStyle/>
          <a:p>
            <a:r>
              <a:rPr lang="sv-SE" dirty="0"/>
              <a:t>hudproblem</a:t>
            </a:r>
          </a:p>
        </p:txBody>
      </p:sp>
      <p:sp>
        <p:nvSpPr>
          <p:cNvPr id="3" name="Platshållare för text 2">
            <a:extLst>
              <a:ext uri="{FF2B5EF4-FFF2-40B4-BE49-F238E27FC236}">
                <a16:creationId xmlns:a16="http://schemas.microsoft.com/office/drawing/2014/main" id="{B6A055C8-DFEC-02C5-DE40-B59B5561E894}"/>
              </a:ext>
            </a:extLst>
          </p:cNvPr>
          <p:cNvSpPr>
            <a:spLocks noGrp="1"/>
          </p:cNvSpPr>
          <p:nvPr>
            <p:ph type="body" sz="quarter" idx="13"/>
          </p:nvPr>
        </p:nvSpPr>
        <p:spPr>
          <a:xfrm>
            <a:off x="639792" y="1348581"/>
            <a:ext cx="7764461" cy="4160838"/>
          </a:xfrm>
        </p:spPr>
        <p:txBody>
          <a:bodyPr/>
          <a:lstStyle/>
          <a:p>
            <a:r>
              <a:rPr lang="sv-SE" dirty="0"/>
              <a:t>Inspektera huden dagligen i samband med omvårdnadsarbetet. </a:t>
            </a:r>
          </a:p>
          <a:p>
            <a:r>
              <a:rPr lang="sv-SE" dirty="0"/>
              <a:t>Vid rodnad kan man tvätta med </a:t>
            </a:r>
            <a:r>
              <a:rPr lang="sv-SE" dirty="0" err="1"/>
              <a:t>alsollösning</a:t>
            </a:r>
            <a:r>
              <a:rPr lang="sv-SE" dirty="0"/>
              <a:t>, torka torrt och därefter lägga ett torrt förband över.</a:t>
            </a:r>
          </a:p>
          <a:p>
            <a:r>
              <a:rPr lang="sv-SE" dirty="0"/>
              <a:t>Det kan uppkomma granulationsvävnad (vävnadstillväxt) som vätskar och är lättblödande runt PEG ingången. Detta är ofarligt men kan behandlas med </a:t>
            </a:r>
            <a:r>
              <a:rPr lang="sv-SE" dirty="0" err="1"/>
              <a:t>lapisering</a:t>
            </a:r>
            <a:r>
              <a:rPr lang="sv-SE" dirty="0"/>
              <a:t> efter ordination.</a:t>
            </a:r>
          </a:p>
          <a:p>
            <a:endParaRPr lang="sv-SE" dirty="0"/>
          </a:p>
          <a:p>
            <a:endParaRPr lang="sv-SE" dirty="0"/>
          </a:p>
        </p:txBody>
      </p:sp>
    </p:spTree>
    <p:extLst>
      <p:ext uri="{BB962C8B-B14F-4D97-AF65-F5344CB8AC3E}">
        <p14:creationId xmlns:p14="http://schemas.microsoft.com/office/powerpoint/2010/main" val="314715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7461BB-5623-24A5-D478-B5EE6FF39F71}"/>
              </a:ext>
            </a:extLst>
          </p:cNvPr>
          <p:cNvSpPr>
            <a:spLocks noGrp="1"/>
          </p:cNvSpPr>
          <p:nvPr>
            <p:ph type="title"/>
          </p:nvPr>
        </p:nvSpPr>
        <p:spPr/>
        <p:txBody>
          <a:bodyPr/>
          <a:lstStyle/>
          <a:p>
            <a:r>
              <a:rPr lang="sv-SE" dirty="0"/>
              <a:t>munhygien</a:t>
            </a:r>
          </a:p>
        </p:txBody>
      </p:sp>
      <p:sp>
        <p:nvSpPr>
          <p:cNvPr id="14" name="Platshållare för text 13">
            <a:extLst>
              <a:ext uri="{FF2B5EF4-FFF2-40B4-BE49-F238E27FC236}">
                <a16:creationId xmlns:a16="http://schemas.microsoft.com/office/drawing/2014/main" id="{3F96F663-15FB-385C-FA84-034E937B6B69}"/>
              </a:ext>
            </a:extLst>
          </p:cNvPr>
          <p:cNvSpPr>
            <a:spLocks noGrp="1"/>
          </p:cNvSpPr>
          <p:nvPr>
            <p:ph type="body" sz="quarter" idx="13"/>
          </p:nvPr>
        </p:nvSpPr>
        <p:spPr/>
        <p:txBody>
          <a:bodyPr/>
          <a:lstStyle/>
          <a:p>
            <a:pPr lvl="0"/>
            <a:r>
              <a:rPr lang="en-US" dirty="0"/>
              <a:t>Om </a:t>
            </a:r>
            <a:r>
              <a:rPr lang="en-US" dirty="0" err="1"/>
              <a:t>patienten</a:t>
            </a:r>
            <a:r>
              <a:rPr lang="en-US" dirty="0"/>
              <a:t> </a:t>
            </a:r>
            <a:r>
              <a:rPr lang="en-US" dirty="0" err="1"/>
              <a:t>inte</a:t>
            </a:r>
            <a:r>
              <a:rPr lang="en-US" dirty="0"/>
              <a:t> </a:t>
            </a:r>
            <a:r>
              <a:rPr lang="en-US" dirty="0" err="1"/>
              <a:t>tuggar</a:t>
            </a:r>
            <a:r>
              <a:rPr lang="en-US" dirty="0"/>
              <a:t> mat </a:t>
            </a:r>
            <a:r>
              <a:rPr lang="en-US" dirty="0" err="1"/>
              <a:t>så</a:t>
            </a:r>
            <a:r>
              <a:rPr lang="en-US" dirty="0"/>
              <a:t> </a:t>
            </a:r>
            <a:r>
              <a:rPr lang="en-US" dirty="0" err="1"/>
              <a:t>påverkas</a:t>
            </a:r>
            <a:r>
              <a:rPr lang="en-US" dirty="0"/>
              <a:t> </a:t>
            </a:r>
            <a:r>
              <a:rPr lang="en-US" dirty="0" err="1"/>
              <a:t>salivproduktionen</a:t>
            </a:r>
            <a:r>
              <a:rPr lang="en-US" dirty="0"/>
              <a:t> </a:t>
            </a:r>
            <a:r>
              <a:rPr lang="en-US" dirty="0" err="1"/>
              <a:t>och</a:t>
            </a:r>
            <a:r>
              <a:rPr lang="en-US" dirty="0"/>
              <a:t> </a:t>
            </a:r>
            <a:r>
              <a:rPr lang="en-US" dirty="0" err="1"/>
              <a:t>slemhinnorna</a:t>
            </a:r>
            <a:r>
              <a:rPr lang="en-US" dirty="0"/>
              <a:t> </a:t>
            </a:r>
            <a:r>
              <a:rPr lang="en-US" dirty="0" err="1"/>
              <a:t>i</a:t>
            </a:r>
            <a:r>
              <a:rPr lang="en-US" dirty="0"/>
              <a:t> </a:t>
            </a:r>
            <a:r>
              <a:rPr lang="en-US" dirty="0" err="1"/>
              <a:t>munhålan</a:t>
            </a:r>
            <a:r>
              <a:rPr lang="en-US" dirty="0"/>
              <a:t> </a:t>
            </a:r>
            <a:r>
              <a:rPr lang="en-US" dirty="0" err="1"/>
              <a:t>bli</a:t>
            </a:r>
            <a:r>
              <a:rPr lang="en-US" dirty="0"/>
              <a:t> </a:t>
            </a:r>
            <a:r>
              <a:rPr lang="en-US" dirty="0" err="1"/>
              <a:t>sköra</a:t>
            </a:r>
            <a:r>
              <a:rPr lang="en-US" dirty="0"/>
              <a:t> </a:t>
            </a:r>
            <a:r>
              <a:rPr lang="en-US" dirty="0" err="1"/>
              <a:t>och</a:t>
            </a:r>
            <a:r>
              <a:rPr lang="en-US" dirty="0"/>
              <a:t> </a:t>
            </a:r>
            <a:r>
              <a:rPr lang="en-US" dirty="0" err="1"/>
              <a:t>känsligare</a:t>
            </a:r>
            <a:r>
              <a:rPr lang="en-US" dirty="0"/>
              <a:t> </a:t>
            </a:r>
            <a:r>
              <a:rPr lang="en-US" dirty="0" err="1"/>
              <a:t>än</a:t>
            </a:r>
            <a:r>
              <a:rPr lang="en-US" dirty="0"/>
              <a:t> </a:t>
            </a:r>
            <a:r>
              <a:rPr lang="en-US" dirty="0" err="1"/>
              <a:t>vanligt</a:t>
            </a:r>
            <a:r>
              <a:rPr lang="en-US" dirty="0"/>
              <a:t>.</a:t>
            </a:r>
          </a:p>
          <a:p>
            <a:pPr lvl="0"/>
            <a:r>
              <a:rPr lang="en-US" dirty="0" err="1"/>
              <a:t>Hjälp</a:t>
            </a:r>
            <a:r>
              <a:rPr lang="en-US" dirty="0"/>
              <a:t> till med </a:t>
            </a:r>
            <a:r>
              <a:rPr lang="en-US" dirty="0" err="1"/>
              <a:t>munhygienen</a:t>
            </a:r>
            <a:r>
              <a:rPr lang="en-US" dirty="0"/>
              <a:t> </a:t>
            </a:r>
            <a:r>
              <a:rPr lang="en-US" dirty="0" err="1"/>
              <a:t>och</a:t>
            </a:r>
            <a:r>
              <a:rPr lang="en-US" dirty="0"/>
              <a:t> </a:t>
            </a:r>
            <a:r>
              <a:rPr lang="en-US" dirty="0" err="1"/>
              <a:t>använd</a:t>
            </a:r>
            <a:r>
              <a:rPr lang="en-US" dirty="0"/>
              <a:t> </a:t>
            </a:r>
            <a:r>
              <a:rPr lang="en-US" dirty="0" err="1"/>
              <a:t>en</a:t>
            </a:r>
            <a:r>
              <a:rPr lang="en-US" dirty="0"/>
              <a:t> </a:t>
            </a:r>
            <a:r>
              <a:rPr lang="en-US" dirty="0" err="1"/>
              <a:t>mjuk</a:t>
            </a:r>
            <a:r>
              <a:rPr lang="en-US" dirty="0"/>
              <a:t> </a:t>
            </a:r>
            <a:r>
              <a:rPr lang="en-US" dirty="0" err="1"/>
              <a:t>borste</a:t>
            </a:r>
            <a:r>
              <a:rPr lang="en-US" dirty="0"/>
              <a:t>.</a:t>
            </a:r>
          </a:p>
          <a:p>
            <a:pPr lvl="0"/>
            <a:r>
              <a:rPr lang="en-US" dirty="0" err="1"/>
              <a:t>Erbjud</a:t>
            </a:r>
            <a:r>
              <a:rPr lang="en-US" dirty="0"/>
              <a:t> </a:t>
            </a:r>
            <a:r>
              <a:rPr lang="en-US" dirty="0" err="1"/>
              <a:t>hjälp</a:t>
            </a:r>
            <a:r>
              <a:rPr lang="en-US" dirty="0"/>
              <a:t> med </a:t>
            </a:r>
            <a:r>
              <a:rPr lang="en-US" dirty="0" err="1"/>
              <a:t>munvård</a:t>
            </a:r>
            <a:r>
              <a:rPr lang="en-US" dirty="0"/>
              <a:t> </a:t>
            </a:r>
            <a:r>
              <a:rPr lang="en-US" dirty="0" err="1"/>
              <a:t>regelbundet</a:t>
            </a:r>
            <a:r>
              <a:rPr lang="en-US" dirty="0"/>
              <a:t> under </a:t>
            </a:r>
            <a:r>
              <a:rPr lang="en-US" dirty="0" err="1"/>
              <a:t>dagen</a:t>
            </a:r>
            <a:r>
              <a:rPr lang="en-US" dirty="0"/>
              <a:t>. </a:t>
            </a:r>
            <a:r>
              <a:rPr lang="en-US" dirty="0" err="1"/>
              <a:t>Annars</a:t>
            </a:r>
            <a:r>
              <a:rPr lang="en-US" dirty="0"/>
              <a:t> </a:t>
            </a:r>
            <a:r>
              <a:rPr lang="en-US" dirty="0" err="1"/>
              <a:t>kan</a:t>
            </a:r>
            <a:r>
              <a:rPr lang="en-US" dirty="0"/>
              <a:t> </a:t>
            </a:r>
            <a:r>
              <a:rPr lang="en-US" dirty="0" err="1"/>
              <a:t>torra</a:t>
            </a:r>
            <a:r>
              <a:rPr lang="en-US" dirty="0"/>
              <a:t> </a:t>
            </a:r>
            <a:r>
              <a:rPr lang="en-US" dirty="0" err="1"/>
              <a:t>slemhinnor</a:t>
            </a:r>
            <a:r>
              <a:rPr lang="en-US" dirty="0"/>
              <a:t> </a:t>
            </a:r>
            <a:r>
              <a:rPr lang="en-US" dirty="0" err="1"/>
              <a:t>spricka</a:t>
            </a:r>
            <a:r>
              <a:rPr lang="en-US" dirty="0"/>
              <a:t> </a:t>
            </a:r>
            <a:r>
              <a:rPr lang="en-US" dirty="0" err="1"/>
              <a:t>och</a:t>
            </a:r>
            <a:r>
              <a:rPr lang="en-US" dirty="0"/>
              <a:t> </a:t>
            </a:r>
            <a:r>
              <a:rPr lang="en-US" dirty="0" err="1"/>
              <a:t>bilda</a:t>
            </a:r>
            <a:r>
              <a:rPr lang="en-US" dirty="0"/>
              <a:t> </a:t>
            </a:r>
            <a:r>
              <a:rPr lang="en-US" dirty="0" err="1"/>
              <a:t>grogrund</a:t>
            </a:r>
            <a:r>
              <a:rPr lang="en-US" dirty="0"/>
              <a:t> för </a:t>
            </a:r>
            <a:r>
              <a:rPr lang="en-US" dirty="0" err="1"/>
              <a:t>bakterier</a:t>
            </a:r>
            <a:r>
              <a:rPr lang="en-US" dirty="0"/>
              <a:t> </a:t>
            </a:r>
            <a:r>
              <a:rPr lang="en-US" dirty="0" err="1"/>
              <a:t>som</a:t>
            </a:r>
            <a:r>
              <a:rPr lang="en-US" dirty="0"/>
              <a:t> </a:t>
            </a:r>
            <a:r>
              <a:rPr lang="en-US" dirty="0" err="1"/>
              <a:t>kan</a:t>
            </a:r>
            <a:r>
              <a:rPr lang="en-US" dirty="0"/>
              <a:t> </a:t>
            </a:r>
            <a:r>
              <a:rPr lang="en-US" dirty="0" err="1"/>
              <a:t>leda</a:t>
            </a:r>
            <a:r>
              <a:rPr lang="en-US" dirty="0"/>
              <a:t> till </a:t>
            </a:r>
            <a:r>
              <a:rPr lang="en-US" dirty="0" err="1"/>
              <a:t>infektioner</a:t>
            </a:r>
            <a:r>
              <a:rPr lang="en-US" dirty="0"/>
              <a:t>.</a:t>
            </a:r>
          </a:p>
          <a:p>
            <a:pPr marL="0" indent="0">
              <a:buNone/>
            </a:pPr>
            <a:endParaRPr lang="sv-SE" dirty="0"/>
          </a:p>
        </p:txBody>
      </p:sp>
    </p:spTree>
    <p:extLst>
      <p:ext uri="{BB962C8B-B14F-4D97-AF65-F5344CB8AC3E}">
        <p14:creationId xmlns:p14="http://schemas.microsoft.com/office/powerpoint/2010/main" val="326414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1A1D01-52D8-1ED1-9EDE-3EC54AED4183}"/>
              </a:ext>
            </a:extLst>
          </p:cNvPr>
          <p:cNvSpPr>
            <a:spLocks noGrp="1"/>
          </p:cNvSpPr>
          <p:nvPr>
            <p:ph type="title"/>
          </p:nvPr>
        </p:nvSpPr>
        <p:spPr/>
        <p:txBody>
          <a:bodyPr/>
          <a:lstStyle/>
          <a:p>
            <a:r>
              <a:rPr lang="sv-SE" dirty="0"/>
              <a:t>komplikationer</a:t>
            </a:r>
          </a:p>
        </p:txBody>
      </p:sp>
      <p:sp>
        <p:nvSpPr>
          <p:cNvPr id="3" name="Platshållare för text 2">
            <a:extLst>
              <a:ext uri="{FF2B5EF4-FFF2-40B4-BE49-F238E27FC236}">
                <a16:creationId xmlns:a16="http://schemas.microsoft.com/office/drawing/2014/main" id="{9A9A74F2-C3A9-F500-130E-B674A950FA3A}"/>
              </a:ext>
            </a:extLst>
          </p:cNvPr>
          <p:cNvSpPr>
            <a:spLocks noGrp="1"/>
          </p:cNvSpPr>
          <p:nvPr>
            <p:ph type="body" sz="quarter" idx="13"/>
          </p:nvPr>
        </p:nvSpPr>
        <p:spPr/>
        <p:txBody>
          <a:bodyPr/>
          <a:lstStyle/>
          <a:p>
            <a:r>
              <a:rPr lang="sv-SE" dirty="0"/>
              <a:t>Om PEG katetern åker ut måste en ny slang sättas in så fort som möjligt, annars finns risk att hålet (</a:t>
            </a:r>
            <a:r>
              <a:rPr lang="sv-SE" dirty="0" err="1"/>
              <a:t>stomat</a:t>
            </a:r>
            <a:r>
              <a:rPr lang="sv-SE" dirty="0"/>
              <a:t>) växer ihop. </a:t>
            </a:r>
          </a:p>
          <a:p>
            <a:r>
              <a:rPr lang="sv-SE" dirty="0"/>
              <a:t>Bukväggsinfektion</a:t>
            </a:r>
          </a:p>
          <a:p>
            <a:r>
              <a:rPr lang="sv-SE" dirty="0"/>
              <a:t>Läckage</a:t>
            </a:r>
          </a:p>
          <a:p>
            <a:r>
              <a:rPr lang="sv-SE" dirty="0"/>
              <a:t>Hudrodnad</a:t>
            </a:r>
          </a:p>
          <a:p>
            <a:r>
              <a:rPr lang="sv-SE" dirty="0"/>
              <a:t>Granulationsvävnad</a:t>
            </a:r>
          </a:p>
          <a:p>
            <a:r>
              <a:rPr lang="sv-SE" dirty="0"/>
              <a:t>Tryckskada av kateterslang eller plattan.</a:t>
            </a:r>
          </a:p>
          <a:p>
            <a:endParaRPr lang="sv-SE" dirty="0"/>
          </a:p>
          <a:p>
            <a:endParaRPr lang="sv-SE" dirty="0"/>
          </a:p>
        </p:txBody>
      </p:sp>
    </p:spTree>
    <p:extLst>
      <p:ext uri="{BB962C8B-B14F-4D97-AF65-F5344CB8AC3E}">
        <p14:creationId xmlns:p14="http://schemas.microsoft.com/office/powerpoint/2010/main" val="137704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749A87-2DF0-FE0E-2018-D021E952A55E}"/>
              </a:ext>
            </a:extLst>
          </p:cNvPr>
          <p:cNvSpPr>
            <a:spLocks noGrp="1"/>
          </p:cNvSpPr>
          <p:nvPr>
            <p:ph type="title"/>
          </p:nvPr>
        </p:nvSpPr>
        <p:spPr/>
        <p:txBody>
          <a:bodyPr>
            <a:normAutofit fontScale="90000"/>
          </a:bodyPr>
          <a:lstStyle/>
          <a:p>
            <a:r>
              <a:rPr lang="sv-SE" dirty="0"/>
              <a:t>Kan man äta och dricka om man har peg?</a:t>
            </a:r>
          </a:p>
        </p:txBody>
      </p:sp>
      <p:sp>
        <p:nvSpPr>
          <p:cNvPr id="3" name="Platshållare för text 2">
            <a:extLst>
              <a:ext uri="{FF2B5EF4-FFF2-40B4-BE49-F238E27FC236}">
                <a16:creationId xmlns:a16="http://schemas.microsoft.com/office/drawing/2014/main" id="{BE119AA1-D291-98A5-B00C-06DEA4B46871}"/>
              </a:ext>
            </a:extLst>
          </p:cNvPr>
          <p:cNvSpPr>
            <a:spLocks noGrp="1"/>
          </p:cNvSpPr>
          <p:nvPr>
            <p:ph type="body" sz="quarter" idx="13"/>
          </p:nvPr>
        </p:nvSpPr>
        <p:spPr/>
        <p:txBody>
          <a:bodyPr/>
          <a:lstStyle/>
          <a:p>
            <a:r>
              <a:rPr lang="sv-SE" sz="2000" dirty="0"/>
              <a:t>Det är inte själva </a:t>
            </a:r>
            <a:r>
              <a:rPr lang="sv-SE" sz="2000" dirty="0" err="1"/>
              <a:t>PEG:en</a:t>
            </a:r>
            <a:r>
              <a:rPr lang="sv-SE" sz="2000" dirty="0"/>
              <a:t> som avgör om man har möjlighet att äta via munnen eller inte utan det som avgör är om det finns problem med att svälja.</a:t>
            </a:r>
          </a:p>
          <a:p>
            <a:r>
              <a:rPr lang="sv-SE" sz="2000" dirty="0"/>
              <a:t>Så om patienten kan svälja så kan de även få äta näring via munnen som komplement till sondnäringen. Men detta görs i samråd med dietist.</a:t>
            </a:r>
          </a:p>
          <a:p>
            <a:r>
              <a:rPr lang="sv-SE" sz="2000" dirty="0"/>
              <a:t>Om patienten inte kan svälja mat så kan de tugga på maten eller skölja munnen med dryck och därefter spotta ut den. Då får patienten ändå en smakupplevelse och salivproduktionen stimuleras. Detta är inte lämpligt att prova om patienten har kognitiv svikt då risken finns att de kan sätta i halsen.</a:t>
            </a:r>
          </a:p>
          <a:p>
            <a:endParaRPr lang="sv-SE" dirty="0"/>
          </a:p>
        </p:txBody>
      </p:sp>
    </p:spTree>
    <p:extLst>
      <p:ext uri="{BB962C8B-B14F-4D97-AF65-F5344CB8AC3E}">
        <p14:creationId xmlns:p14="http://schemas.microsoft.com/office/powerpoint/2010/main" val="44790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EDD197-1B76-5277-F1C2-93D473E63841}"/>
              </a:ext>
            </a:extLst>
          </p:cNvPr>
          <p:cNvSpPr>
            <a:spLocks noGrp="1"/>
          </p:cNvSpPr>
          <p:nvPr>
            <p:ph type="title"/>
          </p:nvPr>
        </p:nvSpPr>
        <p:spPr/>
        <p:txBody>
          <a:bodyPr>
            <a:normAutofit fontScale="90000"/>
          </a:bodyPr>
          <a:lstStyle/>
          <a:p>
            <a:r>
              <a:rPr lang="sv-SE" dirty="0"/>
              <a:t>Kan man få vanlig mat i sin peg?</a:t>
            </a:r>
          </a:p>
        </p:txBody>
      </p:sp>
      <p:sp>
        <p:nvSpPr>
          <p:cNvPr id="3" name="Platshållare för text 2">
            <a:extLst>
              <a:ext uri="{FF2B5EF4-FFF2-40B4-BE49-F238E27FC236}">
                <a16:creationId xmlns:a16="http://schemas.microsoft.com/office/drawing/2014/main" id="{1116EB3A-8D36-9C6B-1734-BC383BEB4C1D}"/>
              </a:ext>
            </a:extLst>
          </p:cNvPr>
          <p:cNvSpPr>
            <a:spLocks noGrp="1"/>
          </p:cNvSpPr>
          <p:nvPr>
            <p:ph type="body" sz="quarter" idx="13"/>
          </p:nvPr>
        </p:nvSpPr>
        <p:spPr/>
        <p:txBody>
          <a:bodyPr/>
          <a:lstStyle/>
          <a:p>
            <a:r>
              <a:rPr lang="sv-SE" dirty="0"/>
              <a:t>Om man ska ge vanlig mat i PEG så är det viktigt att den är flytande och helt slät. Konsistensen ska vara som </a:t>
            </a:r>
            <a:r>
              <a:rPr lang="sv-SE" dirty="0" err="1"/>
              <a:t>sondmat</a:t>
            </a:r>
            <a:r>
              <a:rPr lang="sv-SE" dirty="0"/>
              <a:t>.</a:t>
            </a:r>
          </a:p>
          <a:p>
            <a:r>
              <a:rPr lang="sv-SE" dirty="0"/>
              <a:t>Dryck utan fruktkött går också bra.</a:t>
            </a:r>
          </a:p>
          <a:p>
            <a:r>
              <a:rPr lang="sv-SE" dirty="0"/>
              <a:t>Avsluta alltid med att spola igenom katetern med vatten.</a:t>
            </a:r>
          </a:p>
          <a:p>
            <a:endParaRPr lang="sv-SE" dirty="0"/>
          </a:p>
        </p:txBody>
      </p:sp>
    </p:spTree>
    <p:extLst>
      <p:ext uri="{BB962C8B-B14F-4D97-AF65-F5344CB8AC3E}">
        <p14:creationId xmlns:p14="http://schemas.microsoft.com/office/powerpoint/2010/main" val="409928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CCDCA-60E7-5C23-BD6A-662214EDF53B}"/>
              </a:ext>
            </a:extLst>
          </p:cNvPr>
          <p:cNvSpPr>
            <a:spLocks noGrp="1"/>
          </p:cNvSpPr>
          <p:nvPr>
            <p:ph type="title"/>
          </p:nvPr>
        </p:nvSpPr>
        <p:spPr/>
        <p:txBody>
          <a:bodyPr/>
          <a:lstStyle/>
          <a:p>
            <a:r>
              <a:rPr lang="sv-SE" dirty="0"/>
              <a:t>KÄLLOR</a:t>
            </a:r>
          </a:p>
        </p:txBody>
      </p:sp>
      <p:sp>
        <p:nvSpPr>
          <p:cNvPr id="3" name="Platshållare för text 2">
            <a:extLst>
              <a:ext uri="{FF2B5EF4-FFF2-40B4-BE49-F238E27FC236}">
                <a16:creationId xmlns:a16="http://schemas.microsoft.com/office/drawing/2014/main" id="{B0CA60AA-5969-627F-4AF1-E506A2F3ECD4}"/>
              </a:ext>
            </a:extLst>
          </p:cNvPr>
          <p:cNvSpPr>
            <a:spLocks noGrp="1"/>
          </p:cNvSpPr>
          <p:nvPr>
            <p:ph type="body" sz="quarter" idx="13"/>
          </p:nvPr>
        </p:nvSpPr>
        <p:spPr/>
        <p:txBody>
          <a:bodyPr/>
          <a:lstStyle/>
          <a:p>
            <a:r>
              <a:rPr lang="sv-SE" dirty="0"/>
              <a:t>Vårdhandboken </a:t>
            </a:r>
            <a:r>
              <a:rPr lang="sv-SE" dirty="0">
                <a:hlinkClick r:id="rId2"/>
              </a:rPr>
              <a:t>Administrationsvägar, skötselråd och omvårdnad - Vårdhandboken (vardhandboken.se)</a:t>
            </a:r>
            <a:endParaRPr lang="sv-SE" dirty="0"/>
          </a:p>
          <a:p>
            <a:endParaRPr lang="sv-SE" dirty="0"/>
          </a:p>
          <a:p>
            <a:r>
              <a:rPr lang="sv-SE" dirty="0"/>
              <a:t>Danderyds Sjukhus </a:t>
            </a:r>
            <a:r>
              <a:rPr lang="sv-SE" dirty="0">
                <a:hlinkClick r:id="rId3"/>
              </a:rPr>
              <a:t>PEG - Danderyds sjukhus</a:t>
            </a:r>
            <a:endParaRPr lang="sv-SE" dirty="0"/>
          </a:p>
          <a:p>
            <a:endParaRPr lang="sv-SE" dirty="0"/>
          </a:p>
          <a:p>
            <a:r>
              <a:rPr lang="sv-SE" dirty="0">
                <a:hlinkClick r:id="rId4"/>
              </a:rPr>
              <a:t>peg-perkutan-endoskopisk-gastrostomi.pdf (cancercentrum.se)</a:t>
            </a:r>
            <a:endParaRPr lang="sv-SE" dirty="0"/>
          </a:p>
          <a:p>
            <a:endParaRPr lang="sv-SE" dirty="0"/>
          </a:p>
          <a:p>
            <a:r>
              <a:rPr lang="sv-SE" sz="1100" dirty="0"/>
              <a:t>Skapat 24-02-19, Leg sjuksköterska </a:t>
            </a:r>
            <a:r>
              <a:rPr lang="sv-SE" sz="1100" dirty="0" err="1"/>
              <a:t>Annkatrin</a:t>
            </a:r>
            <a:r>
              <a:rPr lang="sv-SE" sz="1100" dirty="0"/>
              <a:t> Rask, Villa Maria</a:t>
            </a:r>
          </a:p>
        </p:txBody>
      </p:sp>
    </p:spTree>
    <p:extLst>
      <p:ext uri="{BB962C8B-B14F-4D97-AF65-F5344CB8AC3E}">
        <p14:creationId xmlns:p14="http://schemas.microsoft.com/office/powerpoint/2010/main" val="41004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5" name="Bildobjekt 44">
            <a:extLst>
              <a:ext uri="{FF2B5EF4-FFF2-40B4-BE49-F238E27FC236}">
                <a16:creationId xmlns:a16="http://schemas.microsoft.com/office/drawing/2014/main" id="{3C9ED49F-33AF-04BE-2531-BF5F0075B51C}"/>
              </a:ext>
            </a:extLst>
          </p:cNvPr>
          <p:cNvPicPr>
            <a:picLocks noChangeAspect="1"/>
          </p:cNvPicPr>
          <p:nvPr/>
        </p:nvPicPr>
        <p:blipFill>
          <a:blip r:embed="rId3"/>
          <a:stretch>
            <a:fillRect/>
          </a:stretch>
        </p:blipFill>
        <p:spPr>
          <a:xfrm>
            <a:off x="5296553" y="3418067"/>
            <a:ext cx="2713038" cy="1567925"/>
          </a:xfrm>
          <a:prstGeom prst="rect">
            <a:avLst/>
          </a:prstGeom>
          <a:ln>
            <a:solidFill>
              <a:schemeClr val="bg1">
                <a:lumMod val="75000"/>
              </a:schemeClr>
            </a:solidFill>
          </a:ln>
        </p:spPr>
      </p:pic>
      <p:sp>
        <p:nvSpPr>
          <p:cNvPr id="27" name="textruta 8">
            <a:extLst>
              <a:ext uri="{FF2B5EF4-FFF2-40B4-BE49-F238E27FC236}">
                <a16:creationId xmlns:a16="http://schemas.microsoft.com/office/drawing/2014/main" id="{8C11EDBF-9FE7-40DD-DC69-43D9A03A10E6}"/>
              </a:ext>
            </a:extLst>
          </p:cNvPr>
          <p:cNvSpPr txBox="1"/>
          <p:nvPr/>
        </p:nvSpPr>
        <p:spPr>
          <a:xfrm>
            <a:off x="5296553" y="1499394"/>
            <a:ext cx="2563227" cy="945985"/>
          </a:xfrm>
          <a:prstGeom prst="rect">
            <a:avLst/>
          </a:prstGeom>
          <a:noFill/>
        </p:spPr>
        <p:txBody>
          <a:bodyPr wrap="square" lIns="0" tIns="0" rIns="0" bIns="32659" rtlCol="0">
            <a:spAutoFit/>
          </a:bodyPr>
          <a:lstStyle/>
          <a:p>
            <a:pPr>
              <a:spcBef>
                <a:spcPts val="200"/>
              </a:spcBef>
              <a:spcAft>
                <a:spcPts val="200"/>
              </a:spcAft>
            </a:pPr>
            <a:r>
              <a:rPr lang="sv-SE" sz="933" b="1" dirty="0">
                <a:latin typeface="Arial" panose="020B0604020202020204" pitchFamily="34" charset="0"/>
                <a:cs typeface="Arial" panose="020B0604020202020204" pitchFamily="34" charset="0"/>
              </a:rPr>
              <a:t>Hur komprimerar jag bilder?</a:t>
            </a:r>
          </a:p>
          <a:p>
            <a:pPr>
              <a:spcBef>
                <a:spcPts val="200"/>
              </a:spcBef>
              <a:spcAft>
                <a:spcPts val="200"/>
              </a:spcAft>
            </a:pPr>
            <a:r>
              <a:rPr lang="sv-SE" sz="800" dirty="0">
                <a:latin typeface="Arial" panose="020B0604020202020204" pitchFamily="34" charset="0"/>
                <a:cs typeface="Arial" panose="020B0604020202020204" pitchFamily="34" charset="0"/>
              </a:rPr>
              <a:t>För tunga bilder kan göra att din presentation laggar och blir långsam. Ta för vana att komprimera bilder så här:</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Markera bilden och gå till fliken </a:t>
            </a:r>
            <a:r>
              <a:rPr lang="sv-SE" sz="800" i="1" dirty="0">
                <a:latin typeface="Arial" panose="020B0604020202020204" pitchFamily="34" charset="0"/>
                <a:cs typeface="Arial" panose="020B0604020202020204" pitchFamily="34" charset="0"/>
              </a:rPr>
              <a:t>Bildformat.</a:t>
            </a:r>
            <a:endParaRPr lang="sv-SE" sz="800" dirty="0">
              <a:latin typeface="Arial" panose="020B0604020202020204" pitchFamily="34" charset="0"/>
              <a:cs typeface="Arial" panose="020B0604020202020204" pitchFamily="34" charset="0"/>
            </a:endParaRP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Klicka på </a:t>
            </a:r>
            <a:r>
              <a:rPr lang="sv-SE" sz="800" i="1" dirty="0">
                <a:latin typeface="Arial" panose="020B0604020202020204" pitchFamily="34" charset="0"/>
                <a:cs typeface="Arial" panose="020B0604020202020204" pitchFamily="34" charset="0"/>
              </a:rPr>
              <a:t>Komprimera bilder</a:t>
            </a:r>
            <a:r>
              <a:rPr lang="sv-SE" sz="800" dirty="0">
                <a:latin typeface="Arial" panose="020B0604020202020204" pitchFamily="34" charset="0"/>
                <a:cs typeface="Arial" panose="020B0604020202020204" pitchFamily="34" charset="0"/>
              </a:rPr>
              <a:t>. När du väljer det öppnas en dialogruta. Nu kan du göra dina val.</a:t>
            </a:r>
          </a:p>
        </p:txBody>
      </p:sp>
      <p:sp>
        <p:nvSpPr>
          <p:cNvPr id="29" name="Arc 17">
            <a:extLst>
              <a:ext uri="{FF2B5EF4-FFF2-40B4-BE49-F238E27FC236}">
                <a16:creationId xmlns:a16="http://schemas.microsoft.com/office/drawing/2014/main" id="{BB65CA0A-3ACC-2B3D-682B-1883275C7A02}"/>
              </a:ext>
            </a:extLst>
          </p:cNvPr>
          <p:cNvSpPr/>
          <p:nvPr/>
        </p:nvSpPr>
        <p:spPr>
          <a:xfrm>
            <a:off x="6307396" y="3125458"/>
            <a:ext cx="674429" cy="665709"/>
          </a:xfrm>
          <a:prstGeom prst="arc">
            <a:avLst>
              <a:gd name="adj1" fmla="val 18201657"/>
              <a:gd name="adj2" fmla="val 5485414"/>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2700" dirty="0">
              <a:latin typeface="Arial" panose="020B0604020202020204" pitchFamily="34" charset="0"/>
              <a:cs typeface="Arial" panose="020B0604020202020204" pitchFamily="34" charset="0"/>
            </a:endParaRPr>
          </a:p>
        </p:txBody>
      </p:sp>
      <p:sp>
        <p:nvSpPr>
          <p:cNvPr id="30" name="Arc 13">
            <a:extLst>
              <a:ext uri="{FF2B5EF4-FFF2-40B4-BE49-F238E27FC236}">
                <a16:creationId xmlns:a16="http://schemas.microsoft.com/office/drawing/2014/main" id="{8CE5EF72-8714-F6B5-6DA1-2CBE48359789}"/>
              </a:ext>
            </a:extLst>
          </p:cNvPr>
          <p:cNvSpPr/>
          <p:nvPr/>
        </p:nvSpPr>
        <p:spPr>
          <a:xfrm>
            <a:off x="5388370" y="4653060"/>
            <a:ext cx="525600" cy="526555"/>
          </a:xfrm>
          <a:prstGeom prst="arc">
            <a:avLst>
              <a:gd name="adj1" fmla="val 5505538"/>
              <a:gd name="adj2" fmla="val 11373916"/>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2700" dirty="0">
              <a:latin typeface="Arial" panose="020B0604020202020204" pitchFamily="34" charset="0"/>
              <a:cs typeface="Arial" panose="020B0604020202020204" pitchFamily="34" charset="0"/>
            </a:endParaRPr>
          </a:p>
        </p:txBody>
      </p:sp>
      <p:sp>
        <p:nvSpPr>
          <p:cNvPr id="36" name="Oval 14">
            <a:extLst>
              <a:ext uri="{FF2B5EF4-FFF2-40B4-BE49-F238E27FC236}">
                <a16:creationId xmlns:a16="http://schemas.microsoft.com/office/drawing/2014/main" id="{D8B68441-2474-2DED-E969-AE3773FB23DD}"/>
              </a:ext>
            </a:extLst>
          </p:cNvPr>
          <p:cNvSpPr/>
          <p:nvPr/>
        </p:nvSpPr>
        <p:spPr>
          <a:xfrm>
            <a:off x="5296553" y="2979400"/>
            <a:ext cx="158489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Klicka ur </a:t>
            </a:r>
            <a:r>
              <a:rPr lang="sv-SE" sz="800" i="1" dirty="0">
                <a:solidFill>
                  <a:schemeClr val="tx1"/>
                </a:solidFill>
                <a:latin typeface="Arial" panose="020B0604020202020204" pitchFamily="34" charset="0"/>
                <a:cs typeface="Arial" panose="020B0604020202020204" pitchFamily="34" charset="0"/>
              </a:rPr>
              <a:t>Använd endast på den här bilden</a:t>
            </a:r>
            <a:r>
              <a:rPr lang="sv-SE" sz="800" dirty="0">
                <a:solidFill>
                  <a:schemeClr val="tx1"/>
                </a:solidFill>
                <a:latin typeface="Arial" panose="020B0604020202020204" pitchFamily="34" charset="0"/>
                <a:cs typeface="Arial" panose="020B0604020202020204" pitchFamily="34" charset="0"/>
              </a:rPr>
              <a:t> om du vill komprimera alla bilder i din presentation.</a:t>
            </a:r>
          </a:p>
        </p:txBody>
      </p:sp>
      <p:sp>
        <p:nvSpPr>
          <p:cNvPr id="37" name="Oval 14">
            <a:extLst>
              <a:ext uri="{FF2B5EF4-FFF2-40B4-BE49-F238E27FC236}">
                <a16:creationId xmlns:a16="http://schemas.microsoft.com/office/drawing/2014/main" id="{C1256D91-D719-5EC3-343A-0326D9A4D160}"/>
              </a:ext>
            </a:extLst>
          </p:cNvPr>
          <p:cNvSpPr/>
          <p:nvPr/>
        </p:nvSpPr>
        <p:spPr>
          <a:xfrm>
            <a:off x="5660690" y="5074638"/>
            <a:ext cx="1136937"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Välj vilken upplösning </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du vill komprimera till.</a:t>
            </a:r>
          </a:p>
        </p:txBody>
      </p:sp>
      <p:sp>
        <p:nvSpPr>
          <p:cNvPr id="33" name="Oval 14">
            <a:extLst>
              <a:ext uri="{FF2B5EF4-FFF2-40B4-BE49-F238E27FC236}">
                <a16:creationId xmlns:a16="http://schemas.microsoft.com/office/drawing/2014/main" id="{120E632E-745A-5212-2B15-1F799AA8F050}"/>
              </a:ext>
            </a:extLst>
          </p:cNvPr>
          <p:cNvSpPr/>
          <p:nvPr/>
        </p:nvSpPr>
        <p:spPr>
          <a:xfrm>
            <a:off x="5296553" y="5477346"/>
            <a:ext cx="2700086" cy="72184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r>
              <a:rPr lang="sv-SE" sz="800" b="1" dirty="0">
                <a:solidFill>
                  <a:schemeClr val="tx1"/>
                </a:solidFill>
                <a:latin typeface="Arial" panose="020B0604020202020204" pitchFamily="34" charset="0"/>
                <a:cs typeface="Arial" panose="020B0604020202020204" pitchFamily="34" charset="0"/>
              </a:rPr>
              <a:t>Viktigt! </a:t>
            </a:r>
          </a:p>
          <a:p>
            <a:pPr algn="ctr">
              <a:spcBef>
                <a:spcPts val="200"/>
              </a:spcBef>
              <a:spcAft>
                <a:spcPts val="200"/>
              </a:spcAft>
            </a:pPr>
            <a:r>
              <a:rPr lang="sv-SE" sz="800" dirty="0">
                <a:solidFill>
                  <a:schemeClr val="tx1"/>
                </a:solidFill>
                <a:latin typeface="Arial" panose="020B0604020202020204" pitchFamily="34" charset="0"/>
                <a:cs typeface="Arial" panose="020B0604020202020204" pitchFamily="34" charset="0"/>
              </a:rPr>
              <a:t>När du väl komprimerat kan du inte återställa bilderna</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om du behöver, utan måste då infoga dem på nytt</a:t>
            </a:r>
          </a:p>
        </p:txBody>
      </p:sp>
      <p:sp>
        <p:nvSpPr>
          <p:cNvPr id="6" name="Title 1">
            <a:extLst>
              <a:ext uri="{FF2B5EF4-FFF2-40B4-BE49-F238E27FC236}">
                <a16:creationId xmlns:a16="http://schemas.microsoft.com/office/drawing/2014/main" id="{1C273001-02D4-90E9-99F6-1AD04B878359}"/>
              </a:ext>
            </a:extLst>
          </p:cNvPr>
          <p:cNvSpPr txBox="1">
            <a:spLocks/>
          </p:cNvSpPr>
          <p:nvPr/>
        </p:nvSpPr>
        <p:spPr>
          <a:xfrm>
            <a:off x="503238" y="503237"/>
            <a:ext cx="11182350" cy="387798"/>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v-SE" sz="1400" dirty="0">
                <a:latin typeface="Arial" panose="020B0604020202020204" pitchFamily="34" charset="0"/>
                <a:cs typeface="Arial" panose="020B0604020202020204" pitchFamily="34" charset="0"/>
              </a:rPr>
              <a:t>INSTRUKTIONER</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Bilder </a:t>
            </a:r>
            <a:r>
              <a:rPr lang="sv-SE" sz="1400">
                <a:latin typeface="Arial" panose="020B0604020202020204" pitchFamily="34" charset="0"/>
                <a:cs typeface="Arial" panose="020B0604020202020204" pitchFamily="34" charset="0"/>
              </a:rPr>
              <a:t>och video</a:t>
            </a:r>
            <a:endParaRPr lang="sv-SE" sz="1400" dirty="0">
              <a:latin typeface="Arial" panose="020B0604020202020204" pitchFamily="34" charset="0"/>
              <a:cs typeface="Arial" panose="020B0604020202020204" pitchFamily="34" charset="0"/>
            </a:endParaRPr>
          </a:p>
        </p:txBody>
      </p:sp>
      <p:sp>
        <p:nvSpPr>
          <p:cNvPr id="31" name="textruta 8">
            <a:extLst>
              <a:ext uri="{FF2B5EF4-FFF2-40B4-BE49-F238E27FC236}">
                <a16:creationId xmlns:a16="http://schemas.microsoft.com/office/drawing/2014/main" id="{C23AAC05-D054-A0D1-3281-D44AF8ED94D0}"/>
              </a:ext>
            </a:extLst>
          </p:cNvPr>
          <p:cNvSpPr txBox="1"/>
          <p:nvPr/>
        </p:nvSpPr>
        <p:spPr>
          <a:xfrm>
            <a:off x="503235" y="1499394"/>
            <a:ext cx="4144601" cy="597171"/>
          </a:xfrm>
          <a:prstGeom prst="rect">
            <a:avLst/>
          </a:prstGeom>
          <a:noFill/>
        </p:spPr>
        <p:txBody>
          <a:bodyPr wrap="square" lIns="0" tIns="0" rIns="0" bIns="32659" rtlCol="0">
            <a:spAutoFit/>
          </a:bodyPr>
          <a:lstStyle/>
          <a:p>
            <a:pPr>
              <a:spcBef>
                <a:spcPts val="200"/>
              </a:spcBef>
              <a:spcAft>
                <a:spcPts val="200"/>
              </a:spcAft>
            </a:pPr>
            <a:r>
              <a:rPr lang="sv-SE" sz="933" b="1" dirty="0">
                <a:latin typeface="Arial" panose="020B0604020202020204" pitchFamily="34" charset="0"/>
                <a:cs typeface="Arial" panose="020B0604020202020204" pitchFamily="34" charset="0"/>
              </a:rPr>
              <a:t>Infoga och jobba med bilder</a:t>
            </a:r>
          </a:p>
          <a:p>
            <a:pPr>
              <a:spcBef>
                <a:spcPts val="200"/>
              </a:spcBef>
              <a:spcAft>
                <a:spcPts val="200"/>
              </a:spcAft>
            </a:pPr>
            <a:r>
              <a:rPr lang="sv-SE" sz="800" dirty="0">
                <a:latin typeface="Arial" panose="020B0604020202020204" pitchFamily="34" charset="0"/>
                <a:cs typeface="Arial" panose="020B0604020202020204" pitchFamily="34" charset="0"/>
              </a:rPr>
              <a:t>För att infoga en bild från Nackas bildbank, klicka på knappen ”</a:t>
            </a:r>
            <a:r>
              <a:rPr lang="sv-SE" sz="800" i="1" dirty="0">
                <a:latin typeface="Arial" panose="020B0604020202020204" pitchFamily="34" charset="0"/>
                <a:cs typeface="Arial" panose="020B0604020202020204" pitchFamily="34" charset="0"/>
              </a:rPr>
              <a:t>Bildbibliotek</a:t>
            </a:r>
            <a:r>
              <a:rPr lang="sv-SE" sz="800" dirty="0">
                <a:latin typeface="Arial" panose="020B0604020202020204" pitchFamily="34" charset="0"/>
                <a:cs typeface="Arial" panose="020B0604020202020204" pitchFamily="34" charset="0"/>
              </a:rPr>
              <a:t>” i menyn. För att infoga annan bild än från biblioteket, klicka på bildikonen i mitten på </a:t>
            </a:r>
            <a:r>
              <a:rPr lang="sv-SE" sz="800" i="1" dirty="0">
                <a:latin typeface="Arial" panose="020B0604020202020204" pitchFamily="34" charset="0"/>
                <a:cs typeface="Arial" panose="020B0604020202020204" pitchFamily="34" charset="0"/>
              </a:rPr>
              <a:t>bildplatshållaren. </a:t>
            </a:r>
            <a:r>
              <a:rPr lang="sv-SE" sz="800" b="1" dirty="0">
                <a:latin typeface="Arial" panose="020B0604020202020204" pitchFamily="34" charset="0"/>
                <a:cs typeface="Arial" panose="020B0604020202020204" pitchFamily="34" charset="0"/>
              </a:rPr>
              <a:t>OBS! </a:t>
            </a:r>
            <a:r>
              <a:rPr lang="sv-SE" sz="800" dirty="0">
                <a:latin typeface="Arial" panose="020B0604020202020204" pitchFamily="34" charset="0"/>
                <a:cs typeface="Arial" panose="020B0604020202020204" pitchFamily="34" charset="0"/>
              </a:rPr>
              <a:t>Undvik att infoga bild i </a:t>
            </a:r>
            <a:r>
              <a:rPr lang="sv-SE" sz="800" i="1" dirty="0">
                <a:latin typeface="Arial" panose="020B0604020202020204" pitchFamily="34" charset="0"/>
                <a:cs typeface="Arial" panose="020B0604020202020204" pitchFamily="34" charset="0"/>
              </a:rPr>
              <a:t>Multiplatshållare (</a:t>
            </a:r>
            <a:r>
              <a:rPr lang="sv-SE" sz="800" dirty="0">
                <a:latin typeface="Arial" panose="020B0604020202020204" pitchFamily="34" charset="0"/>
                <a:cs typeface="Arial" panose="020B0604020202020204" pitchFamily="34" charset="0"/>
              </a:rPr>
              <a:t>platshållare med fler än en ikon).</a:t>
            </a:r>
          </a:p>
        </p:txBody>
      </p:sp>
      <p:sp>
        <p:nvSpPr>
          <p:cNvPr id="34" name="textruta 8">
            <a:extLst>
              <a:ext uri="{FF2B5EF4-FFF2-40B4-BE49-F238E27FC236}">
                <a16:creationId xmlns:a16="http://schemas.microsoft.com/office/drawing/2014/main" id="{6E107C7A-3183-D8EB-ED02-05079947EAD5}"/>
              </a:ext>
            </a:extLst>
          </p:cNvPr>
          <p:cNvSpPr txBox="1"/>
          <p:nvPr/>
        </p:nvSpPr>
        <p:spPr>
          <a:xfrm>
            <a:off x="503238" y="3140397"/>
            <a:ext cx="1666574" cy="597171"/>
          </a:xfrm>
          <a:prstGeom prst="rect">
            <a:avLst/>
          </a:prstGeom>
          <a:noFill/>
        </p:spPr>
        <p:txBody>
          <a:bodyPr wrap="square" lIns="0" tIns="0" rIns="0" bIns="32659" rtlCol="0">
            <a:spAutoFit/>
          </a:bodyPr>
          <a:lstStyle/>
          <a:p>
            <a:pPr>
              <a:spcBef>
                <a:spcPts val="200"/>
              </a:spcBef>
              <a:spcAft>
                <a:spcPts val="200"/>
              </a:spcAft>
            </a:pPr>
            <a:r>
              <a:rPr lang="sv-SE" sz="933" b="1" dirty="0">
                <a:latin typeface="Arial" panose="020B0604020202020204" pitchFamily="34" charset="0"/>
                <a:cs typeface="Arial" panose="020B0604020202020204" pitchFamily="34" charset="0"/>
              </a:rPr>
              <a:t>Beskära bilder</a:t>
            </a:r>
          </a:p>
          <a:p>
            <a:pPr>
              <a:spcBef>
                <a:spcPts val="200"/>
              </a:spcBef>
              <a:spcAft>
                <a:spcPts val="200"/>
              </a:spcAft>
            </a:pPr>
            <a:r>
              <a:rPr lang="sv-SE" sz="800" dirty="0">
                <a:latin typeface="Arial" panose="020B0604020202020204" pitchFamily="34" charset="0"/>
                <a:cs typeface="Arial" panose="020B0604020202020204" pitchFamily="34" charset="0"/>
              </a:rPr>
              <a:t>Markera bilden och gå till fliken </a:t>
            </a:r>
            <a:r>
              <a:rPr lang="sv-SE" sz="800" i="1" dirty="0">
                <a:latin typeface="Arial" panose="020B0604020202020204" pitchFamily="34" charset="0"/>
                <a:cs typeface="Arial" panose="020B0604020202020204" pitchFamily="34" charset="0"/>
              </a:rPr>
              <a:t>Bildformat. </a:t>
            </a:r>
            <a:r>
              <a:rPr lang="sv-SE" sz="800" dirty="0">
                <a:latin typeface="Arial" panose="020B0604020202020204" pitchFamily="34" charset="0"/>
                <a:cs typeface="Arial" panose="020B0604020202020204" pitchFamily="34" charset="0"/>
              </a:rPr>
              <a:t>Klicka på </a:t>
            </a:r>
            <a:r>
              <a:rPr lang="sv-SE" sz="800" i="1" dirty="0">
                <a:latin typeface="Arial" panose="020B0604020202020204" pitchFamily="34" charset="0"/>
                <a:cs typeface="Arial" panose="020B0604020202020204" pitchFamily="34" charset="0"/>
              </a:rPr>
              <a:t>Beskär</a:t>
            </a:r>
            <a:r>
              <a:rPr lang="sv-SE" sz="800" dirty="0">
                <a:latin typeface="Arial" panose="020B0604020202020204" pitchFamily="34" charset="0"/>
                <a:cs typeface="Arial" panose="020B0604020202020204" pitchFamily="34" charset="0"/>
              </a:rPr>
              <a:t> längst ut till höger i menyfliksområdet.</a:t>
            </a:r>
          </a:p>
        </p:txBody>
      </p:sp>
      <p:sp>
        <p:nvSpPr>
          <p:cNvPr id="49" name="textruta 8">
            <a:extLst>
              <a:ext uri="{FF2B5EF4-FFF2-40B4-BE49-F238E27FC236}">
                <a16:creationId xmlns:a16="http://schemas.microsoft.com/office/drawing/2014/main" id="{040C99FB-D2D3-813E-FDD2-C42613AAB273}"/>
              </a:ext>
            </a:extLst>
          </p:cNvPr>
          <p:cNvSpPr txBox="1"/>
          <p:nvPr/>
        </p:nvSpPr>
        <p:spPr>
          <a:xfrm>
            <a:off x="9048758" y="1499394"/>
            <a:ext cx="2645934" cy="350950"/>
          </a:xfrm>
          <a:prstGeom prst="rect">
            <a:avLst/>
          </a:prstGeom>
          <a:noFill/>
        </p:spPr>
        <p:txBody>
          <a:bodyPr wrap="square" lIns="0" tIns="0" rIns="0" bIns="32659" rtlCol="0">
            <a:spAutoFit/>
          </a:bodyPr>
          <a:lstStyle/>
          <a:p>
            <a:pPr>
              <a:spcBef>
                <a:spcPts val="200"/>
              </a:spcBef>
              <a:spcAft>
                <a:spcPts val="200"/>
              </a:spcAft>
            </a:pPr>
            <a:r>
              <a:rPr lang="sv-SE" sz="933" b="1" dirty="0">
                <a:latin typeface="Arial" panose="020B0604020202020204" pitchFamily="34" charset="0"/>
                <a:cs typeface="Arial" panose="020B0604020202020204" pitchFamily="34" charset="0"/>
              </a:rPr>
              <a:t>Infoga och jobba med video</a:t>
            </a:r>
          </a:p>
          <a:p>
            <a:pPr>
              <a:spcBef>
                <a:spcPts val="200"/>
              </a:spcBef>
              <a:spcAft>
                <a:spcPts val="200"/>
              </a:spcAft>
            </a:pPr>
            <a:r>
              <a:rPr lang="sv-SE" sz="800" dirty="0">
                <a:latin typeface="Arial" panose="020B0604020202020204" pitchFamily="34" charset="0"/>
                <a:cs typeface="Arial" panose="020B0604020202020204" pitchFamily="34" charset="0"/>
              </a:rPr>
              <a:t>Infoga en video genom att gå till fliken </a:t>
            </a:r>
            <a:r>
              <a:rPr lang="sv-SE" sz="800" i="1" dirty="0">
                <a:latin typeface="Arial" panose="020B0604020202020204" pitchFamily="34" charset="0"/>
                <a:cs typeface="Arial" panose="020B0604020202020204" pitchFamily="34" charset="0"/>
              </a:rPr>
              <a:t>Infoga -&gt; Video.</a:t>
            </a:r>
            <a:endParaRPr lang="sv-SE" sz="800" dirty="0">
              <a:latin typeface="Arial" panose="020B0604020202020204" pitchFamily="34" charset="0"/>
              <a:cs typeface="Arial" panose="020B0604020202020204" pitchFamily="34" charset="0"/>
            </a:endParaRPr>
          </a:p>
        </p:txBody>
      </p:sp>
      <p:grpSp>
        <p:nvGrpSpPr>
          <p:cNvPr id="41" name="Grupp 40">
            <a:extLst>
              <a:ext uri="{FF2B5EF4-FFF2-40B4-BE49-F238E27FC236}">
                <a16:creationId xmlns:a16="http://schemas.microsoft.com/office/drawing/2014/main" id="{251487AD-E319-24BF-90AE-1C0D5553ABA6}"/>
              </a:ext>
            </a:extLst>
          </p:cNvPr>
          <p:cNvGrpSpPr/>
          <p:nvPr/>
        </p:nvGrpSpPr>
        <p:grpSpPr>
          <a:xfrm>
            <a:off x="2676237" y="3140397"/>
            <a:ext cx="1679981" cy="695783"/>
            <a:chOff x="2676237" y="3094677"/>
            <a:chExt cx="1679981" cy="695783"/>
          </a:xfrm>
        </p:grpSpPr>
        <p:pic>
          <p:nvPicPr>
            <p:cNvPr id="19" name="Bildobjekt 18">
              <a:extLst>
                <a:ext uri="{FF2B5EF4-FFF2-40B4-BE49-F238E27FC236}">
                  <a16:creationId xmlns:a16="http://schemas.microsoft.com/office/drawing/2014/main" id="{B4519A7D-40DB-96B2-C914-2B1A9E08D089}"/>
                </a:ext>
              </a:extLst>
            </p:cNvPr>
            <p:cNvPicPr>
              <a:picLocks noChangeAspect="1"/>
            </p:cNvPicPr>
            <p:nvPr/>
          </p:nvPicPr>
          <p:blipFill>
            <a:blip r:embed="rId4"/>
            <a:stretch>
              <a:fillRect/>
            </a:stretch>
          </p:blipFill>
          <p:spPr>
            <a:xfrm>
              <a:off x="2676237" y="3094677"/>
              <a:ext cx="1233124" cy="395818"/>
            </a:xfrm>
            <a:prstGeom prst="rect">
              <a:avLst/>
            </a:prstGeom>
          </p:spPr>
        </p:pic>
        <p:pic>
          <p:nvPicPr>
            <p:cNvPr id="21" name="Bildobjekt 20">
              <a:extLst>
                <a:ext uri="{FF2B5EF4-FFF2-40B4-BE49-F238E27FC236}">
                  <a16:creationId xmlns:a16="http://schemas.microsoft.com/office/drawing/2014/main" id="{33350B6D-7475-C9A5-AC89-4140DA7349D9}"/>
                </a:ext>
              </a:extLst>
            </p:cNvPr>
            <p:cNvPicPr>
              <a:picLocks noChangeAspect="1"/>
            </p:cNvPicPr>
            <p:nvPr/>
          </p:nvPicPr>
          <p:blipFill rotWithShape="1">
            <a:blip r:embed="rId5"/>
            <a:srcRect l="2189" t="3206" r="2189" b="3206"/>
            <a:stretch/>
          </p:blipFill>
          <p:spPr>
            <a:xfrm>
              <a:off x="3251115" y="3211036"/>
              <a:ext cx="1105103" cy="579424"/>
            </a:xfrm>
            <a:prstGeom prst="rect">
              <a:avLst/>
            </a:prstGeom>
            <a:effectLst>
              <a:outerShdw blurRad="50800" dist="38100" dir="13500000" algn="br" rotWithShape="0">
                <a:prstClr val="black">
                  <a:alpha val="40000"/>
                </a:prstClr>
              </a:outerShdw>
            </a:effectLst>
          </p:spPr>
        </p:pic>
      </p:grpSp>
      <p:pic>
        <p:nvPicPr>
          <p:cNvPr id="24" name="Bildobjekt 23">
            <a:extLst>
              <a:ext uri="{FF2B5EF4-FFF2-40B4-BE49-F238E27FC236}">
                <a16:creationId xmlns:a16="http://schemas.microsoft.com/office/drawing/2014/main" id="{C824DD61-C6FE-D2BB-5279-C1634A532DF6}"/>
              </a:ext>
            </a:extLst>
          </p:cNvPr>
          <p:cNvPicPr>
            <a:picLocks noChangeAspect="1"/>
          </p:cNvPicPr>
          <p:nvPr/>
        </p:nvPicPr>
        <p:blipFill>
          <a:blip r:embed="rId6"/>
          <a:stretch>
            <a:fillRect/>
          </a:stretch>
        </p:blipFill>
        <p:spPr>
          <a:xfrm>
            <a:off x="483586" y="3916268"/>
            <a:ext cx="3027315" cy="2045818"/>
          </a:xfrm>
          <a:prstGeom prst="rect">
            <a:avLst/>
          </a:prstGeom>
        </p:spPr>
      </p:pic>
      <p:cxnSp>
        <p:nvCxnSpPr>
          <p:cNvPr id="38" name="Straight Connector 33">
            <a:extLst>
              <a:ext uri="{FF2B5EF4-FFF2-40B4-BE49-F238E27FC236}">
                <a16:creationId xmlns:a16="http://schemas.microsoft.com/office/drawing/2014/main" id="{7E17FD38-4734-743D-2E02-BD32C310DE18}"/>
              </a:ext>
            </a:extLst>
          </p:cNvPr>
          <p:cNvCxnSpPr/>
          <p:nvPr/>
        </p:nvCxnSpPr>
        <p:spPr>
          <a:xfrm>
            <a:off x="5154265"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B7C6167-E985-2979-0099-EA6AAC4DEB3F}"/>
              </a:ext>
            </a:extLst>
          </p:cNvPr>
          <p:cNvCxnSpPr/>
          <p:nvPr/>
        </p:nvCxnSpPr>
        <p:spPr>
          <a:xfrm>
            <a:off x="8915985"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ruta 8">
            <a:extLst>
              <a:ext uri="{FF2B5EF4-FFF2-40B4-BE49-F238E27FC236}">
                <a16:creationId xmlns:a16="http://schemas.microsoft.com/office/drawing/2014/main" id="{9A7C6302-8545-5713-D381-1B8242973B87}"/>
              </a:ext>
            </a:extLst>
          </p:cNvPr>
          <p:cNvSpPr txBox="1"/>
          <p:nvPr/>
        </p:nvSpPr>
        <p:spPr>
          <a:xfrm>
            <a:off x="3567465" y="3916268"/>
            <a:ext cx="1421400" cy="822938"/>
          </a:xfrm>
          <a:prstGeom prst="rect">
            <a:avLst/>
          </a:prstGeom>
          <a:noFill/>
        </p:spPr>
        <p:txBody>
          <a:bodyPr wrap="square" lIns="0" tIns="0" rIns="0" bIns="32659" rtlCol="0">
            <a:spAutoFit/>
          </a:bodyPr>
          <a:lstStyle/>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Dra i de svarta handtagen för att beskära bilden.</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Dra i de vita runda handtagen för att ändra storlek på bilden innanför det beskurna området.</a:t>
            </a:r>
          </a:p>
        </p:txBody>
      </p:sp>
      <p:pic>
        <p:nvPicPr>
          <p:cNvPr id="3" name="Bildobjekt 2">
            <a:extLst>
              <a:ext uri="{FF2B5EF4-FFF2-40B4-BE49-F238E27FC236}">
                <a16:creationId xmlns:a16="http://schemas.microsoft.com/office/drawing/2014/main" id="{A4850927-BB99-4399-8D61-7355CCD49AF4}"/>
              </a:ext>
            </a:extLst>
          </p:cNvPr>
          <p:cNvPicPr>
            <a:picLocks noChangeAspect="1"/>
          </p:cNvPicPr>
          <p:nvPr/>
        </p:nvPicPr>
        <p:blipFill>
          <a:blip r:embed="rId7"/>
          <a:stretch>
            <a:fillRect/>
          </a:stretch>
        </p:blipFill>
        <p:spPr>
          <a:xfrm>
            <a:off x="9039225" y="1898393"/>
            <a:ext cx="962413" cy="1119085"/>
          </a:xfrm>
          <a:prstGeom prst="rect">
            <a:avLst/>
          </a:prstGeom>
        </p:spPr>
      </p:pic>
      <p:sp>
        <p:nvSpPr>
          <p:cNvPr id="4" name="textruta 8">
            <a:extLst>
              <a:ext uri="{FF2B5EF4-FFF2-40B4-BE49-F238E27FC236}">
                <a16:creationId xmlns:a16="http://schemas.microsoft.com/office/drawing/2014/main" id="{0BC530E3-7046-DB85-3987-F6C7DDA87FED}"/>
              </a:ext>
            </a:extLst>
          </p:cNvPr>
          <p:cNvSpPr txBox="1"/>
          <p:nvPr/>
        </p:nvSpPr>
        <p:spPr>
          <a:xfrm>
            <a:off x="10070632" y="1882959"/>
            <a:ext cx="1746711" cy="525420"/>
          </a:xfrm>
          <a:prstGeom prst="rect">
            <a:avLst/>
          </a:prstGeom>
          <a:noFill/>
        </p:spPr>
        <p:txBody>
          <a:bodyPr wrap="square" lIns="0" tIns="0" rIns="0" bIns="32659"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sv-SE" sz="800" dirty="0">
                <a:solidFill>
                  <a:prstClr val="black"/>
                </a:solidFill>
                <a:latin typeface="Arial" panose="020B0604020202020204" pitchFamily="34" charset="0"/>
                <a:cs typeface="Arial" panose="020B0604020202020204" pitchFamily="34" charset="0"/>
              </a:rPr>
              <a:t>Välj om du vill infoga videon från en lokal källa (Den här enheten…) eller från en online-källa (Stockvideor… eller annan videotjänst som </a:t>
            </a:r>
            <a:r>
              <a:rPr lang="sv-SE" sz="800" i="1" dirty="0">
                <a:solidFill>
                  <a:prstClr val="black"/>
                </a:solidFill>
                <a:latin typeface="Arial" panose="020B0604020202020204" pitchFamily="34" charset="0"/>
                <a:cs typeface="Arial" panose="020B0604020202020204" pitchFamily="34" charset="0"/>
              </a:rPr>
              <a:t>Youtube).</a:t>
            </a:r>
            <a:endParaRPr kumimoji="0" lang="sv-SE"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ruta 8">
            <a:extLst>
              <a:ext uri="{FF2B5EF4-FFF2-40B4-BE49-F238E27FC236}">
                <a16:creationId xmlns:a16="http://schemas.microsoft.com/office/drawing/2014/main" id="{6E5CA576-5098-55A8-C241-B2A97695B615}"/>
              </a:ext>
            </a:extLst>
          </p:cNvPr>
          <p:cNvSpPr txBox="1"/>
          <p:nvPr/>
        </p:nvSpPr>
        <p:spPr>
          <a:xfrm>
            <a:off x="9048758" y="3604736"/>
            <a:ext cx="2714625" cy="1048641"/>
          </a:xfrm>
          <a:prstGeom prst="rect">
            <a:avLst/>
          </a:prstGeom>
          <a:noFill/>
        </p:spPr>
        <p:txBody>
          <a:bodyPr wrap="square" lIns="0" tIns="0" rIns="0" bIns="32659"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sv-SE" sz="800" dirty="0">
                <a:solidFill>
                  <a:prstClr val="black"/>
                </a:solidFill>
                <a:latin typeface="Arial" panose="020B0604020202020204" pitchFamily="34" charset="0"/>
                <a:cs typeface="Arial" panose="020B0604020202020204" pitchFamily="34" charset="0"/>
              </a:rPr>
              <a:t>När du infogat videon kan den beskäras precis som en bild:</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sv-SE" sz="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 videon markerad, gå till fliken </a:t>
            </a:r>
            <a:r>
              <a:rPr kumimoji="0" lang="sv-SE"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Videoformat -&gt; Beskär.</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 fliken </a:t>
            </a:r>
            <a:r>
              <a:rPr kumimoji="0" lang="sv-SE"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Uppspelning </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finns alternativ för hur videon ska startas (</a:t>
            </a:r>
            <a:r>
              <a:rPr kumimoji="0" lang="sv-SE"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klicksekvens</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eller </a:t>
            </a:r>
            <a:r>
              <a:rPr kumimoji="0" lang="sv-SE"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automatiskt</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och kryssrutor för ifall videon ska repetera oändligt samt andra användbara kontroller.</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sv-SE" sz="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Bildobjekt 11">
            <a:extLst>
              <a:ext uri="{FF2B5EF4-FFF2-40B4-BE49-F238E27FC236}">
                <a16:creationId xmlns:a16="http://schemas.microsoft.com/office/drawing/2014/main" id="{957210A5-AC71-DA9D-E309-9F96E06D3136}"/>
              </a:ext>
            </a:extLst>
          </p:cNvPr>
          <p:cNvPicPr>
            <a:picLocks noChangeAspect="1"/>
          </p:cNvPicPr>
          <p:nvPr/>
        </p:nvPicPr>
        <p:blipFill>
          <a:blip r:embed="rId8"/>
          <a:stretch>
            <a:fillRect/>
          </a:stretch>
        </p:blipFill>
        <p:spPr>
          <a:xfrm>
            <a:off x="9067800" y="4518201"/>
            <a:ext cx="2735859" cy="701324"/>
          </a:xfrm>
          <a:prstGeom prst="rect">
            <a:avLst/>
          </a:prstGeom>
        </p:spPr>
      </p:pic>
      <p:pic>
        <p:nvPicPr>
          <p:cNvPr id="14" name="Bildobjekt 13">
            <a:extLst>
              <a:ext uri="{FF2B5EF4-FFF2-40B4-BE49-F238E27FC236}">
                <a16:creationId xmlns:a16="http://schemas.microsoft.com/office/drawing/2014/main" id="{1E6C4B5A-D445-4552-AB86-B1952BC77074}"/>
              </a:ext>
            </a:extLst>
          </p:cNvPr>
          <p:cNvPicPr>
            <a:picLocks noChangeAspect="1"/>
          </p:cNvPicPr>
          <p:nvPr/>
        </p:nvPicPr>
        <p:blipFill rotWithShape="1">
          <a:blip r:embed="rId9"/>
          <a:srcRect t="56909"/>
          <a:stretch/>
        </p:blipFill>
        <p:spPr>
          <a:xfrm>
            <a:off x="9058273" y="3287203"/>
            <a:ext cx="1214765" cy="213545"/>
          </a:xfrm>
          <a:prstGeom prst="rect">
            <a:avLst/>
          </a:prstGeom>
        </p:spPr>
      </p:pic>
      <p:grpSp>
        <p:nvGrpSpPr>
          <p:cNvPr id="13" name="Grupp 12">
            <a:extLst>
              <a:ext uri="{FF2B5EF4-FFF2-40B4-BE49-F238E27FC236}">
                <a16:creationId xmlns:a16="http://schemas.microsoft.com/office/drawing/2014/main" id="{C1C42FD6-9954-8582-1D56-A06FBFB3FF6A}"/>
              </a:ext>
            </a:extLst>
          </p:cNvPr>
          <p:cNvGrpSpPr/>
          <p:nvPr/>
        </p:nvGrpSpPr>
        <p:grpSpPr>
          <a:xfrm>
            <a:off x="6660607" y="2477282"/>
            <a:ext cx="1741557" cy="686532"/>
            <a:chOff x="6300543" y="2604031"/>
            <a:chExt cx="1741557" cy="686532"/>
          </a:xfrm>
        </p:grpSpPr>
        <p:pic>
          <p:nvPicPr>
            <p:cNvPr id="10" name="Bildobjekt 9">
              <a:extLst>
                <a:ext uri="{FF2B5EF4-FFF2-40B4-BE49-F238E27FC236}">
                  <a16:creationId xmlns:a16="http://schemas.microsoft.com/office/drawing/2014/main" id="{6FA6CB9C-07E3-16F4-B36E-1632462F85FD}"/>
                </a:ext>
              </a:extLst>
            </p:cNvPr>
            <p:cNvPicPr>
              <a:picLocks noChangeAspect="1"/>
            </p:cNvPicPr>
            <p:nvPr/>
          </p:nvPicPr>
          <p:blipFill>
            <a:blip r:embed="rId4"/>
            <a:stretch>
              <a:fillRect/>
            </a:stretch>
          </p:blipFill>
          <p:spPr>
            <a:xfrm>
              <a:off x="6300543" y="2604031"/>
              <a:ext cx="1233124" cy="395818"/>
            </a:xfrm>
            <a:prstGeom prst="rect">
              <a:avLst/>
            </a:prstGeom>
          </p:spPr>
        </p:pic>
        <p:pic>
          <p:nvPicPr>
            <p:cNvPr id="7" name="Bildobjekt 6">
              <a:extLst>
                <a:ext uri="{FF2B5EF4-FFF2-40B4-BE49-F238E27FC236}">
                  <a16:creationId xmlns:a16="http://schemas.microsoft.com/office/drawing/2014/main" id="{5DC51C8B-5FEF-0D76-E8F9-606C93147578}"/>
                </a:ext>
              </a:extLst>
            </p:cNvPr>
            <p:cNvPicPr>
              <a:picLocks noChangeAspect="1"/>
            </p:cNvPicPr>
            <p:nvPr/>
          </p:nvPicPr>
          <p:blipFill>
            <a:blip r:embed="rId10"/>
            <a:stretch>
              <a:fillRect/>
            </a:stretch>
          </p:blipFill>
          <p:spPr>
            <a:xfrm>
              <a:off x="7045773" y="2689121"/>
              <a:ext cx="996327" cy="601442"/>
            </a:xfrm>
            <a:prstGeom prst="rect">
              <a:avLst/>
            </a:prstGeom>
            <a:effectLst>
              <a:outerShdw blurRad="50800" dist="38100" dir="13500000" algn="br" rotWithShape="0">
                <a:prstClr val="black">
                  <a:alpha val="40000"/>
                </a:prstClr>
              </a:outerShdw>
            </a:effectLst>
          </p:spPr>
        </p:pic>
      </p:grpSp>
      <p:grpSp>
        <p:nvGrpSpPr>
          <p:cNvPr id="25" name="Grupp 24">
            <a:extLst>
              <a:ext uri="{FF2B5EF4-FFF2-40B4-BE49-F238E27FC236}">
                <a16:creationId xmlns:a16="http://schemas.microsoft.com/office/drawing/2014/main" id="{F4C1E7C8-5DB5-4962-84D9-CCDC6A04E9EA}"/>
              </a:ext>
            </a:extLst>
          </p:cNvPr>
          <p:cNvGrpSpPr/>
          <p:nvPr/>
        </p:nvGrpSpPr>
        <p:grpSpPr>
          <a:xfrm>
            <a:off x="486158" y="2211926"/>
            <a:ext cx="1980817" cy="765455"/>
            <a:chOff x="486158" y="2337501"/>
            <a:chExt cx="2530180" cy="977747"/>
          </a:xfrm>
        </p:grpSpPr>
        <p:pic>
          <p:nvPicPr>
            <p:cNvPr id="26" name="Bildobjekt 25">
              <a:extLst>
                <a:ext uri="{FF2B5EF4-FFF2-40B4-BE49-F238E27FC236}">
                  <a16:creationId xmlns:a16="http://schemas.microsoft.com/office/drawing/2014/main" id="{FD507090-6236-1F79-918C-AFB47EABCC5F}"/>
                </a:ext>
              </a:extLst>
            </p:cNvPr>
            <p:cNvPicPr>
              <a:picLocks noChangeAspect="1"/>
            </p:cNvPicPr>
            <p:nvPr/>
          </p:nvPicPr>
          <p:blipFill rotWithShape="1">
            <a:blip r:embed="rId11"/>
            <a:srcRect l="3597" t="9145" r="3597" b="9145"/>
            <a:stretch/>
          </p:blipFill>
          <p:spPr>
            <a:xfrm>
              <a:off x="504826" y="2405064"/>
              <a:ext cx="2511512" cy="910184"/>
            </a:xfrm>
            <a:prstGeom prst="rect">
              <a:avLst/>
            </a:prstGeom>
            <a:ln w="3175">
              <a:solidFill>
                <a:schemeClr val="tx1">
                  <a:lumMod val="50000"/>
                  <a:lumOff val="50000"/>
                </a:schemeClr>
              </a:solidFill>
            </a:ln>
          </p:spPr>
        </p:pic>
        <p:sp>
          <p:nvSpPr>
            <p:cNvPr id="35" name="Kors 34">
              <a:extLst>
                <a:ext uri="{FF2B5EF4-FFF2-40B4-BE49-F238E27FC236}">
                  <a16:creationId xmlns:a16="http://schemas.microsoft.com/office/drawing/2014/main" id="{D5336B10-D7A0-F4CC-1F4E-56E934707FEE}"/>
                </a:ext>
              </a:extLst>
            </p:cNvPr>
            <p:cNvSpPr/>
            <p:nvPr/>
          </p:nvSpPr>
          <p:spPr>
            <a:xfrm rot="2700000">
              <a:off x="486158" y="2337501"/>
              <a:ext cx="474564" cy="474564"/>
            </a:xfrm>
            <a:prstGeom prst="plus">
              <a:avLst>
                <a:gd name="adj" fmla="val 42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67" dirty="0">
                <a:cs typeface="Arial" panose="020B0604020202020204" pitchFamily="34" charset="0"/>
              </a:endParaRPr>
            </a:p>
          </p:txBody>
        </p:sp>
        <p:grpSp>
          <p:nvGrpSpPr>
            <p:cNvPr id="40" name="Grupp 39">
              <a:extLst>
                <a:ext uri="{FF2B5EF4-FFF2-40B4-BE49-F238E27FC236}">
                  <a16:creationId xmlns:a16="http://schemas.microsoft.com/office/drawing/2014/main" id="{CC63DABD-FA40-BFDB-098A-50B60C58AE02}"/>
                </a:ext>
              </a:extLst>
            </p:cNvPr>
            <p:cNvGrpSpPr/>
            <p:nvPr/>
          </p:nvGrpSpPr>
          <p:grpSpPr>
            <a:xfrm rot="2700000">
              <a:off x="1913649" y="2366828"/>
              <a:ext cx="224382" cy="300956"/>
              <a:chOff x="1988344" y="2438399"/>
              <a:chExt cx="300037" cy="402432"/>
            </a:xfrm>
            <a:solidFill>
              <a:srgbClr val="92D050"/>
            </a:solidFill>
          </p:grpSpPr>
          <p:sp>
            <p:nvSpPr>
              <p:cNvPr id="42" name="Rektangel 41">
                <a:extLst>
                  <a:ext uri="{FF2B5EF4-FFF2-40B4-BE49-F238E27FC236}">
                    <a16:creationId xmlns:a16="http://schemas.microsoft.com/office/drawing/2014/main" id="{020E63FB-7933-BE46-7EB1-5EBB6BED8163}"/>
                  </a:ext>
                </a:extLst>
              </p:cNvPr>
              <p:cNvSpPr/>
              <p:nvPr/>
            </p:nvSpPr>
            <p:spPr>
              <a:xfrm>
                <a:off x="1988344" y="2736056"/>
                <a:ext cx="300037" cy="10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67" dirty="0">
                  <a:cs typeface="Arial" panose="020B0604020202020204" pitchFamily="34" charset="0"/>
                </a:endParaRPr>
              </a:p>
            </p:txBody>
          </p:sp>
          <p:sp>
            <p:nvSpPr>
              <p:cNvPr id="43" name="Rektangel 42">
                <a:extLst>
                  <a:ext uri="{FF2B5EF4-FFF2-40B4-BE49-F238E27FC236}">
                    <a16:creationId xmlns:a16="http://schemas.microsoft.com/office/drawing/2014/main" id="{26C27D72-E5CE-1A1A-B2D3-2EEAE110030C}"/>
                  </a:ext>
                </a:extLst>
              </p:cNvPr>
              <p:cNvSpPr/>
              <p:nvPr/>
            </p:nvSpPr>
            <p:spPr>
              <a:xfrm rot="16200000">
                <a:off x="2034778" y="2587227"/>
                <a:ext cx="402431" cy="10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67" dirty="0">
                  <a:cs typeface="Arial" panose="020B0604020202020204" pitchFamily="34" charset="0"/>
                </a:endParaRPr>
              </a:p>
            </p:txBody>
          </p:sp>
        </p:grpSp>
      </p:grpSp>
      <p:sp>
        <p:nvSpPr>
          <p:cNvPr id="2" name="Freeform: Shape 22">
            <a:hlinkClick r:id="rId12"/>
            <a:extLst>
              <a:ext uri="{FF2B5EF4-FFF2-40B4-BE49-F238E27FC236}">
                <a16:creationId xmlns:a16="http://schemas.microsoft.com/office/drawing/2014/main" id="{60B1E48F-DA6C-5995-8044-7422653D52BB}"/>
              </a:ext>
            </a:extLst>
          </p:cNvPr>
          <p:cNvSpPr/>
          <p:nvPr/>
        </p:nvSpPr>
        <p:spPr>
          <a:xfrm>
            <a:off x="503235" y="6068787"/>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71274 w 1459108"/>
              <a:gd name="connsiteY19" fmla="*/ 276323 h 287624"/>
              <a:gd name="connsiteX20" fmla="*/ 1354372 w 1459108"/>
              <a:gd name="connsiteY20" fmla="*/ 279735 h 287624"/>
              <a:gd name="connsiteX21" fmla="*/ 1354372 w 1459108"/>
              <a:gd name="connsiteY21" fmla="*/ 284910 h 287624"/>
              <a:gd name="connsiteX22" fmla="*/ 1328739 w 1459108"/>
              <a:gd name="connsiteY22" fmla="*/ 284910 h 287624"/>
              <a:gd name="connsiteX23" fmla="*/ 1315296 w 1459108"/>
              <a:gd name="connsiteY23" fmla="*/ 287624 h 287624"/>
              <a:gd name="connsiteX24" fmla="*/ 1071982 w 1459108"/>
              <a:gd name="connsiteY24" fmla="*/ 287624 h 287624"/>
              <a:gd name="connsiteX25" fmla="*/ 143812 w 1459108"/>
              <a:gd name="connsiteY25" fmla="*/ 0 h 287624"/>
              <a:gd name="connsiteX26" fmla="*/ 1058671 w 1459108"/>
              <a:gd name="connsiteY26" fmla="*/ 0 h 287624"/>
              <a:gd name="connsiteX27" fmla="*/ 1058671 w 1459108"/>
              <a:gd name="connsiteY27" fmla="*/ 287624 h 287624"/>
              <a:gd name="connsiteX28" fmla="*/ 143812 w 1459108"/>
              <a:gd name="connsiteY28" fmla="*/ 287624 h 287624"/>
              <a:gd name="connsiteX29" fmla="*/ 0 w 1459108"/>
              <a:gd name="connsiteY29" fmla="*/ 143812 h 287624"/>
              <a:gd name="connsiteX30" fmla="*/ 143812 w 1459108"/>
              <a:gd name="connsiteY30"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03381"/>
                  <a:pt x="1422890" y="254491"/>
                  <a:pt x="1371274" y="276323"/>
                </a:cubicBezTo>
                <a:lnTo>
                  <a:pt x="1354372" y="279735"/>
                </a:lnTo>
                <a:lnTo>
                  <a:pt x="1354372" y="284910"/>
                </a:lnTo>
                <a:lnTo>
                  <a:pt x="1328739" y="284910"/>
                </a:lnTo>
                <a:lnTo>
                  <a:pt x="1315296" y="287624"/>
                </a:ln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
        <p:nvSpPr>
          <p:cNvPr id="8" name="Freeform: Shape 24">
            <a:hlinkClick r:id="rId13"/>
            <a:extLst>
              <a:ext uri="{FF2B5EF4-FFF2-40B4-BE49-F238E27FC236}">
                <a16:creationId xmlns:a16="http://schemas.microsoft.com/office/drawing/2014/main" id="{ED819CCA-A60A-FE56-0650-35E4F483343C}"/>
              </a:ext>
            </a:extLst>
          </p:cNvPr>
          <p:cNvSpPr/>
          <p:nvPr/>
        </p:nvSpPr>
        <p:spPr>
          <a:xfrm>
            <a:off x="5296553" y="6339398"/>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
        <p:nvSpPr>
          <p:cNvPr id="9" name="Freeform: Shape 25">
            <a:hlinkClick r:id="rId14"/>
            <a:extLst>
              <a:ext uri="{FF2B5EF4-FFF2-40B4-BE49-F238E27FC236}">
                <a16:creationId xmlns:a16="http://schemas.microsoft.com/office/drawing/2014/main" id="{DADBEB82-26F8-FD24-EDB3-4DF0528B952E}"/>
              </a:ext>
            </a:extLst>
          </p:cNvPr>
          <p:cNvSpPr/>
          <p:nvPr/>
        </p:nvSpPr>
        <p:spPr>
          <a:xfrm>
            <a:off x="9048758" y="5337485"/>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Tree>
    <p:extLst>
      <p:ext uri="{BB962C8B-B14F-4D97-AF65-F5344CB8AC3E}">
        <p14:creationId xmlns:p14="http://schemas.microsoft.com/office/powerpoint/2010/main" val="322649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F70628-B307-5A40-3936-8F850E9E6DA8}"/>
              </a:ext>
            </a:extLst>
          </p:cNvPr>
          <p:cNvSpPr txBox="1">
            <a:spLocks/>
          </p:cNvSpPr>
          <p:nvPr/>
        </p:nvSpPr>
        <p:spPr>
          <a:xfrm>
            <a:off x="503238" y="503237"/>
            <a:ext cx="11182350" cy="387798"/>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v-SE" sz="1400" dirty="0">
                <a:latin typeface="Arial" panose="020B0604020202020204" pitchFamily="34" charset="0"/>
                <a:cs typeface="Arial" panose="020B0604020202020204" pitchFamily="34" charset="0"/>
              </a:rPr>
              <a:t>INSTRUKTIONER</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Arbeta </a:t>
            </a:r>
            <a:r>
              <a:rPr lang="sv-SE" sz="1400">
                <a:latin typeface="Arial" panose="020B0604020202020204" pitchFamily="34" charset="0"/>
                <a:cs typeface="Arial" panose="020B0604020202020204" pitchFamily="34" charset="0"/>
              </a:rPr>
              <a:t>med presentationer</a:t>
            </a:r>
            <a:endParaRPr lang="sv-SE" sz="1400" dirty="0">
              <a:latin typeface="Arial" panose="020B0604020202020204" pitchFamily="34" charset="0"/>
              <a:cs typeface="Arial" panose="020B0604020202020204" pitchFamily="34" charset="0"/>
            </a:endParaRPr>
          </a:p>
        </p:txBody>
      </p:sp>
      <p:sp>
        <p:nvSpPr>
          <p:cNvPr id="4" name="textruta 8">
            <a:extLst>
              <a:ext uri="{FF2B5EF4-FFF2-40B4-BE49-F238E27FC236}">
                <a16:creationId xmlns:a16="http://schemas.microsoft.com/office/drawing/2014/main" id="{E5C58548-4DC0-B5BF-9914-730AF393223E}"/>
              </a:ext>
            </a:extLst>
          </p:cNvPr>
          <p:cNvSpPr txBox="1"/>
          <p:nvPr/>
        </p:nvSpPr>
        <p:spPr>
          <a:xfrm>
            <a:off x="6229353" y="1497013"/>
            <a:ext cx="2430028" cy="1748191"/>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Kan jag klistra in en sida från en annan</a:t>
            </a:r>
            <a:br>
              <a:rPr lang="sv-SE" sz="933" b="1" dirty="0">
                <a:latin typeface="Arial" panose="020B0604020202020204" pitchFamily="34" charset="0"/>
                <a:cs typeface="Arial" panose="020B0604020202020204" pitchFamily="34" charset="0"/>
              </a:rPr>
            </a:br>
            <a:r>
              <a:rPr lang="sv-SE" sz="933" b="1" dirty="0">
                <a:latin typeface="Arial" panose="020B0604020202020204" pitchFamily="34" charset="0"/>
                <a:cs typeface="Arial" panose="020B0604020202020204" pitchFamily="34" charset="0"/>
              </a:rPr>
              <a:t>mall med andra layouter?</a:t>
            </a:r>
          </a:p>
          <a:p>
            <a:pPr>
              <a:spcBef>
                <a:spcPts val="200"/>
              </a:spcBef>
              <a:spcAft>
                <a:spcPts val="200"/>
              </a:spcAft>
            </a:pPr>
            <a:r>
              <a:rPr lang="sv-SE" sz="800" dirty="0">
                <a:latin typeface="Arial" panose="020B0604020202020204" pitchFamily="34" charset="0"/>
                <a:cs typeface="Arial" panose="020B0604020202020204" pitchFamily="34" charset="0"/>
              </a:rPr>
              <a:t>Ja, dock följer layouten från</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den andra mallen med in i den</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nya mallen, och det kan bli</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förvirrande. Dessutom krävs</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det att sidan du ska klistra in gjorts</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på rätt sätt – dvs att korrekt platshållare använts till rätt typ av innehåll (det är en bra anledning till att alltid använda platshållare där det finns!).</a:t>
            </a:r>
          </a:p>
          <a:p>
            <a:pPr>
              <a:spcBef>
                <a:spcPts val="200"/>
              </a:spcBef>
              <a:spcAft>
                <a:spcPts val="200"/>
              </a:spcAft>
            </a:pPr>
            <a:r>
              <a:rPr lang="sv-SE" sz="800" dirty="0">
                <a:latin typeface="Arial" panose="020B0604020202020204" pitchFamily="34" charset="0"/>
                <a:cs typeface="Arial" panose="020B0604020202020204" pitchFamily="34" charset="0"/>
              </a:rPr>
              <a:t>Vill du vara säker på att det blir rätt? Markera i så fall varje enskilt innehåll (rubrik, text, bild, etc.) och klistra in var för sig i korrekt platshållare din nya mall.</a:t>
            </a:r>
          </a:p>
        </p:txBody>
      </p:sp>
      <p:sp>
        <p:nvSpPr>
          <p:cNvPr id="12" name="textruta 8">
            <a:extLst>
              <a:ext uri="{FF2B5EF4-FFF2-40B4-BE49-F238E27FC236}">
                <a16:creationId xmlns:a16="http://schemas.microsoft.com/office/drawing/2014/main" id="{91614066-FEFC-BE53-7050-C1555829C191}"/>
              </a:ext>
            </a:extLst>
          </p:cNvPr>
          <p:cNvSpPr txBox="1"/>
          <p:nvPr/>
        </p:nvSpPr>
        <p:spPr>
          <a:xfrm>
            <a:off x="3407640" y="1497013"/>
            <a:ext cx="2284079" cy="459698"/>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Hur tar jag fram stödlinjer?</a:t>
            </a:r>
          </a:p>
          <a:p>
            <a:pPr>
              <a:spcBef>
                <a:spcPts val="200"/>
              </a:spcBef>
              <a:spcAft>
                <a:spcPts val="200"/>
              </a:spcAft>
            </a:pPr>
            <a:r>
              <a:rPr lang="sv-SE" sz="800" dirty="0">
                <a:latin typeface="Arial" panose="020B0604020202020204" pitchFamily="34" charset="0"/>
                <a:cs typeface="Arial" panose="020B0604020202020204" pitchFamily="34" charset="0"/>
              </a:rPr>
              <a:t>Mallens stödlinjer är ett användbart hjälpmedel när man jobbar med innehåll i sin presentation. </a:t>
            </a:r>
          </a:p>
        </p:txBody>
      </p:sp>
      <p:sp>
        <p:nvSpPr>
          <p:cNvPr id="13" name="Arc 13">
            <a:extLst>
              <a:ext uri="{FF2B5EF4-FFF2-40B4-BE49-F238E27FC236}">
                <a16:creationId xmlns:a16="http://schemas.microsoft.com/office/drawing/2014/main" id="{99CCDCD3-E0A9-4EFB-56F2-FD0208E6C1E6}"/>
              </a:ext>
            </a:extLst>
          </p:cNvPr>
          <p:cNvSpPr/>
          <p:nvPr/>
        </p:nvSpPr>
        <p:spPr>
          <a:xfrm>
            <a:off x="3824744" y="2768003"/>
            <a:ext cx="663078" cy="527853"/>
          </a:xfrm>
          <a:prstGeom prst="arc">
            <a:avLst>
              <a:gd name="adj1" fmla="val 11173724"/>
              <a:gd name="adj2" fmla="val 1650844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800" dirty="0">
              <a:latin typeface="Arial" panose="020B0604020202020204" pitchFamily="34" charset="0"/>
              <a:cs typeface="Arial" panose="020B0604020202020204" pitchFamily="34" charset="0"/>
            </a:endParaRPr>
          </a:p>
        </p:txBody>
      </p:sp>
      <p:sp>
        <p:nvSpPr>
          <p:cNvPr id="14" name="textruta 13">
            <a:extLst>
              <a:ext uri="{FF2B5EF4-FFF2-40B4-BE49-F238E27FC236}">
                <a16:creationId xmlns:a16="http://schemas.microsoft.com/office/drawing/2014/main" id="{0A009C2B-5C94-C858-ADEA-18F9994E9670}"/>
              </a:ext>
            </a:extLst>
          </p:cNvPr>
          <p:cNvSpPr txBox="1"/>
          <p:nvPr/>
        </p:nvSpPr>
        <p:spPr>
          <a:xfrm>
            <a:off x="516299" y="1500796"/>
            <a:ext cx="2394731" cy="933525"/>
          </a:xfrm>
          <a:prstGeom prst="rect">
            <a:avLst/>
          </a:prstGeom>
          <a:noFill/>
        </p:spPr>
        <p:txBody>
          <a:bodyPr wrap="square" lIns="0" tIns="0" rIns="0" bIns="0" rtlCol="0">
            <a:spAutoFit/>
          </a:bodyPr>
          <a:lstStyle/>
          <a:p>
            <a:pPr>
              <a:spcBef>
                <a:spcPts val="200"/>
              </a:spcBef>
              <a:spcAft>
                <a:spcPts val="200"/>
              </a:spcAft>
            </a:pPr>
            <a:r>
              <a:rPr lang="sv-SE" sz="933" b="1" dirty="0">
                <a:latin typeface="Arial" panose="020B0604020202020204" pitchFamily="34" charset="0"/>
                <a:cs typeface="Arial" panose="020B0604020202020204" pitchFamily="34" charset="0"/>
              </a:rPr>
              <a:t>Hur redigerar jag sidfot och sidhuvud?</a:t>
            </a:r>
          </a:p>
          <a:p>
            <a:pPr>
              <a:spcBef>
                <a:spcPts val="200"/>
              </a:spcBef>
              <a:spcAft>
                <a:spcPts val="200"/>
              </a:spcAft>
            </a:pPr>
            <a:r>
              <a:rPr lang="sv-SE" sz="800" dirty="0">
                <a:latin typeface="Arial" panose="020B0604020202020204" pitchFamily="34" charset="0"/>
                <a:cs typeface="Arial" panose="020B0604020202020204" pitchFamily="34" charset="0"/>
              </a:rPr>
              <a:t>Under fliken </a:t>
            </a:r>
            <a:r>
              <a:rPr lang="sv-SE" sz="800" b="1" dirty="0">
                <a:latin typeface="Arial" panose="020B0604020202020204" pitchFamily="34" charset="0"/>
                <a:cs typeface="Arial" panose="020B0604020202020204" pitchFamily="34" charset="0"/>
              </a:rPr>
              <a:t>Infoga</a:t>
            </a:r>
            <a:r>
              <a:rPr lang="sv-SE" sz="800" dirty="0">
                <a:latin typeface="Arial" panose="020B0604020202020204" pitchFamily="34" charset="0"/>
                <a:cs typeface="Arial" panose="020B0604020202020204" pitchFamily="34" charset="0"/>
              </a:rPr>
              <a:t> hittar du </a:t>
            </a:r>
            <a:r>
              <a:rPr lang="sv-SE" sz="800" b="1" i="1" dirty="0">
                <a:latin typeface="Arial" panose="020B0604020202020204" pitchFamily="34" charset="0"/>
                <a:cs typeface="Arial" panose="020B0604020202020204" pitchFamily="34" charset="0"/>
              </a:rPr>
              <a:t>Sidhuvud och sidfot</a:t>
            </a:r>
            <a:r>
              <a:rPr lang="sv-SE" sz="800" i="1" dirty="0">
                <a:latin typeface="Arial" panose="020B0604020202020204" pitchFamily="34" charset="0"/>
                <a:cs typeface="Arial" panose="020B0604020202020204" pitchFamily="34" charset="0"/>
              </a:rPr>
              <a:t>. </a:t>
            </a:r>
            <a:r>
              <a:rPr lang="sv-SE" sz="800" dirty="0">
                <a:latin typeface="Arial" panose="020B0604020202020204" pitchFamily="34" charset="0"/>
                <a:cs typeface="Arial" panose="020B0604020202020204" pitchFamily="34" charset="0"/>
              </a:rPr>
              <a:t>När du klickar här öppnas en dialogruta med olika val du kan göra för att redigera sidfot och sidhuvud. Vill du att dina ändringar ska gälla för alla layouter väljer du </a:t>
            </a:r>
            <a:r>
              <a:rPr lang="sv-SE" sz="800" i="1" dirty="0">
                <a:latin typeface="Arial" panose="020B0604020202020204" pitchFamily="34" charset="0"/>
                <a:cs typeface="Arial" panose="020B0604020202020204" pitchFamily="34" charset="0"/>
              </a:rPr>
              <a:t>Använd för alla. </a:t>
            </a:r>
            <a:r>
              <a:rPr lang="sv-SE" sz="800" dirty="0">
                <a:latin typeface="Arial" panose="020B0604020202020204" pitchFamily="34" charset="0"/>
                <a:cs typeface="Arial" panose="020B0604020202020204" pitchFamily="34" charset="0"/>
              </a:rPr>
              <a:t>Vill du bara ändra på sidan du står på väljer du </a:t>
            </a:r>
            <a:r>
              <a:rPr lang="sv-SE" sz="800" i="1" dirty="0">
                <a:latin typeface="Arial" panose="020B0604020202020204" pitchFamily="34" charset="0"/>
                <a:cs typeface="Arial" panose="020B0604020202020204" pitchFamily="34" charset="0"/>
              </a:rPr>
              <a:t> </a:t>
            </a:r>
            <a:r>
              <a:rPr lang="sv-SE" sz="800" dirty="0">
                <a:latin typeface="Arial" panose="020B0604020202020204" pitchFamily="34" charset="0"/>
                <a:cs typeface="Arial" panose="020B0604020202020204" pitchFamily="34" charset="0"/>
              </a:rPr>
              <a:t>att </a:t>
            </a:r>
            <a:r>
              <a:rPr lang="sv-SE" sz="800" i="1" dirty="0">
                <a:latin typeface="Arial" panose="020B0604020202020204" pitchFamily="34" charset="0"/>
                <a:cs typeface="Arial" panose="020B0604020202020204" pitchFamily="34" charset="0"/>
              </a:rPr>
              <a:t>Använd</a:t>
            </a:r>
            <a:r>
              <a:rPr lang="sv-SE" sz="800" dirty="0">
                <a:latin typeface="Arial" panose="020B0604020202020204" pitchFamily="34" charset="0"/>
                <a:cs typeface="Arial" panose="020B0604020202020204" pitchFamily="34" charset="0"/>
              </a:rPr>
              <a:t>. </a:t>
            </a:r>
          </a:p>
        </p:txBody>
      </p:sp>
      <p:sp>
        <p:nvSpPr>
          <p:cNvPr id="18" name="Oval 14">
            <a:extLst>
              <a:ext uri="{FF2B5EF4-FFF2-40B4-BE49-F238E27FC236}">
                <a16:creationId xmlns:a16="http://schemas.microsoft.com/office/drawing/2014/main" id="{77DC2EBB-5B78-8C97-400F-7DF4D424275E}"/>
              </a:ext>
            </a:extLst>
          </p:cNvPr>
          <p:cNvSpPr/>
          <p:nvPr/>
        </p:nvSpPr>
        <p:spPr>
          <a:xfrm>
            <a:off x="3407640" y="3031930"/>
            <a:ext cx="76712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Kryssa </a:t>
            </a:r>
            <a:r>
              <a:rPr lang="sv-SE" sz="800" i="1" dirty="0">
                <a:solidFill>
                  <a:schemeClr val="tx1"/>
                </a:solidFill>
                <a:latin typeface="Arial" panose="020B0604020202020204" pitchFamily="34" charset="0"/>
                <a:cs typeface="Arial" panose="020B0604020202020204" pitchFamily="34" charset="0"/>
              </a:rPr>
              <a:t>Stödlinjer</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under fliken </a:t>
            </a:r>
            <a:r>
              <a:rPr lang="sv-SE" sz="800" i="1" dirty="0">
                <a:solidFill>
                  <a:schemeClr val="tx1"/>
                </a:solidFill>
                <a:latin typeface="Arial" panose="020B0604020202020204" pitchFamily="34" charset="0"/>
                <a:cs typeface="Arial" panose="020B0604020202020204" pitchFamily="34" charset="0"/>
              </a:rPr>
              <a:t>Visa</a:t>
            </a:r>
          </a:p>
        </p:txBody>
      </p:sp>
      <p:pic>
        <p:nvPicPr>
          <p:cNvPr id="19" name="Bildobjekt 18">
            <a:extLst>
              <a:ext uri="{FF2B5EF4-FFF2-40B4-BE49-F238E27FC236}">
                <a16:creationId xmlns:a16="http://schemas.microsoft.com/office/drawing/2014/main" id="{B246A1E8-5975-210D-2F9B-E0B0F94C7058}"/>
              </a:ext>
            </a:extLst>
          </p:cNvPr>
          <p:cNvPicPr>
            <a:picLocks noChangeAspect="1"/>
          </p:cNvPicPr>
          <p:nvPr/>
        </p:nvPicPr>
        <p:blipFill rotWithShape="1">
          <a:blip r:embed="rId3"/>
          <a:srcRect l="20568" t="42870"/>
          <a:stretch/>
        </p:blipFill>
        <p:spPr>
          <a:xfrm>
            <a:off x="3394684" y="2054368"/>
            <a:ext cx="2578066" cy="402184"/>
          </a:xfrm>
          <a:prstGeom prst="rect">
            <a:avLst/>
          </a:prstGeom>
        </p:spPr>
      </p:pic>
      <p:pic>
        <p:nvPicPr>
          <p:cNvPr id="20" name="Bildobjekt 19">
            <a:extLst>
              <a:ext uri="{FF2B5EF4-FFF2-40B4-BE49-F238E27FC236}">
                <a16:creationId xmlns:a16="http://schemas.microsoft.com/office/drawing/2014/main" id="{1CB218C2-1450-D876-E74B-3F38868F3009}"/>
              </a:ext>
            </a:extLst>
          </p:cNvPr>
          <p:cNvPicPr>
            <a:picLocks noChangeAspect="1"/>
          </p:cNvPicPr>
          <p:nvPr/>
        </p:nvPicPr>
        <p:blipFill>
          <a:blip r:embed="rId4"/>
          <a:srcRect/>
          <a:stretch/>
        </p:blipFill>
        <p:spPr>
          <a:xfrm>
            <a:off x="4236892" y="2263754"/>
            <a:ext cx="1342694" cy="768176"/>
          </a:xfrm>
          <a:prstGeom prst="rect">
            <a:avLst/>
          </a:prstGeom>
          <a:ln w="3175">
            <a:solidFill>
              <a:schemeClr val="tx1">
                <a:lumMod val="50000"/>
                <a:lumOff val="50000"/>
              </a:schemeClr>
            </a:solidFill>
          </a:ln>
          <a:effectLst>
            <a:outerShdw blurRad="50800" dist="38100" dir="16200000" rotWithShape="0">
              <a:prstClr val="black">
                <a:alpha val="40000"/>
              </a:prstClr>
            </a:outerShdw>
          </a:effectLst>
        </p:spPr>
      </p:pic>
      <p:grpSp>
        <p:nvGrpSpPr>
          <p:cNvPr id="5" name="Grupp 4">
            <a:extLst>
              <a:ext uri="{FF2B5EF4-FFF2-40B4-BE49-F238E27FC236}">
                <a16:creationId xmlns:a16="http://schemas.microsoft.com/office/drawing/2014/main" id="{7B1C0756-D049-64F9-F6C5-39A24864FC93}"/>
              </a:ext>
            </a:extLst>
          </p:cNvPr>
          <p:cNvGrpSpPr/>
          <p:nvPr/>
        </p:nvGrpSpPr>
        <p:grpSpPr>
          <a:xfrm>
            <a:off x="3270532" y="1497013"/>
            <a:ext cx="5645453" cy="4702175"/>
            <a:chOff x="3270532" y="1497013"/>
            <a:chExt cx="5645453" cy="4702175"/>
          </a:xfrm>
        </p:grpSpPr>
        <p:cxnSp>
          <p:nvCxnSpPr>
            <p:cNvPr id="6" name="Straight Connector 33">
              <a:extLst>
                <a:ext uri="{FF2B5EF4-FFF2-40B4-BE49-F238E27FC236}">
                  <a16:creationId xmlns:a16="http://schemas.microsoft.com/office/drawing/2014/main" id="{65F39E09-CBCB-1DC2-B4B9-E4CEF69F5D97}"/>
                </a:ext>
              </a:extLst>
            </p:cNvPr>
            <p:cNvCxnSpPr/>
            <p:nvPr/>
          </p:nvCxnSpPr>
          <p:spPr>
            <a:xfrm>
              <a:off x="6096000"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38">
              <a:extLst>
                <a:ext uri="{FF2B5EF4-FFF2-40B4-BE49-F238E27FC236}">
                  <a16:creationId xmlns:a16="http://schemas.microsoft.com/office/drawing/2014/main" id="{81A88871-3D17-6639-A95F-3BABF886E893}"/>
                </a:ext>
              </a:extLst>
            </p:cNvPr>
            <p:cNvCxnSpPr/>
            <p:nvPr/>
          </p:nvCxnSpPr>
          <p:spPr>
            <a:xfrm>
              <a:off x="8915985"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43">
              <a:extLst>
                <a:ext uri="{FF2B5EF4-FFF2-40B4-BE49-F238E27FC236}">
                  <a16:creationId xmlns:a16="http://schemas.microsoft.com/office/drawing/2014/main" id="{A49E1C12-C6C7-B865-0B33-1332B615505D}"/>
                </a:ext>
              </a:extLst>
            </p:cNvPr>
            <p:cNvCxnSpPr/>
            <p:nvPr/>
          </p:nvCxnSpPr>
          <p:spPr>
            <a:xfrm>
              <a:off x="3270532"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 name="Bildobjekt 1">
            <a:extLst>
              <a:ext uri="{FF2B5EF4-FFF2-40B4-BE49-F238E27FC236}">
                <a16:creationId xmlns:a16="http://schemas.microsoft.com/office/drawing/2014/main" id="{46C654DF-2C46-086A-1C74-17992BF76C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85676" y="1771488"/>
            <a:ext cx="727172" cy="528063"/>
          </a:xfrm>
          <a:prstGeom prst="rect">
            <a:avLst/>
          </a:prstGeom>
        </p:spPr>
      </p:pic>
      <p:sp>
        <p:nvSpPr>
          <p:cNvPr id="10" name="textruta 8">
            <a:extLst>
              <a:ext uri="{FF2B5EF4-FFF2-40B4-BE49-F238E27FC236}">
                <a16:creationId xmlns:a16="http://schemas.microsoft.com/office/drawing/2014/main" id="{B4B54B02-782E-D80E-3087-5E91D8A59EF1}"/>
              </a:ext>
            </a:extLst>
          </p:cNvPr>
          <p:cNvSpPr txBox="1"/>
          <p:nvPr/>
        </p:nvSpPr>
        <p:spPr>
          <a:xfrm>
            <a:off x="9048750" y="1497013"/>
            <a:ext cx="2562224" cy="1366613"/>
          </a:xfrm>
          <a:prstGeom prst="rect">
            <a:avLst/>
          </a:prstGeom>
          <a:noFill/>
        </p:spPr>
        <p:txBody>
          <a:bodyPr wrap="square" lIns="0" tIns="0" rIns="0" bIns="32659" rtlCol="0">
            <a:spAutoFit/>
          </a:bodyPr>
          <a:lstStyle/>
          <a:p>
            <a:pPr>
              <a:spcBef>
                <a:spcPts val="200"/>
              </a:spcBef>
              <a:spcAft>
                <a:spcPts val="200"/>
              </a:spcAft>
            </a:pPr>
            <a:r>
              <a:rPr lang="sv-SE" sz="933" b="1" dirty="0">
                <a:latin typeface="Arial" panose="020B0604020202020204" pitchFamily="34" charset="0"/>
                <a:cs typeface="Arial" panose="020B0604020202020204" pitchFamily="34" charset="0"/>
              </a:rPr>
              <a:t>Spara som PDF</a:t>
            </a:r>
          </a:p>
          <a:p>
            <a:pPr>
              <a:spcBef>
                <a:spcPts val="200"/>
              </a:spcBef>
              <a:spcAft>
                <a:spcPts val="200"/>
              </a:spcAft>
            </a:pPr>
            <a:r>
              <a:rPr lang="sv-SE" sz="800" dirty="0">
                <a:latin typeface="Arial" panose="020B0604020202020204" pitchFamily="34" charset="0"/>
                <a:cs typeface="Arial" panose="020B0604020202020204" pitchFamily="34" charset="0"/>
              </a:rPr>
              <a:t>Att spara sitt dokument som PDF är en bra idé när det ska mailas eller skickas för granskning. PDF-formatet väger inte lika mycket som en presentationsfil. Tänk dock på att varken infogade videos eller animeringar kommer med i PDF-versionen.</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Gå till Arkiv och trycka Spara som.</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Klicka på </a:t>
            </a:r>
            <a:r>
              <a:rPr lang="sv-SE" sz="800" dirty="0" err="1">
                <a:latin typeface="Arial" panose="020B0604020202020204" pitchFamily="34" charset="0"/>
                <a:cs typeface="Arial" panose="020B0604020202020204" pitchFamily="34" charset="0"/>
              </a:rPr>
              <a:t>rull-listan</a:t>
            </a:r>
            <a:r>
              <a:rPr lang="sv-SE" sz="800" dirty="0">
                <a:latin typeface="Arial" panose="020B0604020202020204" pitchFamily="34" charset="0"/>
                <a:cs typeface="Arial" panose="020B0604020202020204" pitchFamily="34" charset="0"/>
              </a:rPr>
              <a:t> </a:t>
            </a:r>
            <a:r>
              <a:rPr lang="sv-SE" sz="800" i="1" dirty="0">
                <a:latin typeface="Arial" panose="020B0604020202020204" pitchFamily="34" charset="0"/>
                <a:cs typeface="Arial" panose="020B0604020202020204" pitchFamily="34" charset="0"/>
              </a:rPr>
              <a:t>Filformat </a:t>
            </a:r>
            <a:r>
              <a:rPr lang="sv-SE" sz="800" dirty="0">
                <a:latin typeface="Arial" panose="020B0604020202020204" pitchFamily="34" charset="0"/>
                <a:cs typeface="Arial" panose="020B0604020202020204" pitchFamily="34" charset="0"/>
              </a:rPr>
              <a:t>och välj PDF.</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Tryck på </a:t>
            </a:r>
            <a:r>
              <a:rPr lang="sv-SE" sz="800" i="1" dirty="0">
                <a:latin typeface="Arial" panose="020B0604020202020204" pitchFamily="34" charset="0"/>
                <a:cs typeface="Arial" panose="020B0604020202020204" pitchFamily="34" charset="0"/>
              </a:rPr>
              <a:t>Spara.</a:t>
            </a:r>
          </a:p>
        </p:txBody>
      </p:sp>
      <p:sp>
        <p:nvSpPr>
          <p:cNvPr id="11" name="textruta 8">
            <a:extLst>
              <a:ext uri="{FF2B5EF4-FFF2-40B4-BE49-F238E27FC236}">
                <a16:creationId xmlns:a16="http://schemas.microsoft.com/office/drawing/2014/main" id="{3EBD7945-238F-DF9E-8C0E-93D789CC9FFE}"/>
              </a:ext>
            </a:extLst>
          </p:cNvPr>
          <p:cNvSpPr txBox="1"/>
          <p:nvPr/>
        </p:nvSpPr>
        <p:spPr>
          <a:xfrm>
            <a:off x="6229353" y="3414624"/>
            <a:ext cx="2430028" cy="1372768"/>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Felaktiga layouts</a:t>
            </a:r>
          </a:p>
          <a:p>
            <a:pPr>
              <a:spcBef>
                <a:spcPts val="200"/>
              </a:spcBef>
              <a:spcAft>
                <a:spcPts val="200"/>
              </a:spcAft>
            </a:pPr>
            <a:r>
              <a:rPr lang="sv-SE" sz="800" dirty="0">
                <a:latin typeface="Arial" panose="020B0604020202020204" pitchFamily="34" charset="0"/>
                <a:cs typeface="Arial" panose="020B0604020202020204" pitchFamily="34" charset="0"/>
              </a:rPr>
              <a:t>Ifall man klipper hela sidor från en presentation till en annan är risken att man även får med sig den gamla sidans </a:t>
            </a:r>
            <a:r>
              <a:rPr lang="sv-SE" sz="800" i="1" dirty="0">
                <a:latin typeface="Arial" panose="020B0604020202020204" pitchFamily="34" charset="0"/>
                <a:cs typeface="Arial" panose="020B0604020202020204" pitchFamily="34" charset="0"/>
              </a:rPr>
              <a:t>layout.</a:t>
            </a:r>
            <a:r>
              <a:rPr lang="sv-SE" sz="800" dirty="0">
                <a:latin typeface="Arial" panose="020B0604020202020204" pitchFamily="34" charset="0"/>
                <a:cs typeface="Arial" panose="020B0604020202020204" pitchFamily="34" charset="0"/>
              </a:rPr>
              <a:t> Ifall det händer kommer den felaktiga layouten att hamna sist i listan, d.v.s. efter layout med namn </a:t>
            </a:r>
            <a:r>
              <a:rPr lang="sv-SE" sz="800" i="1" dirty="0">
                <a:latin typeface="Arial" panose="020B0604020202020204" pitchFamily="34" charset="0"/>
                <a:cs typeface="Arial" panose="020B0604020202020204" pitchFamily="34" charset="0"/>
              </a:rPr>
              <a:t>”Sidor efter denna sida…”. </a:t>
            </a:r>
          </a:p>
          <a:p>
            <a:pPr>
              <a:spcBef>
                <a:spcPts val="200"/>
              </a:spcBef>
              <a:spcAft>
                <a:spcPts val="200"/>
              </a:spcAft>
            </a:pPr>
            <a:r>
              <a:rPr lang="sv-SE" sz="800" dirty="0">
                <a:latin typeface="Arial" panose="020B0604020202020204" pitchFamily="34" charset="0"/>
                <a:cs typeface="Arial" panose="020B0604020202020204" pitchFamily="34" charset="0"/>
              </a:rPr>
              <a:t>För att rätta till det går det bra att applicera en ny layout på din inklippta sida. Se därefter till att allt innehåll placeras i korrekt platshållare i den nya layouten.</a:t>
            </a:r>
          </a:p>
        </p:txBody>
      </p:sp>
      <p:sp>
        <p:nvSpPr>
          <p:cNvPr id="15" name="Arc 23">
            <a:extLst>
              <a:ext uri="{FF2B5EF4-FFF2-40B4-BE49-F238E27FC236}">
                <a16:creationId xmlns:a16="http://schemas.microsoft.com/office/drawing/2014/main" id="{5BD432DA-5315-9714-5D30-1B65938D4E4B}"/>
              </a:ext>
            </a:extLst>
          </p:cNvPr>
          <p:cNvSpPr/>
          <p:nvPr/>
        </p:nvSpPr>
        <p:spPr>
          <a:xfrm>
            <a:off x="7236567" y="5057900"/>
            <a:ext cx="963868" cy="712000"/>
          </a:xfrm>
          <a:prstGeom prst="arc">
            <a:avLst>
              <a:gd name="adj1" fmla="val 13704885"/>
              <a:gd name="adj2" fmla="val 19061084"/>
            </a:avLst>
          </a:prstGeom>
          <a:ln>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800" dirty="0">
              <a:latin typeface="Arial" panose="020B0604020202020204" pitchFamily="34" charset="0"/>
              <a:cs typeface="Arial" panose="020B0604020202020204" pitchFamily="34" charset="0"/>
            </a:endParaRPr>
          </a:p>
        </p:txBody>
      </p:sp>
      <p:sp>
        <p:nvSpPr>
          <p:cNvPr id="16" name="Oval 14">
            <a:extLst>
              <a:ext uri="{FF2B5EF4-FFF2-40B4-BE49-F238E27FC236}">
                <a16:creationId xmlns:a16="http://schemas.microsoft.com/office/drawing/2014/main" id="{FB314D83-27C7-C442-C246-664527733897}"/>
              </a:ext>
            </a:extLst>
          </p:cNvPr>
          <p:cNvSpPr/>
          <p:nvPr/>
        </p:nvSpPr>
        <p:spPr>
          <a:xfrm>
            <a:off x="7954013" y="5150044"/>
            <a:ext cx="658835"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sv-SE" sz="800" dirty="0">
                <a:solidFill>
                  <a:schemeClr val="tx1"/>
                </a:solidFill>
                <a:latin typeface="Arial" panose="020B0604020202020204" pitchFamily="34" charset="0"/>
                <a:cs typeface="Arial" panose="020B0604020202020204" pitchFamily="34" charset="0"/>
              </a:rPr>
              <a:t>Layouts som</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ligger efter</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denna hör ej</a:t>
            </a:r>
            <a:br>
              <a:rPr lang="sv-SE" sz="800" dirty="0">
                <a:solidFill>
                  <a:schemeClr val="tx1"/>
                </a:solidFill>
                <a:latin typeface="Arial" panose="020B0604020202020204" pitchFamily="34" charset="0"/>
                <a:cs typeface="Arial" panose="020B0604020202020204" pitchFamily="34" charset="0"/>
              </a:rPr>
            </a:br>
            <a:r>
              <a:rPr lang="sv-SE" sz="800" dirty="0">
                <a:solidFill>
                  <a:schemeClr val="tx1"/>
                </a:solidFill>
                <a:latin typeface="Arial" panose="020B0604020202020204" pitchFamily="34" charset="0"/>
                <a:cs typeface="Arial" panose="020B0604020202020204" pitchFamily="34" charset="0"/>
              </a:rPr>
              <a:t>till denna mall.</a:t>
            </a:r>
          </a:p>
        </p:txBody>
      </p:sp>
      <p:pic>
        <p:nvPicPr>
          <p:cNvPr id="26" name="Bildobjekt 25">
            <a:extLst>
              <a:ext uri="{FF2B5EF4-FFF2-40B4-BE49-F238E27FC236}">
                <a16:creationId xmlns:a16="http://schemas.microsoft.com/office/drawing/2014/main" id="{A64E8FCD-374A-D56C-4A48-F411975C5E29}"/>
              </a:ext>
            </a:extLst>
          </p:cNvPr>
          <p:cNvPicPr>
            <a:picLocks noChangeAspect="1"/>
          </p:cNvPicPr>
          <p:nvPr/>
        </p:nvPicPr>
        <p:blipFill>
          <a:blip r:embed="rId6"/>
          <a:stretch>
            <a:fillRect/>
          </a:stretch>
        </p:blipFill>
        <p:spPr>
          <a:xfrm>
            <a:off x="531025" y="2585789"/>
            <a:ext cx="2160000" cy="1370769"/>
          </a:xfrm>
          <a:prstGeom prst="rect">
            <a:avLst/>
          </a:prstGeom>
          <a:ln>
            <a:solidFill>
              <a:schemeClr val="bg1">
                <a:lumMod val="75000"/>
              </a:schemeClr>
            </a:solidFill>
          </a:ln>
        </p:spPr>
      </p:pic>
      <p:pic>
        <p:nvPicPr>
          <p:cNvPr id="17" name="Bildobjekt 16">
            <a:extLst>
              <a:ext uri="{FF2B5EF4-FFF2-40B4-BE49-F238E27FC236}">
                <a16:creationId xmlns:a16="http://schemas.microsoft.com/office/drawing/2014/main" id="{3238C6C2-20B9-B1EE-0E12-E56BD583D760}"/>
              </a:ext>
            </a:extLst>
          </p:cNvPr>
          <p:cNvPicPr>
            <a:picLocks noChangeAspect="1"/>
          </p:cNvPicPr>
          <p:nvPr/>
        </p:nvPicPr>
        <p:blipFill>
          <a:blip r:embed="rId7"/>
          <a:stretch>
            <a:fillRect/>
          </a:stretch>
        </p:blipFill>
        <p:spPr>
          <a:xfrm>
            <a:off x="6267919" y="5009959"/>
            <a:ext cx="1162800" cy="653545"/>
          </a:xfrm>
          <a:prstGeom prst="rect">
            <a:avLst/>
          </a:prstGeom>
          <a:ln>
            <a:solidFill>
              <a:schemeClr val="bg1">
                <a:lumMod val="75000"/>
              </a:schemeClr>
            </a:solidFill>
          </a:ln>
        </p:spPr>
      </p:pic>
      <p:sp>
        <p:nvSpPr>
          <p:cNvPr id="7" name="Freeform: Shape 29">
            <a:hlinkClick r:id="rId8"/>
            <a:extLst>
              <a:ext uri="{FF2B5EF4-FFF2-40B4-BE49-F238E27FC236}">
                <a16:creationId xmlns:a16="http://schemas.microsoft.com/office/drawing/2014/main" id="{F9B408F0-B8D7-1DFD-E04D-D87FB79802FF}"/>
              </a:ext>
            </a:extLst>
          </p:cNvPr>
          <p:cNvSpPr/>
          <p:nvPr/>
        </p:nvSpPr>
        <p:spPr>
          <a:xfrm>
            <a:off x="516299" y="4182522"/>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
        <p:nvSpPr>
          <p:cNvPr id="21" name="Freeform: Shape 33">
            <a:hlinkClick r:id="rId9"/>
            <a:extLst>
              <a:ext uri="{FF2B5EF4-FFF2-40B4-BE49-F238E27FC236}">
                <a16:creationId xmlns:a16="http://schemas.microsoft.com/office/drawing/2014/main" id="{36AF5993-FBB1-0307-E703-DECC706A2B3A}"/>
              </a:ext>
            </a:extLst>
          </p:cNvPr>
          <p:cNvSpPr/>
          <p:nvPr/>
        </p:nvSpPr>
        <p:spPr>
          <a:xfrm>
            <a:off x="3407640" y="3397846"/>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
        <p:nvSpPr>
          <p:cNvPr id="22" name="Freeform: Shape 34">
            <a:hlinkClick r:id="rId10"/>
            <a:extLst>
              <a:ext uri="{FF2B5EF4-FFF2-40B4-BE49-F238E27FC236}">
                <a16:creationId xmlns:a16="http://schemas.microsoft.com/office/drawing/2014/main" id="{1C27EAC0-F70E-BABD-D29F-53D5B76F3F02}"/>
              </a:ext>
            </a:extLst>
          </p:cNvPr>
          <p:cNvSpPr/>
          <p:nvPr/>
        </p:nvSpPr>
        <p:spPr>
          <a:xfrm>
            <a:off x="9048750" y="2949191"/>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Tree>
    <p:extLst>
      <p:ext uri="{BB962C8B-B14F-4D97-AF65-F5344CB8AC3E}">
        <p14:creationId xmlns:p14="http://schemas.microsoft.com/office/powerpoint/2010/main" val="127701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C0CD57F5-175E-5B8D-2A3C-CC57C56439AA}"/>
              </a:ext>
            </a:extLst>
          </p:cNvPr>
          <p:cNvSpPr txBox="1"/>
          <p:nvPr/>
        </p:nvSpPr>
        <p:spPr>
          <a:xfrm>
            <a:off x="6248403" y="1497013"/>
            <a:ext cx="2552695" cy="808511"/>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Kommentarer</a:t>
            </a:r>
          </a:p>
          <a:p>
            <a:pPr>
              <a:spcBef>
                <a:spcPts val="200"/>
              </a:spcBef>
              <a:spcAft>
                <a:spcPts val="200"/>
              </a:spcAft>
            </a:pPr>
            <a:r>
              <a:rPr lang="sv-SE" sz="800" dirty="0">
                <a:latin typeface="Arial" panose="020B0604020202020204" pitchFamily="34" charset="0"/>
                <a:cs typeface="Arial" panose="020B0604020202020204" pitchFamily="34" charset="0"/>
              </a:rPr>
              <a:t>Inbyggt i PowerPoint finns möjligheten att lägga till kommentarer till </a:t>
            </a:r>
            <a:r>
              <a:rPr lang="sv-SE" sz="800" dirty="0" err="1">
                <a:latin typeface="Arial" panose="020B0604020202020204" pitchFamily="34" charset="0"/>
                <a:cs typeface="Arial" panose="020B0604020202020204" pitchFamily="34" charset="0"/>
              </a:rPr>
              <a:t>slides</a:t>
            </a:r>
            <a:r>
              <a:rPr lang="sv-SE" sz="800" dirty="0">
                <a:latin typeface="Arial" panose="020B0604020202020204" pitchFamily="34" charset="0"/>
                <a:cs typeface="Arial" panose="020B0604020202020204" pitchFamily="34" charset="0"/>
              </a:rPr>
              <a:t>.</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Gå till fliken </a:t>
            </a:r>
            <a:r>
              <a:rPr lang="sv-SE" sz="800" i="1" dirty="0">
                <a:latin typeface="Arial" panose="020B0604020202020204" pitchFamily="34" charset="0"/>
                <a:cs typeface="Arial" panose="020B0604020202020204" pitchFamily="34" charset="0"/>
              </a:rPr>
              <a:t>Granska </a:t>
            </a:r>
            <a:r>
              <a:rPr lang="sv-SE" sz="800" dirty="0">
                <a:latin typeface="Arial" panose="020B0604020202020204" pitchFamily="34" charset="0"/>
                <a:cs typeface="Arial" panose="020B0604020202020204" pitchFamily="34" charset="0"/>
              </a:rPr>
              <a:t>och klicka på </a:t>
            </a:r>
            <a:r>
              <a:rPr lang="sv-SE" sz="800" i="1" dirty="0">
                <a:latin typeface="Arial" panose="020B0604020202020204" pitchFamily="34" charset="0"/>
                <a:cs typeface="Arial" panose="020B0604020202020204" pitchFamily="34" charset="0"/>
              </a:rPr>
              <a:t>Ny kommentar</a:t>
            </a:r>
            <a:r>
              <a:rPr lang="sv-SE" sz="800" dirty="0">
                <a:latin typeface="Arial" panose="020B0604020202020204" pitchFamily="34" charset="0"/>
                <a:cs typeface="Arial" panose="020B0604020202020204" pitchFamily="34" charset="0"/>
              </a:rPr>
              <a:t>.</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Fyll i din kommentar i panelen till höger.</a:t>
            </a:r>
          </a:p>
        </p:txBody>
      </p:sp>
      <p:pic>
        <p:nvPicPr>
          <p:cNvPr id="7" name="Bildobjekt 6">
            <a:extLst>
              <a:ext uri="{FF2B5EF4-FFF2-40B4-BE49-F238E27FC236}">
                <a16:creationId xmlns:a16="http://schemas.microsoft.com/office/drawing/2014/main" id="{EF7C5B04-E596-EC32-3DBD-9E45F2FDCC2A}"/>
              </a:ext>
            </a:extLst>
          </p:cNvPr>
          <p:cNvPicPr>
            <a:picLocks noChangeAspect="1"/>
          </p:cNvPicPr>
          <p:nvPr/>
        </p:nvPicPr>
        <p:blipFill rotWithShape="1">
          <a:blip r:embed="rId3"/>
          <a:srcRect r="8231"/>
          <a:stretch/>
        </p:blipFill>
        <p:spPr>
          <a:xfrm>
            <a:off x="6248403" y="2517675"/>
            <a:ext cx="2528882" cy="824700"/>
          </a:xfrm>
          <a:prstGeom prst="rect">
            <a:avLst/>
          </a:prstGeom>
        </p:spPr>
      </p:pic>
      <p:pic>
        <p:nvPicPr>
          <p:cNvPr id="8" name="Bildobjekt 7">
            <a:extLst>
              <a:ext uri="{FF2B5EF4-FFF2-40B4-BE49-F238E27FC236}">
                <a16:creationId xmlns:a16="http://schemas.microsoft.com/office/drawing/2014/main" id="{9D567F52-68F5-8CB0-9699-80E6451C8323}"/>
              </a:ext>
            </a:extLst>
          </p:cNvPr>
          <p:cNvPicPr>
            <a:picLocks noChangeAspect="1"/>
          </p:cNvPicPr>
          <p:nvPr/>
        </p:nvPicPr>
        <p:blipFill rotWithShape="1">
          <a:blip r:embed="rId4"/>
          <a:srcRect l="1104" t="499" b="66453"/>
          <a:stretch/>
        </p:blipFill>
        <p:spPr>
          <a:xfrm>
            <a:off x="7270465" y="2723220"/>
            <a:ext cx="1306118" cy="1519509"/>
          </a:xfrm>
          <a:prstGeom prst="rect">
            <a:avLst/>
          </a:prstGeom>
          <a:effectLst>
            <a:outerShdw blurRad="50800" dist="38100" dir="10800000" algn="r" rotWithShape="0">
              <a:prstClr val="black">
                <a:alpha val="40000"/>
              </a:prstClr>
            </a:outerShdw>
          </a:effectLst>
        </p:spPr>
      </p:pic>
      <p:sp>
        <p:nvSpPr>
          <p:cNvPr id="10" name="Title 1">
            <a:extLst>
              <a:ext uri="{FF2B5EF4-FFF2-40B4-BE49-F238E27FC236}">
                <a16:creationId xmlns:a16="http://schemas.microsoft.com/office/drawing/2014/main" id="{0515B367-603C-A3B2-ADE3-224E6B75B480}"/>
              </a:ext>
            </a:extLst>
          </p:cNvPr>
          <p:cNvSpPr txBox="1">
            <a:spLocks/>
          </p:cNvSpPr>
          <p:nvPr/>
        </p:nvSpPr>
        <p:spPr>
          <a:xfrm>
            <a:off x="503238" y="503237"/>
            <a:ext cx="11182350" cy="387798"/>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v-SE" sz="1400" dirty="0">
                <a:latin typeface="Arial" panose="020B0604020202020204" pitchFamily="34" charset="0"/>
                <a:cs typeface="Arial" panose="020B0604020202020204" pitchFamily="34" charset="0"/>
              </a:rPr>
              <a:t>INSTRUKTIONER</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Arbeta </a:t>
            </a:r>
            <a:r>
              <a:rPr lang="sv-SE" sz="1400">
                <a:latin typeface="Arial" panose="020B0604020202020204" pitchFamily="34" charset="0"/>
                <a:cs typeface="Arial" panose="020B0604020202020204" pitchFamily="34" charset="0"/>
              </a:rPr>
              <a:t>med presentationer</a:t>
            </a:r>
            <a:endParaRPr lang="sv-SE" sz="1400" dirty="0">
              <a:latin typeface="Arial" panose="020B0604020202020204" pitchFamily="34" charset="0"/>
              <a:cs typeface="Arial" panose="020B0604020202020204" pitchFamily="34" charset="0"/>
            </a:endParaRPr>
          </a:p>
        </p:txBody>
      </p:sp>
      <p:grpSp>
        <p:nvGrpSpPr>
          <p:cNvPr id="11" name="Grupp 10">
            <a:extLst>
              <a:ext uri="{FF2B5EF4-FFF2-40B4-BE49-F238E27FC236}">
                <a16:creationId xmlns:a16="http://schemas.microsoft.com/office/drawing/2014/main" id="{E07F3550-72E4-F701-A701-669AC3E3B8B8}"/>
              </a:ext>
            </a:extLst>
          </p:cNvPr>
          <p:cNvGrpSpPr/>
          <p:nvPr/>
        </p:nvGrpSpPr>
        <p:grpSpPr>
          <a:xfrm>
            <a:off x="3270532" y="1497013"/>
            <a:ext cx="5645453" cy="4702175"/>
            <a:chOff x="3270532" y="1497013"/>
            <a:chExt cx="5645453" cy="4702175"/>
          </a:xfrm>
        </p:grpSpPr>
        <p:cxnSp>
          <p:nvCxnSpPr>
            <p:cNvPr id="12" name="Straight Connector 33">
              <a:extLst>
                <a:ext uri="{FF2B5EF4-FFF2-40B4-BE49-F238E27FC236}">
                  <a16:creationId xmlns:a16="http://schemas.microsoft.com/office/drawing/2014/main" id="{D4408668-C82D-068F-056A-F37E3C6EFC3D}"/>
                </a:ext>
              </a:extLst>
            </p:cNvPr>
            <p:cNvCxnSpPr/>
            <p:nvPr/>
          </p:nvCxnSpPr>
          <p:spPr>
            <a:xfrm>
              <a:off x="6096000"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8">
              <a:extLst>
                <a:ext uri="{FF2B5EF4-FFF2-40B4-BE49-F238E27FC236}">
                  <a16:creationId xmlns:a16="http://schemas.microsoft.com/office/drawing/2014/main" id="{2FABCCB9-58A9-DE5C-7C85-0D0C48F1DD8A}"/>
                </a:ext>
              </a:extLst>
            </p:cNvPr>
            <p:cNvCxnSpPr/>
            <p:nvPr/>
          </p:nvCxnSpPr>
          <p:spPr>
            <a:xfrm>
              <a:off x="8915985"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43">
              <a:extLst>
                <a:ext uri="{FF2B5EF4-FFF2-40B4-BE49-F238E27FC236}">
                  <a16:creationId xmlns:a16="http://schemas.microsoft.com/office/drawing/2014/main" id="{062064A0-146B-1163-255A-AACBCA2151AC}"/>
                </a:ext>
              </a:extLst>
            </p:cNvPr>
            <p:cNvCxnSpPr/>
            <p:nvPr/>
          </p:nvCxnSpPr>
          <p:spPr>
            <a:xfrm>
              <a:off x="3270532" y="1497013"/>
              <a:ext cx="0" cy="4702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ruta 14">
            <a:extLst>
              <a:ext uri="{FF2B5EF4-FFF2-40B4-BE49-F238E27FC236}">
                <a16:creationId xmlns:a16="http://schemas.microsoft.com/office/drawing/2014/main" id="{5D1517BB-19AD-1D91-66BE-7B9A3B473289}"/>
              </a:ext>
            </a:extLst>
          </p:cNvPr>
          <p:cNvSpPr txBox="1"/>
          <p:nvPr/>
        </p:nvSpPr>
        <p:spPr>
          <a:xfrm>
            <a:off x="503238" y="1497013"/>
            <a:ext cx="2552695" cy="1054733"/>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Avsnitt</a:t>
            </a:r>
          </a:p>
          <a:p>
            <a:pPr>
              <a:spcBef>
                <a:spcPts val="200"/>
              </a:spcBef>
              <a:spcAft>
                <a:spcPts val="200"/>
              </a:spcAft>
            </a:pPr>
            <a:r>
              <a:rPr lang="sv-SE" sz="800" i="1" dirty="0">
                <a:latin typeface="Arial" panose="020B0604020202020204" pitchFamily="34" charset="0"/>
                <a:cs typeface="Arial" panose="020B0604020202020204" pitchFamily="34" charset="0"/>
              </a:rPr>
              <a:t>Avsnitt</a:t>
            </a:r>
            <a:r>
              <a:rPr lang="sv-SE" sz="800" dirty="0">
                <a:latin typeface="Arial" panose="020B0604020202020204" pitchFamily="34" charset="0"/>
                <a:cs typeface="Arial" panose="020B0604020202020204" pitchFamily="34" charset="0"/>
              </a:rPr>
              <a:t> är ett sätt att dela upp presentationen i separata delar för en enklare överblick.</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Ställ markören i vänsterspalten</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där du vill infoga ditt avsnitt.</a:t>
            </a: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Högerklicka på markören</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och välj Lägg till avsnitt.</a:t>
            </a:r>
          </a:p>
        </p:txBody>
      </p:sp>
      <p:sp>
        <p:nvSpPr>
          <p:cNvPr id="3" name="textruta 2">
            <a:extLst>
              <a:ext uri="{FF2B5EF4-FFF2-40B4-BE49-F238E27FC236}">
                <a16:creationId xmlns:a16="http://schemas.microsoft.com/office/drawing/2014/main" id="{37B111C4-C332-FBAD-D621-61A9B863C7B6}"/>
              </a:ext>
            </a:extLst>
          </p:cNvPr>
          <p:cNvSpPr txBox="1"/>
          <p:nvPr/>
        </p:nvSpPr>
        <p:spPr>
          <a:xfrm>
            <a:off x="503238" y="3482975"/>
            <a:ext cx="2552695" cy="402310"/>
          </a:xfrm>
          <a:prstGeom prst="rect">
            <a:avLst/>
          </a:prstGeom>
          <a:noFill/>
        </p:spPr>
        <p:txBody>
          <a:bodyPr wrap="square" lIns="0" tIns="0" rIns="0" bIns="32659" rtlCol="0">
            <a:spAutoFit/>
          </a:bodyPr>
          <a:lstStyle/>
          <a:p>
            <a:pPr>
              <a:spcBef>
                <a:spcPts val="200"/>
              </a:spcBef>
              <a:spcAft>
                <a:spcPts val="200"/>
              </a:spcAft>
            </a:pPr>
            <a:r>
              <a:rPr lang="sv-SE" sz="800" dirty="0">
                <a:latin typeface="Arial" panose="020B0604020202020204" pitchFamily="34" charset="0"/>
                <a:cs typeface="Arial" panose="020B0604020202020204" pitchFamily="34" charset="0"/>
              </a:rPr>
              <a:t>När avsnitten är skapade kan man tända och släcka respektive för att få en bättre överblick över presentationens innehåll:</a:t>
            </a:r>
          </a:p>
        </p:txBody>
      </p:sp>
      <p:pic>
        <p:nvPicPr>
          <p:cNvPr id="16" name="Bildobjekt 15">
            <a:extLst>
              <a:ext uri="{FF2B5EF4-FFF2-40B4-BE49-F238E27FC236}">
                <a16:creationId xmlns:a16="http://schemas.microsoft.com/office/drawing/2014/main" id="{60CBD49C-69DD-3545-7E96-C370A6A69C5B}"/>
              </a:ext>
            </a:extLst>
          </p:cNvPr>
          <p:cNvPicPr>
            <a:picLocks noChangeAspect="1"/>
          </p:cNvPicPr>
          <p:nvPr/>
        </p:nvPicPr>
        <p:blipFill>
          <a:blip r:embed="rId5"/>
          <a:stretch>
            <a:fillRect/>
          </a:stretch>
        </p:blipFill>
        <p:spPr>
          <a:xfrm>
            <a:off x="2133890" y="2000739"/>
            <a:ext cx="985160" cy="1054733"/>
          </a:xfrm>
          <a:prstGeom prst="rect">
            <a:avLst/>
          </a:prstGeom>
        </p:spPr>
      </p:pic>
      <p:pic>
        <p:nvPicPr>
          <p:cNvPr id="20" name="Bildobjekt 19">
            <a:extLst>
              <a:ext uri="{FF2B5EF4-FFF2-40B4-BE49-F238E27FC236}">
                <a16:creationId xmlns:a16="http://schemas.microsoft.com/office/drawing/2014/main" id="{A95ED808-B642-D699-701A-54943F54279D}"/>
              </a:ext>
            </a:extLst>
          </p:cNvPr>
          <p:cNvPicPr>
            <a:picLocks noChangeAspect="1"/>
          </p:cNvPicPr>
          <p:nvPr/>
        </p:nvPicPr>
        <p:blipFill rotWithShape="1">
          <a:blip r:embed="rId6"/>
          <a:srcRect r="43219"/>
          <a:stretch/>
        </p:blipFill>
        <p:spPr>
          <a:xfrm>
            <a:off x="503239" y="3980532"/>
            <a:ext cx="2496762" cy="1273175"/>
          </a:xfrm>
          <a:prstGeom prst="rect">
            <a:avLst/>
          </a:prstGeom>
        </p:spPr>
      </p:pic>
      <p:sp>
        <p:nvSpPr>
          <p:cNvPr id="22" name="textruta 21">
            <a:extLst>
              <a:ext uri="{FF2B5EF4-FFF2-40B4-BE49-F238E27FC236}">
                <a16:creationId xmlns:a16="http://schemas.microsoft.com/office/drawing/2014/main" id="{C4C6ED9C-57E3-464D-15AE-61F5C97C8DBE}"/>
              </a:ext>
            </a:extLst>
          </p:cNvPr>
          <p:cNvSpPr txBox="1"/>
          <p:nvPr/>
        </p:nvSpPr>
        <p:spPr>
          <a:xfrm>
            <a:off x="3404605" y="1497013"/>
            <a:ext cx="2552695" cy="1054733"/>
          </a:xfrm>
          <a:prstGeom prst="rect">
            <a:avLst/>
          </a:prstGeom>
          <a:noFill/>
        </p:spPr>
        <p:txBody>
          <a:bodyPr wrap="square" lIns="0" tIns="0" rIns="0" bIns="32659" rtlCol="0">
            <a:spAutoFit/>
          </a:bodyPr>
          <a:lstStyle/>
          <a:p>
            <a:pPr>
              <a:lnSpc>
                <a:spcPct val="90000"/>
              </a:lnSpc>
              <a:spcBef>
                <a:spcPts val="200"/>
              </a:spcBef>
              <a:spcAft>
                <a:spcPts val="200"/>
              </a:spcAft>
            </a:pPr>
            <a:r>
              <a:rPr lang="sv-SE" sz="933" b="1" dirty="0">
                <a:latin typeface="Arial" panose="020B0604020202020204" pitchFamily="34" charset="0"/>
                <a:cs typeface="Arial" panose="020B0604020202020204" pitchFamily="34" charset="0"/>
              </a:rPr>
              <a:t>Anteckningar</a:t>
            </a:r>
          </a:p>
          <a:p>
            <a:pPr>
              <a:spcBef>
                <a:spcPts val="200"/>
              </a:spcBef>
              <a:spcAft>
                <a:spcPts val="200"/>
              </a:spcAft>
            </a:pPr>
            <a:r>
              <a:rPr lang="sv-SE" sz="800" dirty="0">
                <a:latin typeface="Arial" panose="020B0604020202020204" pitchFamily="34" charset="0"/>
                <a:cs typeface="Arial" panose="020B0604020202020204" pitchFamily="34" charset="0"/>
              </a:rPr>
              <a:t>En presentation med för mycket innehåll och för stora textmängder på varje sida kan uppfattas rörig och bli svår att följa med i. </a:t>
            </a:r>
          </a:p>
          <a:p>
            <a:pPr>
              <a:spcBef>
                <a:spcPts val="200"/>
              </a:spcBef>
              <a:spcAft>
                <a:spcPts val="200"/>
              </a:spcAft>
            </a:pPr>
            <a:r>
              <a:rPr lang="sv-SE" sz="800" dirty="0">
                <a:latin typeface="Arial" panose="020B0604020202020204" pitchFamily="34" charset="0"/>
                <a:cs typeface="Arial" panose="020B0604020202020204" pitchFamily="34" charset="0"/>
              </a:rPr>
              <a:t>Skala ner mängden text som visas på sliden och lägg ursprungstexten i </a:t>
            </a:r>
            <a:r>
              <a:rPr lang="sv-SE" sz="800" i="1" dirty="0">
                <a:latin typeface="Arial" panose="020B0604020202020204" pitchFamily="34" charset="0"/>
                <a:cs typeface="Arial" panose="020B0604020202020204" pitchFamily="34" charset="0"/>
              </a:rPr>
              <a:t>Anteckningar:</a:t>
            </a:r>
            <a:endParaRPr lang="sv-SE" sz="800" dirty="0">
              <a:latin typeface="Arial" panose="020B0604020202020204" pitchFamily="34" charset="0"/>
              <a:cs typeface="Arial" panose="020B0604020202020204" pitchFamily="34" charset="0"/>
            </a:endParaRPr>
          </a:p>
          <a:p>
            <a:pPr marL="171459" indent="-171459">
              <a:spcBef>
                <a:spcPts val="200"/>
              </a:spcBef>
              <a:spcAft>
                <a:spcPts val="200"/>
              </a:spcAft>
              <a:buFont typeface="Calibri" panose="020F0502020204030204" pitchFamily="34" charset="0"/>
              <a:buChar char="→"/>
            </a:pPr>
            <a:r>
              <a:rPr lang="sv-SE" sz="800" dirty="0">
                <a:latin typeface="Arial" panose="020B0604020202020204" pitchFamily="34" charset="0"/>
                <a:cs typeface="Arial" panose="020B0604020202020204" pitchFamily="34" charset="0"/>
              </a:rPr>
              <a:t>Gå till fliken </a:t>
            </a:r>
            <a:r>
              <a:rPr lang="sv-SE" sz="800" i="1" dirty="0">
                <a:latin typeface="Arial" panose="020B0604020202020204" pitchFamily="34" charset="0"/>
                <a:cs typeface="Arial" panose="020B0604020202020204" pitchFamily="34" charset="0"/>
              </a:rPr>
              <a:t>Visa </a:t>
            </a:r>
            <a:r>
              <a:rPr lang="sv-SE" sz="800" dirty="0">
                <a:latin typeface="Arial" panose="020B0604020202020204" pitchFamily="34" charset="0"/>
                <a:cs typeface="Arial" panose="020B0604020202020204" pitchFamily="34" charset="0"/>
              </a:rPr>
              <a:t>och klicka på </a:t>
            </a:r>
            <a:r>
              <a:rPr lang="sv-SE" sz="800" i="1" dirty="0">
                <a:latin typeface="Arial" panose="020B0604020202020204" pitchFamily="34" charset="0"/>
                <a:cs typeface="Arial" panose="020B0604020202020204" pitchFamily="34" charset="0"/>
              </a:rPr>
              <a:t>Anteckningar.</a:t>
            </a:r>
            <a:endParaRPr lang="sv-SE" sz="800" dirty="0">
              <a:latin typeface="Arial" panose="020B0604020202020204" pitchFamily="34" charset="0"/>
              <a:cs typeface="Arial" panose="020B0604020202020204" pitchFamily="34" charset="0"/>
            </a:endParaRPr>
          </a:p>
        </p:txBody>
      </p:sp>
      <p:pic>
        <p:nvPicPr>
          <p:cNvPr id="24" name="Bildobjekt 23">
            <a:extLst>
              <a:ext uri="{FF2B5EF4-FFF2-40B4-BE49-F238E27FC236}">
                <a16:creationId xmlns:a16="http://schemas.microsoft.com/office/drawing/2014/main" id="{2C658A13-FFF7-499D-83E8-2F8CD769FC9F}"/>
              </a:ext>
            </a:extLst>
          </p:cNvPr>
          <p:cNvPicPr>
            <a:picLocks noChangeAspect="1"/>
          </p:cNvPicPr>
          <p:nvPr/>
        </p:nvPicPr>
        <p:blipFill rotWithShape="1">
          <a:blip r:embed="rId7"/>
          <a:srcRect t="20388"/>
          <a:stretch/>
        </p:blipFill>
        <p:spPr>
          <a:xfrm>
            <a:off x="3408626" y="2611683"/>
            <a:ext cx="1809340" cy="992055"/>
          </a:xfrm>
          <a:prstGeom prst="rect">
            <a:avLst/>
          </a:prstGeom>
        </p:spPr>
      </p:pic>
      <p:sp>
        <p:nvSpPr>
          <p:cNvPr id="26" name="textruta 25">
            <a:extLst>
              <a:ext uri="{FF2B5EF4-FFF2-40B4-BE49-F238E27FC236}">
                <a16:creationId xmlns:a16="http://schemas.microsoft.com/office/drawing/2014/main" id="{B257D520-578B-3B6E-37CD-3BD784A7D9F2}"/>
              </a:ext>
            </a:extLst>
          </p:cNvPr>
          <p:cNvSpPr txBox="1"/>
          <p:nvPr/>
        </p:nvSpPr>
        <p:spPr>
          <a:xfrm>
            <a:off x="3404605" y="3691921"/>
            <a:ext cx="2552695" cy="279199"/>
          </a:xfrm>
          <a:prstGeom prst="rect">
            <a:avLst/>
          </a:prstGeom>
          <a:noFill/>
        </p:spPr>
        <p:txBody>
          <a:bodyPr wrap="square" lIns="0" tIns="0" rIns="0" bIns="32659" rtlCol="0">
            <a:spAutoFit/>
          </a:bodyPr>
          <a:lstStyle/>
          <a:p>
            <a:pPr>
              <a:spcBef>
                <a:spcPts val="200"/>
              </a:spcBef>
              <a:spcAft>
                <a:spcPts val="200"/>
              </a:spcAft>
            </a:pPr>
            <a:r>
              <a:rPr lang="sv-SE" sz="800" dirty="0">
                <a:latin typeface="Arial" panose="020B0604020202020204" pitchFamily="34" charset="0"/>
                <a:cs typeface="Arial" panose="020B0604020202020204" pitchFamily="34" charset="0"/>
              </a:rPr>
              <a:t>Längst ned i fönstret visas </a:t>
            </a:r>
            <a:r>
              <a:rPr lang="sv-SE" sz="800" i="1" dirty="0">
                <a:latin typeface="Arial" panose="020B0604020202020204" pitchFamily="34" charset="0"/>
                <a:cs typeface="Arial" panose="020B0604020202020204" pitchFamily="34" charset="0"/>
              </a:rPr>
              <a:t>Anteckningar</a:t>
            </a:r>
            <a:r>
              <a:rPr lang="sv-SE" sz="800" dirty="0">
                <a:latin typeface="Arial" panose="020B0604020202020204" pitchFamily="34" charset="0"/>
                <a:cs typeface="Arial" panose="020B0604020202020204" pitchFamily="34" charset="0"/>
              </a:rPr>
              <a:t>. Klistra in ditt material här:</a:t>
            </a:r>
          </a:p>
        </p:txBody>
      </p:sp>
      <p:pic>
        <p:nvPicPr>
          <p:cNvPr id="28" name="Bildobjekt 27">
            <a:extLst>
              <a:ext uri="{FF2B5EF4-FFF2-40B4-BE49-F238E27FC236}">
                <a16:creationId xmlns:a16="http://schemas.microsoft.com/office/drawing/2014/main" id="{9D958554-00EE-6D7F-DF08-DDE83953977F}"/>
              </a:ext>
            </a:extLst>
          </p:cNvPr>
          <p:cNvPicPr>
            <a:picLocks noChangeAspect="1"/>
          </p:cNvPicPr>
          <p:nvPr/>
        </p:nvPicPr>
        <p:blipFill rotWithShape="1">
          <a:blip r:embed="rId8"/>
          <a:srcRect r="65521"/>
          <a:stretch/>
        </p:blipFill>
        <p:spPr>
          <a:xfrm>
            <a:off x="3404605" y="4078901"/>
            <a:ext cx="2538993" cy="540784"/>
          </a:xfrm>
          <a:prstGeom prst="rect">
            <a:avLst/>
          </a:prstGeom>
        </p:spPr>
      </p:pic>
      <p:sp>
        <p:nvSpPr>
          <p:cNvPr id="29" name="textruta 28">
            <a:extLst>
              <a:ext uri="{FF2B5EF4-FFF2-40B4-BE49-F238E27FC236}">
                <a16:creationId xmlns:a16="http://schemas.microsoft.com/office/drawing/2014/main" id="{2358324A-4A25-8693-99F8-F6AFAD410229}"/>
              </a:ext>
            </a:extLst>
          </p:cNvPr>
          <p:cNvSpPr txBox="1"/>
          <p:nvPr/>
        </p:nvSpPr>
        <p:spPr>
          <a:xfrm>
            <a:off x="3404605" y="4773353"/>
            <a:ext cx="2552695" cy="402310"/>
          </a:xfrm>
          <a:prstGeom prst="rect">
            <a:avLst/>
          </a:prstGeom>
          <a:noFill/>
        </p:spPr>
        <p:txBody>
          <a:bodyPr wrap="square" lIns="0" tIns="0" rIns="0" bIns="32659" rtlCol="0">
            <a:spAutoFit/>
          </a:bodyPr>
          <a:lstStyle/>
          <a:p>
            <a:pPr>
              <a:spcBef>
                <a:spcPts val="200"/>
              </a:spcBef>
              <a:spcAft>
                <a:spcPts val="200"/>
              </a:spcAft>
            </a:pPr>
            <a:r>
              <a:rPr lang="sv-SE" sz="800" dirty="0">
                <a:latin typeface="Arial" panose="020B0604020202020204" pitchFamily="34" charset="0"/>
                <a:cs typeface="Arial" panose="020B0604020202020204" pitchFamily="34" charset="0"/>
              </a:rPr>
              <a:t>Text som läggs i </a:t>
            </a:r>
            <a:r>
              <a:rPr lang="sv-SE" sz="800" i="1" dirty="0">
                <a:latin typeface="Arial" panose="020B0604020202020204" pitchFamily="34" charset="0"/>
                <a:cs typeface="Arial" panose="020B0604020202020204" pitchFamily="34" charset="0"/>
              </a:rPr>
              <a:t>Anteckningar </a:t>
            </a:r>
            <a:r>
              <a:rPr lang="sv-SE" sz="800" dirty="0">
                <a:latin typeface="Arial" panose="020B0604020202020204" pitchFamily="34" charset="0"/>
                <a:cs typeface="Arial" panose="020B0604020202020204" pitchFamily="34" charset="0"/>
              </a:rPr>
              <a:t>blir även tillgängliga för presentatören i </a:t>
            </a:r>
            <a:r>
              <a:rPr lang="sv-SE" sz="800" i="1" dirty="0">
                <a:latin typeface="Arial" panose="020B0604020202020204" pitchFamily="34" charset="0"/>
                <a:cs typeface="Arial" panose="020B0604020202020204" pitchFamily="34" charset="0"/>
              </a:rPr>
              <a:t>Föredragshållarvyn. </a:t>
            </a:r>
            <a:r>
              <a:rPr lang="sv-SE" sz="800" dirty="0">
                <a:latin typeface="Arial" panose="020B0604020202020204" pitchFamily="34" charset="0"/>
                <a:cs typeface="Arial" panose="020B0604020202020204" pitchFamily="34" charset="0"/>
              </a:rPr>
              <a:t>Där kan det användas som manus för varje slide.</a:t>
            </a:r>
          </a:p>
        </p:txBody>
      </p:sp>
      <p:sp>
        <p:nvSpPr>
          <p:cNvPr id="2" name="Freeform: Shape 22">
            <a:hlinkClick r:id="rId9"/>
            <a:extLst>
              <a:ext uri="{FF2B5EF4-FFF2-40B4-BE49-F238E27FC236}">
                <a16:creationId xmlns:a16="http://schemas.microsoft.com/office/drawing/2014/main" id="{02789771-E075-56A0-1640-6E0F8D3D758B}"/>
              </a:ext>
            </a:extLst>
          </p:cNvPr>
          <p:cNvSpPr/>
          <p:nvPr/>
        </p:nvSpPr>
        <p:spPr>
          <a:xfrm>
            <a:off x="503238" y="5384571"/>
            <a:ext cx="1459108" cy="288463"/>
          </a:xfrm>
          <a:custGeom>
            <a:avLst/>
            <a:gdLst>
              <a:gd name="connsiteX0" fmla="*/ 883041 w 1459108"/>
              <a:gd name="connsiteY0" fmla="*/ 161000 h 288463"/>
              <a:gd name="connsiteX1" fmla="*/ 883041 w 1459108"/>
              <a:gd name="connsiteY1" fmla="*/ 228615 h 288463"/>
              <a:gd name="connsiteX2" fmla="*/ 980099 w 1459108"/>
              <a:gd name="connsiteY2" fmla="*/ 228615 h 288463"/>
              <a:gd name="connsiteX3" fmla="*/ 980099 w 1459108"/>
              <a:gd name="connsiteY3" fmla="*/ 161000 h 288463"/>
              <a:gd name="connsiteX4" fmla="*/ 806483 w 1459108"/>
              <a:gd name="connsiteY4" fmla="*/ 161000 h 288463"/>
              <a:gd name="connsiteX5" fmla="*/ 806483 w 1459108"/>
              <a:gd name="connsiteY5" fmla="*/ 228615 h 288463"/>
              <a:gd name="connsiteX6" fmla="*/ 849383 w 1459108"/>
              <a:gd name="connsiteY6" fmla="*/ 228615 h 288463"/>
              <a:gd name="connsiteX7" fmla="*/ 849383 w 1459108"/>
              <a:gd name="connsiteY7" fmla="*/ 161000 h 288463"/>
              <a:gd name="connsiteX8" fmla="*/ 883041 w 1459108"/>
              <a:gd name="connsiteY8" fmla="*/ 60329 h 288463"/>
              <a:gd name="connsiteX9" fmla="*/ 883041 w 1459108"/>
              <a:gd name="connsiteY9" fmla="*/ 127343 h 288463"/>
              <a:gd name="connsiteX10" fmla="*/ 980099 w 1459108"/>
              <a:gd name="connsiteY10" fmla="*/ 127343 h 288463"/>
              <a:gd name="connsiteX11" fmla="*/ 980099 w 1459108"/>
              <a:gd name="connsiteY11" fmla="*/ 60329 h 288463"/>
              <a:gd name="connsiteX12" fmla="*/ 806483 w 1459108"/>
              <a:gd name="connsiteY12" fmla="*/ 60329 h 288463"/>
              <a:gd name="connsiteX13" fmla="*/ 806483 w 1459108"/>
              <a:gd name="connsiteY13" fmla="*/ 127343 h 288463"/>
              <a:gd name="connsiteX14" fmla="*/ 849383 w 1459108"/>
              <a:gd name="connsiteY14" fmla="*/ 127343 h 288463"/>
              <a:gd name="connsiteX15" fmla="*/ 849383 w 1459108"/>
              <a:gd name="connsiteY15" fmla="*/ 60329 h 288463"/>
              <a:gd name="connsiteX16" fmla="*/ 143812 w 1459108"/>
              <a:gd name="connsiteY16" fmla="*/ 839 h 288463"/>
              <a:gd name="connsiteX17" fmla="*/ 1058671 w 1459108"/>
              <a:gd name="connsiteY17" fmla="*/ 839 h 288463"/>
              <a:gd name="connsiteX18" fmla="*/ 1058671 w 1459108"/>
              <a:gd name="connsiteY18" fmla="*/ 288463 h 288463"/>
              <a:gd name="connsiteX19" fmla="*/ 143812 w 1459108"/>
              <a:gd name="connsiteY19" fmla="*/ 288463 h 288463"/>
              <a:gd name="connsiteX20" fmla="*/ 0 w 1459108"/>
              <a:gd name="connsiteY20" fmla="*/ 144651 h 288463"/>
              <a:gd name="connsiteX21" fmla="*/ 143812 w 1459108"/>
              <a:gd name="connsiteY21" fmla="*/ 839 h 288463"/>
              <a:gd name="connsiteX22" fmla="*/ 1130617 w 1459108"/>
              <a:gd name="connsiteY22" fmla="*/ 0 h 288463"/>
              <a:gd name="connsiteX23" fmla="*/ 1351597 w 1459108"/>
              <a:gd name="connsiteY23" fmla="*/ 0 h 288463"/>
              <a:gd name="connsiteX24" fmla="*/ 1351597 w 1459108"/>
              <a:gd name="connsiteY24" fmla="*/ 8168 h 288463"/>
              <a:gd name="connsiteX25" fmla="*/ 1371274 w 1459108"/>
              <a:gd name="connsiteY25" fmla="*/ 12141 h 288463"/>
              <a:gd name="connsiteX26" fmla="*/ 1459108 w 1459108"/>
              <a:gd name="connsiteY26" fmla="*/ 144651 h 288463"/>
              <a:gd name="connsiteX27" fmla="*/ 1315296 w 1459108"/>
              <a:gd name="connsiteY27" fmla="*/ 288463 h 288463"/>
              <a:gd name="connsiteX28" fmla="*/ 1071982 w 1459108"/>
              <a:gd name="connsiteY28" fmla="*/ 288463 h 288463"/>
              <a:gd name="connsiteX29" fmla="*/ 1071982 w 1459108"/>
              <a:gd name="connsiteY29" fmla="*/ 839 h 288463"/>
              <a:gd name="connsiteX30" fmla="*/ 1130617 w 1459108"/>
              <a:gd name="connsiteY30" fmla="*/ 839 h 28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9108" h="288463">
                <a:moveTo>
                  <a:pt x="883041" y="161000"/>
                </a:moveTo>
                <a:lnTo>
                  <a:pt x="883041" y="228615"/>
                </a:lnTo>
                <a:lnTo>
                  <a:pt x="980099" y="228615"/>
                </a:lnTo>
                <a:lnTo>
                  <a:pt x="980099" y="161000"/>
                </a:lnTo>
                <a:close/>
                <a:moveTo>
                  <a:pt x="806483" y="161000"/>
                </a:moveTo>
                <a:lnTo>
                  <a:pt x="806483" y="228615"/>
                </a:lnTo>
                <a:lnTo>
                  <a:pt x="849383" y="228615"/>
                </a:lnTo>
                <a:lnTo>
                  <a:pt x="849383" y="161000"/>
                </a:lnTo>
                <a:close/>
                <a:moveTo>
                  <a:pt x="883041" y="60329"/>
                </a:moveTo>
                <a:lnTo>
                  <a:pt x="883041" y="127343"/>
                </a:lnTo>
                <a:lnTo>
                  <a:pt x="980099" y="127343"/>
                </a:lnTo>
                <a:lnTo>
                  <a:pt x="980099" y="60329"/>
                </a:lnTo>
                <a:close/>
                <a:moveTo>
                  <a:pt x="806483" y="60329"/>
                </a:moveTo>
                <a:lnTo>
                  <a:pt x="806483" y="127343"/>
                </a:lnTo>
                <a:lnTo>
                  <a:pt x="849383" y="127343"/>
                </a:lnTo>
                <a:lnTo>
                  <a:pt x="849383" y="60329"/>
                </a:lnTo>
                <a:close/>
                <a:moveTo>
                  <a:pt x="143812" y="839"/>
                </a:moveTo>
                <a:lnTo>
                  <a:pt x="1058671" y="839"/>
                </a:lnTo>
                <a:lnTo>
                  <a:pt x="1058671" y="288463"/>
                </a:lnTo>
                <a:lnTo>
                  <a:pt x="143812" y="288463"/>
                </a:lnTo>
                <a:cubicBezTo>
                  <a:pt x="64387" y="288463"/>
                  <a:pt x="0" y="224076"/>
                  <a:pt x="0" y="144651"/>
                </a:cubicBezTo>
                <a:cubicBezTo>
                  <a:pt x="0" y="65226"/>
                  <a:pt x="64387" y="839"/>
                  <a:pt x="143812" y="839"/>
                </a:cubicBezTo>
                <a:close/>
                <a:moveTo>
                  <a:pt x="1130617" y="0"/>
                </a:moveTo>
                <a:lnTo>
                  <a:pt x="1351597" y="0"/>
                </a:lnTo>
                <a:lnTo>
                  <a:pt x="1351597" y="8168"/>
                </a:lnTo>
                <a:lnTo>
                  <a:pt x="1371274" y="12141"/>
                </a:lnTo>
                <a:cubicBezTo>
                  <a:pt x="1422890" y="33973"/>
                  <a:pt x="1459108" y="85083"/>
                  <a:pt x="1459108" y="144651"/>
                </a:cubicBezTo>
                <a:cubicBezTo>
                  <a:pt x="1459108" y="224076"/>
                  <a:pt x="1394721" y="288463"/>
                  <a:pt x="1315296" y="288463"/>
                </a:cubicBezTo>
                <a:lnTo>
                  <a:pt x="1071982" y="288463"/>
                </a:lnTo>
                <a:lnTo>
                  <a:pt x="1071982" y="839"/>
                </a:lnTo>
                <a:lnTo>
                  <a:pt x="1130617" y="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
        <p:nvSpPr>
          <p:cNvPr id="4" name="Freeform: Shape 24">
            <a:hlinkClick r:id="rId10"/>
            <a:extLst>
              <a:ext uri="{FF2B5EF4-FFF2-40B4-BE49-F238E27FC236}">
                <a16:creationId xmlns:a16="http://schemas.microsoft.com/office/drawing/2014/main" id="{F2BC3B51-D964-5CD9-EE48-876B8DD9C9A1}"/>
              </a:ext>
            </a:extLst>
          </p:cNvPr>
          <p:cNvSpPr/>
          <p:nvPr/>
        </p:nvSpPr>
        <p:spPr>
          <a:xfrm>
            <a:off x="3404605" y="5296739"/>
            <a:ext cx="1459108" cy="287624"/>
          </a:xfrm>
          <a:custGeom>
            <a:avLst/>
            <a:gdLst>
              <a:gd name="connsiteX0" fmla="*/ 883041 w 1459108"/>
              <a:gd name="connsiteY0" fmla="*/ 160161 h 287624"/>
              <a:gd name="connsiteX1" fmla="*/ 883041 w 1459108"/>
              <a:gd name="connsiteY1" fmla="*/ 227776 h 287624"/>
              <a:gd name="connsiteX2" fmla="*/ 980099 w 1459108"/>
              <a:gd name="connsiteY2" fmla="*/ 227776 h 287624"/>
              <a:gd name="connsiteX3" fmla="*/ 980099 w 1459108"/>
              <a:gd name="connsiteY3" fmla="*/ 160161 h 287624"/>
              <a:gd name="connsiteX4" fmla="*/ 806483 w 1459108"/>
              <a:gd name="connsiteY4" fmla="*/ 160161 h 287624"/>
              <a:gd name="connsiteX5" fmla="*/ 806483 w 1459108"/>
              <a:gd name="connsiteY5" fmla="*/ 227776 h 287624"/>
              <a:gd name="connsiteX6" fmla="*/ 849383 w 1459108"/>
              <a:gd name="connsiteY6" fmla="*/ 227776 h 287624"/>
              <a:gd name="connsiteX7" fmla="*/ 849383 w 1459108"/>
              <a:gd name="connsiteY7" fmla="*/ 160161 h 287624"/>
              <a:gd name="connsiteX8" fmla="*/ 883041 w 1459108"/>
              <a:gd name="connsiteY8" fmla="*/ 59490 h 287624"/>
              <a:gd name="connsiteX9" fmla="*/ 883041 w 1459108"/>
              <a:gd name="connsiteY9" fmla="*/ 126504 h 287624"/>
              <a:gd name="connsiteX10" fmla="*/ 980099 w 1459108"/>
              <a:gd name="connsiteY10" fmla="*/ 126504 h 287624"/>
              <a:gd name="connsiteX11" fmla="*/ 980099 w 1459108"/>
              <a:gd name="connsiteY11" fmla="*/ 59490 h 287624"/>
              <a:gd name="connsiteX12" fmla="*/ 806483 w 1459108"/>
              <a:gd name="connsiteY12" fmla="*/ 59490 h 287624"/>
              <a:gd name="connsiteX13" fmla="*/ 806483 w 1459108"/>
              <a:gd name="connsiteY13" fmla="*/ 126504 h 287624"/>
              <a:gd name="connsiteX14" fmla="*/ 849383 w 1459108"/>
              <a:gd name="connsiteY14" fmla="*/ 126504 h 287624"/>
              <a:gd name="connsiteX15" fmla="*/ 849383 w 1459108"/>
              <a:gd name="connsiteY15" fmla="*/ 59490 h 287624"/>
              <a:gd name="connsiteX16" fmla="*/ 1071982 w 1459108"/>
              <a:gd name="connsiteY16" fmla="*/ 0 h 287624"/>
              <a:gd name="connsiteX17" fmla="*/ 1315296 w 1459108"/>
              <a:gd name="connsiteY17" fmla="*/ 0 h 287624"/>
              <a:gd name="connsiteX18" fmla="*/ 1459108 w 1459108"/>
              <a:gd name="connsiteY18" fmla="*/ 143812 h 287624"/>
              <a:gd name="connsiteX19" fmla="*/ 1315296 w 1459108"/>
              <a:gd name="connsiteY19" fmla="*/ 287624 h 287624"/>
              <a:gd name="connsiteX20" fmla="*/ 1071982 w 1459108"/>
              <a:gd name="connsiteY20" fmla="*/ 287624 h 287624"/>
              <a:gd name="connsiteX21" fmla="*/ 143812 w 1459108"/>
              <a:gd name="connsiteY21" fmla="*/ 0 h 287624"/>
              <a:gd name="connsiteX22" fmla="*/ 1058671 w 1459108"/>
              <a:gd name="connsiteY22" fmla="*/ 0 h 287624"/>
              <a:gd name="connsiteX23" fmla="*/ 1058671 w 1459108"/>
              <a:gd name="connsiteY23" fmla="*/ 287624 h 287624"/>
              <a:gd name="connsiteX24" fmla="*/ 143812 w 1459108"/>
              <a:gd name="connsiteY24" fmla="*/ 287624 h 287624"/>
              <a:gd name="connsiteX25" fmla="*/ 0 w 1459108"/>
              <a:gd name="connsiteY25" fmla="*/ 143812 h 287624"/>
              <a:gd name="connsiteX26" fmla="*/ 143812 w 1459108"/>
              <a:gd name="connsiteY26" fmla="*/ 0 h 2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9108" h="287624">
                <a:moveTo>
                  <a:pt x="883041" y="160161"/>
                </a:moveTo>
                <a:lnTo>
                  <a:pt x="883041" y="227776"/>
                </a:lnTo>
                <a:lnTo>
                  <a:pt x="980099" y="227776"/>
                </a:lnTo>
                <a:lnTo>
                  <a:pt x="980099" y="160161"/>
                </a:lnTo>
                <a:close/>
                <a:moveTo>
                  <a:pt x="806483" y="160161"/>
                </a:moveTo>
                <a:lnTo>
                  <a:pt x="806483" y="227776"/>
                </a:lnTo>
                <a:lnTo>
                  <a:pt x="849383" y="227776"/>
                </a:lnTo>
                <a:lnTo>
                  <a:pt x="849383" y="160161"/>
                </a:lnTo>
                <a:close/>
                <a:moveTo>
                  <a:pt x="883041" y="59490"/>
                </a:moveTo>
                <a:lnTo>
                  <a:pt x="883041" y="126504"/>
                </a:lnTo>
                <a:lnTo>
                  <a:pt x="980099" y="126504"/>
                </a:lnTo>
                <a:lnTo>
                  <a:pt x="980099" y="59490"/>
                </a:lnTo>
                <a:close/>
                <a:moveTo>
                  <a:pt x="806483" y="59490"/>
                </a:moveTo>
                <a:lnTo>
                  <a:pt x="806483" y="126504"/>
                </a:lnTo>
                <a:lnTo>
                  <a:pt x="849383" y="126504"/>
                </a:lnTo>
                <a:lnTo>
                  <a:pt x="849383" y="59490"/>
                </a:lnTo>
                <a:close/>
                <a:moveTo>
                  <a:pt x="1071982" y="0"/>
                </a:moveTo>
                <a:lnTo>
                  <a:pt x="1315296" y="0"/>
                </a:lnTo>
                <a:cubicBezTo>
                  <a:pt x="1394721" y="0"/>
                  <a:pt x="1459108" y="64387"/>
                  <a:pt x="1459108" y="143812"/>
                </a:cubicBezTo>
                <a:cubicBezTo>
                  <a:pt x="1459108" y="223237"/>
                  <a:pt x="1394721" y="287624"/>
                  <a:pt x="1315296" y="287624"/>
                </a:cubicBezTo>
                <a:lnTo>
                  <a:pt x="1071982" y="287624"/>
                </a:lnTo>
                <a:close/>
                <a:moveTo>
                  <a:pt x="143812" y="0"/>
                </a:moveTo>
                <a:lnTo>
                  <a:pt x="1058671" y="0"/>
                </a:lnTo>
                <a:lnTo>
                  <a:pt x="1058671" y="287624"/>
                </a:lnTo>
                <a:lnTo>
                  <a:pt x="143812" y="287624"/>
                </a:lnTo>
                <a:cubicBezTo>
                  <a:pt x="64387" y="287624"/>
                  <a:pt x="0" y="223237"/>
                  <a:pt x="0" y="143812"/>
                </a:cubicBezTo>
                <a:cubicBezTo>
                  <a:pt x="0" y="64387"/>
                  <a:pt x="64387" y="0"/>
                  <a:pt x="1438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 rtlCol="0" anchor="ctr">
            <a:noAutofit/>
          </a:bodyPr>
          <a:lstStyle/>
          <a:p>
            <a:r>
              <a:rPr lang="sv-SE" sz="1000" dirty="0">
                <a:cs typeface="Arial" panose="020B0604020202020204" pitchFamily="34" charset="0"/>
              </a:rPr>
              <a:t>Prova själv</a:t>
            </a:r>
          </a:p>
        </p:txBody>
      </p:sp>
    </p:spTree>
    <p:extLst>
      <p:ext uri="{BB962C8B-B14F-4D97-AF65-F5344CB8AC3E}">
        <p14:creationId xmlns:p14="http://schemas.microsoft.com/office/powerpoint/2010/main" val="354509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5D97D41-3B02-DCBA-4B57-679A6D5A44D9}"/>
              </a:ext>
            </a:extLst>
          </p:cNvPr>
          <p:cNvSpPr>
            <a:spLocks noGrp="1"/>
          </p:cNvSpPr>
          <p:nvPr>
            <p:ph type="title"/>
          </p:nvPr>
        </p:nvSpPr>
        <p:spPr>
          <a:xfrm>
            <a:off x="532215" y="850677"/>
            <a:ext cx="10212693" cy="1325563"/>
          </a:xfrm>
        </p:spPr>
        <p:txBody>
          <a:bodyPr/>
          <a:lstStyle/>
          <a:p>
            <a:r>
              <a:rPr lang="sv-SE" dirty="0"/>
              <a:t>PEG/gastronomi</a:t>
            </a:r>
          </a:p>
        </p:txBody>
      </p:sp>
      <p:sp>
        <p:nvSpPr>
          <p:cNvPr id="10" name="Platshållare för text 9">
            <a:extLst>
              <a:ext uri="{FF2B5EF4-FFF2-40B4-BE49-F238E27FC236}">
                <a16:creationId xmlns:a16="http://schemas.microsoft.com/office/drawing/2014/main" id="{B41E2132-9B48-3E81-7F86-629431A11F09}"/>
              </a:ext>
            </a:extLst>
          </p:cNvPr>
          <p:cNvSpPr>
            <a:spLocks noGrp="1"/>
          </p:cNvSpPr>
          <p:nvPr>
            <p:ph type="body" sz="quarter" idx="16"/>
          </p:nvPr>
        </p:nvSpPr>
        <p:spPr>
          <a:xfrm>
            <a:off x="532216" y="2230580"/>
            <a:ext cx="10212693" cy="919767"/>
          </a:xfrm>
        </p:spPr>
        <p:txBody>
          <a:bodyPr/>
          <a:lstStyle/>
          <a:p>
            <a:r>
              <a:rPr lang="sv-SE" dirty="0"/>
              <a:t>Inför kunskapstest delegering sondmatning PEG</a:t>
            </a:r>
          </a:p>
        </p:txBody>
      </p:sp>
      <p:pic>
        <p:nvPicPr>
          <p:cNvPr id="2" name="Bildobjekt 1" descr="En bild som visar person, inomhus&#10;&#10;Automatiskt genererad beskrivning">
            <a:extLst>
              <a:ext uri="{FF2B5EF4-FFF2-40B4-BE49-F238E27FC236}">
                <a16:creationId xmlns:a16="http://schemas.microsoft.com/office/drawing/2014/main" id="{4F097034-8465-3DE3-CA7D-9133D7B2A6C7}"/>
              </a:ext>
            </a:extLst>
          </p:cNvPr>
          <p:cNvPicPr>
            <a:picLocks noChangeAspect="1"/>
          </p:cNvPicPr>
          <p:nvPr/>
        </p:nvPicPr>
        <p:blipFill rotWithShape="1">
          <a:blip r:embed="rId3">
            <a:extLst>
              <a:ext uri="{28A0092B-C50C-407E-A947-70E740481C1C}">
                <a14:useLocalDpi xmlns:a14="http://schemas.microsoft.com/office/drawing/2010/main" val="0"/>
              </a:ext>
            </a:extLst>
          </a:blip>
          <a:srcRect t="5330" r="1" b="5156"/>
          <a:stretch>
            <a:fillRect/>
          </a:stretch>
        </p:blipFill>
        <p:spPr>
          <a:xfrm>
            <a:off x="1986358" y="3244169"/>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ln w="63500">
            <a:solidFill>
              <a:schemeClr val="accent1"/>
            </a:solidFill>
          </a:ln>
        </p:spPr>
      </p:pic>
    </p:spTree>
    <p:extLst>
      <p:ext uri="{BB962C8B-B14F-4D97-AF65-F5344CB8AC3E}">
        <p14:creationId xmlns:p14="http://schemas.microsoft.com/office/powerpoint/2010/main" val="250353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6B3BFB3-9170-9537-241F-020C5B2796FD}"/>
              </a:ext>
            </a:extLst>
          </p:cNvPr>
          <p:cNvSpPr>
            <a:spLocks noGrp="1"/>
          </p:cNvSpPr>
          <p:nvPr>
            <p:ph type="title"/>
          </p:nvPr>
        </p:nvSpPr>
        <p:spPr/>
        <p:txBody>
          <a:bodyPr/>
          <a:lstStyle/>
          <a:p>
            <a:r>
              <a:rPr lang="sv-SE" dirty="0"/>
              <a:t>När behöver man en peg?</a:t>
            </a:r>
          </a:p>
        </p:txBody>
      </p:sp>
      <p:sp>
        <p:nvSpPr>
          <p:cNvPr id="7" name="Platshållare för text 6">
            <a:extLst>
              <a:ext uri="{FF2B5EF4-FFF2-40B4-BE49-F238E27FC236}">
                <a16:creationId xmlns:a16="http://schemas.microsoft.com/office/drawing/2014/main" id="{CDA740BE-2FE7-8EFC-5FCA-85A691B68793}"/>
              </a:ext>
            </a:extLst>
          </p:cNvPr>
          <p:cNvSpPr>
            <a:spLocks noGrp="1"/>
          </p:cNvSpPr>
          <p:nvPr>
            <p:ph type="body" sz="quarter" idx="13"/>
          </p:nvPr>
        </p:nvSpPr>
        <p:spPr/>
        <p:txBody>
          <a:bodyPr/>
          <a:lstStyle/>
          <a:p>
            <a:r>
              <a:rPr lang="en-US" dirty="0"/>
              <a:t>En patient </a:t>
            </a:r>
            <a:r>
              <a:rPr lang="en-US" dirty="0" err="1"/>
              <a:t>som</a:t>
            </a:r>
            <a:r>
              <a:rPr lang="en-US" dirty="0"/>
              <a:t> av </a:t>
            </a:r>
            <a:r>
              <a:rPr lang="en-US" dirty="0" err="1"/>
              <a:t>olika</a:t>
            </a:r>
            <a:r>
              <a:rPr lang="en-US" dirty="0"/>
              <a:t> </a:t>
            </a:r>
            <a:r>
              <a:rPr lang="en-US" dirty="0" err="1"/>
              <a:t>anledningar</a:t>
            </a:r>
            <a:r>
              <a:rPr lang="en-US" dirty="0"/>
              <a:t> </a:t>
            </a:r>
            <a:r>
              <a:rPr lang="en-US" dirty="0" err="1"/>
              <a:t>inte</a:t>
            </a:r>
            <a:r>
              <a:rPr lang="en-US" dirty="0"/>
              <a:t> </a:t>
            </a:r>
            <a:r>
              <a:rPr lang="en-US" dirty="0" err="1"/>
              <a:t>kan</a:t>
            </a:r>
            <a:r>
              <a:rPr lang="en-US" dirty="0"/>
              <a:t> </a:t>
            </a:r>
            <a:r>
              <a:rPr lang="en-US" dirty="0" err="1"/>
              <a:t>äta</a:t>
            </a:r>
            <a:r>
              <a:rPr lang="en-US" dirty="0"/>
              <a:t> </a:t>
            </a:r>
            <a:r>
              <a:rPr lang="en-US" dirty="0" err="1"/>
              <a:t>tillräckligt</a:t>
            </a:r>
            <a:r>
              <a:rPr lang="en-US" dirty="0"/>
              <a:t> med </a:t>
            </a:r>
            <a:r>
              <a:rPr lang="en-US" dirty="0" err="1"/>
              <a:t>föda</a:t>
            </a:r>
            <a:endParaRPr lang="sv-SE" dirty="0"/>
          </a:p>
          <a:p>
            <a:pPr lvl="0"/>
            <a:r>
              <a:rPr lang="en-US" dirty="0"/>
              <a:t>Om </a:t>
            </a:r>
            <a:r>
              <a:rPr lang="en-US" dirty="0" err="1"/>
              <a:t>en</a:t>
            </a:r>
            <a:r>
              <a:rPr lang="en-US" dirty="0"/>
              <a:t> patient </a:t>
            </a:r>
            <a:r>
              <a:rPr lang="en-US" dirty="0" err="1"/>
              <a:t>behöver</a:t>
            </a:r>
            <a:r>
              <a:rPr lang="en-US" dirty="0"/>
              <a:t> </a:t>
            </a:r>
            <a:r>
              <a:rPr lang="en-US" dirty="0" err="1"/>
              <a:t>sondnäring</a:t>
            </a:r>
            <a:r>
              <a:rPr lang="en-US" dirty="0"/>
              <a:t> </a:t>
            </a:r>
            <a:r>
              <a:rPr lang="en-US" dirty="0" err="1"/>
              <a:t>mer</a:t>
            </a:r>
            <a:r>
              <a:rPr lang="en-US" dirty="0"/>
              <a:t> </a:t>
            </a:r>
            <a:r>
              <a:rPr lang="en-US" dirty="0" err="1"/>
              <a:t>än</a:t>
            </a:r>
            <a:r>
              <a:rPr lang="en-US" dirty="0"/>
              <a:t> 4-6 </a:t>
            </a:r>
            <a:r>
              <a:rPr lang="en-US" dirty="0" err="1"/>
              <a:t>veckor</a:t>
            </a:r>
            <a:r>
              <a:rPr lang="en-US" dirty="0"/>
              <a:t>.</a:t>
            </a:r>
          </a:p>
          <a:p>
            <a:r>
              <a:rPr lang="en-US" dirty="0"/>
              <a:t>En PEG </a:t>
            </a:r>
            <a:r>
              <a:rPr lang="en-US" dirty="0" err="1"/>
              <a:t>kan</a:t>
            </a:r>
            <a:r>
              <a:rPr lang="en-US" dirty="0"/>
              <a:t> </a:t>
            </a:r>
            <a:r>
              <a:rPr lang="en-US" dirty="0" err="1"/>
              <a:t>sitta</a:t>
            </a:r>
            <a:r>
              <a:rPr lang="en-US" dirty="0"/>
              <a:t> </a:t>
            </a:r>
            <a:r>
              <a:rPr lang="en-US" dirty="0" err="1"/>
              <a:t>kvar</a:t>
            </a:r>
            <a:r>
              <a:rPr lang="en-US" dirty="0"/>
              <a:t> </a:t>
            </a:r>
            <a:r>
              <a:rPr lang="en-US" dirty="0" err="1"/>
              <a:t>i</a:t>
            </a:r>
            <a:r>
              <a:rPr lang="en-US" dirty="0"/>
              <a:t> </a:t>
            </a:r>
            <a:r>
              <a:rPr lang="en-US" dirty="0" err="1"/>
              <a:t>flera</a:t>
            </a:r>
            <a:r>
              <a:rPr lang="en-US" dirty="0"/>
              <a:t> </a:t>
            </a:r>
            <a:r>
              <a:rPr lang="en-US" dirty="0" err="1"/>
              <a:t>år</a:t>
            </a:r>
            <a:r>
              <a:rPr lang="en-US" dirty="0"/>
              <a:t>. Den </a:t>
            </a:r>
            <a:r>
              <a:rPr lang="en-US" dirty="0" err="1"/>
              <a:t>byts</a:t>
            </a:r>
            <a:r>
              <a:rPr lang="en-US" dirty="0"/>
              <a:t> bara om den </a:t>
            </a:r>
            <a:r>
              <a:rPr lang="en-US" dirty="0" err="1"/>
              <a:t>inte</a:t>
            </a:r>
            <a:r>
              <a:rPr lang="en-US" dirty="0"/>
              <a:t> </a:t>
            </a:r>
            <a:r>
              <a:rPr lang="en-US" dirty="0" err="1"/>
              <a:t>fungerar</a:t>
            </a:r>
            <a:endParaRPr lang="sv-SE" dirty="0"/>
          </a:p>
          <a:p>
            <a:r>
              <a:rPr lang="en-US" dirty="0"/>
              <a:t>Om </a:t>
            </a:r>
            <a:r>
              <a:rPr lang="en-US" dirty="0" err="1"/>
              <a:t>patienten</a:t>
            </a:r>
            <a:r>
              <a:rPr lang="en-US" dirty="0"/>
              <a:t> </a:t>
            </a:r>
            <a:r>
              <a:rPr lang="en-US" dirty="0" err="1"/>
              <a:t>har</a:t>
            </a:r>
            <a:r>
              <a:rPr lang="en-US" dirty="0"/>
              <a:t> </a:t>
            </a:r>
            <a:r>
              <a:rPr lang="en-US" dirty="0" err="1"/>
              <a:t>en</a:t>
            </a:r>
            <a:r>
              <a:rPr lang="en-US" dirty="0"/>
              <a:t> ”</a:t>
            </a:r>
            <a:r>
              <a:rPr lang="en-US" dirty="0" err="1"/>
              <a:t>knapp</a:t>
            </a:r>
            <a:r>
              <a:rPr lang="en-US" dirty="0"/>
              <a:t>” </a:t>
            </a:r>
            <a:r>
              <a:rPr lang="en-US" dirty="0" err="1"/>
              <a:t>byts</a:t>
            </a:r>
            <a:r>
              <a:rPr lang="en-US" dirty="0"/>
              <a:t> </a:t>
            </a:r>
            <a:r>
              <a:rPr lang="en-US" dirty="0" err="1"/>
              <a:t>denna</a:t>
            </a:r>
            <a:r>
              <a:rPr lang="en-US" dirty="0"/>
              <a:t> var 3-4:e </a:t>
            </a:r>
            <a:r>
              <a:rPr lang="en-US" dirty="0" err="1"/>
              <a:t>månad</a:t>
            </a:r>
            <a:r>
              <a:rPr lang="en-US" dirty="0"/>
              <a:t>. </a:t>
            </a:r>
            <a:r>
              <a:rPr lang="en-US" dirty="0" err="1"/>
              <a:t>När</a:t>
            </a:r>
            <a:r>
              <a:rPr lang="en-US" dirty="0"/>
              <a:t> </a:t>
            </a:r>
            <a:r>
              <a:rPr lang="en-US" dirty="0" err="1"/>
              <a:t>patienten</a:t>
            </a:r>
            <a:r>
              <a:rPr lang="en-US" dirty="0"/>
              <a:t> </a:t>
            </a:r>
            <a:r>
              <a:rPr lang="en-US" dirty="0" err="1"/>
              <a:t>har</a:t>
            </a:r>
            <a:r>
              <a:rPr lang="en-US" dirty="0"/>
              <a:t> </a:t>
            </a:r>
            <a:r>
              <a:rPr lang="en-US" dirty="0" err="1"/>
              <a:t>en</a:t>
            </a:r>
            <a:r>
              <a:rPr lang="en-US" dirty="0"/>
              <a:t> ”</a:t>
            </a:r>
            <a:r>
              <a:rPr lang="en-US" dirty="0" err="1"/>
              <a:t>knapp</a:t>
            </a:r>
            <a:r>
              <a:rPr lang="en-US" dirty="0"/>
              <a:t>” </a:t>
            </a:r>
            <a:r>
              <a:rPr lang="en-US" dirty="0" err="1"/>
              <a:t>så</a:t>
            </a:r>
            <a:r>
              <a:rPr lang="en-US" dirty="0"/>
              <a:t> </a:t>
            </a:r>
            <a:r>
              <a:rPr lang="en-US" dirty="0" err="1"/>
              <a:t>finns</a:t>
            </a:r>
            <a:r>
              <a:rPr lang="en-US" dirty="0"/>
              <a:t> </a:t>
            </a:r>
            <a:r>
              <a:rPr lang="en-US" dirty="0" err="1"/>
              <a:t>anslutningen</a:t>
            </a:r>
            <a:r>
              <a:rPr lang="en-US" dirty="0"/>
              <a:t> </a:t>
            </a:r>
            <a:r>
              <a:rPr lang="en-US" dirty="0" err="1"/>
              <a:t>i</a:t>
            </a:r>
            <a:r>
              <a:rPr lang="en-US" dirty="0"/>
              <a:t> </a:t>
            </a:r>
            <a:r>
              <a:rPr lang="en-US" dirty="0" err="1"/>
              <a:t>hudplan</a:t>
            </a:r>
            <a:r>
              <a:rPr lang="en-US" dirty="0"/>
              <a:t>. Ingen </a:t>
            </a:r>
            <a:r>
              <a:rPr lang="en-US" dirty="0" err="1"/>
              <a:t>kateter</a:t>
            </a:r>
            <a:r>
              <a:rPr lang="en-US" dirty="0"/>
              <a:t> sticker </a:t>
            </a:r>
            <a:r>
              <a:rPr lang="en-US" dirty="0" err="1"/>
              <a:t>ut</a:t>
            </a:r>
            <a:endParaRPr lang="sv-SE" dirty="0"/>
          </a:p>
          <a:p>
            <a:pPr marL="0" indent="0">
              <a:buNone/>
            </a:pPr>
            <a:endParaRPr lang="sv-SE" dirty="0"/>
          </a:p>
        </p:txBody>
      </p:sp>
    </p:spTree>
    <p:extLst>
      <p:ext uri="{BB962C8B-B14F-4D97-AF65-F5344CB8AC3E}">
        <p14:creationId xmlns:p14="http://schemas.microsoft.com/office/powerpoint/2010/main" val="40561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C3FD79-2727-7777-30B8-CFE2F46FD4D9}"/>
              </a:ext>
            </a:extLst>
          </p:cNvPr>
          <p:cNvSpPr>
            <a:spLocks noGrp="1"/>
          </p:cNvSpPr>
          <p:nvPr>
            <p:ph type="title"/>
          </p:nvPr>
        </p:nvSpPr>
        <p:spPr/>
        <p:txBody>
          <a:bodyPr>
            <a:normAutofit fontScale="90000"/>
          </a:bodyPr>
          <a:lstStyle/>
          <a:p>
            <a:r>
              <a:rPr lang="sv-SE" dirty="0"/>
              <a:t>Varför behöver man en peg?</a:t>
            </a:r>
          </a:p>
        </p:txBody>
      </p:sp>
      <p:sp>
        <p:nvSpPr>
          <p:cNvPr id="5" name="Platshållare för innehåll 4">
            <a:extLst>
              <a:ext uri="{FF2B5EF4-FFF2-40B4-BE49-F238E27FC236}">
                <a16:creationId xmlns:a16="http://schemas.microsoft.com/office/drawing/2014/main" id="{EA4C7460-97AF-1233-506F-78435414BA21}"/>
              </a:ext>
            </a:extLst>
          </p:cNvPr>
          <p:cNvSpPr>
            <a:spLocks noGrp="1"/>
          </p:cNvSpPr>
          <p:nvPr>
            <p:ph sz="quarter" idx="13"/>
          </p:nvPr>
        </p:nvSpPr>
        <p:spPr/>
        <p:txBody>
          <a:bodyPr/>
          <a:lstStyle/>
          <a:p>
            <a:r>
              <a:rPr lang="sv-SE" dirty="0"/>
              <a:t>Sväljproblem/</a:t>
            </a:r>
            <a:r>
              <a:rPr lang="sv-SE" dirty="0" err="1"/>
              <a:t>dysfagi</a:t>
            </a:r>
            <a:endParaRPr lang="sv-SE" dirty="0"/>
          </a:p>
          <a:p>
            <a:r>
              <a:rPr lang="en-US" b="0" i="0" dirty="0" err="1"/>
              <a:t>Dysfagi</a:t>
            </a:r>
            <a:r>
              <a:rPr lang="en-US" b="0" i="0" dirty="0"/>
              <a:t> </a:t>
            </a:r>
            <a:r>
              <a:rPr lang="en-US" b="0" i="0" dirty="0" err="1"/>
              <a:t>är</a:t>
            </a:r>
            <a:r>
              <a:rPr lang="en-US" b="0" i="0" dirty="0"/>
              <a:t> </a:t>
            </a:r>
            <a:r>
              <a:rPr lang="en-US" b="0" i="0" dirty="0" err="1"/>
              <a:t>ett</a:t>
            </a:r>
            <a:r>
              <a:rPr lang="en-US" b="0" i="0" dirty="0"/>
              <a:t> </a:t>
            </a:r>
            <a:r>
              <a:rPr lang="en-US" b="0" i="0" dirty="0" err="1"/>
              <a:t>symtom</a:t>
            </a:r>
            <a:r>
              <a:rPr lang="en-US" b="0" i="0" dirty="0"/>
              <a:t> </a:t>
            </a:r>
            <a:r>
              <a:rPr lang="en-US" b="0" i="0" dirty="0" err="1"/>
              <a:t>och</a:t>
            </a:r>
            <a:r>
              <a:rPr lang="en-US" b="0" i="0" dirty="0"/>
              <a:t> </a:t>
            </a:r>
            <a:r>
              <a:rPr lang="en-US" b="0" i="0" dirty="0" err="1"/>
              <a:t>utgör</a:t>
            </a:r>
            <a:r>
              <a:rPr lang="en-US" b="0" i="0" dirty="0"/>
              <a:t> </a:t>
            </a:r>
            <a:r>
              <a:rPr lang="en-US" b="0" i="0" dirty="0" err="1"/>
              <a:t>ett</a:t>
            </a:r>
            <a:r>
              <a:rPr lang="en-US" b="0" i="0" dirty="0"/>
              <a:t> </a:t>
            </a:r>
            <a:r>
              <a:rPr lang="en-US" b="0" i="0" dirty="0" err="1"/>
              <a:t>samlingsbegrepp</a:t>
            </a:r>
            <a:r>
              <a:rPr lang="en-US" b="0" i="0" dirty="0"/>
              <a:t> för </a:t>
            </a:r>
            <a:r>
              <a:rPr lang="en-US" b="0" i="0" dirty="0" err="1"/>
              <a:t>ät</a:t>
            </a:r>
            <a:r>
              <a:rPr lang="en-US" b="0" i="0" dirty="0"/>
              <a:t>- </a:t>
            </a:r>
            <a:r>
              <a:rPr lang="en-US" b="0" i="0" dirty="0" err="1"/>
              <a:t>och</a:t>
            </a:r>
            <a:r>
              <a:rPr lang="en-US" b="0" i="0" dirty="0"/>
              <a:t> </a:t>
            </a:r>
            <a:r>
              <a:rPr lang="en-US" b="0" i="0" dirty="0" err="1"/>
              <a:t>sväljsvårigheter</a:t>
            </a:r>
            <a:r>
              <a:rPr lang="en-US" b="0" i="0" dirty="0"/>
              <a:t>.</a:t>
            </a:r>
            <a:endParaRPr lang="en-US" dirty="0"/>
          </a:p>
          <a:p>
            <a:pPr marL="720000" lvl="4" indent="0">
              <a:buNone/>
            </a:pPr>
            <a:r>
              <a:rPr lang="en-US" b="0" i="0" dirty="0" err="1"/>
              <a:t>Dysfagi</a:t>
            </a:r>
            <a:r>
              <a:rPr lang="en-US" b="0" i="0" dirty="0"/>
              <a:t> </a:t>
            </a:r>
            <a:r>
              <a:rPr lang="en-US" b="0" i="0" dirty="0" err="1"/>
              <a:t>kan</a:t>
            </a:r>
            <a:r>
              <a:rPr lang="en-US" b="0" i="0" dirty="0"/>
              <a:t> </a:t>
            </a:r>
            <a:r>
              <a:rPr lang="en-US" b="0" i="0" dirty="0" err="1"/>
              <a:t>yttra</a:t>
            </a:r>
            <a:r>
              <a:rPr lang="en-US" b="0" i="0" dirty="0"/>
              <a:t> sig </a:t>
            </a:r>
            <a:r>
              <a:rPr lang="en-US" b="0" i="0" dirty="0" err="1"/>
              <a:t>på</a:t>
            </a:r>
            <a:r>
              <a:rPr lang="en-US" b="0" i="0" dirty="0"/>
              <a:t> </a:t>
            </a:r>
            <a:r>
              <a:rPr lang="en-US" b="0" i="0" dirty="0" err="1"/>
              <a:t>olika</a:t>
            </a:r>
            <a:r>
              <a:rPr lang="en-US" b="0" i="0" dirty="0"/>
              <a:t> </a:t>
            </a:r>
            <a:r>
              <a:rPr lang="en-US" b="0" i="0" dirty="0" err="1"/>
              <a:t>sätt</a:t>
            </a:r>
            <a:r>
              <a:rPr lang="en-US" b="0" i="0" dirty="0"/>
              <a:t> </a:t>
            </a:r>
            <a:r>
              <a:rPr lang="en-US" b="0" i="0" dirty="0" err="1"/>
              <a:t>och</a:t>
            </a:r>
            <a:r>
              <a:rPr lang="en-US" b="0" i="0" dirty="0"/>
              <a:t> </a:t>
            </a:r>
            <a:r>
              <a:rPr lang="en-US" b="0" i="0" dirty="0" err="1"/>
              <a:t>kan</a:t>
            </a:r>
            <a:r>
              <a:rPr lang="en-US" b="0" i="0" dirty="0"/>
              <a:t> </a:t>
            </a:r>
            <a:r>
              <a:rPr lang="en-US" b="0" i="0" dirty="0" err="1"/>
              <a:t>orsakas</a:t>
            </a:r>
            <a:r>
              <a:rPr lang="en-US" b="0" i="0" dirty="0"/>
              <a:t> av </a:t>
            </a:r>
            <a:r>
              <a:rPr lang="en-US" b="0" i="0" dirty="0" err="1"/>
              <a:t>olika</a:t>
            </a:r>
            <a:r>
              <a:rPr lang="en-US" b="0" i="0" dirty="0"/>
              <a:t> </a:t>
            </a:r>
            <a:r>
              <a:rPr lang="en-US" b="0" i="0" dirty="0" err="1"/>
              <a:t>tillstånd</a:t>
            </a:r>
            <a:r>
              <a:rPr lang="en-US" b="0" i="0" dirty="0"/>
              <a:t>. </a:t>
            </a:r>
            <a:r>
              <a:rPr lang="en-US" b="0" i="0" dirty="0" err="1"/>
              <a:t>Symtomen</a:t>
            </a:r>
            <a:r>
              <a:rPr lang="en-US" b="0" i="0" dirty="0"/>
              <a:t> vid </a:t>
            </a:r>
            <a:r>
              <a:rPr lang="en-US" b="0" i="0" dirty="0" err="1"/>
              <a:t>dysfagi</a:t>
            </a:r>
            <a:r>
              <a:rPr lang="en-US" b="0" i="0" dirty="0"/>
              <a:t> </a:t>
            </a:r>
            <a:r>
              <a:rPr lang="en-US" b="0" i="0" dirty="0" err="1"/>
              <a:t>går</a:t>
            </a:r>
            <a:r>
              <a:rPr lang="en-US" b="0" i="0" dirty="0"/>
              <a:t> </a:t>
            </a:r>
            <a:r>
              <a:rPr lang="en-US" b="0" i="0" dirty="0" err="1"/>
              <a:t>att</a:t>
            </a:r>
            <a:r>
              <a:rPr lang="en-US" b="0" i="0" dirty="0"/>
              <a:t> </a:t>
            </a:r>
            <a:r>
              <a:rPr lang="en-US" b="0" i="0" dirty="0" err="1"/>
              <a:t>anatomiskt</a:t>
            </a:r>
            <a:r>
              <a:rPr lang="en-US" b="0" i="0" dirty="0"/>
              <a:t> delas in i:</a:t>
            </a:r>
            <a:br>
              <a:rPr lang="en-US" b="0" i="0" dirty="0"/>
            </a:br>
            <a:r>
              <a:rPr lang="en-US" b="0" i="0" dirty="0"/>
              <a:t>	</a:t>
            </a:r>
            <a:r>
              <a:rPr lang="en-US" b="1" i="0" dirty="0"/>
              <a:t>O</a:t>
            </a:r>
            <a:r>
              <a:rPr lang="en-US" b="1" dirty="0"/>
              <a:t>ral </a:t>
            </a:r>
            <a:r>
              <a:rPr lang="en-US" b="1" dirty="0" err="1"/>
              <a:t>dysfagi</a:t>
            </a:r>
            <a:r>
              <a:rPr lang="en-US" b="1" dirty="0"/>
              <a:t>, </a:t>
            </a:r>
            <a:r>
              <a:rPr lang="en-US" dirty="0" err="1"/>
              <a:t>vilket</a:t>
            </a:r>
            <a:r>
              <a:rPr lang="en-US" dirty="0"/>
              <a:t> </a:t>
            </a:r>
            <a:r>
              <a:rPr lang="en-US" dirty="0" err="1"/>
              <a:t>innebär</a:t>
            </a:r>
            <a:r>
              <a:rPr lang="en-US" dirty="0"/>
              <a:t> </a:t>
            </a:r>
            <a:r>
              <a:rPr lang="en-US" dirty="0" err="1"/>
              <a:t>svårigheter</a:t>
            </a:r>
            <a:r>
              <a:rPr lang="en-US" dirty="0"/>
              <a:t> </a:t>
            </a:r>
            <a:r>
              <a:rPr lang="en-US" dirty="0" err="1"/>
              <a:t>att</a:t>
            </a:r>
            <a:r>
              <a:rPr lang="en-US" dirty="0"/>
              <a:t> </a:t>
            </a:r>
            <a:r>
              <a:rPr lang="en-US" dirty="0" err="1"/>
              <a:t>hantera</a:t>
            </a:r>
            <a:r>
              <a:rPr lang="en-US" dirty="0"/>
              <a:t> </a:t>
            </a:r>
            <a:r>
              <a:rPr lang="en-US" dirty="0" err="1"/>
              <a:t>födan</a:t>
            </a:r>
            <a:r>
              <a:rPr lang="en-US" dirty="0"/>
              <a:t> </a:t>
            </a:r>
            <a:r>
              <a:rPr lang="en-US" dirty="0" err="1"/>
              <a:t>i</a:t>
            </a:r>
            <a:r>
              <a:rPr lang="en-US" dirty="0"/>
              <a:t> </a:t>
            </a:r>
            <a:r>
              <a:rPr lang="en-US" dirty="0" err="1"/>
              <a:t>munnen</a:t>
            </a:r>
            <a:r>
              <a:rPr lang="en-US" dirty="0"/>
              <a:t>, </a:t>
            </a:r>
            <a:r>
              <a:rPr lang="en-US" dirty="0" err="1"/>
              <a:t>från</a:t>
            </a:r>
            <a:r>
              <a:rPr lang="en-US" dirty="0"/>
              <a:t> </a:t>
            </a:r>
            <a:r>
              <a:rPr lang="en-US" dirty="0" err="1"/>
              <a:t>tuggning</a:t>
            </a:r>
            <a:r>
              <a:rPr lang="en-US" dirty="0"/>
              <a:t> till 	</a:t>
            </a:r>
            <a:r>
              <a:rPr lang="en-US" dirty="0" err="1"/>
              <a:t>sväljning</a:t>
            </a:r>
            <a:endParaRPr lang="sv-SE" dirty="0"/>
          </a:p>
          <a:p>
            <a:pPr marL="720000" lvl="4" indent="0">
              <a:buNone/>
            </a:pPr>
            <a:r>
              <a:rPr lang="en-US" b="1" i="0" dirty="0"/>
              <a:t>	</a:t>
            </a:r>
            <a:r>
              <a:rPr lang="en-US" b="1" i="0" dirty="0" err="1"/>
              <a:t>Faryngeal</a:t>
            </a:r>
            <a:r>
              <a:rPr lang="en-US" b="1" i="0" dirty="0"/>
              <a:t> </a:t>
            </a:r>
            <a:r>
              <a:rPr lang="en-US" b="1" i="0" dirty="0" err="1"/>
              <a:t>dysfagi</a:t>
            </a:r>
            <a:r>
              <a:rPr lang="en-US" b="0" i="0" dirty="0"/>
              <a:t>, </a:t>
            </a:r>
            <a:r>
              <a:rPr lang="en-US" b="0" i="0" dirty="0" err="1"/>
              <a:t>innebärande</a:t>
            </a:r>
            <a:r>
              <a:rPr lang="en-US" b="0" i="0" dirty="0"/>
              <a:t> </a:t>
            </a:r>
            <a:r>
              <a:rPr lang="en-US" b="0" i="0" dirty="0" err="1"/>
              <a:t>att</a:t>
            </a:r>
            <a:r>
              <a:rPr lang="en-US" b="0" i="0" dirty="0"/>
              <a:t> </a:t>
            </a:r>
            <a:r>
              <a:rPr lang="en-US" b="0" i="0" dirty="0" err="1"/>
              <a:t>maten</a:t>
            </a:r>
            <a:r>
              <a:rPr lang="en-US" b="0" i="0" dirty="0"/>
              <a:t> </a:t>
            </a:r>
            <a:r>
              <a:rPr lang="en-US" b="0" i="0" dirty="0" err="1"/>
              <a:t>blir</a:t>
            </a:r>
            <a:r>
              <a:rPr lang="en-US" b="0" i="0" dirty="0"/>
              <a:t> </a:t>
            </a:r>
            <a:r>
              <a:rPr lang="en-US" b="0" i="0" dirty="0" err="1"/>
              <a:t>kvar</a:t>
            </a:r>
            <a:r>
              <a:rPr lang="en-US" b="0" i="0" dirty="0"/>
              <a:t> </a:t>
            </a:r>
            <a:r>
              <a:rPr lang="en-US" b="0" i="0" dirty="0" err="1"/>
              <a:t>i</a:t>
            </a:r>
            <a:r>
              <a:rPr lang="en-US" b="0" i="0" dirty="0"/>
              <a:t> </a:t>
            </a:r>
            <a:r>
              <a:rPr lang="en-US" b="0" i="0" dirty="0" err="1"/>
              <a:t>nedre</a:t>
            </a:r>
            <a:r>
              <a:rPr lang="en-US" b="0" i="0" dirty="0"/>
              <a:t> </a:t>
            </a:r>
            <a:r>
              <a:rPr lang="en-US" b="0" i="0" dirty="0" err="1"/>
              <a:t>delen</a:t>
            </a:r>
            <a:r>
              <a:rPr lang="en-US" b="0" i="0" dirty="0"/>
              <a:t> av </a:t>
            </a:r>
            <a:r>
              <a:rPr lang="en-US" b="0" i="0" dirty="0" err="1"/>
              <a:t>svalget</a:t>
            </a:r>
            <a:r>
              <a:rPr lang="en-US" b="0" i="0" dirty="0"/>
              <a:t> </a:t>
            </a:r>
            <a:r>
              <a:rPr lang="en-US" b="0" i="0" dirty="0" err="1"/>
              <a:t>och</a:t>
            </a:r>
            <a:r>
              <a:rPr lang="en-US" b="0" i="0" dirty="0"/>
              <a:t> </a:t>
            </a:r>
            <a:r>
              <a:rPr lang="en-US" b="0" i="0" dirty="0" err="1"/>
              <a:t>inte</a:t>
            </a:r>
            <a:r>
              <a:rPr lang="en-US" b="0" i="0" dirty="0"/>
              <a:t> </a:t>
            </a:r>
            <a:r>
              <a:rPr lang="en-US" b="0" i="0" dirty="0" err="1"/>
              <a:t>följer</a:t>
            </a:r>
            <a:r>
              <a:rPr lang="en-US" b="0" i="0" dirty="0"/>
              <a:t> 	</a:t>
            </a:r>
            <a:r>
              <a:rPr lang="en-US" b="0" i="0" dirty="0" err="1"/>
              <a:t>vidare</a:t>
            </a:r>
            <a:r>
              <a:rPr lang="en-US" b="0" i="0" dirty="0"/>
              <a:t> </a:t>
            </a:r>
            <a:r>
              <a:rPr lang="en-US" b="0" i="0" dirty="0" err="1"/>
              <a:t>ned</a:t>
            </a:r>
            <a:r>
              <a:rPr lang="en-US" b="0" i="0" dirty="0"/>
              <a:t> vid </a:t>
            </a:r>
            <a:r>
              <a:rPr lang="en-US" b="0" i="0" dirty="0" err="1"/>
              <a:t>sväljning</a:t>
            </a:r>
            <a:r>
              <a:rPr lang="en-US" b="0" i="0" dirty="0"/>
              <a:t>.</a:t>
            </a:r>
            <a:endParaRPr lang="en-US" dirty="0"/>
          </a:p>
          <a:p>
            <a:pPr marL="720000" lvl="4" indent="0">
              <a:buNone/>
            </a:pPr>
            <a:r>
              <a:rPr lang="en-US" b="1" i="0" dirty="0"/>
              <a:t>	</a:t>
            </a:r>
            <a:r>
              <a:rPr lang="en-US" b="1" i="0" dirty="0" err="1"/>
              <a:t>Esofageal</a:t>
            </a:r>
            <a:r>
              <a:rPr lang="en-US" b="1" i="0" dirty="0"/>
              <a:t> </a:t>
            </a:r>
            <a:r>
              <a:rPr lang="en-US" b="1" i="0" dirty="0" err="1"/>
              <a:t>dysfagi</a:t>
            </a:r>
            <a:r>
              <a:rPr lang="en-US" b="0" i="0" dirty="0"/>
              <a:t> </a:t>
            </a:r>
            <a:r>
              <a:rPr lang="en-US" b="0" i="0" dirty="0" err="1"/>
              <a:t>är</a:t>
            </a:r>
            <a:r>
              <a:rPr lang="en-US" b="0" i="0" dirty="0"/>
              <a:t> </a:t>
            </a:r>
            <a:r>
              <a:rPr lang="en-US" b="0" i="0" dirty="0" err="1"/>
              <a:t>matstrupens</a:t>
            </a:r>
            <a:r>
              <a:rPr lang="en-US" b="0" i="0" dirty="0"/>
              <a:t> </a:t>
            </a:r>
            <a:r>
              <a:rPr lang="en-US" b="0" i="0" dirty="0" err="1"/>
              <a:t>bristande</a:t>
            </a:r>
            <a:r>
              <a:rPr lang="en-US" b="0" i="0" dirty="0"/>
              <a:t> </a:t>
            </a:r>
            <a:r>
              <a:rPr lang="en-US" b="0" i="0" dirty="0" err="1"/>
              <a:t>förmåga</a:t>
            </a:r>
            <a:r>
              <a:rPr lang="en-US" b="0" i="0" dirty="0"/>
              <a:t> </a:t>
            </a:r>
            <a:r>
              <a:rPr lang="en-US" b="0" i="0" dirty="0" err="1"/>
              <a:t>att</a:t>
            </a:r>
            <a:r>
              <a:rPr lang="en-US" b="0" i="0" dirty="0"/>
              <a:t> </a:t>
            </a:r>
            <a:r>
              <a:rPr lang="en-US" b="0" i="0" dirty="0" err="1"/>
              <a:t>transportera</a:t>
            </a:r>
            <a:r>
              <a:rPr lang="en-US" b="0" i="0" dirty="0"/>
              <a:t> </a:t>
            </a:r>
            <a:r>
              <a:rPr lang="en-US" b="0" i="0" dirty="0" err="1"/>
              <a:t>födan</a:t>
            </a:r>
            <a:r>
              <a:rPr lang="en-US" b="0" i="0" dirty="0"/>
              <a:t> </a:t>
            </a:r>
            <a:r>
              <a:rPr lang="en-US" b="0" i="0" dirty="0" err="1"/>
              <a:t>från</a:t>
            </a:r>
            <a:r>
              <a:rPr lang="en-US" b="0" i="0" dirty="0"/>
              <a:t> </a:t>
            </a:r>
            <a:r>
              <a:rPr lang="en-US" b="0" i="0" dirty="0" err="1"/>
              <a:t>nedre</a:t>
            </a:r>
            <a:r>
              <a:rPr lang="en-US" b="0" i="0" dirty="0"/>
              <a:t> </a:t>
            </a:r>
            <a:br>
              <a:rPr lang="en-US" b="0" i="0" dirty="0"/>
            </a:br>
            <a:r>
              <a:rPr lang="en-US" b="0" i="0" dirty="0"/>
              <a:t>	</a:t>
            </a:r>
            <a:r>
              <a:rPr lang="en-US" b="0" i="0" dirty="0" err="1"/>
              <a:t>svalget</a:t>
            </a:r>
            <a:r>
              <a:rPr lang="en-US" b="0" i="0" dirty="0"/>
              <a:t> till </a:t>
            </a:r>
            <a:r>
              <a:rPr lang="en-US" b="0" i="0" dirty="0" err="1"/>
              <a:t>magsäcken</a:t>
            </a:r>
            <a:r>
              <a:rPr lang="en-US" b="0" i="0" dirty="0"/>
              <a:t>.</a:t>
            </a:r>
            <a:endParaRPr lang="en-US" dirty="0"/>
          </a:p>
          <a:p>
            <a:pPr lvl="4"/>
            <a:endParaRPr lang="en-US" dirty="0"/>
          </a:p>
          <a:p>
            <a:endParaRPr lang="sv-SE" dirty="0"/>
          </a:p>
        </p:txBody>
      </p:sp>
    </p:spTree>
    <p:extLst>
      <p:ext uri="{BB962C8B-B14F-4D97-AF65-F5344CB8AC3E}">
        <p14:creationId xmlns:p14="http://schemas.microsoft.com/office/powerpoint/2010/main" val="58185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96BBB-CDA0-7A40-490F-F46968646A4D}"/>
              </a:ext>
            </a:extLst>
          </p:cNvPr>
          <p:cNvSpPr>
            <a:spLocks noGrp="1"/>
          </p:cNvSpPr>
          <p:nvPr>
            <p:ph type="title"/>
          </p:nvPr>
        </p:nvSpPr>
        <p:spPr/>
        <p:txBody>
          <a:bodyPr/>
          <a:lstStyle/>
          <a:p>
            <a:r>
              <a:rPr lang="sv-SE" dirty="0"/>
              <a:t>Handhavande vid matning</a:t>
            </a:r>
          </a:p>
        </p:txBody>
      </p:sp>
      <p:graphicFrame>
        <p:nvGraphicFramePr>
          <p:cNvPr id="4" name="Platshållare för innehåll 2">
            <a:extLst>
              <a:ext uri="{FF2B5EF4-FFF2-40B4-BE49-F238E27FC236}">
                <a16:creationId xmlns:a16="http://schemas.microsoft.com/office/drawing/2014/main" id="{208F2609-F578-3961-8456-AFC7BC68E52B}"/>
              </a:ext>
            </a:extLst>
          </p:cNvPr>
          <p:cNvGraphicFramePr>
            <a:graphicFrameLocks/>
          </p:cNvGraphicFramePr>
          <p:nvPr>
            <p:extLst>
              <p:ext uri="{D42A27DB-BD31-4B8C-83A1-F6EECF244321}">
                <p14:modId xmlns:p14="http://schemas.microsoft.com/office/powerpoint/2010/main" val="456818033"/>
              </p:ext>
            </p:extLst>
          </p:nvPr>
        </p:nvGraphicFramePr>
        <p:xfrm>
          <a:off x="639792" y="1767314"/>
          <a:ext cx="81798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15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C4291A6-9794-5197-182A-148765358010}"/>
              </a:ext>
            </a:extLst>
          </p:cNvPr>
          <p:cNvPicPr>
            <a:picLocks noChangeAspect="1"/>
          </p:cNvPicPr>
          <p:nvPr/>
        </p:nvPicPr>
        <p:blipFill>
          <a:blip r:embed="rId2"/>
          <a:stretch>
            <a:fillRect/>
          </a:stretch>
        </p:blipFill>
        <p:spPr>
          <a:xfrm>
            <a:off x="1806742" y="119529"/>
            <a:ext cx="5721763" cy="6858000"/>
          </a:xfrm>
          <a:prstGeom prst="rect">
            <a:avLst/>
          </a:prstGeom>
        </p:spPr>
      </p:pic>
    </p:spTree>
    <p:extLst>
      <p:ext uri="{BB962C8B-B14F-4D97-AF65-F5344CB8AC3E}">
        <p14:creationId xmlns:p14="http://schemas.microsoft.com/office/powerpoint/2010/main" val="2338929962"/>
      </p:ext>
    </p:extLst>
  </p:cSld>
  <p:clrMapOvr>
    <a:masterClrMapping/>
  </p:clrMapOvr>
</p:sld>
</file>

<file path=ppt/theme/theme1.xml><?xml version="1.0" encoding="utf-8"?>
<a:theme xmlns:a="http://schemas.openxmlformats.org/drawingml/2006/main" name="Nacka kommun december 2023">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88202DA0-AFD5-44A7-B2EF-F03DEC54083C}" vid="{91F41270-B164-4F9A-A367-01CC0B5E08F2}"/>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7" ma:contentTypeDescription="Skapa ett nytt dokument." ma:contentTypeScope="" ma:versionID="8b608e2ea3ca83dca8c5a596bebb4993">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bba38429aa8f784e5a437d320974d342"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6abd8375-7149-41b9-8fce-28385bcac481}"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80FD1-DEC9-4658-AE0A-33E9AB38BC96}">
  <ds:schemaRefs>
    <ds:schemaRef ds:uri="http://schemas.microsoft.com/sharepoint/v3/contenttype/forms"/>
  </ds:schemaRefs>
</ds:datastoreItem>
</file>

<file path=customXml/itemProps2.xml><?xml version="1.0" encoding="utf-8"?>
<ds:datastoreItem xmlns:ds="http://schemas.openxmlformats.org/officeDocument/2006/customXml" ds:itemID="{C575C123-D2E5-4A79-8B9C-17E11C31C75E}">
  <ds:schemaRefs>
    <ds:schemaRef ds:uri="http://schemas.microsoft.com/office/2006/metadata/properties"/>
    <ds:schemaRef ds:uri="http://schemas.microsoft.com/office/infopath/2007/PartnerControls"/>
    <ds:schemaRef ds:uri="10c3a147-0d64-46aa-a281-dc97358e8373"/>
    <ds:schemaRef ds:uri="d7532cd0-e888-47d6-8f58-db0210f25002"/>
  </ds:schemaRefs>
</ds:datastoreItem>
</file>

<file path=customXml/itemProps3.xml><?xml version="1.0" encoding="utf-8"?>
<ds:datastoreItem xmlns:ds="http://schemas.openxmlformats.org/officeDocument/2006/customXml" ds:itemID="{B507A3BB-BB49-44E4-B0EA-E31D664E2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Grundmall Nacka kommun</Template>
  <TotalTime>975</TotalTime>
  <Words>1963</Words>
  <Application>Microsoft Office PowerPoint</Application>
  <PresentationFormat>Bredbild</PresentationFormat>
  <Paragraphs>155</Paragraphs>
  <Slides>17</Slides>
  <Notes>8</Notes>
  <HiddenSlides>4</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Gill Sans MT</vt:lpstr>
      <vt:lpstr>Nacka kommun december 2023</vt:lpstr>
      <vt:lpstr>PowerPoint-presentation</vt:lpstr>
      <vt:lpstr>PowerPoint-presentation</vt:lpstr>
      <vt:lpstr>PowerPoint-presentation</vt:lpstr>
      <vt:lpstr>PowerPoint-presentation</vt:lpstr>
      <vt:lpstr>PEG/gastronomi</vt:lpstr>
      <vt:lpstr>När behöver man en peg?</vt:lpstr>
      <vt:lpstr>Varför behöver man en peg?</vt:lpstr>
      <vt:lpstr>Handhavande vid matning</vt:lpstr>
      <vt:lpstr>PowerPoint-presentation</vt:lpstr>
      <vt:lpstr>Skötsel av peg-kateter</vt:lpstr>
      <vt:lpstr>hudproblem</vt:lpstr>
      <vt:lpstr>munhygien</vt:lpstr>
      <vt:lpstr>komplikationer</vt:lpstr>
      <vt:lpstr>Kan man äta och dricka om man har peg?</vt:lpstr>
      <vt:lpstr>Kan man få vanlig mat i sin peg?</vt:lpstr>
      <vt:lpstr>KÄLLOR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Freijd</dc:creator>
  <cp:lastModifiedBy>Karin Freijd</cp:lastModifiedBy>
  <cp:revision>1</cp:revision>
  <cp:lastPrinted>2018-03-09T14:29:17Z</cp:lastPrinted>
  <dcterms:created xsi:type="dcterms:W3CDTF">2026-01-27T17:27:51Z</dcterms:created>
  <dcterms:modified xsi:type="dcterms:W3CDTF">2026-01-28T09:43:39Z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1245200</vt:r8>
  </property>
  <property fmtid="{D5CDD505-2E9C-101B-9397-08002B2CF9AE}" pid="4" name="MediaServiceImageTags">
    <vt:lpwstr/>
  </property>
</Properties>
</file>