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 id="2147483719" r:id="rId2"/>
  </p:sldMasterIdLst>
  <p:notesMasterIdLst>
    <p:notesMasterId r:id="rId32"/>
  </p:notesMasterIdLst>
  <p:handoutMasterIdLst>
    <p:handoutMasterId r:id="rId33"/>
  </p:handoutMasterIdLst>
  <p:sldIdLst>
    <p:sldId id="256" r:id="rId3"/>
    <p:sldId id="257" r:id="rId4"/>
    <p:sldId id="258" r:id="rId5"/>
    <p:sldId id="259" r:id="rId6"/>
    <p:sldId id="260" r:id="rId7"/>
    <p:sldId id="261" r:id="rId8"/>
    <p:sldId id="262" r:id="rId9"/>
    <p:sldId id="263" r:id="rId10"/>
    <p:sldId id="264" r:id="rId11"/>
    <p:sldId id="265" r:id="rId12"/>
    <p:sldId id="267" r:id="rId13"/>
    <p:sldId id="266"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Lst>
  <p:sldSz cx="12192000" cy="6858000"/>
  <p:notesSz cx="6797675" cy="9929813"/>
  <p:defaultTextStyle>
    <a:defPPr>
      <a:defRPr lang="sv-S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2801"/>
    <a:srgbClr val="3885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79478" autoAdjust="0"/>
  </p:normalViewPr>
  <p:slideViewPr>
    <p:cSldViewPr snapToGrid="0">
      <p:cViewPr varScale="1">
        <p:scale>
          <a:sx n="126" d="100"/>
          <a:sy n="126" d="100"/>
        </p:scale>
        <p:origin x="3828" y="120"/>
      </p:cViewPr>
      <p:guideLst/>
    </p:cSldViewPr>
  </p:slideViewPr>
  <p:notesTextViewPr>
    <p:cViewPr>
      <p:scale>
        <a:sx n="3" d="2"/>
        <a:sy n="3" d="2"/>
      </p:scale>
      <p:origin x="0" y="0"/>
    </p:cViewPr>
  </p:notesTextViewPr>
  <p:notesViewPr>
    <p:cSldViewPr snapToGrid="0">
      <p:cViewPr varScale="1">
        <p:scale>
          <a:sx n="86" d="100"/>
          <a:sy n="86" d="100"/>
        </p:scale>
        <p:origin x="3798"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EAA52EF4-A221-4FBA-AE64-7D3430AC67F7}"/>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B32BD1A5-6026-4E78-85A1-B63ECA44EC08}"/>
              </a:ext>
            </a:extLst>
          </p:cNvPr>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86DF61DB-AC4B-450F-93C3-C71E4FE8A52E}" type="datetimeFigureOut">
              <a:rPr lang="sv-SE" smtClean="0"/>
              <a:t>2019-04-02</a:t>
            </a:fld>
            <a:endParaRPr lang="sv-SE"/>
          </a:p>
        </p:txBody>
      </p:sp>
      <p:sp>
        <p:nvSpPr>
          <p:cNvPr id="4" name="Platshållare för sidfot 3">
            <a:extLst>
              <a:ext uri="{FF2B5EF4-FFF2-40B4-BE49-F238E27FC236}">
                <a16:creationId xmlns:a16="http://schemas.microsoft.com/office/drawing/2014/main" id="{B5FC5327-66F8-43D6-BB05-7AEBF3D072CC}"/>
              </a:ext>
            </a:extLst>
          </p:cNvPr>
          <p:cNvSpPr>
            <a:spLocks noGrp="1"/>
          </p:cNvSpPr>
          <p:nvPr>
            <p:ph type="ftr" sz="quarter" idx="2"/>
          </p:nvPr>
        </p:nvSpPr>
        <p:spPr>
          <a:xfrm>
            <a:off x="0" y="9431338"/>
            <a:ext cx="2946400" cy="498475"/>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29E72939-E2AA-4A0B-87BE-CBFB641A7BFA}"/>
              </a:ext>
            </a:extLst>
          </p:cNvPr>
          <p:cNvSpPr>
            <a:spLocks noGrp="1"/>
          </p:cNvSpPr>
          <p:nvPr>
            <p:ph type="sldNum" sz="quarter" idx="3"/>
          </p:nvPr>
        </p:nvSpPr>
        <p:spPr>
          <a:xfrm>
            <a:off x="3849688" y="9431338"/>
            <a:ext cx="2946400" cy="498475"/>
          </a:xfrm>
          <a:prstGeom prst="rect">
            <a:avLst/>
          </a:prstGeom>
        </p:spPr>
        <p:txBody>
          <a:bodyPr vert="horz" lIns="91440" tIns="45720" rIns="91440" bIns="45720" rtlCol="0" anchor="b"/>
          <a:lstStyle>
            <a:lvl1pPr algn="r">
              <a:defRPr sz="1200"/>
            </a:lvl1pPr>
          </a:lstStyle>
          <a:p>
            <a:fld id="{1E0354C0-ECD5-4C44-8214-B6A420EC7CA9}" type="slidenum">
              <a:rPr lang="sv-SE" smtClean="0"/>
              <a:t>‹#›</a:t>
            </a:fld>
            <a:endParaRPr lang="sv-SE"/>
          </a:p>
        </p:txBody>
      </p:sp>
    </p:spTree>
    <p:extLst>
      <p:ext uri="{BB962C8B-B14F-4D97-AF65-F5344CB8AC3E}">
        <p14:creationId xmlns:p14="http://schemas.microsoft.com/office/powerpoint/2010/main" val="537832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A686C6F5-63B6-49E7-B2F9-5F41140D9FE4}" type="datetimeFigureOut">
              <a:rPr lang="en-GB" smtClean="0"/>
              <a:t>02/04/2019</a:t>
            </a:fld>
            <a:endParaRPr lang="en-GB"/>
          </a:p>
        </p:txBody>
      </p:sp>
      <p:sp>
        <p:nvSpPr>
          <p:cNvPr id="4" name="Platshållare för bildobjekt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79450" y="4778375"/>
            <a:ext cx="5438775" cy="3910013"/>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9431338"/>
            <a:ext cx="2946400" cy="498475"/>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49688" y="9431338"/>
            <a:ext cx="2946400" cy="498475"/>
          </a:xfrm>
          <a:prstGeom prst="rect">
            <a:avLst/>
          </a:prstGeom>
        </p:spPr>
        <p:txBody>
          <a:bodyPr vert="horz" lIns="91440" tIns="45720" rIns="91440" bIns="45720" rtlCol="0" anchor="b"/>
          <a:lstStyle>
            <a:lvl1pPr algn="r">
              <a:defRPr sz="1200"/>
            </a:lvl1pPr>
          </a:lstStyle>
          <a:p>
            <a:fld id="{7C088DA3-5DB5-423B-869F-710A2F573C74}" type="slidenum">
              <a:rPr lang="en-GB" smtClean="0"/>
              <a:t>‹#›</a:t>
            </a:fld>
            <a:endParaRPr lang="en-GB"/>
          </a:p>
        </p:txBody>
      </p:sp>
    </p:spTree>
    <p:extLst>
      <p:ext uri="{BB962C8B-B14F-4D97-AF65-F5344CB8AC3E}">
        <p14:creationId xmlns:p14="http://schemas.microsoft.com/office/powerpoint/2010/main" val="2314714191"/>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Här kan du hitta uppdaterad statistik om Nacka:  https://www.nacka.se/kommun--politik/ekonomi-och-statistik/statistik/</a:t>
            </a:r>
          </a:p>
          <a:p>
            <a:endParaRPr lang="sv-SE" dirty="0"/>
          </a:p>
          <a:p>
            <a:endParaRPr lang="sv-SE" dirty="0"/>
          </a:p>
        </p:txBody>
      </p:sp>
      <p:sp>
        <p:nvSpPr>
          <p:cNvPr id="4" name="Platshållare för bildnummer 3"/>
          <p:cNvSpPr>
            <a:spLocks noGrp="1"/>
          </p:cNvSpPr>
          <p:nvPr>
            <p:ph type="sldNum" sz="quarter" idx="10"/>
          </p:nvPr>
        </p:nvSpPr>
        <p:spPr/>
        <p:txBody>
          <a:bodyPr/>
          <a:lstStyle/>
          <a:p>
            <a:fld id="{7C088DA3-5DB5-423B-869F-710A2F573C74}" type="slidenum">
              <a:rPr lang="en-GB" smtClean="0"/>
              <a:t>3</a:t>
            </a:fld>
            <a:endParaRPr lang="en-GB"/>
          </a:p>
        </p:txBody>
      </p:sp>
    </p:spTree>
    <p:extLst>
      <p:ext uri="{BB962C8B-B14F-4D97-AF65-F5344CB8AC3E}">
        <p14:creationId xmlns:p14="http://schemas.microsoft.com/office/powerpoint/2010/main" val="2705677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200" i="1" kern="1200" dirty="0">
                <a:solidFill>
                  <a:schemeClr val="tx1"/>
                </a:solidFill>
                <a:effectLst/>
                <a:latin typeface="+mn-lt"/>
                <a:ea typeface="+mn-ea"/>
                <a:cs typeface="+mn-cs"/>
              </a:rPr>
              <a:t>När nackaborna blir fler ska Nacka växa! </a:t>
            </a:r>
          </a:p>
          <a:p>
            <a:pPr marL="0" marR="0" indent="0" algn="l" defTabSz="914400" rtl="0" eaLnBrk="1" fontAlgn="auto" latinLnBrk="0" hangingPunct="1">
              <a:lnSpc>
                <a:spcPct val="100000"/>
              </a:lnSpc>
              <a:spcBef>
                <a:spcPts val="0"/>
              </a:spcBef>
              <a:spcAft>
                <a:spcPts val="0"/>
              </a:spcAft>
              <a:buClrTx/>
              <a:buSzTx/>
              <a:buFontTx/>
              <a:buNone/>
              <a:tabLst/>
              <a:defRPr/>
            </a:pPr>
            <a:r>
              <a:rPr lang="sv-SE" sz="1200" i="1" kern="1200" dirty="0">
                <a:solidFill>
                  <a:schemeClr val="tx1"/>
                </a:solidFill>
                <a:effectLst/>
                <a:latin typeface="+mn-lt"/>
                <a:ea typeface="+mn-ea"/>
                <a:cs typeface="+mn-cs"/>
              </a:rPr>
              <a:t>Så hur ska kommunen arbeta för att skapa framtidens Nacka? </a:t>
            </a:r>
          </a:p>
          <a:p>
            <a:pPr marL="0" marR="0" indent="0" algn="l" defTabSz="914400" rtl="0" eaLnBrk="1" fontAlgn="auto" latinLnBrk="0" hangingPunct="1">
              <a:lnSpc>
                <a:spcPct val="100000"/>
              </a:lnSpc>
              <a:spcBef>
                <a:spcPts val="0"/>
              </a:spcBef>
              <a:spcAft>
                <a:spcPts val="0"/>
              </a:spcAft>
              <a:buClrTx/>
              <a:buSzTx/>
              <a:buFontTx/>
              <a:buNone/>
              <a:tabLst/>
              <a:defRPr/>
            </a:pPr>
            <a:r>
              <a:rPr lang="sv-SE" sz="1200" i="1" kern="1200" dirty="0">
                <a:solidFill>
                  <a:schemeClr val="tx1"/>
                </a:solidFill>
                <a:effectLst/>
                <a:latin typeface="+mn-lt"/>
                <a:ea typeface="+mn-ea"/>
                <a:cs typeface="+mn-cs"/>
              </a:rPr>
              <a:t>I kommunen utgår vi från våra styrmodeller för att sträva efter att uppnå våra mål.</a:t>
            </a:r>
            <a:endParaRPr lang="sv-SE" sz="1200" kern="1200" dirty="0">
              <a:solidFill>
                <a:schemeClr val="tx1"/>
              </a:solidFill>
              <a:effectLst/>
              <a:latin typeface="+mn-lt"/>
              <a:ea typeface="+mn-ea"/>
              <a:cs typeface="+mn-cs"/>
            </a:endParaRPr>
          </a:p>
          <a:p>
            <a:endParaRPr lang="sv-SE" dirty="0"/>
          </a:p>
          <a:p>
            <a:endParaRPr lang="sv-SE" dirty="0"/>
          </a:p>
        </p:txBody>
      </p:sp>
      <p:sp>
        <p:nvSpPr>
          <p:cNvPr id="4" name="Platshållare för bildnummer 3"/>
          <p:cNvSpPr>
            <a:spLocks noGrp="1"/>
          </p:cNvSpPr>
          <p:nvPr>
            <p:ph type="sldNum" sz="quarter" idx="10"/>
          </p:nvPr>
        </p:nvSpPr>
        <p:spPr/>
        <p:txBody>
          <a:bodyPr/>
          <a:lstStyle/>
          <a:p>
            <a:fld id="{7C088DA3-5DB5-423B-869F-710A2F573C74}" type="slidenum">
              <a:rPr lang="en-GB" smtClean="0"/>
              <a:t>12</a:t>
            </a:fld>
            <a:endParaRPr lang="en-GB"/>
          </a:p>
        </p:txBody>
      </p:sp>
    </p:spTree>
    <p:extLst>
      <p:ext uri="{BB962C8B-B14F-4D97-AF65-F5344CB8AC3E}">
        <p14:creationId xmlns:p14="http://schemas.microsoft.com/office/powerpoint/2010/main" val="1118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i="1" kern="1200" dirty="0">
                <a:solidFill>
                  <a:schemeClr val="tx1"/>
                </a:solidFill>
                <a:effectLst/>
                <a:latin typeface="+mn-lt"/>
                <a:ea typeface="+mn-ea"/>
                <a:cs typeface="+mn-cs"/>
              </a:rPr>
              <a:t>Tillsammans skapar vi som bor, arbetar och driver företag här en kommun som ger alla bästa möjliga förutsättningar för sin utveckling och för att kunna förverkliga sina egna drömmar och idéer. </a:t>
            </a:r>
          </a:p>
          <a:p>
            <a:r>
              <a:rPr lang="sv-SE" sz="1200" i="1" kern="1200" dirty="0">
                <a:solidFill>
                  <a:schemeClr val="tx1"/>
                </a:solidFill>
                <a:effectLst/>
                <a:latin typeface="+mn-lt"/>
                <a:ea typeface="+mn-ea"/>
                <a:cs typeface="+mn-cs"/>
              </a:rPr>
              <a:t>Vi tror på människors förmåga och vi testar nytt och vi behöver modiga medarbetare för att fortsätta utvecklas.</a:t>
            </a:r>
            <a:r>
              <a:rPr lang="sv-SE" dirty="0">
                <a:effectLst/>
              </a:rPr>
              <a:t> </a:t>
            </a:r>
            <a:endParaRPr lang="sv-SE" dirty="0"/>
          </a:p>
          <a:p>
            <a:endParaRPr lang="sv-SE" dirty="0"/>
          </a:p>
        </p:txBody>
      </p:sp>
      <p:sp>
        <p:nvSpPr>
          <p:cNvPr id="4" name="Platshållare för bildnummer 3"/>
          <p:cNvSpPr>
            <a:spLocks noGrp="1"/>
          </p:cNvSpPr>
          <p:nvPr>
            <p:ph type="sldNum" sz="quarter" idx="10"/>
          </p:nvPr>
        </p:nvSpPr>
        <p:spPr/>
        <p:txBody>
          <a:bodyPr/>
          <a:lstStyle/>
          <a:p>
            <a:fld id="{7C088DA3-5DB5-423B-869F-710A2F573C74}" type="slidenum">
              <a:rPr lang="en-GB" smtClean="0"/>
              <a:t>4</a:t>
            </a:fld>
            <a:endParaRPr lang="en-GB"/>
          </a:p>
        </p:txBody>
      </p:sp>
    </p:spTree>
    <p:extLst>
      <p:ext uri="{BB962C8B-B14F-4D97-AF65-F5344CB8AC3E}">
        <p14:creationId xmlns:p14="http://schemas.microsoft.com/office/powerpoint/2010/main" val="3990275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C088DA3-5DB5-423B-869F-710A2F573C74}" type="slidenum">
              <a:rPr lang="en-GB" smtClean="0"/>
              <a:t>5</a:t>
            </a:fld>
            <a:endParaRPr lang="en-GB"/>
          </a:p>
        </p:txBody>
      </p:sp>
    </p:spTree>
    <p:extLst>
      <p:ext uri="{BB962C8B-B14F-4D97-AF65-F5344CB8AC3E}">
        <p14:creationId xmlns:p14="http://schemas.microsoft.com/office/powerpoint/2010/main" val="4176486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i="1" kern="1200" dirty="0">
                <a:solidFill>
                  <a:schemeClr val="tx1"/>
                </a:solidFill>
                <a:effectLst/>
                <a:latin typeface="+mn-lt"/>
                <a:ea typeface="+mn-ea"/>
                <a:cs typeface="+mn-cs"/>
              </a:rPr>
              <a:t>Svenskt Näringsliv rankar varje år företagsklimatet i Sveriges kommuner och Nacka ligger på tredje plats över kommuner där det är bäst att starta och driva företag. </a:t>
            </a:r>
          </a:p>
          <a:p>
            <a:r>
              <a:rPr lang="sv-SE" sz="1200" i="1" kern="1200" dirty="0">
                <a:solidFill>
                  <a:schemeClr val="tx1"/>
                </a:solidFill>
                <a:effectLst/>
                <a:latin typeface="+mn-lt"/>
                <a:ea typeface="+mn-ea"/>
                <a:cs typeface="+mn-cs"/>
              </a:rPr>
              <a:t>Nackas företag är de mest lönsamma i landet, enligt analys av Företagarna.</a:t>
            </a:r>
            <a:r>
              <a:rPr lang="sv-SE" dirty="0">
                <a:effectLst/>
              </a:rPr>
              <a:t> </a:t>
            </a:r>
          </a:p>
          <a:p>
            <a:endParaRPr lang="sv-SE" dirty="0"/>
          </a:p>
          <a:p>
            <a:endParaRPr lang="sv-SE" dirty="0"/>
          </a:p>
        </p:txBody>
      </p:sp>
      <p:sp>
        <p:nvSpPr>
          <p:cNvPr id="4" name="Platshållare för bildnummer 3"/>
          <p:cNvSpPr>
            <a:spLocks noGrp="1"/>
          </p:cNvSpPr>
          <p:nvPr>
            <p:ph type="sldNum" sz="quarter" idx="10"/>
          </p:nvPr>
        </p:nvSpPr>
        <p:spPr/>
        <p:txBody>
          <a:bodyPr/>
          <a:lstStyle/>
          <a:p>
            <a:fld id="{7C088DA3-5DB5-423B-869F-710A2F573C74}" type="slidenum">
              <a:rPr lang="en-GB" smtClean="0"/>
              <a:t>6</a:t>
            </a:fld>
            <a:endParaRPr lang="en-GB"/>
          </a:p>
        </p:txBody>
      </p:sp>
    </p:spTree>
    <p:extLst>
      <p:ext uri="{BB962C8B-B14F-4D97-AF65-F5344CB8AC3E}">
        <p14:creationId xmlns:p14="http://schemas.microsoft.com/office/powerpoint/2010/main" val="2814779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sv-SE" sz="1200" i="1" kern="1200" dirty="0">
                <a:solidFill>
                  <a:schemeClr val="tx1"/>
                </a:solidFill>
                <a:effectLst/>
                <a:latin typeface="+mn-lt"/>
                <a:ea typeface="+mn-ea"/>
                <a:cs typeface="+mn-cs"/>
              </a:rPr>
              <a:t>Här erbjuds stor valfrihet och hög kvalitet inom all samhällsservice. </a:t>
            </a:r>
            <a:br>
              <a:rPr lang="sv-SE" sz="1200" i="1" kern="1200" dirty="0">
                <a:solidFill>
                  <a:schemeClr val="tx1"/>
                </a:solidFill>
                <a:effectLst/>
                <a:latin typeface="+mn-lt"/>
                <a:ea typeface="+mn-ea"/>
                <a:cs typeface="+mn-cs"/>
              </a:rPr>
            </a:br>
            <a:r>
              <a:rPr lang="sv-SE" sz="1200" i="1" kern="1200" dirty="0">
                <a:solidFill>
                  <a:schemeClr val="tx1"/>
                </a:solidFill>
                <a:effectLst/>
                <a:latin typeface="+mn-lt"/>
                <a:ea typeface="+mn-ea"/>
                <a:cs typeface="+mn-cs"/>
              </a:rPr>
              <a:t>Under 30 år har kommunen utvecklat kundvalet till att omfatta nästan hela utbudet av vård, skola och omsorg. </a:t>
            </a:r>
            <a:br>
              <a:rPr lang="sv-SE" sz="1200" i="1" kern="1200" dirty="0">
                <a:solidFill>
                  <a:schemeClr val="tx1"/>
                </a:solidFill>
                <a:effectLst/>
                <a:latin typeface="+mn-lt"/>
                <a:ea typeface="+mn-ea"/>
                <a:cs typeface="+mn-cs"/>
              </a:rPr>
            </a:br>
            <a:r>
              <a:rPr lang="sv-SE" sz="1200" i="1" kern="1200" dirty="0">
                <a:solidFill>
                  <a:schemeClr val="tx1"/>
                </a:solidFill>
                <a:effectLst/>
                <a:latin typeface="+mn-lt"/>
                <a:ea typeface="+mn-ea"/>
                <a:cs typeface="+mn-cs"/>
              </a:rPr>
              <a:t>Under 2018 kommer även kulturaktiviteter för barn och unga på fritiden att omfattas av kundvalet.</a:t>
            </a:r>
            <a:r>
              <a:rPr lang="sv-SE" dirty="0">
                <a:effectLst/>
              </a:rPr>
              <a:t> </a:t>
            </a:r>
            <a:endParaRPr lang="sv-SE" dirty="0"/>
          </a:p>
          <a:p>
            <a:endParaRPr lang="sv-SE" dirty="0"/>
          </a:p>
        </p:txBody>
      </p:sp>
      <p:sp>
        <p:nvSpPr>
          <p:cNvPr id="4" name="Platshållare för bildnummer 3"/>
          <p:cNvSpPr>
            <a:spLocks noGrp="1"/>
          </p:cNvSpPr>
          <p:nvPr>
            <p:ph type="sldNum" sz="quarter" idx="10"/>
          </p:nvPr>
        </p:nvSpPr>
        <p:spPr/>
        <p:txBody>
          <a:bodyPr/>
          <a:lstStyle/>
          <a:p>
            <a:fld id="{7C088DA3-5DB5-423B-869F-710A2F573C74}" type="slidenum">
              <a:rPr lang="en-GB" smtClean="0"/>
              <a:t>7</a:t>
            </a:fld>
            <a:endParaRPr lang="en-GB"/>
          </a:p>
        </p:txBody>
      </p:sp>
    </p:spTree>
    <p:extLst>
      <p:ext uri="{BB962C8B-B14F-4D97-AF65-F5344CB8AC3E}">
        <p14:creationId xmlns:p14="http://schemas.microsoft.com/office/powerpoint/2010/main" val="2253354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i="1" kern="1200" dirty="0">
                <a:solidFill>
                  <a:schemeClr val="tx1"/>
                </a:solidFill>
                <a:effectLst/>
                <a:latin typeface="+mn-lt"/>
                <a:ea typeface="+mn-ea"/>
                <a:cs typeface="+mn-cs"/>
              </a:rPr>
              <a:t>Den nationella rapporten Öppna Jämförelser, som genomförs av Sveriges Kommuner och Landsting, SKL, rankar Nackas grundskolor högt. </a:t>
            </a:r>
          </a:p>
          <a:p>
            <a:r>
              <a:rPr lang="sv-SE" sz="1200" i="1" kern="1200" dirty="0">
                <a:solidFill>
                  <a:schemeClr val="tx1"/>
                </a:solidFill>
                <a:effectLst/>
                <a:latin typeface="+mn-lt"/>
                <a:ea typeface="+mn-ea"/>
                <a:cs typeface="+mn-cs"/>
              </a:rPr>
              <a:t>Nacka är tillsammans med Lidingö de enda kommuner som har varit bland de 20 främsta sedan 2009 då SKL började redovisa ett sammanvägt resultat. </a:t>
            </a:r>
            <a:r>
              <a:rPr lang="sv-SE" dirty="0">
                <a:effectLst/>
              </a:rPr>
              <a:t> </a:t>
            </a:r>
            <a:endParaRPr lang="sv-SE" dirty="0"/>
          </a:p>
          <a:p>
            <a:endParaRPr lang="sv-SE" dirty="0"/>
          </a:p>
        </p:txBody>
      </p:sp>
      <p:sp>
        <p:nvSpPr>
          <p:cNvPr id="4" name="Platshållare för bildnummer 3"/>
          <p:cNvSpPr>
            <a:spLocks noGrp="1"/>
          </p:cNvSpPr>
          <p:nvPr>
            <p:ph type="sldNum" sz="quarter" idx="10"/>
          </p:nvPr>
        </p:nvSpPr>
        <p:spPr/>
        <p:txBody>
          <a:bodyPr/>
          <a:lstStyle/>
          <a:p>
            <a:fld id="{7C088DA3-5DB5-423B-869F-710A2F573C74}" type="slidenum">
              <a:rPr lang="en-GB" smtClean="0"/>
              <a:t>8</a:t>
            </a:fld>
            <a:endParaRPr lang="en-GB"/>
          </a:p>
        </p:txBody>
      </p:sp>
    </p:spTree>
    <p:extLst>
      <p:ext uri="{BB962C8B-B14F-4D97-AF65-F5344CB8AC3E}">
        <p14:creationId xmlns:p14="http://schemas.microsoft.com/office/powerpoint/2010/main" val="3580073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i="1" kern="1200" dirty="0">
                <a:solidFill>
                  <a:schemeClr val="tx1"/>
                </a:solidFill>
                <a:effectLst/>
                <a:latin typeface="+mn-lt"/>
                <a:ea typeface="+mn-ea"/>
                <a:cs typeface="+mn-cs"/>
              </a:rPr>
              <a:t>Här finns havet och skogen inpå knuten.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Invånarna i Nacka har länets kortaste medelavstånd till närmaste skyddade naturområde, 600 meter</a:t>
            </a:r>
          </a:p>
          <a:p>
            <a:r>
              <a:rPr lang="sv-SE" sz="1200" i="1" kern="1200" dirty="0">
                <a:solidFill>
                  <a:schemeClr val="tx1"/>
                </a:solidFill>
                <a:effectLst/>
                <a:latin typeface="+mn-lt"/>
                <a:ea typeface="+mn-ea"/>
                <a:cs typeface="+mn-cs"/>
              </a:rPr>
              <a:t>Rent vatten, frisk luft och ett rikt växt- och djurliv och en god bebyggd miljö kännetecknar Nackas miljöambitioner och bidrar till Nackabornas positiva upplevelse av livskvaliteten. </a:t>
            </a:r>
          </a:p>
          <a:p>
            <a:r>
              <a:rPr lang="sv-SE" sz="1200" i="1" kern="1200" dirty="0">
                <a:solidFill>
                  <a:schemeClr val="tx1"/>
                </a:solidFill>
                <a:effectLst/>
                <a:latin typeface="+mn-lt"/>
                <a:ea typeface="+mn-ea"/>
                <a:cs typeface="+mn-cs"/>
              </a:rPr>
              <a:t>Det är faktiskt inte så konstigt att allt fler vill leva i Nacka…</a:t>
            </a:r>
            <a:r>
              <a:rPr lang="sv-SE" dirty="0">
                <a:effectLst/>
              </a:rPr>
              <a:t> </a:t>
            </a:r>
            <a:endParaRPr lang="sv-SE" dirty="0"/>
          </a:p>
          <a:p>
            <a:endParaRPr lang="sv-SE" dirty="0"/>
          </a:p>
        </p:txBody>
      </p:sp>
      <p:sp>
        <p:nvSpPr>
          <p:cNvPr id="4" name="Platshållare för bildnummer 3"/>
          <p:cNvSpPr>
            <a:spLocks noGrp="1"/>
          </p:cNvSpPr>
          <p:nvPr>
            <p:ph type="sldNum" sz="quarter" idx="10"/>
          </p:nvPr>
        </p:nvSpPr>
        <p:spPr/>
        <p:txBody>
          <a:bodyPr/>
          <a:lstStyle/>
          <a:p>
            <a:fld id="{7C088DA3-5DB5-423B-869F-710A2F573C74}" type="slidenum">
              <a:rPr lang="en-GB" smtClean="0"/>
              <a:t>9</a:t>
            </a:fld>
            <a:endParaRPr lang="en-GB"/>
          </a:p>
        </p:txBody>
      </p:sp>
    </p:spTree>
    <p:extLst>
      <p:ext uri="{BB962C8B-B14F-4D97-AF65-F5344CB8AC3E}">
        <p14:creationId xmlns:p14="http://schemas.microsoft.com/office/powerpoint/2010/main" val="2765490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900" b="0" dirty="0"/>
              <a:t>Kommunen </a:t>
            </a:r>
            <a:r>
              <a:rPr lang="sv-SE" b="0" dirty="0"/>
              <a:t>arbetar strukturerat och ambitiöst med cykelfrågor. Vi uppmuntrar cykling eftersom det är ett miljövänligt och säkert sätt att ta sig fram. Nacka har nu rekordmånga cyklister och vår ambition är att det ska öka varje år.</a:t>
            </a:r>
            <a:endParaRPr lang="sv-SE" sz="900" b="1" dirty="0"/>
          </a:p>
          <a:p>
            <a:pPr marL="0" indent="0">
              <a:buFont typeface="Arial" panose="020B0604020202020204" pitchFamily="34" charset="0"/>
              <a:buNone/>
            </a:pPr>
            <a:endParaRPr lang="sv-SE" sz="900" b="1" dirty="0"/>
          </a:p>
          <a:p>
            <a:pPr marL="0" indent="0">
              <a:buFont typeface="Arial" panose="020B0604020202020204" pitchFamily="34" charset="0"/>
              <a:buNone/>
            </a:pPr>
            <a:r>
              <a:rPr lang="sv-SE" sz="900" b="1" dirty="0"/>
              <a:t>Nacka får priset "Årets cykelprestation”</a:t>
            </a:r>
          </a:p>
          <a:p>
            <a:pPr marL="0" indent="0">
              <a:buFont typeface="Arial" panose="020B0604020202020204" pitchFamily="34" charset="0"/>
              <a:buNone/>
            </a:pPr>
            <a:r>
              <a:rPr lang="sv-SE" sz="900" dirty="0"/>
              <a:t>Motiveringen lyder:</a:t>
            </a:r>
          </a:p>
          <a:p>
            <a:pPr marL="0" indent="0">
              <a:buFont typeface="Arial" panose="020B0604020202020204" pitchFamily="34" charset="0"/>
              <a:buNone/>
            </a:pPr>
            <a:r>
              <a:rPr lang="sv-SE" sz="900" dirty="0"/>
              <a:t>"Årets cykelprestation" går till en aktör som har gjort stora framsteg inom cykelområdet. Årets pristagare visar att det går att åstadkomma stora förändringar på kort tid – med rätt inställning och politisk uppbackning. Årets cykelprestation 2015 går till Nacka kommun.</a:t>
            </a:r>
          </a:p>
          <a:p>
            <a:pPr marL="0" indent="0">
              <a:buFont typeface="Arial" panose="020B0604020202020204" pitchFamily="34" charset="0"/>
              <a:buNone/>
            </a:pPr>
            <a:endParaRPr lang="sv-SE" sz="900" b="1" dirty="0"/>
          </a:p>
          <a:p>
            <a:pPr marL="0" indent="0">
              <a:buFont typeface="Arial" panose="020B0604020202020204" pitchFamily="34" charset="0"/>
              <a:buNone/>
            </a:pPr>
            <a:r>
              <a:rPr lang="sv-SE" sz="900" dirty="0"/>
              <a:t>Cykelsatsningarna på Saltsjöbadsleden och Ältabergsvägen var två av skälen till att Nacka idag fick pris för "Årets cykelprestation". - Skulle alla kommuner arbeta lika bra som Nacka klarar Stockholm den regionala cykelplanen innan 2030, sa regionplaneringslandstingsrådet Gustav Hemming (C) vid prisutdelningen.</a:t>
            </a:r>
          </a:p>
          <a:p>
            <a:pPr marL="0" indent="0">
              <a:buFont typeface="Arial" panose="020B0604020202020204" pitchFamily="34" charset="0"/>
              <a:buNone/>
            </a:pPr>
            <a:r>
              <a:rPr lang="sv-SE" sz="900" dirty="0"/>
              <a:t>Nackas cykelplan beslutades för två år sedan. Planen tar avstamp i den regionala plan där cykelvägarna ingår. Nacka har satsat både på att underhålla befintliga vägar och bygga nya. Nacka har även gjort andra insatser för att göra det enklare och säkrare att cykla, däribland nya cykelparkeringar, cykelmätningar med mätstationer, förmånscyklar, cykeldag och cykelvänliga arbetsplatser samt insatser för att få fler barn med föräldrar att cykla till och från skolan. Vinterunderhåll har varit ett annat prioriterat område för att möjliggöra cykling året runt.</a:t>
            </a:r>
          </a:p>
          <a:p>
            <a:pPr marL="0" indent="0">
              <a:buFont typeface="Arial" panose="020B0604020202020204" pitchFamily="34" charset="0"/>
              <a:buNone/>
            </a:pPr>
            <a:endParaRPr lang="sv-SE" sz="900" dirty="0"/>
          </a:p>
          <a:p>
            <a:endParaRPr lang="sv-SE" dirty="0"/>
          </a:p>
          <a:p>
            <a:endParaRPr lang="sv-SE" dirty="0"/>
          </a:p>
          <a:p>
            <a:endParaRPr lang="sv-SE" dirty="0"/>
          </a:p>
        </p:txBody>
      </p:sp>
      <p:sp>
        <p:nvSpPr>
          <p:cNvPr id="4" name="Platshållare för bildnummer 3"/>
          <p:cNvSpPr>
            <a:spLocks noGrp="1"/>
          </p:cNvSpPr>
          <p:nvPr>
            <p:ph type="sldNum" sz="quarter" idx="10"/>
          </p:nvPr>
        </p:nvSpPr>
        <p:spPr/>
        <p:txBody>
          <a:bodyPr/>
          <a:lstStyle/>
          <a:p>
            <a:fld id="{7C088DA3-5DB5-423B-869F-710A2F573C74}" type="slidenum">
              <a:rPr lang="en-GB" smtClean="0"/>
              <a:t>10</a:t>
            </a:fld>
            <a:endParaRPr lang="en-GB"/>
          </a:p>
        </p:txBody>
      </p:sp>
    </p:spTree>
    <p:extLst>
      <p:ext uri="{BB962C8B-B14F-4D97-AF65-F5344CB8AC3E}">
        <p14:creationId xmlns:p14="http://schemas.microsoft.com/office/powerpoint/2010/main" val="1118571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900" b="1" kern="1200" dirty="0">
                <a:solidFill>
                  <a:schemeClr val="tx1"/>
                </a:solidFill>
                <a:effectLst/>
                <a:latin typeface="+mn-lt"/>
                <a:ea typeface="+mn-ea"/>
                <a:cs typeface="+mn-cs"/>
              </a:rPr>
              <a:t>Superkommun</a:t>
            </a:r>
          </a:p>
          <a:p>
            <a:r>
              <a:rPr lang="sv-SE" sz="900" kern="1200" dirty="0">
                <a:solidFill>
                  <a:schemeClr val="tx1"/>
                </a:solidFill>
                <a:effectLst/>
                <a:latin typeface="+mn-lt"/>
                <a:ea typeface="+mn-ea"/>
                <a:cs typeface="+mn-cs"/>
              </a:rPr>
              <a:t>Tidningen Dagens Samhälle har granskat alla kommuner. Nacka vann och blev Årets superkommun i klassen storstadskommuner. Priset delades ut på Stora Samhällsgalan den 16 maj med motiveringen:</a:t>
            </a:r>
          </a:p>
          <a:p>
            <a:r>
              <a:rPr lang="sv-SE" sz="900" i="1" kern="1200" dirty="0">
                <a:solidFill>
                  <a:schemeClr val="tx1"/>
                </a:solidFill>
                <a:effectLst/>
                <a:latin typeface="+mn-lt"/>
                <a:ea typeface="+mn-ea"/>
                <a:cs typeface="+mn-cs"/>
              </a:rPr>
              <a:t>Med ena foten mot Stockholm och den andra utsträckt mot skärgården har Nacka mycket att locka såväl folk som företag med. Och med nya Nacka stad är fokus tydligt satt på framtiden: 14 000 nya bostäder och tunnelbana är på väg. Goda skolresultat och en välutbildad befolkning ger kommunen en extra skjuts i undersökningen. Kommunen har heller inga problem att få ekonomin att gå ihop.</a:t>
            </a:r>
            <a:endParaRPr lang="sv-SE" sz="900" kern="1200" dirty="0">
              <a:solidFill>
                <a:schemeClr val="tx1"/>
              </a:solidFill>
              <a:effectLst/>
              <a:latin typeface="+mn-lt"/>
              <a:ea typeface="+mn-ea"/>
              <a:cs typeface="+mn-cs"/>
            </a:endParaRPr>
          </a:p>
          <a:p>
            <a:endParaRPr lang="sv-SE" sz="900" kern="1200" dirty="0">
              <a:solidFill>
                <a:schemeClr val="tx1"/>
              </a:solidFill>
              <a:effectLst/>
              <a:latin typeface="+mn-lt"/>
              <a:ea typeface="+mn-ea"/>
              <a:cs typeface="+mn-cs"/>
            </a:endParaRPr>
          </a:p>
          <a:p>
            <a:r>
              <a:rPr lang="sv-SE" sz="900" kern="1200" dirty="0">
                <a:solidFill>
                  <a:schemeClr val="tx1"/>
                </a:solidFill>
                <a:effectLst/>
                <a:latin typeface="+mn-lt"/>
                <a:ea typeface="+mn-ea"/>
                <a:cs typeface="+mn-cs"/>
              </a:rPr>
              <a:t>Det är fjärde året i rad som Dagens Samhälle delar ut priser i kategorierna Årets superkommun, Årets välfärdsförnyare, Årets samhällsbyggare och Årets samhällsentreprenör. Priset som Årets superkommun är extra hedersamt då rankingen beräknas utifrån officiell statistik och 75 olika variabler.</a:t>
            </a:r>
          </a:p>
          <a:p>
            <a:r>
              <a:rPr lang="sv-SE" sz="900" kern="1200" dirty="0">
                <a:solidFill>
                  <a:schemeClr val="tx1"/>
                </a:solidFill>
                <a:effectLst/>
                <a:latin typeface="+mn-lt"/>
                <a:ea typeface="+mn-ea"/>
                <a:cs typeface="+mn-cs"/>
              </a:rPr>
              <a:t>Nacka var som enda kommun nominerad i två prisklasser. I kategorin Årets välfärdsförnyare nominerades Nacka kommun för certifieringen av gode män och hamnade där på delad andra plats. Priserna delades ut på Stora samhällsgalan på Cirkus.</a:t>
            </a:r>
            <a:endParaRPr lang="sv-SE" dirty="0"/>
          </a:p>
          <a:p>
            <a:pPr marL="0" indent="0">
              <a:buNone/>
            </a:pPr>
            <a:r>
              <a:rPr lang="sv-SE" dirty="0"/>
              <a:t>– Det finns väldigt mycket framtidstro i Nacka. Här ska alla kunna förverkliga sina drömmar, oavsett om det handlar om att bilda familj, starta företag, bygga hus eller utbilda sig. Nomineringen som Årets superkommun är ett kvitto på att vi är på rätt väg – både i att bygga stad och samtidigt behålla 50 procent grönt, säger Mats </a:t>
            </a:r>
            <a:r>
              <a:rPr lang="sv-SE" dirty="0" err="1"/>
              <a:t>Gerdau</a:t>
            </a:r>
            <a:r>
              <a:rPr lang="sv-SE" dirty="0"/>
              <a:t> (M), kommunstyrelsens ordförande i Nacka.</a:t>
            </a:r>
          </a:p>
          <a:p>
            <a:pPr marL="0" indent="0">
              <a:buNone/>
            </a:pPr>
            <a:endParaRPr lang="sv-SE" dirty="0"/>
          </a:p>
          <a:p>
            <a:r>
              <a:rPr lang="sv-SE" sz="900" b="1" kern="1200" dirty="0">
                <a:solidFill>
                  <a:schemeClr val="tx1"/>
                </a:solidFill>
                <a:effectLst/>
                <a:latin typeface="+mn-lt"/>
                <a:ea typeface="+mn-ea"/>
                <a:cs typeface="+mn-cs"/>
              </a:rPr>
              <a:t>Här är det bäst att bo 2018</a:t>
            </a:r>
            <a:br>
              <a:rPr lang="sv-SE" sz="900" kern="1200" dirty="0">
                <a:solidFill>
                  <a:schemeClr val="tx1"/>
                </a:solidFill>
                <a:effectLst/>
                <a:latin typeface="+mn-lt"/>
                <a:ea typeface="+mn-ea"/>
                <a:cs typeface="+mn-cs"/>
              </a:rPr>
            </a:br>
            <a:r>
              <a:rPr lang="sv-SE" sz="900" kern="1200" dirty="0">
                <a:solidFill>
                  <a:schemeClr val="tx1"/>
                </a:solidFill>
                <a:effectLst/>
                <a:latin typeface="+mn-lt"/>
                <a:ea typeface="+mn-ea"/>
                <a:cs typeface="+mn-cs"/>
              </a:rPr>
              <a:t>För trettonde året i rad har nyhetsmagasinet Fokus, tillsammans med Internationella handelshögskolan i Jönköping, presenterat kommunrankningen ”Bäst att bo”. Nacka kommun fick utmärkelsen ”Bäst att bo för familjer”, vilket innebär att Nacka försvarar förstaplatsen i kategorin då Nacka även tog hem utmärkelsen 2017. I år (2018) kom Nacka dessutom tvåa i kategorin ”Bäst att arbeta”.</a:t>
            </a:r>
          </a:p>
          <a:p>
            <a:r>
              <a:rPr lang="sv-SE" sz="900" kern="1200" dirty="0">
                <a:solidFill>
                  <a:schemeClr val="tx1"/>
                </a:solidFill>
                <a:effectLst/>
                <a:latin typeface="+mn-lt"/>
                <a:ea typeface="+mn-ea"/>
                <a:cs typeface="+mn-cs"/>
              </a:rPr>
              <a:t>Utmärkelsen ”Bäst för familjer” baseras på åtta faktorer, bland annat jobbtillväxt, befolkningsökning och elevernas slutbetyg i årskurs 9. Totalt analyseras över 40 variabler i ”Här är det bäst att bo”. Det som mäts är bland annat hur det är att leva i kommunen; som ung, familj eller äldre, vilket utbud som finns och hur välutvecklad samhällsservicen är. </a:t>
            </a:r>
          </a:p>
          <a:p>
            <a:pPr marL="0" indent="0">
              <a:buNone/>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t>2017 utsågs Nacka till </a:t>
            </a:r>
            <a:r>
              <a:rPr lang="sv-SE" sz="1000" b="1" dirty="0"/>
              <a:t>Sveriges </a:t>
            </a:r>
            <a:r>
              <a:rPr lang="sv-SE" sz="1000" b="1" dirty="0" err="1"/>
              <a:t>föreningsvänligaste</a:t>
            </a:r>
            <a:r>
              <a:rPr lang="sv-SE" sz="1000" b="1" dirty="0"/>
              <a:t> kommun </a:t>
            </a:r>
            <a:r>
              <a:rPr lang="sv-SE" sz="1000" dirty="0"/>
              <a:t>2017 av </a:t>
            </a:r>
            <a:r>
              <a:rPr lang="sv-SE" dirty="0"/>
              <a:t>Sveriges föreningar. lyfte fram två faktorer i motiveringen: Nackas vilja att skapa de bästa förutsättningarna för ett starkt föreningsliv och att alla föreningar får verka utifrån sina egna förutsättningar.</a:t>
            </a:r>
            <a:endParaRPr lang="sv-SE" sz="1000" dirty="0"/>
          </a:p>
        </p:txBody>
      </p:sp>
      <p:sp>
        <p:nvSpPr>
          <p:cNvPr id="4" name="Platshållare för bildnummer 3"/>
          <p:cNvSpPr>
            <a:spLocks noGrp="1"/>
          </p:cNvSpPr>
          <p:nvPr>
            <p:ph type="sldNum" sz="quarter" idx="10"/>
          </p:nvPr>
        </p:nvSpPr>
        <p:spPr/>
        <p:txBody>
          <a:bodyPr/>
          <a:lstStyle/>
          <a:p>
            <a:fld id="{7C088DA3-5DB5-423B-869F-710A2F573C74}" type="slidenum">
              <a:rPr lang="en-GB" smtClean="0"/>
              <a:t>11</a:t>
            </a:fld>
            <a:endParaRPr lang="en-GB"/>
          </a:p>
        </p:txBody>
      </p:sp>
    </p:spTree>
    <p:extLst>
      <p:ext uri="{BB962C8B-B14F-4D97-AF65-F5344CB8AC3E}">
        <p14:creationId xmlns:p14="http://schemas.microsoft.com/office/powerpoint/2010/main" val="17234351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örsta sida">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30B7B66-9336-4608-9AB2-B7BCCE02D3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3">
            <a:extLst>
              <a:ext uri="{FF2B5EF4-FFF2-40B4-BE49-F238E27FC236}">
                <a16:creationId xmlns:a16="http://schemas.microsoft.com/office/drawing/2014/main" id="{3A29EF15-48C1-41E1-A5A8-B4A9F0F49DF4}"/>
              </a:ext>
            </a:extLst>
          </p:cNvPr>
          <p:cNvSpPr txBox="1"/>
          <p:nvPr userDrawn="1"/>
        </p:nvSpPr>
        <p:spPr>
          <a:xfrm>
            <a:off x="745067" y="2804899"/>
            <a:ext cx="5909672" cy="1032761"/>
          </a:xfrm>
          <a:prstGeom prst="rect">
            <a:avLst/>
          </a:prstGeom>
        </p:spPr>
        <p:txBody>
          <a:bodyPr vert="horz" wrap="square" lIns="0" tIns="16933" rIns="0" bIns="0" rtlCol="0">
            <a:spAutoFit/>
          </a:bodyPr>
          <a:lstStyle/>
          <a:p>
            <a:pPr marL="16933">
              <a:lnSpc>
                <a:spcPct val="100000"/>
              </a:lnSpc>
              <a:spcBef>
                <a:spcPts val="133"/>
              </a:spcBef>
            </a:pPr>
            <a:r>
              <a:rPr sz="6600" spc="400" dirty="0">
                <a:solidFill>
                  <a:srgbClr val="FFFFFF"/>
                </a:solidFill>
                <a:latin typeface="Gill Sans MT" charset="0"/>
                <a:ea typeface="Gill Sans MT" charset="0"/>
                <a:cs typeface="Gill Sans MT" charset="0"/>
              </a:rPr>
              <a:t>VÄLKOMMEN</a:t>
            </a:r>
            <a:r>
              <a:rPr lang="sv-SE" sz="6600" spc="400" dirty="0">
                <a:solidFill>
                  <a:srgbClr val="FFFFFF"/>
                </a:solidFill>
                <a:latin typeface="Gill Sans MT" charset="0"/>
                <a:ea typeface="Gill Sans MT" charset="0"/>
                <a:cs typeface="Gill Sans MT" charset="0"/>
              </a:rPr>
              <a:t>!</a:t>
            </a:r>
            <a:endParaRPr sz="6600" spc="400" dirty="0">
              <a:latin typeface="Gill Sans MT" charset="0"/>
              <a:ea typeface="Gill Sans MT" charset="0"/>
              <a:cs typeface="Gill Sans MT" charset="0"/>
            </a:endParaRPr>
          </a:p>
        </p:txBody>
      </p:sp>
      <p:pic>
        <p:nvPicPr>
          <p:cNvPr id="8" name="Bildobjekt 6">
            <a:extLst>
              <a:ext uri="{FF2B5EF4-FFF2-40B4-BE49-F238E27FC236}">
                <a16:creationId xmlns:a16="http://schemas.microsoft.com/office/drawing/2014/main" id="{91F62DA1-75FE-4109-803B-090E615DDC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2058992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ästa cykelkommunen">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540D5FB7-3761-49FF-B755-AA09FE629A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621"/>
            <a:ext cx="12178451" cy="6850379"/>
          </a:xfrm>
          <a:prstGeom prst="rect">
            <a:avLst/>
          </a:prstGeom>
        </p:spPr>
      </p:pic>
      <p:sp>
        <p:nvSpPr>
          <p:cNvPr id="8" name="object 4">
            <a:extLst>
              <a:ext uri="{FF2B5EF4-FFF2-40B4-BE49-F238E27FC236}">
                <a16:creationId xmlns:a16="http://schemas.microsoft.com/office/drawing/2014/main" id="{9754B65E-6E5B-4E4F-8ECB-CB90DEB3FE41}"/>
              </a:ext>
            </a:extLst>
          </p:cNvPr>
          <p:cNvSpPr txBox="1">
            <a:spLocks/>
          </p:cNvSpPr>
          <p:nvPr userDrawn="1"/>
        </p:nvSpPr>
        <p:spPr>
          <a:xfrm>
            <a:off x="657203" y="402754"/>
            <a:ext cx="11276135" cy="878873"/>
          </a:xfrm>
          <a:prstGeom prst="rect">
            <a:avLst/>
          </a:prstGeom>
          <a:effectLst>
            <a:outerShdw blurRad="254000" dist="76200" dir="2700000" algn="tl" rotWithShape="0">
              <a:prstClr val="black">
                <a:alpha val="80000"/>
              </a:prstClr>
            </a:outerShdw>
          </a:effectLst>
        </p:spPr>
        <p:txBody>
          <a:bodyPr vert="horz" wrap="square" lIns="0" tIns="16933" rIns="0" bIns="0" rtlCol="0">
            <a:spAutoFit/>
          </a:bodyPr>
          <a:lstStyle>
            <a:lvl1pPr>
              <a:defRPr>
                <a:latin typeface="+mj-lt"/>
                <a:ea typeface="+mj-ea"/>
                <a:cs typeface="+mj-cs"/>
              </a:defRPr>
            </a:lvl1pPr>
          </a:lstStyle>
          <a:p>
            <a:r>
              <a:rPr lang="sv-SE" sz="5600" b="1" dirty="0">
                <a:solidFill>
                  <a:schemeClr val="bg1"/>
                </a:solidFill>
              </a:rPr>
              <a:t>BÄSTA</a:t>
            </a:r>
            <a:r>
              <a:rPr lang="sv-SE" sz="5600" dirty="0">
                <a:solidFill>
                  <a:schemeClr val="bg1"/>
                </a:solidFill>
              </a:rPr>
              <a:t> CYKELKOMMUNEN</a:t>
            </a:r>
            <a:endParaRPr lang="sv-SE" sz="5600" b="1" dirty="0">
              <a:solidFill>
                <a:schemeClr val="bg1"/>
              </a:solidFill>
              <a:latin typeface="Gill Sans MT" charset="0"/>
              <a:ea typeface="Gill Sans MT" charset="0"/>
              <a:cs typeface="Gill Sans MT" charset="0"/>
            </a:endParaRPr>
          </a:p>
        </p:txBody>
      </p:sp>
      <p:pic>
        <p:nvPicPr>
          <p:cNvPr id="9" name="Bildobjekt 6">
            <a:extLst>
              <a:ext uri="{FF2B5EF4-FFF2-40B4-BE49-F238E27FC236}">
                <a16:creationId xmlns:a16="http://schemas.microsoft.com/office/drawing/2014/main" id="{1B7E1678-BCE8-4FBD-ADD4-7E25270C8C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
        <p:nvSpPr>
          <p:cNvPr id="10" name="Platshållare för text 5">
            <a:extLst>
              <a:ext uri="{FF2B5EF4-FFF2-40B4-BE49-F238E27FC236}">
                <a16:creationId xmlns:a16="http://schemas.microsoft.com/office/drawing/2014/main" id="{1DB5B5BB-033B-403A-9A25-8F76A45DCEF4}"/>
              </a:ext>
            </a:extLst>
          </p:cNvPr>
          <p:cNvSpPr txBox="1">
            <a:spLocks/>
          </p:cNvSpPr>
          <p:nvPr userDrawn="1"/>
        </p:nvSpPr>
        <p:spPr>
          <a:xfrm>
            <a:off x="639793" y="4013897"/>
            <a:ext cx="7735723" cy="284410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lang="sv-SE" sz="2800" b="1" kern="1200" dirty="0">
                <a:solidFill>
                  <a:schemeClr val="bg1"/>
                </a:solidFill>
                <a:effectLst>
                  <a:outerShdw blurRad="558800" dist="50800" dir="5400000" algn="ctr" rotWithShape="0">
                    <a:schemeClr val="tx1">
                      <a:alpha val="60000"/>
                    </a:schemeClr>
                  </a:outerShdw>
                </a:effectLst>
                <a:latin typeface="+mj-lt"/>
                <a:ea typeface="+mn-ea"/>
                <a:cs typeface="+mn-cs"/>
              </a:defRPr>
            </a:lvl1pPr>
            <a:lvl2pPr marL="792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044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26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512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000" b="1" i="0" u="none" strike="noStrike" kern="1200" cap="none" spc="0" normalizeH="0" baseline="0" noProof="0" dirty="0">
                <a:ln>
                  <a:noFill/>
                </a:ln>
                <a:solidFill>
                  <a:prstClr val="white"/>
                </a:solidFill>
                <a:effectLst/>
                <a:uLnTx/>
                <a:uFillTx/>
                <a:latin typeface="Gill Sans MT"/>
                <a:ea typeface="+mn-ea"/>
                <a:cs typeface="+mn-cs"/>
              </a:rPr>
              <a:t>Årets bästa mellanstora cykelkommun 2017</a:t>
            </a:r>
            <a:br>
              <a:rPr kumimoji="0" lang="sv-SE" sz="2000" b="1" i="0" u="none" strike="noStrike" kern="1200" cap="none" spc="0" normalizeH="0" baseline="0" noProof="0" dirty="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rPr>
            </a:br>
            <a:r>
              <a:rPr kumimoji="0" lang="sv-SE" sz="1800" b="0" i="0" u="none" strike="noStrike" kern="1200" cap="none" spc="0" normalizeH="0" baseline="0" noProof="0" dirty="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rPr>
              <a:t>I Cykelfrämjandets nationella mätning </a:t>
            </a:r>
            <a:r>
              <a:rPr kumimoji="0" lang="sv-SE" sz="1800" b="0" i="0" u="none" strike="noStrike" kern="1200" cap="none" spc="0" normalizeH="0" baseline="0" noProof="0" dirty="0" err="1">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rPr>
              <a:t>Kommunvelometern</a:t>
            </a:r>
            <a:r>
              <a:rPr kumimoji="0" lang="sv-SE" sz="1800" b="0" i="0" u="none" strike="noStrike" kern="1200" cap="none" spc="0" normalizeH="0" baseline="0" noProof="0" dirty="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rPr>
              <a:t> </a:t>
            </a:r>
            <a:br>
              <a:rPr kumimoji="0" lang="sv-SE" sz="1800" b="0" i="0" u="none" strike="noStrike" kern="1200" cap="none" spc="0" normalizeH="0" baseline="0" noProof="0" dirty="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rPr>
            </a:br>
            <a:r>
              <a:rPr kumimoji="0" lang="sv-SE" sz="1800" b="0" i="0" u="none" strike="noStrike" kern="1200" cap="none" spc="0" normalizeH="0" baseline="0" noProof="0" dirty="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rPr>
              <a:t>fick Nacka full pott inom fyra av sex mätområden.</a:t>
            </a:r>
            <a:endParaRPr lang="sv-SE" sz="1800" dirty="0">
              <a:solidFill>
                <a:prstClr val="white"/>
              </a:solidFill>
              <a:effectLst>
                <a:outerShdw blurRad="558800" dist="50800" dir="5400000" algn="ctr" rotWithShape="0">
                  <a:prstClr val="black">
                    <a:alpha val="60000"/>
                  </a:prstClr>
                </a:outerShdw>
              </a:effectLst>
              <a:latin typeface="Gill Sans MT"/>
            </a:endParaRP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000" b="1" i="0" u="none" strike="noStrike" kern="1200" cap="none" spc="0" normalizeH="0" baseline="0" noProof="0" dirty="0">
                <a:ln>
                  <a:noFill/>
                </a:ln>
                <a:solidFill>
                  <a:prstClr val="white"/>
                </a:solidFill>
                <a:effectLst/>
                <a:uLnTx/>
                <a:uFillTx/>
                <a:latin typeface="Gill Sans MT"/>
                <a:ea typeface="+mn-ea"/>
                <a:cs typeface="+mn-cs"/>
              </a:rPr>
              <a:t>Årets cykelprestation 2015</a:t>
            </a:r>
            <a:br>
              <a:rPr kumimoji="0" lang="sv-SE" sz="2000" b="1" i="0" u="none" strike="noStrike" kern="1200" cap="none" spc="0" normalizeH="0" baseline="0" noProof="0" dirty="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rPr>
            </a:br>
            <a:r>
              <a:rPr kumimoji="0" lang="sv-SE" sz="1800" b="0" i="0" u="none" strike="noStrike" kern="1200" cap="none" spc="0" normalizeH="0" baseline="0" noProof="0" dirty="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rPr>
              <a:t>Stockholms regionala cykelkansli: ”Årets pristagare visar </a:t>
            </a:r>
            <a:br>
              <a:rPr kumimoji="0" lang="sv-SE" sz="1800" b="0" i="0" u="none" strike="noStrike" kern="1200" cap="none" spc="0" normalizeH="0" baseline="0" noProof="0" dirty="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rPr>
            </a:br>
            <a:r>
              <a:rPr kumimoji="0" lang="sv-SE" sz="1800" b="0" i="0" u="none" strike="noStrike" kern="1200" cap="none" spc="0" normalizeH="0" baseline="0" noProof="0" dirty="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rPr>
              <a:t>att det går att åstadkomma stora förändringar på kort tid </a:t>
            </a:r>
            <a:br>
              <a:rPr lang="sv-SE" sz="1800" b="0" dirty="0">
                <a:solidFill>
                  <a:prstClr val="white"/>
                </a:solidFill>
                <a:effectLst>
                  <a:outerShdw blurRad="558800" dist="50800" dir="5400000" algn="ctr" rotWithShape="0">
                    <a:prstClr val="black">
                      <a:alpha val="60000"/>
                    </a:prstClr>
                  </a:outerShdw>
                </a:effectLst>
                <a:latin typeface="Gill Sans MT"/>
              </a:rPr>
            </a:br>
            <a:r>
              <a:rPr kumimoji="0" lang="sv-SE" sz="1800" b="0" i="0" u="none" strike="noStrike" kern="1200" cap="none" spc="0" normalizeH="0" baseline="0" noProof="0" dirty="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rPr>
              <a:t>– med rätt inställning och politisk uppbackning.”</a:t>
            </a:r>
          </a:p>
        </p:txBody>
      </p:sp>
    </p:spTree>
    <p:extLst>
      <p:ext uri="{BB962C8B-B14F-4D97-AF65-F5344CB8AC3E}">
        <p14:creationId xmlns:p14="http://schemas.microsoft.com/office/powerpoint/2010/main" val="1127261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Utmärkelser">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A8C62CE5-9F26-4B7C-AE46-ADEF917921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621"/>
            <a:ext cx="12178451" cy="6850379"/>
          </a:xfrm>
          <a:prstGeom prst="rect">
            <a:avLst/>
          </a:prstGeom>
        </p:spPr>
      </p:pic>
      <p:sp>
        <p:nvSpPr>
          <p:cNvPr id="8" name="object 4">
            <a:extLst>
              <a:ext uri="{FF2B5EF4-FFF2-40B4-BE49-F238E27FC236}">
                <a16:creationId xmlns:a16="http://schemas.microsoft.com/office/drawing/2014/main" id="{9754B65E-6E5B-4E4F-8ECB-CB90DEB3FE41}"/>
              </a:ext>
            </a:extLst>
          </p:cNvPr>
          <p:cNvSpPr txBox="1">
            <a:spLocks/>
          </p:cNvSpPr>
          <p:nvPr userDrawn="1"/>
        </p:nvSpPr>
        <p:spPr>
          <a:xfrm>
            <a:off x="657203" y="402753"/>
            <a:ext cx="11276135" cy="878873"/>
          </a:xfrm>
          <a:prstGeom prst="rect">
            <a:avLst/>
          </a:prstGeom>
          <a:effectLst/>
        </p:spPr>
        <p:txBody>
          <a:bodyPr vert="horz" wrap="square" lIns="0" tIns="16933" rIns="0" bIns="0" rtlCol="0">
            <a:spAutoFit/>
          </a:bodyPr>
          <a:lstStyle>
            <a:lvl1pPr>
              <a:defRPr>
                <a:latin typeface="+mj-lt"/>
                <a:ea typeface="+mj-ea"/>
                <a:cs typeface="+mj-cs"/>
              </a:defRPr>
            </a:lvl1pPr>
          </a:lstStyle>
          <a:p>
            <a:r>
              <a:rPr lang="sv-SE" sz="5600" b="1" dirty="0">
                <a:solidFill>
                  <a:schemeClr val="bg1"/>
                </a:solidFill>
              </a:rPr>
              <a:t>UTMÄRKELSER</a:t>
            </a:r>
            <a:endParaRPr lang="sv-SE" sz="5600" b="1" dirty="0">
              <a:solidFill>
                <a:schemeClr val="bg1"/>
              </a:solidFill>
              <a:latin typeface="Gill Sans MT" charset="0"/>
              <a:ea typeface="Gill Sans MT" charset="0"/>
              <a:cs typeface="Gill Sans MT" charset="0"/>
            </a:endParaRPr>
          </a:p>
        </p:txBody>
      </p:sp>
      <p:pic>
        <p:nvPicPr>
          <p:cNvPr id="9" name="Bildobjekt 6">
            <a:extLst>
              <a:ext uri="{FF2B5EF4-FFF2-40B4-BE49-F238E27FC236}">
                <a16:creationId xmlns:a16="http://schemas.microsoft.com/office/drawing/2014/main" id="{1B7E1678-BCE8-4FBD-ADD4-7E25270C8C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
        <p:nvSpPr>
          <p:cNvPr id="2" name="Rektangel 1">
            <a:extLst>
              <a:ext uri="{FF2B5EF4-FFF2-40B4-BE49-F238E27FC236}">
                <a16:creationId xmlns:a16="http://schemas.microsoft.com/office/drawing/2014/main" id="{FCF547CD-07B3-4728-8D70-784297191371}"/>
              </a:ext>
            </a:extLst>
          </p:cNvPr>
          <p:cNvSpPr/>
          <p:nvPr userDrawn="1"/>
        </p:nvSpPr>
        <p:spPr>
          <a:xfrm>
            <a:off x="514963" y="2211282"/>
            <a:ext cx="6096000" cy="3174202"/>
          </a:xfrm>
          <a:prstGeom prst="rect">
            <a:avLst/>
          </a:prstGeom>
        </p:spPr>
        <p:txBody>
          <a:bodyPr>
            <a:spAutoFit/>
          </a:bodyPr>
          <a:lstStyle/>
          <a:p>
            <a:pPr marL="0" lvl="1" indent="0">
              <a:lnSpc>
                <a:spcPct val="90000"/>
              </a:lnSpc>
              <a:spcBef>
                <a:spcPts val="1000"/>
              </a:spcBef>
              <a:buNone/>
            </a:pPr>
            <a:r>
              <a:rPr lang="sv-SE" sz="2000" b="1" dirty="0">
                <a:solidFill>
                  <a:schemeClr val="bg1"/>
                </a:solidFill>
                <a:effectLst/>
              </a:rPr>
              <a:t>Årets superkommun </a:t>
            </a:r>
            <a:br>
              <a:rPr lang="sv-SE" sz="2000" b="1" dirty="0">
                <a:solidFill>
                  <a:schemeClr val="bg1"/>
                </a:solidFill>
              </a:rPr>
            </a:br>
            <a:r>
              <a:rPr kumimoji="0" lang="sv-SE" sz="1800" b="0" i="0" u="none" strike="noStrike" kern="1200" cap="none" spc="0" normalizeH="0" baseline="0" dirty="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rPr>
              <a:t>Goda skolresultat, en välutbildad </a:t>
            </a:r>
            <a:br>
              <a:rPr kumimoji="0" lang="sv-SE" sz="1800" b="0" i="0" u="none" strike="noStrike" kern="1200" cap="none" spc="0" normalizeH="0" baseline="0" dirty="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rPr>
            </a:br>
            <a:r>
              <a:rPr kumimoji="0" lang="sv-SE" sz="1800" b="0" i="0" u="none" strike="noStrike" kern="1200" cap="none" spc="0" normalizeH="0" baseline="0" dirty="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rPr>
              <a:t>befolkning, nya bostäder och tunnelbana</a:t>
            </a:r>
            <a:br>
              <a:rPr kumimoji="0" lang="sv-SE" sz="1800" b="0" i="0" u="none" strike="noStrike" kern="1200" cap="none" spc="0" normalizeH="0" baseline="0" dirty="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rPr>
            </a:br>
            <a:r>
              <a:rPr kumimoji="0" lang="sv-SE" sz="1800" b="0" i="0" u="none" strike="noStrike" kern="1200" cap="none" spc="0" normalizeH="0" baseline="0" dirty="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rPr>
              <a:t>på väg – det gjorde Nacka till Årets superkommun </a:t>
            </a:r>
            <a:br>
              <a:rPr kumimoji="0" lang="sv-SE" sz="1800" b="0" i="0" u="none" strike="noStrike" kern="1200" cap="none" spc="0" normalizeH="0" baseline="0" dirty="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rPr>
            </a:br>
            <a:r>
              <a:rPr kumimoji="0" lang="sv-SE" sz="1800" b="0" i="0" u="none" strike="noStrike" kern="1200" cap="none" spc="0" normalizeH="0" baseline="0" dirty="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rPr>
              <a:t>i Dagens Samhälles granskning av landets kommuner.</a:t>
            </a:r>
          </a:p>
          <a:p>
            <a:pPr marL="0" lvl="1" indent="0">
              <a:lnSpc>
                <a:spcPct val="90000"/>
              </a:lnSpc>
              <a:spcBef>
                <a:spcPts val="1000"/>
              </a:spcBef>
              <a:buNone/>
            </a:pPr>
            <a:r>
              <a:rPr lang="sv-SE" sz="2000" b="1" dirty="0">
                <a:solidFill>
                  <a:schemeClr val="bg1"/>
                </a:solidFill>
                <a:effectLst/>
              </a:rPr>
              <a:t>Bästa kommunen att bo i för familjer </a:t>
            </a:r>
            <a:br>
              <a:rPr lang="sv-SE" sz="2667" b="1" dirty="0">
                <a:solidFill>
                  <a:schemeClr val="bg1"/>
                </a:solidFill>
              </a:rPr>
            </a:br>
            <a:r>
              <a:rPr kumimoji="0" lang="sv-SE" sz="1800" b="0" i="0" u="none" strike="noStrike" kern="1200" cap="none" spc="0" normalizeH="0" baseline="0" dirty="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rPr>
              <a:t>Tidningen Fokus kommunranking ”Bäst att bo 2018”: </a:t>
            </a:r>
            <a:br>
              <a:rPr kumimoji="0" lang="sv-SE" sz="1800" b="0" i="0" u="none" strike="noStrike" kern="1200" cap="none" spc="0" normalizeH="0" baseline="0" dirty="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rPr>
            </a:br>
            <a:r>
              <a:rPr kumimoji="0" lang="sv-SE" sz="1800" b="0" i="0" u="none" strike="noStrike" kern="1200" cap="none" spc="0" normalizeH="0" baseline="0" dirty="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rPr>
              <a:t>förstaplacering i ”Bäst för familjer” och andraplacering </a:t>
            </a:r>
            <a:br>
              <a:rPr kumimoji="0" lang="sv-SE" sz="1800" b="0" i="0" u="none" strike="noStrike" kern="1200" cap="none" spc="0" normalizeH="0" baseline="0" dirty="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rPr>
            </a:br>
            <a:r>
              <a:rPr kumimoji="0" lang="sv-SE" sz="1800" b="0" i="0" u="none" strike="noStrike" kern="1200" cap="none" spc="0" normalizeH="0" baseline="0" dirty="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rPr>
              <a:t>i ”Bäst att arbeta</a:t>
            </a:r>
            <a:r>
              <a:rPr lang="sv-SE" sz="1800" dirty="0">
                <a:solidFill>
                  <a:schemeClr val="bg1"/>
                </a:solidFill>
              </a:rPr>
              <a:t>” </a:t>
            </a:r>
          </a:p>
          <a:p>
            <a:pPr marL="0" lvl="1" indent="0">
              <a:lnSpc>
                <a:spcPct val="90000"/>
              </a:lnSpc>
              <a:spcBef>
                <a:spcPts val="1000"/>
              </a:spcBef>
              <a:buNone/>
            </a:pPr>
            <a:r>
              <a:rPr lang="sv-SE" sz="2000" b="1" dirty="0">
                <a:solidFill>
                  <a:schemeClr val="bg1"/>
                </a:solidFill>
                <a:effectLst/>
              </a:rPr>
              <a:t>Sveriges </a:t>
            </a:r>
            <a:r>
              <a:rPr lang="sv-SE" sz="2000" b="1" dirty="0" err="1">
                <a:solidFill>
                  <a:schemeClr val="bg1"/>
                </a:solidFill>
                <a:effectLst/>
              </a:rPr>
              <a:t>föreningsvänligaste</a:t>
            </a:r>
            <a:r>
              <a:rPr lang="sv-SE" sz="2000" b="1" dirty="0">
                <a:solidFill>
                  <a:schemeClr val="bg1"/>
                </a:solidFill>
                <a:effectLst/>
              </a:rPr>
              <a:t> kommun </a:t>
            </a:r>
            <a:br>
              <a:rPr lang="sv-SE" sz="1800" b="1" dirty="0">
                <a:solidFill>
                  <a:schemeClr val="bg1"/>
                </a:solidFill>
              </a:rPr>
            </a:br>
            <a:r>
              <a:rPr kumimoji="0" lang="sv-SE" sz="1800" b="0" i="0" u="none" strike="noStrike" kern="1200" cap="none" spc="0" normalizeH="0" baseline="0" dirty="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rPr>
              <a:t>av Sveriges föreningar år 2017.</a:t>
            </a:r>
          </a:p>
        </p:txBody>
      </p:sp>
    </p:spTree>
    <p:extLst>
      <p:ext uri="{BB962C8B-B14F-4D97-AF65-F5344CB8AC3E}">
        <p14:creationId xmlns:p14="http://schemas.microsoft.com/office/powerpoint/2010/main" val="1274691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ål rill 2030">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0F51A355-7BF5-4CE0-BEF4-AF72E63E25DC}"/>
              </a:ext>
            </a:extLst>
          </p:cNvPr>
          <p:cNvSpPr/>
          <p:nvPr userDrawn="1"/>
        </p:nvSpPr>
        <p:spPr>
          <a:xfrm>
            <a:off x="0" y="0"/>
            <a:ext cx="12192000" cy="6859200"/>
          </a:xfrm>
          <a:prstGeom prst="rect">
            <a:avLst/>
          </a:prstGeom>
          <a:blipFill>
            <a:blip r:embed="rId2" cstate="screen">
              <a:extLst>
                <a:ext uri="{28A0092B-C50C-407E-A947-70E740481C1C}">
                  <a14:useLocalDpi xmlns:a14="http://schemas.microsoft.com/office/drawing/2010/main"/>
                </a:ext>
              </a:extLst>
            </a:blip>
            <a:srcRect/>
            <a:stretch>
              <a:fillRect/>
            </a:stretch>
          </a:blipFill>
        </p:spPr>
        <p:txBody>
          <a:bodyPr wrap="square" lIns="0" tIns="0" rIns="0" bIns="0" rtlCol="0"/>
          <a:lstStyle/>
          <a:p>
            <a:endParaRPr sz="2397"/>
          </a:p>
        </p:txBody>
      </p:sp>
      <p:sp>
        <p:nvSpPr>
          <p:cNvPr id="7" name="textruta 6">
            <a:extLst>
              <a:ext uri="{FF2B5EF4-FFF2-40B4-BE49-F238E27FC236}">
                <a16:creationId xmlns:a16="http://schemas.microsoft.com/office/drawing/2014/main" id="{5067B28A-9ABD-47CC-B575-8681F629ACD2}"/>
              </a:ext>
            </a:extLst>
          </p:cNvPr>
          <p:cNvSpPr txBox="1"/>
          <p:nvPr userDrawn="1"/>
        </p:nvSpPr>
        <p:spPr>
          <a:xfrm>
            <a:off x="5080000" y="1790852"/>
            <a:ext cx="7620000" cy="3703065"/>
          </a:xfrm>
          <a:prstGeom prst="rect">
            <a:avLst/>
          </a:prstGeom>
          <a:noFill/>
          <a:effectLst>
            <a:outerShdw blurRad="254000" dir="2700000" algn="tl" rotWithShape="0">
              <a:prstClr val="black">
                <a:alpha val="40000"/>
              </a:prstClr>
            </a:outerShdw>
          </a:effectLst>
        </p:spPr>
        <p:txBody>
          <a:bodyPr wrap="square" rtlCol="0">
            <a:spAutoFit/>
          </a:bodyPr>
          <a:lstStyle/>
          <a:p>
            <a:r>
              <a:rPr lang="sv-SE" sz="2933" b="1" dirty="0">
                <a:solidFill>
                  <a:schemeClr val="bg1"/>
                </a:solidFill>
                <a:latin typeface="Gill Sans MT" charset="0"/>
                <a:ea typeface="Gill Sans MT" charset="0"/>
                <a:cs typeface="Gill Sans MT" charset="0"/>
              </a:rPr>
              <a:t>20 000 </a:t>
            </a:r>
            <a:r>
              <a:rPr lang="sv-SE" sz="2933" dirty="0">
                <a:solidFill>
                  <a:schemeClr val="bg1"/>
                </a:solidFill>
                <a:latin typeface="Gill Sans MT" charset="0"/>
                <a:ea typeface="Gill Sans MT" charset="0"/>
                <a:cs typeface="Gill Sans MT" charset="0"/>
              </a:rPr>
              <a:t>nya bostäder</a:t>
            </a:r>
          </a:p>
          <a:p>
            <a:r>
              <a:rPr lang="sv-SE" sz="2933" b="1" dirty="0">
                <a:solidFill>
                  <a:schemeClr val="bg1"/>
                </a:solidFill>
                <a:latin typeface="Gill Sans MT" charset="0"/>
                <a:ea typeface="Gill Sans MT" charset="0"/>
                <a:cs typeface="Gill Sans MT" charset="0"/>
              </a:rPr>
              <a:t>T-bana</a:t>
            </a:r>
            <a:r>
              <a:rPr lang="sv-SE" sz="2933" dirty="0">
                <a:solidFill>
                  <a:schemeClr val="bg1"/>
                </a:solidFill>
                <a:latin typeface="Gill Sans MT" charset="0"/>
                <a:ea typeface="Gill Sans MT" charset="0"/>
                <a:cs typeface="Gill Sans MT" charset="0"/>
              </a:rPr>
              <a:t> med 3 stationer</a:t>
            </a:r>
          </a:p>
          <a:p>
            <a:r>
              <a:rPr lang="sv-SE" sz="2933" dirty="0">
                <a:solidFill>
                  <a:schemeClr val="bg1"/>
                </a:solidFill>
                <a:latin typeface="Gill Sans MT" charset="0"/>
                <a:ea typeface="Gill Sans MT" charset="0"/>
                <a:cs typeface="Gill Sans MT" charset="0"/>
              </a:rPr>
              <a:t>Stadskärna med </a:t>
            </a:r>
            <a:r>
              <a:rPr lang="sv-SE" sz="2933" b="1" dirty="0">
                <a:solidFill>
                  <a:schemeClr val="bg1"/>
                </a:solidFill>
                <a:latin typeface="Gill Sans MT" charset="0"/>
                <a:ea typeface="Gill Sans MT" charset="0"/>
                <a:cs typeface="Gill Sans MT" charset="0"/>
              </a:rPr>
              <a:t>levande mötesplatser</a:t>
            </a:r>
          </a:p>
          <a:p>
            <a:r>
              <a:rPr lang="sv-SE" sz="2933" dirty="0">
                <a:solidFill>
                  <a:schemeClr val="bg1"/>
                </a:solidFill>
                <a:latin typeface="Gill Sans MT" charset="0"/>
                <a:ea typeface="Gill Sans MT" charset="0"/>
                <a:cs typeface="Gill Sans MT" charset="0"/>
              </a:rPr>
              <a:t>Utvecklade </a:t>
            </a:r>
            <a:r>
              <a:rPr lang="sv-SE" sz="2933" b="1" dirty="0">
                <a:solidFill>
                  <a:schemeClr val="bg1"/>
                </a:solidFill>
                <a:latin typeface="Gill Sans MT" charset="0"/>
                <a:ea typeface="Gill Sans MT" charset="0"/>
                <a:cs typeface="Gill Sans MT" charset="0"/>
              </a:rPr>
              <a:t>lokala centrum</a:t>
            </a:r>
          </a:p>
          <a:p>
            <a:r>
              <a:rPr lang="sv-SE" sz="2933" b="1" dirty="0">
                <a:solidFill>
                  <a:schemeClr val="bg1"/>
                </a:solidFill>
                <a:latin typeface="Gill Sans MT" charset="0"/>
                <a:ea typeface="Gill Sans MT" charset="0"/>
                <a:cs typeface="Gill Sans MT" charset="0"/>
              </a:rPr>
              <a:t>100</a:t>
            </a:r>
            <a:r>
              <a:rPr lang="sv-SE" sz="2933" dirty="0">
                <a:solidFill>
                  <a:schemeClr val="bg1"/>
                </a:solidFill>
                <a:latin typeface="Gill Sans MT" charset="0"/>
                <a:ea typeface="Gill Sans MT" charset="0"/>
                <a:cs typeface="Gill Sans MT" charset="0"/>
              </a:rPr>
              <a:t> nya restauranger</a:t>
            </a:r>
          </a:p>
          <a:p>
            <a:r>
              <a:rPr lang="sv-SE" sz="2933" b="1" dirty="0">
                <a:solidFill>
                  <a:schemeClr val="bg1"/>
                </a:solidFill>
                <a:latin typeface="Gill Sans MT" charset="0"/>
                <a:ea typeface="Gill Sans MT" charset="0"/>
                <a:cs typeface="Gill Sans MT" charset="0"/>
              </a:rPr>
              <a:t>15 000 </a:t>
            </a:r>
            <a:r>
              <a:rPr lang="sv-SE" sz="2933" dirty="0">
                <a:solidFill>
                  <a:schemeClr val="bg1"/>
                </a:solidFill>
                <a:latin typeface="Gill Sans MT" charset="0"/>
                <a:ea typeface="Gill Sans MT" charset="0"/>
                <a:cs typeface="Gill Sans MT" charset="0"/>
              </a:rPr>
              <a:t>nya arbetsplatser</a:t>
            </a:r>
          </a:p>
          <a:p>
            <a:r>
              <a:rPr lang="sv-SE" sz="2933" dirty="0">
                <a:solidFill>
                  <a:schemeClr val="bg1"/>
                </a:solidFill>
                <a:latin typeface="Gill Sans MT" charset="0"/>
                <a:ea typeface="Gill Sans MT" charset="0"/>
                <a:cs typeface="Gill Sans MT" charset="0"/>
              </a:rPr>
              <a:t>Ytterligare </a:t>
            </a:r>
            <a:r>
              <a:rPr lang="sv-SE" sz="2933" b="1" dirty="0">
                <a:solidFill>
                  <a:schemeClr val="bg1"/>
                </a:solidFill>
                <a:latin typeface="Gill Sans MT" charset="0"/>
                <a:ea typeface="Gill Sans MT" charset="0"/>
                <a:cs typeface="Gill Sans MT" charset="0"/>
              </a:rPr>
              <a:t>200 000 </a:t>
            </a:r>
            <a:r>
              <a:rPr lang="sv-SE" sz="2933" dirty="0">
                <a:solidFill>
                  <a:schemeClr val="bg1"/>
                </a:solidFill>
                <a:latin typeface="Gill Sans MT" charset="0"/>
                <a:ea typeface="Gill Sans MT" charset="0"/>
                <a:cs typeface="Gill Sans MT" charset="0"/>
              </a:rPr>
              <a:t>kvm kontor</a:t>
            </a:r>
          </a:p>
          <a:p>
            <a:r>
              <a:rPr lang="sv-SE" sz="2933" b="1" dirty="0">
                <a:solidFill>
                  <a:schemeClr val="bg1"/>
                </a:solidFill>
                <a:latin typeface="Gill Sans MT" charset="0"/>
                <a:ea typeface="Gill Sans MT" charset="0"/>
                <a:cs typeface="Gill Sans MT" charset="0"/>
              </a:rPr>
              <a:t>Mångfald</a:t>
            </a:r>
            <a:r>
              <a:rPr lang="sv-SE" sz="2933" dirty="0">
                <a:solidFill>
                  <a:schemeClr val="bg1"/>
                </a:solidFill>
                <a:latin typeface="Gill Sans MT" charset="0"/>
                <a:ea typeface="Gill Sans MT" charset="0"/>
                <a:cs typeface="Gill Sans MT" charset="0"/>
              </a:rPr>
              <a:t> av arkitektur</a:t>
            </a:r>
          </a:p>
        </p:txBody>
      </p:sp>
      <p:sp>
        <p:nvSpPr>
          <p:cNvPr id="8" name="object 4">
            <a:extLst>
              <a:ext uri="{FF2B5EF4-FFF2-40B4-BE49-F238E27FC236}">
                <a16:creationId xmlns:a16="http://schemas.microsoft.com/office/drawing/2014/main" id="{649D8E83-9077-4538-8D0A-D4C5F1D8355D}"/>
              </a:ext>
            </a:extLst>
          </p:cNvPr>
          <p:cNvSpPr txBox="1">
            <a:spLocks/>
          </p:cNvSpPr>
          <p:nvPr userDrawn="1"/>
        </p:nvSpPr>
        <p:spPr>
          <a:xfrm>
            <a:off x="5181600" y="918998"/>
            <a:ext cx="4876800" cy="878873"/>
          </a:xfrm>
          <a:prstGeom prst="rect">
            <a:avLst/>
          </a:prstGeom>
          <a:effectLst>
            <a:outerShdw blurRad="254000" dist="76200" dir="2700000" algn="tl" rotWithShape="0">
              <a:prstClr val="black">
                <a:alpha val="80000"/>
              </a:prstClr>
            </a:outerShdw>
          </a:effectLst>
        </p:spPr>
        <p:txBody>
          <a:bodyPr vert="horz" wrap="square" lIns="0" tIns="16933" rIns="0" bIns="0" rtlCol="0">
            <a:spAutoFit/>
          </a:bodyPr>
          <a:lstStyle>
            <a:lvl1pPr>
              <a:defRPr>
                <a:latin typeface="+mj-lt"/>
                <a:ea typeface="+mj-ea"/>
                <a:cs typeface="+mj-cs"/>
              </a:defRPr>
            </a:lvl1pPr>
          </a:lstStyle>
          <a:p>
            <a:r>
              <a:rPr lang="sv-SE" sz="5600" dirty="0">
                <a:solidFill>
                  <a:schemeClr val="bg1"/>
                </a:solidFill>
                <a:latin typeface="Gill Sans MT" charset="0"/>
                <a:ea typeface="Gill Sans MT" charset="0"/>
                <a:cs typeface="Gill Sans MT" charset="0"/>
              </a:rPr>
              <a:t>MÅL </a:t>
            </a:r>
            <a:r>
              <a:rPr lang="sv-SE" sz="5600">
                <a:solidFill>
                  <a:schemeClr val="bg1"/>
                </a:solidFill>
                <a:latin typeface="Gill Sans MT" charset="0"/>
                <a:ea typeface="Gill Sans MT" charset="0"/>
                <a:cs typeface="Gill Sans MT" charset="0"/>
              </a:rPr>
              <a:t>TILL</a:t>
            </a:r>
            <a:r>
              <a:rPr lang="sv-SE" sz="5600" b="1">
                <a:solidFill>
                  <a:schemeClr val="bg1"/>
                </a:solidFill>
                <a:latin typeface="Gill Sans MT" charset="0"/>
                <a:ea typeface="Gill Sans MT" charset="0"/>
                <a:cs typeface="Gill Sans MT" charset="0"/>
              </a:rPr>
              <a:t> 2030</a:t>
            </a:r>
            <a:endParaRPr lang="sv-SE" sz="5600" b="1" dirty="0">
              <a:solidFill>
                <a:schemeClr val="bg1"/>
              </a:solidFill>
              <a:latin typeface="Gill Sans MT" charset="0"/>
              <a:ea typeface="Gill Sans MT" charset="0"/>
              <a:cs typeface="Gill Sans MT" charset="0"/>
            </a:endParaRPr>
          </a:p>
        </p:txBody>
      </p:sp>
      <p:pic>
        <p:nvPicPr>
          <p:cNvPr id="9" name="Bildobjekt 6">
            <a:extLst>
              <a:ext uri="{FF2B5EF4-FFF2-40B4-BE49-F238E27FC236}">
                <a16:creationId xmlns:a16="http://schemas.microsoft.com/office/drawing/2014/main" id="{26F10551-4ED6-44CA-B2BE-BB9F2334F3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3545111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yrmodell">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B609C48-64A6-4BEC-90ED-717ACF495A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16002" y="889001"/>
            <a:ext cx="10949772" cy="5969000"/>
          </a:xfrm>
          <a:prstGeom prst="rect">
            <a:avLst/>
          </a:prstGeom>
        </p:spPr>
      </p:pic>
      <p:sp>
        <p:nvSpPr>
          <p:cNvPr id="7" name="object 4">
            <a:extLst>
              <a:ext uri="{FF2B5EF4-FFF2-40B4-BE49-F238E27FC236}">
                <a16:creationId xmlns:a16="http://schemas.microsoft.com/office/drawing/2014/main" id="{F0213759-9FD8-4D17-AF97-D35C61329268}"/>
              </a:ext>
            </a:extLst>
          </p:cNvPr>
          <p:cNvSpPr txBox="1">
            <a:spLocks/>
          </p:cNvSpPr>
          <p:nvPr userDrawn="1"/>
        </p:nvSpPr>
        <p:spPr>
          <a:xfrm>
            <a:off x="2" y="509927"/>
            <a:ext cx="12191999" cy="878873"/>
          </a:xfrm>
          <a:prstGeom prst="rect">
            <a:avLst/>
          </a:prstGeom>
          <a:effectLst/>
        </p:spPr>
        <p:txBody>
          <a:bodyPr vert="horz" wrap="square" lIns="0" tIns="16933" rIns="0" bIns="0" rtlCol="0">
            <a:spAutoFit/>
          </a:bodyPr>
          <a:lstStyle>
            <a:lvl1pPr>
              <a:defRPr>
                <a:latin typeface="+mj-lt"/>
                <a:ea typeface="+mj-ea"/>
                <a:cs typeface="+mj-cs"/>
              </a:defRPr>
            </a:lvl1pPr>
          </a:lstStyle>
          <a:p>
            <a:pPr algn="ctr"/>
            <a:r>
              <a:rPr lang="sv-SE" sz="5600" dirty="0">
                <a:latin typeface="Gill Sans MT" charset="0"/>
                <a:ea typeface="Gill Sans MT" charset="0"/>
                <a:cs typeface="Gill Sans MT" charset="0"/>
              </a:rPr>
              <a:t>NACKAS</a:t>
            </a:r>
            <a:r>
              <a:rPr lang="sv-SE" sz="5600" b="1" dirty="0">
                <a:latin typeface="Gill Sans MT" charset="0"/>
                <a:ea typeface="Gill Sans MT" charset="0"/>
                <a:cs typeface="Gill Sans MT" charset="0"/>
              </a:rPr>
              <a:t> STYRMODELL </a:t>
            </a:r>
          </a:p>
        </p:txBody>
      </p:sp>
      <p:sp>
        <p:nvSpPr>
          <p:cNvPr id="8" name="object 4">
            <a:extLst>
              <a:ext uri="{FF2B5EF4-FFF2-40B4-BE49-F238E27FC236}">
                <a16:creationId xmlns:a16="http://schemas.microsoft.com/office/drawing/2014/main" id="{7CCED79C-0AF9-46C8-B575-2103BB39C2FC}"/>
              </a:ext>
            </a:extLst>
          </p:cNvPr>
          <p:cNvSpPr txBox="1"/>
          <p:nvPr userDrawn="1"/>
        </p:nvSpPr>
        <p:spPr>
          <a:xfrm>
            <a:off x="2489200" y="2717800"/>
            <a:ext cx="4165600" cy="509541"/>
          </a:xfrm>
          <a:prstGeom prst="rect">
            <a:avLst/>
          </a:prstGeom>
          <a:effectLst/>
        </p:spPr>
        <p:txBody>
          <a:bodyPr vert="horz" wrap="square" lIns="0" tIns="98213" rIns="0" bIns="0" rtlCol="0">
            <a:spAutoFit/>
          </a:bodyPr>
          <a:lstStyle/>
          <a:p>
            <a:pPr marL="16933" marR="56724">
              <a:lnSpc>
                <a:spcPts val="3200"/>
              </a:lnSpc>
              <a:spcBef>
                <a:spcPts val="773"/>
              </a:spcBef>
            </a:pPr>
            <a:r>
              <a:rPr lang="sv-SE" sz="2933" spc="-7" dirty="0">
                <a:latin typeface="Gill Sans MT" charset="0"/>
                <a:ea typeface="Gill Sans MT" charset="0"/>
                <a:cs typeface="Gill Sans MT" charset="0"/>
              </a:rPr>
              <a:t>VISION</a:t>
            </a:r>
          </a:p>
        </p:txBody>
      </p:sp>
      <p:sp>
        <p:nvSpPr>
          <p:cNvPr id="9" name="object 4">
            <a:extLst>
              <a:ext uri="{FF2B5EF4-FFF2-40B4-BE49-F238E27FC236}">
                <a16:creationId xmlns:a16="http://schemas.microsoft.com/office/drawing/2014/main" id="{9A9EF51A-91BE-43DB-B65D-CCD08D34EFF1}"/>
              </a:ext>
            </a:extLst>
          </p:cNvPr>
          <p:cNvSpPr txBox="1"/>
          <p:nvPr userDrawn="1"/>
        </p:nvSpPr>
        <p:spPr>
          <a:xfrm>
            <a:off x="2743200" y="1917568"/>
            <a:ext cx="4165600" cy="509541"/>
          </a:xfrm>
          <a:prstGeom prst="rect">
            <a:avLst/>
          </a:prstGeom>
          <a:effectLst/>
        </p:spPr>
        <p:txBody>
          <a:bodyPr vert="horz" wrap="square" lIns="0" tIns="98213" rIns="0" bIns="0" rtlCol="0">
            <a:spAutoFit/>
          </a:bodyPr>
          <a:lstStyle/>
          <a:p>
            <a:pPr marL="16933" marR="56724">
              <a:lnSpc>
                <a:spcPts val="3200"/>
              </a:lnSpc>
              <a:spcBef>
                <a:spcPts val="773"/>
              </a:spcBef>
            </a:pPr>
            <a:r>
              <a:rPr lang="sv-SE" sz="2933" spc="-7" dirty="0">
                <a:latin typeface="Gill Sans MT" charset="0"/>
                <a:ea typeface="Gill Sans MT" charset="0"/>
                <a:cs typeface="Gill Sans MT" charset="0"/>
              </a:rPr>
              <a:t>VÄRDERING</a:t>
            </a:r>
          </a:p>
        </p:txBody>
      </p:sp>
      <p:sp>
        <p:nvSpPr>
          <p:cNvPr id="10" name="object 4">
            <a:extLst>
              <a:ext uri="{FF2B5EF4-FFF2-40B4-BE49-F238E27FC236}">
                <a16:creationId xmlns:a16="http://schemas.microsoft.com/office/drawing/2014/main" id="{6D0356C7-E98C-4478-912C-84C31B6949AE}"/>
              </a:ext>
            </a:extLst>
          </p:cNvPr>
          <p:cNvSpPr txBox="1"/>
          <p:nvPr userDrawn="1"/>
        </p:nvSpPr>
        <p:spPr>
          <a:xfrm>
            <a:off x="5706181" y="1429882"/>
            <a:ext cx="4165600" cy="509541"/>
          </a:xfrm>
          <a:prstGeom prst="rect">
            <a:avLst/>
          </a:prstGeom>
          <a:effectLst/>
        </p:spPr>
        <p:txBody>
          <a:bodyPr vert="horz" wrap="square" lIns="0" tIns="98213" rIns="0" bIns="0" rtlCol="0">
            <a:spAutoFit/>
          </a:bodyPr>
          <a:lstStyle/>
          <a:p>
            <a:pPr marL="16933" marR="56724">
              <a:lnSpc>
                <a:spcPts val="3200"/>
              </a:lnSpc>
              <a:spcBef>
                <a:spcPts val="773"/>
              </a:spcBef>
            </a:pPr>
            <a:r>
              <a:rPr lang="sv-SE" sz="2933" spc="-7" dirty="0">
                <a:latin typeface="Gill Sans MT" charset="0"/>
                <a:ea typeface="Gill Sans MT" charset="0"/>
                <a:cs typeface="Gill Sans MT" charset="0"/>
              </a:rPr>
              <a:t>AMBITION</a:t>
            </a:r>
          </a:p>
        </p:txBody>
      </p:sp>
      <p:sp>
        <p:nvSpPr>
          <p:cNvPr id="11" name="object 4">
            <a:extLst>
              <a:ext uri="{FF2B5EF4-FFF2-40B4-BE49-F238E27FC236}">
                <a16:creationId xmlns:a16="http://schemas.microsoft.com/office/drawing/2014/main" id="{5AFB8DCA-8FB4-45F5-A727-0C0D19D1A335}"/>
              </a:ext>
            </a:extLst>
          </p:cNvPr>
          <p:cNvSpPr txBox="1"/>
          <p:nvPr userDrawn="1"/>
        </p:nvSpPr>
        <p:spPr>
          <a:xfrm>
            <a:off x="7162800" y="2339542"/>
            <a:ext cx="4165600" cy="509541"/>
          </a:xfrm>
          <a:prstGeom prst="rect">
            <a:avLst/>
          </a:prstGeom>
          <a:effectLst/>
        </p:spPr>
        <p:txBody>
          <a:bodyPr vert="horz" wrap="square" lIns="0" tIns="98213" rIns="0" bIns="0" rtlCol="0">
            <a:spAutoFit/>
          </a:bodyPr>
          <a:lstStyle/>
          <a:p>
            <a:pPr marL="16933" marR="56724">
              <a:lnSpc>
                <a:spcPts val="3200"/>
              </a:lnSpc>
              <a:spcBef>
                <a:spcPts val="773"/>
              </a:spcBef>
            </a:pPr>
            <a:r>
              <a:rPr lang="sv-SE" sz="2933" spc="-7" dirty="0">
                <a:latin typeface="Gill Sans MT" charset="0"/>
                <a:ea typeface="Gill Sans MT" charset="0"/>
                <a:cs typeface="Gill Sans MT" charset="0"/>
              </a:rPr>
              <a:t>ÖVERGRIPANDE MÅL</a:t>
            </a:r>
          </a:p>
        </p:txBody>
      </p:sp>
      <p:sp>
        <p:nvSpPr>
          <p:cNvPr id="12" name="object 4">
            <a:extLst>
              <a:ext uri="{FF2B5EF4-FFF2-40B4-BE49-F238E27FC236}">
                <a16:creationId xmlns:a16="http://schemas.microsoft.com/office/drawing/2014/main" id="{4929A51A-F6B1-4981-BC2E-D05190AECBEE}"/>
              </a:ext>
            </a:extLst>
          </p:cNvPr>
          <p:cNvSpPr txBox="1"/>
          <p:nvPr userDrawn="1"/>
        </p:nvSpPr>
        <p:spPr>
          <a:xfrm>
            <a:off x="8331200" y="4825972"/>
            <a:ext cx="4165600" cy="509541"/>
          </a:xfrm>
          <a:prstGeom prst="rect">
            <a:avLst/>
          </a:prstGeom>
          <a:effectLst/>
        </p:spPr>
        <p:txBody>
          <a:bodyPr vert="horz" wrap="square" lIns="0" tIns="98213" rIns="0" bIns="0" rtlCol="0">
            <a:spAutoFit/>
          </a:bodyPr>
          <a:lstStyle/>
          <a:p>
            <a:pPr marL="16933" marR="56724">
              <a:lnSpc>
                <a:spcPts val="3200"/>
              </a:lnSpc>
              <a:spcBef>
                <a:spcPts val="773"/>
              </a:spcBef>
            </a:pPr>
            <a:r>
              <a:rPr lang="sv-SE" sz="2933" spc="-7" dirty="0">
                <a:latin typeface="Gill Sans MT" charset="0"/>
                <a:ea typeface="Gill Sans MT" charset="0"/>
                <a:cs typeface="Gill Sans MT" charset="0"/>
              </a:rPr>
              <a:t>STYRPRINCIPER</a:t>
            </a:r>
          </a:p>
        </p:txBody>
      </p:sp>
      <p:pic>
        <p:nvPicPr>
          <p:cNvPr id="13" name="Bildobjekt 12">
            <a:extLst>
              <a:ext uri="{FF2B5EF4-FFF2-40B4-BE49-F238E27FC236}">
                <a16:creationId xmlns:a16="http://schemas.microsoft.com/office/drawing/2014/main" id="{28C2D0C3-1AAC-43FA-8315-35AF5BCED31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5730" y="5955824"/>
            <a:ext cx="2012116" cy="635955"/>
          </a:xfrm>
          <a:prstGeom prst="rect">
            <a:avLst/>
          </a:prstGeom>
        </p:spPr>
      </p:pic>
    </p:spTree>
    <p:extLst>
      <p:ext uri="{BB962C8B-B14F-4D97-AF65-F5344CB8AC3E}">
        <p14:creationId xmlns:p14="http://schemas.microsoft.com/office/powerpoint/2010/main" val="67933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Nackas Styrmodell, utvecklad">
    <p:spTree>
      <p:nvGrpSpPr>
        <p:cNvPr id="1" name=""/>
        <p:cNvGrpSpPr/>
        <p:nvPr/>
      </p:nvGrpSpPr>
      <p:grpSpPr>
        <a:xfrm>
          <a:off x="0" y="0"/>
          <a:ext cx="0" cy="0"/>
          <a:chOff x="0" y="0"/>
          <a:chExt cx="0" cy="0"/>
        </a:xfrm>
      </p:grpSpPr>
      <p:pic>
        <p:nvPicPr>
          <p:cNvPr id="31" name="Bildobjekt 5">
            <a:extLst>
              <a:ext uri="{FF2B5EF4-FFF2-40B4-BE49-F238E27FC236}">
                <a16:creationId xmlns:a16="http://schemas.microsoft.com/office/drawing/2014/main" id="{62A6F6EE-B41E-424D-AC49-D8E7E10BCD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16002" y="889001"/>
            <a:ext cx="10949772" cy="5969000"/>
          </a:xfrm>
          <a:prstGeom prst="rect">
            <a:avLst/>
          </a:prstGeom>
        </p:spPr>
      </p:pic>
      <p:sp>
        <p:nvSpPr>
          <p:cNvPr id="19" name="object 4">
            <a:extLst>
              <a:ext uri="{FF2B5EF4-FFF2-40B4-BE49-F238E27FC236}">
                <a16:creationId xmlns:a16="http://schemas.microsoft.com/office/drawing/2014/main" id="{64533974-9088-49E2-9FA4-D2959767C6E2}"/>
              </a:ext>
            </a:extLst>
          </p:cNvPr>
          <p:cNvSpPr txBox="1">
            <a:spLocks/>
          </p:cNvSpPr>
          <p:nvPr userDrawn="1"/>
        </p:nvSpPr>
        <p:spPr>
          <a:xfrm>
            <a:off x="2" y="509927"/>
            <a:ext cx="12191999" cy="878873"/>
          </a:xfrm>
          <a:prstGeom prst="rect">
            <a:avLst/>
          </a:prstGeom>
          <a:effectLst/>
        </p:spPr>
        <p:txBody>
          <a:bodyPr vert="horz" wrap="square" lIns="0" tIns="16933" rIns="0" bIns="0" rtlCol="0">
            <a:spAutoFit/>
          </a:bodyPr>
          <a:lstStyle>
            <a:lvl1pPr>
              <a:defRPr>
                <a:latin typeface="+mj-lt"/>
                <a:ea typeface="+mj-ea"/>
                <a:cs typeface="+mj-cs"/>
              </a:defRPr>
            </a:lvl1pPr>
          </a:lstStyle>
          <a:p>
            <a:pPr algn="ctr"/>
            <a:r>
              <a:rPr lang="sv-SE" sz="5600" dirty="0">
                <a:latin typeface="Gill Sans MT" charset="0"/>
                <a:ea typeface="Gill Sans MT" charset="0"/>
                <a:cs typeface="Gill Sans MT" charset="0"/>
              </a:rPr>
              <a:t>NACKAS</a:t>
            </a:r>
            <a:r>
              <a:rPr lang="sv-SE" sz="5600" b="1" dirty="0">
                <a:latin typeface="Gill Sans MT" charset="0"/>
                <a:ea typeface="Gill Sans MT" charset="0"/>
                <a:cs typeface="Gill Sans MT" charset="0"/>
              </a:rPr>
              <a:t> STYRMODELL </a:t>
            </a:r>
          </a:p>
        </p:txBody>
      </p:sp>
      <p:sp>
        <p:nvSpPr>
          <p:cNvPr id="20" name="object 4">
            <a:extLst>
              <a:ext uri="{FF2B5EF4-FFF2-40B4-BE49-F238E27FC236}">
                <a16:creationId xmlns:a16="http://schemas.microsoft.com/office/drawing/2014/main" id="{94AD24A0-EA5D-4D72-9CE8-9C860104D9B9}"/>
              </a:ext>
            </a:extLst>
          </p:cNvPr>
          <p:cNvSpPr txBox="1"/>
          <p:nvPr userDrawn="1"/>
        </p:nvSpPr>
        <p:spPr>
          <a:xfrm>
            <a:off x="1219200" y="3014410"/>
            <a:ext cx="2133600" cy="472159"/>
          </a:xfrm>
          <a:prstGeom prst="rect">
            <a:avLst/>
          </a:prstGeom>
          <a:effectLst/>
        </p:spPr>
        <p:txBody>
          <a:bodyPr vert="horz" wrap="square" lIns="0" tIns="98213" rIns="0" bIns="0" rtlCol="0">
            <a:spAutoFit/>
          </a:bodyPr>
          <a:lstStyle/>
          <a:p>
            <a:pPr marL="16933" marR="56724" algn="r">
              <a:lnSpc>
                <a:spcPts val="3200"/>
              </a:lnSpc>
              <a:spcBef>
                <a:spcPts val="773"/>
              </a:spcBef>
            </a:pPr>
            <a:r>
              <a:rPr lang="sv-SE" sz="2133" b="1" spc="-7" dirty="0">
                <a:latin typeface="Gill Sans MT" charset="0"/>
                <a:ea typeface="Gill Sans MT" charset="0"/>
                <a:cs typeface="Gill Sans MT" charset="0"/>
              </a:rPr>
              <a:t>VISION</a:t>
            </a:r>
          </a:p>
        </p:txBody>
      </p:sp>
      <p:sp>
        <p:nvSpPr>
          <p:cNvPr id="21" name="object 4">
            <a:extLst>
              <a:ext uri="{FF2B5EF4-FFF2-40B4-BE49-F238E27FC236}">
                <a16:creationId xmlns:a16="http://schemas.microsoft.com/office/drawing/2014/main" id="{9DFB3ED2-5822-4886-8239-631735D5016D}"/>
              </a:ext>
            </a:extLst>
          </p:cNvPr>
          <p:cNvSpPr txBox="1"/>
          <p:nvPr userDrawn="1"/>
        </p:nvSpPr>
        <p:spPr>
          <a:xfrm>
            <a:off x="203200" y="1443905"/>
            <a:ext cx="4165600" cy="472159"/>
          </a:xfrm>
          <a:prstGeom prst="rect">
            <a:avLst/>
          </a:prstGeom>
          <a:effectLst/>
        </p:spPr>
        <p:txBody>
          <a:bodyPr vert="horz" wrap="square" lIns="0" tIns="98213" rIns="0" bIns="0" rtlCol="0">
            <a:spAutoFit/>
          </a:bodyPr>
          <a:lstStyle/>
          <a:p>
            <a:pPr marL="16933" marR="56724" algn="r">
              <a:lnSpc>
                <a:spcPts val="3200"/>
              </a:lnSpc>
              <a:spcBef>
                <a:spcPts val="773"/>
              </a:spcBef>
            </a:pPr>
            <a:r>
              <a:rPr lang="sv-SE" sz="2133" b="1" spc="-7" dirty="0">
                <a:latin typeface="Gill Sans MT" charset="0"/>
                <a:ea typeface="Gill Sans MT" charset="0"/>
                <a:cs typeface="Gill Sans MT" charset="0"/>
              </a:rPr>
              <a:t>VÄRDERING</a:t>
            </a:r>
          </a:p>
        </p:txBody>
      </p:sp>
      <p:sp>
        <p:nvSpPr>
          <p:cNvPr id="22" name="object 4">
            <a:extLst>
              <a:ext uri="{FF2B5EF4-FFF2-40B4-BE49-F238E27FC236}">
                <a16:creationId xmlns:a16="http://schemas.microsoft.com/office/drawing/2014/main" id="{EE498493-B7A9-44A1-AA66-60CEB17F870D}"/>
              </a:ext>
            </a:extLst>
          </p:cNvPr>
          <p:cNvSpPr txBox="1"/>
          <p:nvPr userDrawn="1"/>
        </p:nvSpPr>
        <p:spPr>
          <a:xfrm>
            <a:off x="5103028" y="1254809"/>
            <a:ext cx="4165600" cy="472159"/>
          </a:xfrm>
          <a:prstGeom prst="rect">
            <a:avLst/>
          </a:prstGeom>
          <a:effectLst/>
        </p:spPr>
        <p:txBody>
          <a:bodyPr vert="horz" wrap="square" lIns="0" tIns="98213" rIns="0" bIns="0" rtlCol="0">
            <a:spAutoFit/>
          </a:bodyPr>
          <a:lstStyle/>
          <a:p>
            <a:pPr marL="16933" marR="56724">
              <a:lnSpc>
                <a:spcPts val="3200"/>
              </a:lnSpc>
              <a:spcBef>
                <a:spcPts val="773"/>
              </a:spcBef>
            </a:pPr>
            <a:r>
              <a:rPr lang="sv-SE" sz="2133" b="1" spc="-7" dirty="0">
                <a:latin typeface="Gill Sans MT" charset="0"/>
                <a:ea typeface="Gill Sans MT" charset="0"/>
                <a:cs typeface="Gill Sans MT" charset="0"/>
              </a:rPr>
              <a:t>AMBITION</a:t>
            </a:r>
          </a:p>
        </p:txBody>
      </p:sp>
      <p:sp>
        <p:nvSpPr>
          <p:cNvPr id="23" name="object 4">
            <a:extLst>
              <a:ext uri="{FF2B5EF4-FFF2-40B4-BE49-F238E27FC236}">
                <a16:creationId xmlns:a16="http://schemas.microsoft.com/office/drawing/2014/main" id="{348D4505-09C7-46FE-BEA3-7D8B44A53AB4}"/>
              </a:ext>
            </a:extLst>
          </p:cNvPr>
          <p:cNvSpPr txBox="1"/>
          <p:nvPr userDrawn="1"/>
        </p:nvSpPr>
        <p:spPr>
          <a:xfrm>
            <a:off x="7416800" y="2006602"/>
            <a:ext cx="4165600" cy="472159"/>
          </a:xfrm>
          <a:prstGeom prst="rect">
            <a:avLst/>
          </a:prstGeom>
          <a:effectLst/>
        </p:spPr>
        <p:txBody>
          <a:bodyPr vert="horz" wrap="square" lIns="0" tIns="98213" rIns="0" bIns="0" rtlCol="0">
            <a:spAutoFit/>
          </a:bodyPr>
          <a:lstStyle/>
          <a:p>
            <a:pPr marL="16933" marR="56724">
              <a:lnSpc>
                <a:spcPts val="3200"/>
              </a:lnSpc>
              <a:spcBef>
                <a:spcPts val="773"/>
              </a:spcBef>
            </a:pPr>
            <a:r>
              <a:rPr lang="sv-SE" sz="2133" b="1" spc="-7" dirty="0">
                <a:latin typeface="Gill Sans MT" charset="0"/>
                <a:ea typeface="Gill Sans MT" charset="0"/>
                <a:cs typeface="Gill Sans MT" charset="0"/>
              </a:rPr>
              <a:t>ÖVERGRIPANDE MÅL</a:t>
            </a:r>
          </a:p>
        </p:txBody>
      </p:sp>
      <p:sp>
        <p:nvSpPr>
          <p:cNvPr id="24" name="object 4">
            <a:extLst>
              <a:ext uri="{FF2B5EF4-FFF2-40B4-BE49-F238E27FC236}">
                <a16:creationId xmlns:a16="http://schemas.microsoft.com/office/drawing/2014/main" id="{F4D484FD-AC48-48D1-B0B5-648B4B713EA4}"/>
              </a:ext>
            </a:extLst>
          </p:cNvPr>
          <p:cNvSpPr txBox="1"/>
          <p:nvPr userDrawn="1"/>
        </p:nvSpPr>
        <p:spPr>
          <a:xfrm>
            <a:off x="8026400" y="3876263"/>
            <a:ext cx="4165600" cy="472159"/>
          </a:xfrm>
          <a:prstGeom prst="rect">
            <a:avLst/>
          </a:prstGeom>
          <a:effectLst/>
        </p:spPr>
        <p:txBody>
          <a:bodyPr vert="horz" wrap="square" lIns="0" tIns="98213" rIns="0" bIns="0" rtlCol="0">
            <a:spAutoFit/>
          </a:bodyPr>
          <a:lstStyle/>
          <a:p>
            <a:pPr marL="16933" marR="56724">
              <a:lnSpc>
                <a:spcPts val="3200"/>
              </a:lnSpc>
              <a:spcBef>
                <a:spcPts val="773"/>
              </a:spcBef>
            </a:pPr>
            <a:r>
              <a:rPr lang="sv-SE" sz="2133" b="1" spc="-7" dirty="0">
                <a:latin typeface="Gill Sans MT" charset="0"/>
                <a:ea typeface="Gill Sans MT" charset="0"/>
                <a:cs typeface="Gill Sans MT" charset="0"/>
              </a:rPr>
              <a:t>STYRPRINCIPER</a:t>
            </a:r>
          </a:p>
        </p:txBody>
      </p:sp>
      <p:sp>
        <p:nvSpPr>
          <p:cNvPr id="25" name="object 4">
            <a:extLst>
              <a:ext uri="{FF2B5EF4-FFF2-40B4-BE49-F238E27FC236}">
                <a16:creationId xmlns:a16="http://schemas.microsoft.com/office/drawing/2014/main" id="{3547291C-79BA-4A1D-A07B-782A8A905746}"/>
              </a:ext>
            </a:extLst>
          </p:cNvPr>
          <p:cNvSpPr txBox="1"/>
          <p:nvPr userDrawn="1"/>
        </p:nvSpPr>
        <p:spPr>
          <a:xfrm>
            <a:off x="7416800" y="2419965"/>
            <a:ext cx="4165600" cy="1084057"/>
          </a:xfrm>
          <a:prstGeom prst="rect">
            <a:avLst/>
          </a:prstGeom>
          <a:effectLst/>
        </p:spPr>
        <p:txBody>
          <a:bodyPr vert="horz" wrap="square" lIns="0" tIns="98213" rIns="0" bIns="0" rtlCol="0">
            <a:spAutoFit/>
          </a:bodyPr>
          <a:lstStyle/>
          <a:p>
            <a:pPr marL="16933" marR="56724">
              <a:spcBef>
                <a:spcPts val="773"/>
              </a:spcBef>
            </a:pPr>
            <a:r>
              <a:rPr lang="sv-SE" sz="1600" spc="-7" dirty="0">
                <a:latin typeface="Gill Sans MT" charset="0"/>
                <a:ea typeface="Gill Sans MT" charset="0"/>
                <a:cs typeface="Gill Sans MT" charset="0"/>
              </a:rPr>
              <a:t>Bästa utveckling för alla</a:t>
            </a:r>
            <a:br>
              <a:rPr lang="sv-SE" sz="1600" spc="-7" dirty="0">
                <a:latin typeface="Gill Sans MT" charset="0"/>
                <a:ea typeface="Gill Sans MT" charset="0"/>
                <a:cs typeface="Gill Sans MT" charset="0"/>
              </a:rPr>
            </a:br>
            <a:r>
              <a:rPr lang="sv-SE" sz="1600" spc="-7" dirty="0">
                <a:latin typeface="Gill Sans MT" charset="0"/>
                <a:ea typeface="Gill Sans MT" charset="0"/>
                <a:cs typeface="Gill Sans MT" charset="0"/>
              </a:rPr>
              <a:t>Attraktiva livsmiljöer i hela Nacka</a:t>
            </a:r>
            <a:br>
              <a:rPr lang="sv-SE" sz="1600" spc="-7" dirty="0">
                <a:latin typeface="Gill Sans MT" charset="0"/>
                <a:ea typeface="Gill Sans MT" charset="0"/>
                <a:cs typeface="Gill Sans MT" charset="0"/>
              </a:rPr>
            </a:br>
            <a:r>
              <a:rPr lang="sv-SE" sz="1600" spc="-7" dirty="0">
                <a:latin typeface="Gill Sans MT" charset="0"/>
                <a:ea typeface="Gill Sans MT" charset="0"/>
                <a:cs typeface="Gill Sans MT" charset="0"/>
              </a:rPr>
              <a:t>Stark och balanserad tillväxt</a:t>
            </a:r>
            <a:br>
              <a:rPr lang="sv-SE" sz="1600" spc="-7" dirty="0">
                <a:latin typeface="Gill Sans MT" charset="0"/>
                <a:ea typeface="Gill Sans MT" charset="0"/>
                <a:cs typeface="Gill Sans MT" charset="0"/>
              </a:rPr>
            </a:br>
            <a:r>
              <a:rPr lang="sv-SE" sz="1600" spc="-7" dirty="0">
                <a:latin typeface="Gill Sans MT" charset="0"/>
                <a:ea typeface="Gill Sans MT" charset="0"/>
                <a:cs typeface="Gill Sans MT" charset="0"/>
              </a:rPr>
              <a:t>Maximalt värde för skattepengarna</a:t>
            </a:r>
          </a:p>
        </p:txBody>
      </p:sp>
      <p:sp>
        <p:nvSpPr>
          <p:cNvPr id="26" name="object 4">
            <a:extLst>
              <a:ext uri="{FF2B5EF4-FFF2-40B4-BE49-F238E27FC236}">
                <a16:creationId xmlns:a16="http://schemas.microsoft.com/office/drawing/2014/main" id="{C1826CBC-9D0D-440A-97A7-B65F09E4B3AA}"/>
              </a:ext>
            </a:extLst>
          </p:cNvPr>
          <p:cNvSpPr txBox="1"/>
          <p:nvPr userDrawn="1"/>
        </p:nvSpPr>
        <p:spPr>
          <a:xfrm>
            <a:off x="5103028" y="1661207"/>
            <a:ext cx="4165600" cy="345393"/>
          </a:xfrm>
          <a:prstGeom prst="rect">
            <a:avLst/>
          </a:prstGeom>
          <a:effectLst/>
        </p:spPr>
        <p:txBody>
          <a:bodyPr vert="horz" wrap="square" lIns="0" tIns="98213" rIns="0" bIns="0" rtlCol="0">
            <a:spAutoFit/>
          </a:bodyPr>
          <a:lstStyle/>
          <a:p>
            <a:pPr marL="16933" marR="56724">
              <a:spcBef>
                <a:spcPts val="773"/>
              </a:spcBef>
            </a:pPr>
            <a:r>
              <a:rPr lang="sv-SE" sz="1600" spc="-7" dirty="0">
                <a:latin typeface="Gill Sans MT" charset="0"/>
                <a:ea typeface="Gill Sans MT" charset="0"/>
                <a:cs typeface="Gill Sans MT" charset="0"/>
              </a:rPr>
              <a:t>Vi ska vara bäst på att vara kommun</a:t>
            </a:r>
          </a:p>
        </p:txBody>
      </p:sp>
      <p:sp>
        <p:nvSpPr>
          <p:cNvPr id="27" name="object 4">
            <a:extLst>
              <a:ext uri="{FF2B5EF4-FFF2-40B4-BE49-F238E27FC236}">
                <a16:creationId xmlns:a16="http://schemas.microsoft.com/office/drawing/2014/main" id="{81AA82C5-14B3-4265-8325-EEB703604D1E}"/>
              </a:ext>
            </a:extLst>
          </p:cNvPr>
          <p:cNvSpPr txBox="1"/>
          <p:nvPr userDrawn="1"/>
        </p:nvSpPr>
        <p:spPr>
          <a:xfrm>
            <a:off x="203200" y="1850303"/>
            <a:ext cx="4165600" cy="837836"/>
          </a:xfrm>
          <a:prstGeom prst="rect">
            <a:avLst/>
          </a:prstGeom>
          <a:effectLst/>
        </p:spPr>
        <p:txBody>
          <a:bodyPr vert="horz" wrap="square" lIns="0" tIns="98213" rIns="0" bIns="0" rtlCol="0">
            <a:spAutoFit/>
          </a:bodyPr>
          <a:lstStyle/>
          <a:p>
            <a:pPr marL="16933" marR="56724" algn="r">
              <a:spcBef>
                <a:spcPts val="773"/>
              </a:spcBef>
            </a:pPr>
            <a:r>
              <a:rPr lang="sv-SE" sz="1600" spc="-7" dirty="0">
                <a:latin typeface="Gill Sans MT" charset="0"/>
                <a:ea typeface="Gill Sans MT" charset="0"/>
                <a:cs typeface="Gill Sans MT" charset="0"/>
              </a:rPr>
              <a:t>Förtroende och respekt för </a:t>
            </a:r>
            <a:br>
              <a:rPr lang="sv-SE" sz="1600" spc="-7" dirty="0">
                <a:latin typeface="Gill Sans MT" charset="0"/>
                <a:ea typeface="Gill Sans MT" charset="0"/>
                <a:cs typeface="Gill Sans MT" charset="0"/>
              </a:rPr>
            </a:br>
            <a:r>
              <a:rPr lang="sv-SE" sz="1600" spc="-7" dirty="0">
                <a:latin typeface="Gill Sans MT" charset="0"/>
                <a:ea typeface="Gill Sans MT" charset="0"/>
                <a:cs typeface="Gill Sans MT" charset="0"/>
              </a:rPr>
              <a:t>människors kunskap och egen förmåga </a:t>
            </a:r>
            <a:br>
              <a:rPr lang="sv-SE" sz="1600" spc="-7" dirty="0">
                <a:latin typeface="Gill Sans MT" charset="0"/>
                <a:ea typeface="Gill Sans MT" charset="0"/>
                <a:cs typeface="Gill Sans MT" charset="0"/>
              </a:rPr>
            </a:br>
            <a:r>
              <a:rPr lang="sv-SE" sz="1600" spc="-7" dirty="0">
                <a:latin typeface="Gill Sans MT" charset="0"/>
                <a:ea typeface="Gill Sans MT" charset="0"/>
                <a:cs typeface="Gill Sans MT" charset="0"/>
              </a:rPr>
              <a:t>- och deras vilja att ta ansvar</a:t>
            </a:r>
          </a:p>
        </p:txBody>
      </p:sp>
      <p:sp>
        <p:nvSpPr>
          <p:cNvPr id="28" name="object 4">
            <a:extLst>
              <a:ext uri="{FF2B5EF4-FFF2-40B4-BE49-F238E27FC236}">
                <a16:creationId xmlns:a16="http://schemas.microsoft.com/office/drawing/2014/main" id="{60776D23-B00F-4D22-BC7D-B7E6D78F8FCA}"/>
              </a:ext>
            </a:extLst>
          </p:cNvPr>
          <p:cNvSpPr txBox="1"/>
          <p:nvPr userDrawn="1"/>
        </p:nvSpPr>
        <p:spPr>
          <a:xfrm>
            <a:off x="406400" y="3422822"/>
            <a:ext cx="2939512" cy="345393"/>
          </a:xfrm>
          <a:prstGeom prst="rect">
            <a:avLst/>
          </a:prstGeom>
          <a:effectLst/>
        </p:spPr>
        <p:txBody>
          <a:bodyPr vert="horz" wrap="square" lIns="0" tIns="98213" rIns="0" bIns="0" rtlCol="0">
            <a:spAutoFit/>
          </a:bodyPr>
          <a:lstStyle/>
          <a:p>
            <a:pPr marL="16933" marR="56724" algn="r">
              <a:spcBef>
                <a:spcPts val="773"/>
              </a:spcBef>
            </a:pPr>
            <a:r>
              <a:rPr lang="sv-SE" sz="1600" spc="-7" dirty="0">
                <a:latin typeface="Gill Sans MT" charset="0"/>
                <a:ea typeface="Gill Sans MT" charset="0"/>
                <a:cs typeface="Gill Sans MT" charset="0"/>
              </a:rPr>
              <a:t>Öppenhet och mångfald</a:t>
            </a:r>
          </a:p>
        </p:txBody>
      </p:sp>
      <p:sp>
        <p:nvSpPr>
          <p:cNvPr id="29" name="object 4">
            <a:extLst>
              <a:ext uri="{FF2B5EF4-FFF2-40B4-BE49-F238E27FC236}">
                <a16:creationId xmlns:a16="http://schemas.microsoft.com/office/drawing/2014/main" id="{498C5332-82EF-4685-8587-FF35D199801E}"/>
              </a:ext>
            </a:extLst>
          </p:cNvPr>
          <p:cNvSpPr txBox="1"/>
          <p:nvPr userDrawn="1"/>
        </p:nvSpPr>
        <p:spPr>
          <a:xfrm>
            <a:off x="8022957" y="4289630"/>
            <a:ext cx="3779593" cy="1330278"/>
          </a:xfrm>
          <a:prstGeom prst="rect">
            <a:avLst/>
          </a:prstGeom>
          <a:effectLst/>
        </p:spPr>
        <p:txBody>
          <a:bodyPr vert="horz" wrap="square" lIns="0" tIns="98213" rIns="0" bIns="0" rtlCol="0">
            <a:spAutoFit/>
          </a:bodyPr>
          <a:lstStyle/>
          <a:p>
            <a:pPr marL="16933" marR="56724">
              <a:spcBef>
                <a:spcPts val="773"/>
              </a:spcBef>
            </a:pPr>
            <a:r>
              <a:rPr lang="sv-SE" sz="1600" spc="-7" dirty="0">
                <a:latin typeface="Gill Sans MT" charset="0"/>
                <a:ea typeface="Gill Sans MT" charset="0"/>
                <a:cs typeface="Gill Sans MT" charset="0"/>
              </a:rPr>
              <a:t>Särskiljande av finansiering och produktion</a:t>
            </a:r>
            <a:br>
              <a:rPr lang="sv-SE" sz="1600" spc="-7" dirty="0">
                <a:latin typeface="Gill Sans MT" charset="0"/>
                <a:ea typeface="Gill Sans MT" charset="0"/>
                <a:cs typeface="Gill Sans MT" charset="0"/>
              </a:rPr>
            </a:br>
            <a:r>
              <a:rPr lang="sv-SE" sz="1600" spc="-7" dirty="0">
                <a:latin typeface="Gill Sans MT" charset="0"/>
                <a:ea typeface="Gill Sans MT" charset="0"/>
                <a:cs typeface="Gill Sans MT" charset="0"/>
              </a:rPr>
              <a:t>Konkurrens genom kundval eller upphandling</a:t>
            </a:r>
            <a:br>
              <a:rPr lang="sv-SE" sz="1600" spc="-7" dirty="0">
                <a:latin typeface="Gill Sans MT" charset="0"/>
                <a:ea typeface="Gill Sans MT" charset="0"/>
                <a:cs typeface="Gill Sans MT" charset="0"/>
              </a:rPr>
            </a:br>
            <a:r>
              <a:rPr lang="sv-SE" sz="1600" spc="-7" dirty="0">
                <a:latin typeface="Gill Sans MT" charset="0"/>
                <a:ea typeface="Gill Sans MT" charset="0"/>
                <a:cs typeface="Gill Sans MT" charset="0"/>
              </a:rPr>
              <a:t>Konkurrensneutralitet</a:t>
            </a:r>
            <a:br>
              <a:rPr lang="sv-SE" sz="1600" spc="-7" dirty="0">
                <a:latin typeface="Gill Sans MT" charset="0"/>
                <a:ea typeface="Gill Sans MT" charset="0"/>
                <a:cs typeface="Gill Sans MT" charset="0"/>
              </a:rPr>
            </a:br>
            <a:r>
              <a:rPr lang="sv-SE" sz="1600" spc="-7" dirty="0">
                <a:latin typeface="Gill Sans MT" charset="0"/>
                <a:ea typeface="Gill Sans MT" charset="0"/>
                <a:cs typeface="Gill Sans MT" charset="0"/>
              </a:rPr>
              <a:t>Delegerat ansvar och befogenheter</a:t>
            </a:r>
            <a:br>
              <a:rPr lang="sv-SE" sz="1600" spc="-7" dirty="0">
                <a:latin typeface="Gill Sans MT" charset="0"/>
                <a:ea typeface="Gill Sans MT" charset="0"/>
                <a:cs typeface="Gill Sans MT" charset="0"/>
              </a:rPr>
            </a:br>
            <a:endParaRPr lang="sv-SE" sz="1600" spc="-7" dirty="0">
              <a:latin typeface="Gill Sans MT" charset="0"/>
              <a:ea typeface="Gill Sans MT" charset="0"/>
              <a:cs typeface="Gill Sans MT" charset="0"/>
            </a:endParaRPr>
          </a:p>
        </p:txBody>
      </p:sp>
      <p:pic>
        <p:nvPicPr>
          <p:cNvPr id="30" name="Bildobjekt 29">
            <a:extLst>
              <a:ext uri="{FF2B5EF4-FFF2-40B4-BE49-F238E27FC236}">
                <a16:creationId xmlns:a16="http://schemas.microsoft.com/office/drawing/2014/main" id="{DFC6D9F2-8DDA-4FD1-B60D-DE6A43E66F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5730" y="5955824"/>
            <a:ext cx="2012116" cy="635955"/>
          </a:xfrm>
          <a:prstGeom prst="rect">
            <a:avLst/>
          </a:prstGeom>
        </p:spPr>
      </p:pic>
    </p:spTree>
    <p:extLst>
      <p:ext uri="{BB962C8B-B14F-4D97-AF65-F5344CB8AC3E}">
        <p14:creationId xmlns:p14="http://schemas.microsoft.com/office/powerpoint/2010/main" val="349012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sion och värderin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F85211BC-E900-4B25-8B74-F491183438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3">
            <a:extLst>
              <a:ext uri="{FF2B5EF4-FFF2-40B4-BE49-F238E27FC236}">
                <a16:creationId xmlns:a16="http://schemas.microsoft.com/office/drawing/2014/main" id="{D8C528D6-D389-4D81-8397-07D8630E988F}"/>
              </a:ext>
            </a:extLst>
          </p:cNvPr>
          <p:cNvSpPr txBox="1"/>
          <p:nvPr userDrawn="1"/>
        </p:nvSpPr>
        <p:spPr>
          <a:xfrm>
            <a:off x="703068" y="616903"/>
            <a:ext cx="2632285" cy="345330"/>
          </a:xfrm>
          <a:prstGeom prst="rect">
            <a:avLst/>
          </a:prstGeom>
        </p:spPr>
        <p:txBody>
          <a:bodyPr vert="horz" wrap="square" lIns="0" tIns="16933" rIns="0" bIns="0" rtlCol="0">
            <a:spAutoFit/>
          </a:bodyPr>
          <a:lstStyle/>
          <a:p>
            <a:pPr marL="16933">
              <a:lnSpc>
                <a:spcPct val="100000"/>
              </a:lnSpc>
              <a:spcBef>
                <a:spcPts val="133"/>
              </a:spcBef>
            </a:pPr>
            <a:r>
              <a:rPr sz="2133" dirty="0">
                <a:solidFill>
                  <a:srgbClr val="231F20"/>
                </a:solidFill>
                <a:latin typeface="Gill Sans MT" charset="0"/>
                <a:ea typeface="Gill Sans MT" charset="0"/>
                <a:cs typeface="Gill Sans MT" charset="0"/>
              </a:rPr>
              <a:t>VISION &amp;</a:t>
            </a:r>
            <a:r>
              <a:rPr sz="2133" spc="-367" dirty="0">
                <a:solidFill>
                  <a:srgbClr val="231F20"/>
                </a:solidFill>
                <a:latin typeface="Gill Sans MT" charset="0"/>
                <a:ea typeface="Gill Sans MT" charset="0"/>
                <a:cs typeface="Gill Sans MT" charset="0"/>
              </a:rPr>
              <a:t> </a:t>
            </a:r>
            <a:r>
              <a:rPr lang="sv-SE" sz="2133" spc="-367" dirty="0">
                <a:solidFill>
                  <a:srgbClr val="231F20"/>
                </a:solidFill>
                <a:latin typeface="Gill Sans MT" charset="0"/>
                <a:ea typeface="Gill Sans MT" charset="0"/>
                <a:cs typeface="Gill Sans MT" charset="0"/>
              </a:rPr>
              <a:t> </a:t>
            </a:r>
            <a:r>
              <a:rPr sz="2133" spc="-40" dirty="0">
                <a:solidFill>
                  <a:srgbClr val="231F20"/>
                </a:solidFill>
                <a:latin typeface="Gill Sans MT" charset="0"/>
                <a:ea typeface="Gill Sans MT" charset="0"/>
                <a:cs typeface="Gill Sans MT" charset="0"/>
              </a:rPr>
              <a:t>VÄRDERING</a:t>
            </a:r>
            <a:endParaRPr sz="2133" dirty="0">
              <a:latin typeface="Gill Sans MT" charset="0"/>
              <a:ea typeface="Gill Sans MT" charset="0"/>
              <a:cs typeface="Gill Sans MT" charset="0"/>
            </a:endParaRPr>
          </a:p>
        </p:txBody>
      </p:sp>
      <p:sp>
        <p:nvSpPr>
          <p:cNvPr id="8" name="object 4">
            <a:extLst>
              <a:ext uri="{FF2B5EF4-FFF2-40B4-BE49-F238E27FC236}">
                <a16:creationId xmlns:a16="http://schemas.microsoft.com/office/drawing/2014/main" id="{857A6111-392B-429A-9C69-4E4F7D9919F9}"/>
              </a:ext>
            </a:extLst>
          </p:cNvPr>
          <p:cNvSpPr txBox="1">
            <a:spLocks/>
          </p:cNvSpPr>
          <p:nvPr userDrawn="1"/>
        </p:nvSpPr>
        <p:spPr>
          <a:xfrm>
            <a:off x="703068" y="2291054"/>
            <a:ext cx="3938693" cy="1097009"/>
          </a:xfrm>
          <a:prstGeom prst="rect">
            <a:avLst/>
          </a:prstGeom>
        </p:spPr>
        <p:txBody>
          <a:bodyPr vert="horz" wrap="square" lIns="0" tIns="16933" rIns="0" bIns="0" rtlCol="0">
            <a:spAutoFit/>
          </a:bodyPr>
          <a:lstStyle>
            <a:lvl1pPr>
              <a:defRPr>
                <a:latin typeface="+mj-lt"/>
                <a:ea typeface="+mj-ea"/>
                <a:cs typeface="+mj-cs"/>
              </a:defRPr>
            </a:lvl1pPr>
          </a:lstStyle>
          <a:p>
            <a:pPr marL="16933">
              <a:spcBef>
                <a:spcPts val="133"/>
              </a:spcBef>
            </a:pPr>
            <a:r>
              <a:rPr lang="sv-SE" sz="3467" b="1" kern="0" spc="-20" dirty="0">
                <a:solidFill>
                  <a:sysClr val="windowText" lastClr="000000"/>
                </a:solidFill>
                <a:latin typeface="Gill Sans MT" charset="0"/>
                <a:ea typeface="Gill Sans MT" charset="0"/>
                <a:cs typeface="Gill Sans MT" charset="0"/>
              </a:rPr>
              <a:t>ÖPPENHET</a:t>
            </a:r>
            <a:endParaRPr lang="sv-SE" sz="3467" b="1" kern="0" dirty="0">
              <a:solidFill>
                <a:sysClr val="windowText" lastClr="000000"/>
              </a:solidFill>
              <a:latin typeface="Gill Sans MT" charset="0"/>
              <a:ea typeface="Gill Sans MT" charset="0"/>
              <a:cs typeface="Gill Sans MT" charset="0"/>
            </a:endParaRPr>
          </a:p>
          <a:p>
            <a:pPr marL="16933">
              <a:spcBef>
                <a:spcPts val="107"/>
              </a:spcBef>
            </a:pPr>
            <a:r>
              <a:rPr lang="sv-SE" sz="3467" kern="0" dirty="0">
                <a:solidFill>
                  <a:sysClr val="windowText" lastClr="000000"/>
                </a:solidFill>
                <a:latin typeface="Gill Sans MT" charset="0"/>
                <a:ea typeface="Gill Sans MT" charset="0"/>
                <a:cs typeface="Gill Sans MT" charset="0"/>
              </a:rPr>
              <a:t>OCH</a:t>
            </a:r>
            <a:r>
              <a:rPr lang="sv-SE" sz="3467" kern="0" spc="-120" dirty="0">
                <a:solidFill>
                  <a:sysClr val="windowText" lastClr="000000"/>
                </a:solidFill>
                <a:latin typeface="Gill Sans MT" charset="0"/>
                <a:ea typeface="Gill Sans MT" charset="0"/>
                <a:cs typeface="Gill Sans MT" charset="0"/>
              </a:rPr>
              <a:t> </a:t>
            </a:r>
            <a:r>
              <a:rPr lang="sv-SE" sz="3467" b="1" kern="0" spc="-33" dirty="0">
                <a:solidFill>
                  <a:sysClr val="windowText" lastClr="000000"/>
                </a:solidFill>
                <a:latin typeface="Gill Sans MT" charset="0"/>
                <a:ea typeface="Gill Sans MT" charset="0"/>
                <a:cs typeface="Gill Sans MT" charset="0"/>
              </a:rPr>
              <a:t>MÅNGFALD</a:t>
            </a:r>
            <a:endParaRPr lang="sv-SE" sz="3467" b="1" kern="0" dirty="0">
              <a:solidFill>
                <a:sysClr val="windowText" lastClr="000000"/>
              </a:solidFill>
              <a:latin typeface="Gill Sans MT" charset="0"/>
              <a:ea typeface="Gill Sans MT" charset="0"/>
              <a:cs typeface="Gill Sans MT" charset="0"/>
            </a:endParaRPr>
          </a:p>
        </p:txBody>
      </p:sp>
      <p:sp>
        <p:nvSpPr>
          <p:cNvPr id="9" name="object 5">
            <a:extLst>
              <a:ext uri="{FF2B5EF4-FFF2-40B4-BE49-F238E27FC236}">
                <a16:creationId xmlns:a16="http://schemas.microsoft.com/office/drawing/2014/main" id="{B0E75D3E-C0EA-47FA-94B3-7AAA6DCC1A90}"/>
              </a:ext>
            </a:extLst>
          </p:cNvPr>
          <p:cNvSpPr txBox="1"/>
          <p:nvPr userDrawn="1"/>
        </p:nvSpPr>
        <p:spPr>
          <a:xfrm>
            <a:off x="703067" y="3524594"/>
            <a:ext cx="3172460" cy="2323713"/>
          </a:xfrm>
          <a:prstGeom prst="rect">
            <a:avLst/>
          </a:prstGeom>
        </p:spPr>
        <p:txBody>
          <a:bodyPr vert="horz" wrap="square" lIns="0" tIns="91440" rIns="0" bIns="0" rtlCol="0">
            <a:spAutoFit/>
          </a:bodyPr>
          <a:lstStyle/>
          <a:p>
            <a:pPr marL="16933" marR="121914">
              <a:lnSpc>
                <a:spcPts val="2933"/>
              </a:lnSpc>
              <a:spcBef>
                <a:spcPts val="720"/>
              </a:spcBef>
            </a:pPr>
            <a:r>
              <a:rPr sz="2933" dirty="0">
                <a:solidFill>
                  <a:srgbClr val="231F20"/>
                </a:solidFill>
                <a:latin typeface="Gill Sans MT" charset="0"/>
                <a:ea typeface="Gill Sans MT" charset="0"/>
                <a:cs typeface="Gill Sans MT" charset="0"/>
              </a:rPr>
              <a:t>Vi har </a:t>
            </a:r>
            <a:r>
              <a:rPr sz="2933" spc="-13" dirty="0">
                <a:solidFill>
                  <a:srgbClr val="231F20"/>
                </a:solidFill>
                <a:latin typeface="Gill Sans MT" charset="0"/>
                <a:ea typeface="Gill Sans MT" charset="0"/>
                <a:cs typeface="Gill Sans MT" charset="0"/>
              </a:rPr>
              <a:t>förtroende  </a:t>
            </a:r>
            <a:r>
              <a:rPr sz="2933" dirty="0">
                <a:solidFill>
                  <a:srgbClr val="231F20"/>
                </a:solidFill>
                <a:latin typeface="Gill Sans MT" charset="0"/>
                <a:ea typeface="Gill Sans MT" charset="0"/>
                <a:cs typeface="Gill Sans MT" charset="0"/>
              </a:rPr>
              <a:t>och </a:t>
            </a:r>
            <a:r>
              <a:rPr sz="2933" spc="-13" dirty="0">
                <a:solidFill>
                  <a:srgbClr val="231F20"/>
                </a:solidFill>
                <a:latin typeface="Gill Sans MT" charset="0"/>
                <a:ea typeface="Gill Sans MT" charset="0"/>
                <a:cs typeface="Gill Sans MT" charset="0"/>
              </a:rPr>
              <a:t>respekt </a:t>
            </a:r>
            <a:r>
              <a:rPr sz="2933" spc="-27" dirty="0">
                <a:solidFill>
                  <a:srgbClr val="231F20"/>
                </a:solidFill>
                <a:latin typeface="Gill Sans MT" charset="0"/>
                <a:ea typeface="Gill Sans MT" charset="0"/>
                <a:cs typeface="Gill Sans MT" charset="0"/>
              </a:rPr>
              <a:t>för  </a:t>
            </a:r>
            <a:r>
              <a:rPr sz="2933" spc="-13" dirty="0">
                <a:solidFill>
                  <a:srgbClr val="231F20"/>
                </a:solidFill>
                <a:latin typeface="Gill Sans MT" charset="0"/>
                <a:ea typeface="Gill Sans MT" charset="0"/>
                <a:cs typeface="Gill Sans MT" charset="0"/>
              </a:rPr>
              <a:t>människors</a:t>
            </a:r>
            <a:r>
              <a:rPr sz="2933" spc="-80" dirty="0">
                <a:solidFill>
                  <a:srgbClr val="231F20"/>
                </a:solidFill>
                <a:latin typeface="Gill Sans MT" charset="0"/>
                <a:ea typeface="Gill Sans MT" charset="0"/>
                <a:cs typeface="Gill Sans MT" charset="0"/>
              </a:rPr>
              <a:t> </a:t>
            </a:r>
            <a:r>
              <a:rPr sz="2933" spc="-7" dirty="0">
                <a:solidFill>
                  <a:srgbClr val="231F20"/>
                </a:solidFill>
                <a:latin typeface="Gill Sans MT" charset="0"/>
                <a:ea typeface="Gill Sans MT" charset="0"/>
                <a:cs typeface="Gill Sans MT" charset="0"/>
              </a:rPr>
              <a:t>kunskap  </a:t>
            </a:r>
            <a:r>
              <a:rPr sz="2933" dirty="0">
                <a:solidFill>
                  <a:srgbClr val="231F20"/>
                </a:solidFill>
                <a:latin typeface="Gill Sans MT" charset="0"/>
                <a:ea typeface="Gill Sans MT" charset="0"/>
                <a:cs typeface="Gill Sans MT" charset="0"/>
              </a:rPr>
              <a:t>och egna</a:t>
            </a:r>
            <a:r>
              <a:rPr sz="2933" spc="-33" dirty="0">
                <a:solidFill>
                  <a:srgbClr val="231F20"/>
                </a:solidFill>
                <a:latin typeface="Gill Sans MT" charset="0"/>
                <a:ea typeface="Gill Sans MT" charset="0"/>
                <a:cs typeface="Gill Sans MT" charset="0"/>
              </a:rPr>
              <a:t> </a:t>
            </a:r>
            <a:r>
              <a:rPr sz="2933" spc="-13" dirty="0">
                <a:solidFill>
                  <a:srgbClr val="231F20"/>
                </a:solidFill>
                <a:latin typeface="Gill Sans MT" charset="0"/>
                <a:ea typeface="Gill Sans MT" charset="0"/>
                <a:cs typeface="Gill Sans MT" charset="0"/>
              </a:rPr>
              <a:t>förmåga</a:t>
            </a:r>
            <a:endParaRPr sz="2933" dirty="0">
              <a:latin typeface="Gill Sans MT" charset="0"/>
              <a:ea typeface="Gill Sans MT" charset="0"/>
              <a:cs typeface="Gill Sans MT" charset="0"/>
            </a:endParaRPr>
          </a:p>
          <a:p>
            <a:pPr marL="16933" marR="6773">
              <a:lnSpc>
                <a:spcPts val="2933"/>
              </a:lnSpc>
            </a:pPr>
            <a:r>
              <a:rPr sz="2933" dirty="0">
                <a:solidFill>
                  <a:srgbClr val="231F20"/>
                </a:solidFill>
                <a:latin typeface="Gill Sans MT" charset="0"/>
                <a:ea typeface="Gill Sans MT" charset="0"/>
                <a:cs typeface="Gill Sans MT" charset="0"/>
              </a:rPr>
              <a:t>– samt </a:t>
            </a:r>
            <a:r>
              <a:rPr sz="2933" spc="-27" dirty="0">
                <a:solidFill>
                  <a:srgbClr val="231F20"/>
                </a:solidFill>
                <a:latin typeface="Gill Sans MT" charset="0"/>
                <a:ea typeface="Gill Sans MT" charset="0"/>
                <a:cs typeface="Gill Sans MT" charset="0"/>
              </a:rPr>
              <a:t>för </a:t>
            </a:r>
            <a:r>
              <a:rPr sz="2933" dirty="0">
                <a:solidFill>
                  <a:srgbClr val="231F20"/>
                </a:solidFill>
                <a:latin typeface="Gill Sans MT" charset="0"/>
                <a:ea typeface="Gill Sans MT" charset="0"/>
                <a:cs typeface="Gill Sans MT" charset="0"/>
              </a:rPr>
              <a:t>deras</a:t>
            </a:r>
            <a:r>
              <a:rPr sz="2933" spc="-100" dirty="0">
                <a:solidFill>
                  <a:srgbClr val="231F20"/>
                </a:solidFill>
                <a:latin typeface="Gill Sans MT" charset="0"/>
                <a:ea typeface="Gill Sans MT" charset="0"/>
                <a:cs typeface="Gill Sans MT" charset="0"/>
              </a:rPr>
              <a:t> </a:t>
            </a:r>
            <a:r>
              <a:rPr sz="2933" dirty="0">
                <a:solidFill>
                  <a:srgbClr val="231F20"/>
                </a:solidFill>
                <a:latin typeface="Gill Sans MT" charset="0"/>
                <a:ea typeface="Gill Sans MT" charset="0"/>
                <a:cs typeface="Gill Sans MT" charset="0"/>
              </a:rPr>
              <a:t>vilja  att </a:t>
            </a:r>
            <a:r>
              <a:rPr sz="2933" spc="13" dirty="0">
                <a:solidFill>
                  <a:srgbClr val="231F20"/>
                </a:solidFill>
                <a:latin typeface="Gill Sans MT" charset="0"/>
                <a:ea typeface="Gill Sans MT" charset="0"/>
                <a:cs typeface="Gill Sans MT" charset="0"/>
              </a:rPr>
              <a:t>ta</a:t>
            </a:r>
            <a:r>
              <a:rPr sz="2933" spc="-13" dirty="0">
                <a:solidFill>
                  <a:srgbClr val="231F20"/>
                </a:solidFill>
                <a:latin typeface="Gill Sans MT" charset="0"/>
                <a:ea typeface="Gill Sans MT" charset="0"/>
                <a:cs typeface="Gill Sans MT" charset="0"/>
              </a:rPr>
              <a:t> </a:t>
            </a:r>
            <a:r>
              <a:rPr sz="2933" spc="-47" dirty="0">
                <a:solidFill>
                  <a:srgbClr val="231F20"/>
                </a:solidFill>
                <a:latin typeface="Gill Sans MT" charset="0"/>
                <a:ea typeface="Gill Sans MT" charset="0"/>
                <a:cs typeface="Gill Sans MT" charset="0"/>
              </a:rPr>
              <a:t>ansvar.</a:t>
            </a:r>
            <a:endParaRPr sz="2933" dirty="0">
              <a:latin typeface="Gill Sans MT" charset="0"/>
              <a:ea typeface="Gill Sans MT" charset="0"/>
              <a:cs typeface="Gill Sans MT" charset="0"/>
            </a:endParaRPr>
          </a:p>
        </p:txBody>
      </p:sp>
      <p:pic>
        <p:nvPicPr>
          <p:cNvPr id="10" name="Bildobjekt 6">
            <a:extLst>
              <a:ext uri="{FF2B5EF4-FFF2-40B4-BE49-F238E27FC236}">
                <a16:creationId xmlns:a16="http://schemas.microsoft.com/office/drawing/2014/main" id="{01E71FFD-9A4C-4234-B320-32DE225289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1380347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ångfa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1B05F2E4-6F8B-4E2C-BE68-25C591977B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3">
            <a:extLst>
              <a:ext uri="{FF2B5EF4-FFF2-40B4-BE49-F238E27FC236}">
                <a16:creationId xmlns:a16="http://schemas.microsoft.com/office/drawing/2014/main" id="{5479DB19-3662-47DA-8E52-A06419BA74A5}"/>
              </a:ext>
            </a:extLst>
          </p:cNvPr>
          <p:cNvSpPr txBox="1"/>
          <p:nvPr userDrawn="1"/>
        </p:nvSpPr>
        <p:spPr>
          <a:xfrm>
            <a:off x="703068" y="616903"/>
            <a:ext cx="2632285" cy="345330"/>
          </a:xfrm>
          <a:prstGeom prst="rect">
            <a:avLst/>
          </a:prstGeom>
        </p:spPr>
        <p:txBody>
          <a:bodyPr vert="horz" wrap="square" lIns="0" tIns="16933" rIns="0" bIns="0" rtlCol="0">
            <a:spAutoFit/>
          </a:bodyPr>
          <a:lstStyle/>
          <a:p>
            <a:pPr marL="16933">
              <a:lnSpc>
                <a:spcPct val="100000"/>
              </a:lnSpc>
              <a:spcBef>
                <a:spcPts val="133"/>
              </a:spcBef>
            </a:pPr>
            <a:r>
              <a:rPr sz="2133" spc="-40" dirty="0">
                <a:solidFill>
                  <a:srgbClr val="231F20"/>
                </a:solidFill>
                <a:latin typeface="Gill Sans MT" charset="0"/>
                <a:ea typeface="Gill Sans MT" charset="0"/>
                <a:cs typeface="Gill Sans MT" charset="0"/>
              </a:rPr>
              <a:t>V</a:t>
            </a:r>
            <a:r>
              <a:rPr lang="sv-SE" sz="2133" spc="-40" dirty="0">
                <a:solidFill>
                  <a:srgbClr val="231F20"/>
                </a:solidFill>
                <a:latin typeface="Gill Sans MT" charset="0"/>
                <a:ea typeface="Gill Sans MT" charset="0"/>
                <a:cs typeface="Gill Sans MT" charset="0"/>
              </a:rPr>
              <a:t>ISION</a:t>
            </a:r>
            <a:endParaRPr sz="2133" dirty="0">
              <a:latin typeface="Gill Sans MT" charset="0"/>
              <a:ea typeface="Gill Sans MT" charset="0"/>
              <a:cs typeface="Gill Sans MT" charset="0"/>
            </a:endParaRPr>
          </a:p>
        </p:txBody>
      </p:sp>
      <p:sp>
        <p:nvSpPr>
          <p:cNvPr id="8" name="object 4">
            <a:extLst>
              <a:ext uri="{FF2B5EF4-FFF2-40B4-BE49-F238E27FC236}">
                <a16:creationId xmlns:a16="http://schemas.microsoft.com/office/drawing/2014/main" id="{524D5C15-EAE6-451C-A3FE-B993DF2F78B0}"/>
              </a:ext>
            </a:extLst>
          </p:cNvPr>
          <p:cNvSpPr txBox="1">
            <a:spLocks/>
          </p:cNvSpPr>
          <p:nvPr userDrawn="1"/>
        </p:nvSpPr>
        <p:spPr>
          <a:xfrm>
            <a:off x="703068" y="2876975"/>
            <a:ext cx="3938693" cy="1097009"/>
          </a:xfrm>
          <a:prstGeom prst="rect">
            <a:avLst/>
          </a:prstGeom>
        </p:spPr>
        <p:txBody>
          <a:bodyPr vert="horz" wrap="square" lIns="0" tIns="16933" rIns="0" bIns="0" rtlCol="0">
            <a:spAutoFit/>
          </a:bodyPr>
          <a:lstStyle>
            <a:lvl1pPr>
              <a:defRPr>
                <a:latin typeface="+mj-lt"/>
                <a:ea typeface="+mj-ea"/>
                <a:cs typeface="+mj-cs"/>
              </a:defRPr>
            </a:lvl1pPr>
          </a:lstStyle>
          <a:p>
            <a:pPr marL="16933">
              <a:spcBef>
                <a:spcPts val="133"/>
              </a:spcBef>
            </a:pPr>
            <a:r>
              <a:rPr lang="sv-SE" sz="3467" b="1" kern="0" spc="-20" dirty="0">
                <a:solidFill>
                  <a:sysClr val="windowText" lastClr="000000"/>
                </a:solidFill>
                <a:latin typeface="Gill Sans MT" charset="0"/>
                <a:ea typeface="Gill Sans MT" charset="0"/>
                <a:cs typeface="Gill Sans MT" charset="0"/>
              </a:rPr>
              <a:t>ÖPPENHET</a:t>
            </a:r>
            <a:endParaRPr lang="sv-SE" sz="3467" b="1" kern="0" dirty="0">
              <a:solidFill>
                <a:sysClr val="windowText" lastClr="000000"/>
              </a:solidFill>
              <a:latin typeface="Gill Sans MT" charset="0"/>
              <a:ea typeface="Gill Sans MT" charset="0"/>
              <a:cs typeface="Gill Sans MT" charset="0"/>
            </a:endParaRPr>
          </a:p>
          <a:p>
            <a:pPr marL="16933">
              <a:spcBef>
                <a:spcPts val="107"/>
              </a:spcBef>
            </a:pPr>
            <a:r>
              <a:rPr lang="sv-SE" sz="3467" kern="0" dirty="0">
                <a:solidFill>
                  <a:sysClr val="windowText" lastClr="000000"/>
                </a:solidFill>
                <a:latin typeface="Gill Sans MT" charset="0"/>
                <a:ea typeface="Gill Sans MT" charset="0"/>
                <a:cs typeface="Gill Sans MT" charset="0"/>
              </a:rPr>
              <a:t>OCH</a:t>
            </a:r>
            <a:r>
              <a:rPr lang="sv-SE" sz="3467" kern="0" spc="-120" dirty="0">
                <a:solidFill>
                  <a:sysClr val="windowText" lastClr="000000"/>
                </a:solidFill>
                <a:latin typeface="Gill Sans MT" charset="0"/>
                <a:ea typeface="Gill Sans MT" charset="0"/>
                <a:cs typeface="Gill Sans MT" charset="0"/>
              </a:rPr>
              <a:t> </a:t>
            </a:r>
            <a:r>
              <a:rPr lang="sv-SE" sz="3467" b="1" kern="0" spc="-33" dirty="0">
                <a:solidFill>
                  <a:sysClr val="windowText" lastClr="000000"/>
                </a:solidFill>
                <a:latin typeface="Gill Sans MT" charset="0"/>
                <a:ea typeface="Gill Sans MT" charset="0"/>
                <a:cs typeface="Gill Sans MT" charset="0"/>
              </a:rPr>
              <a:t>MÅNGFALD</a:t>
            </a:r>
            <a:endParaRPr lang="sv-SE" sz="3467" b="1" kern="0" dirty="0">
              <a:solidFill>
                <a:sysClr val="windowText" lastClr="000000"/>
              </a:solidFill>
              <a:latin typeface="Gill Sans MT" charset="0"/>
              <a:ea typeface="Gill Sans MT" charset="0"/>
              <a:cs typeface="Gill Sans MT" charset="0"/>
            </a:endParaRPr>
          </a:p>
        </p:txBody>
      </p:sp>
      <p:pic>
        <p:nvPicPr>
          <p:cNvPr id="14" name="Bildobjekt 6">
            <a:extLst>
              <a:ext uri="{FF2B5EF4-FFF2-40B4-BE49-F238E27FC236}">
                <a16:creationId xmlns:a16="http://schemas.microsoft.com/office/drawing/2014/main" id="{2F3C8029-8EBE-4C8C-BB80-54AE268AC4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468421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ärderin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0C834EB3-C649-4797-B48D-0AC796E66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object 3">
            <a:extLst>
              <a:ext uri="{FF2B5EF4-FFF2-40B4-BE49-F238E27FC236}">
                <a16:creationId xmlns:a16="http://schemas.microsoft.com/office/drawing/2014/main" id="{AB3207C4-C7A8-4102-9EA9-BE2275579C40}"/>
              </a:ext>
            </a:extLst>
          </p:cNvPr>
          <p:cNvSpPr txBox="1"/>
          <p:nvPr userDrawn="1"/>
        </p:nvSpPr>
        <p:spPr>
          <a:xfrm>
            <a:off x="703068" y="616903"/>
            <a:ext cx="2632285" cy="345330"/>
          </a:xfrm>
          <a:prstGeom prst="rect">
            <a:avLst/>
          </a:prstGeom>
        </p:spPr>
        <p:txBody>
          <a:bodyPr vert="horz" wrap="square" lIns="0" tIns="16933" rIns="0" bIns="0" rtlCol="0">
            <a:spAutoFit/>
          </a:bodyPr>
          <a:lstStyle/>
          <a:p>
            <a:pPr marL="16933">
              <a:lnSpc>
                <a:spcPct val="100000"/>
              </a:lnSpc>
              <a:spcBef>
                <a:spcPts val="133"/>
              </a:spcBef>
            </a:pPr>
            <a:r>
              <a:rPr lang="sv-SE" sz="2133" dirty="0">
                <a:solidFill>
                  <a:srgbClr val="231F20"/>
                </a:solidFill>
                <a:latin typeface="Gill Sans MT" charset="0"/>
                <a:ea typeface="Gill Sans MT" charset="0"/>
                <a:cs typeface="Gill Sans MT" charset="0"/>
              </a:rPr>
              <a:t>VÄRDERING</a:t>
            </a:r>
            <a:endParaRPr sz="2133" dirty="0">
              <a:latin typeface="Gill Sans MT" charset="0"/>
              <a:ea typeface="Gill Sans MT" charset="0"/>
              <a:cs typeface="Gill Sans MT" charset="0"/>
            </a:endParaRPr>
          </a:p>
        </p:txBody>
      </p:sp>
      <p:sp>
        <p:nvSpPr>
          <p:cNvPr id="11" name="object 5">
            <a:extLst>
              <a:ext uri="{FF2B5EF4-FFF2-40B4-BE49-F238E27FC236}">
                <a16:creationId xmlns:a16="http://schemas.microsoft.com/office/drawing/2014/main" id="{57F51D46-610C-4C48-88C9-2F52A5A6C504}"/>
              </a:ext>
            </a:extLst>
          </p:cNvPr>
          <p:cNvSpPr txBox="1"/>
          <p:nvPr userDrawn="1"/>
        </p:nvSpPr>
        <p:spPr>
          <a:xfrm>
            <a:off x="703067" y="2257215"/>
            <a:ext cx="3172460" cy="2323713"/>
          </a:xfrm>
          <a:prstGeom prst="rect">
            <a:avLst/>
          </a:prstGeom>
        </p:spPr>
        <p:txBody>
          <a:bodyPr vert="horz" wrap="square" lIns="0" tIns="91440" rIns="0" bIns="0" rtlCol="0">
            <a:spAutoFit/>
          </a:bodyPr>
          <a:lstStyle/>
          <a:p>
            <a:pPr marL="16933" marR="121914">
              <a:lnSpc>
                <a:spcPts val="2933"/>
              </a:lnSpc>
              <a:spcBef>
                <a:spcPts val="720"/>
              </a:spcBef>
            </a:pPr>
            <a:r>
              <a:rPr sz="2933" dirty="0">
                <a:solidFill>
                  <a:srgbClr val="231F20"/>
                </a:solidFill>
                <a:latin typeface="Gill Sans MT" charset="0"/>
                <a:ea typeface="Gill Sans MT" charset="0"/>
                <a:cs typeface="Gill Sans MT" charset="0"/>
              </a:rPr>
              <a:t>Vi har </a:t>
            </a:r>
            <a:r>
              <a:rPr sz="2933" spc="-13" dirty="0">
                <a:solidFill>
                  <a:srgbClr val="231F20"/>
                </a:solidFill>
                <a:latin typeface="Gill Sans MT" charset="0"/>
                <a:ea typeface="Gill Sans MT" charset="0"/>
                <a:cs typeface="Gill Sans MT" charset="0"/>
              </a:rPr>
              <a:t>förtroende  </a:t>
            </a:r>
            <a:r>
              <a:rPr sz="2933" dirty="0">
                <a:solidFill>
                  <a:srgbClr val="231F20"/>
                </a:solidFill>
                <a:latin typeface="Gill Sans MT" charset="0"/>
                <a:ea typeface="Gill Sans MT" charset="0"/>
                <a:cs typeface="Gill Sans MT" charset="0"/>
              </a:rPr>
              <a:t>och </a:t>
            </a:r>
            <a:r>
              <a:rPr sz="2933" spc="-13" dirty="0">
                <a:solidFill>
                  <a:srgbClr val="231F20"/>
                </a:solidFill>
                <a:latin typeface="Gill Sans MT" charset="0"/>
                <a:ea typeface="Gill Sans MT" charset="0"/>
                <a:cs typeface="Gill Sans MT" charset="0"/>
              </a:rPr>
              <a:t>respekt </a:t>
            </a:r>
            <a:r>
              <a:rPr sz="2933" spc="-27" dirty="0">
                <a:solidFill>
                  <a:srgbClr val="231F20"/>
                </a:solidFill>
                <a:latin typeface="Gill Sans MT" charset="0"/>
                <a:ea typeface="Gill Sans MT" charset="0"/>
                <a:cs typeface="Gill Sans MT" charset="0"/>
              </a:rPr>
              <a:t>för  </a:t>
            </a:r>
            <a:r>
              <a:rPr sz="2933" spc="-13" dirty="0">
                <a:solidFill>
                  <a:srgbClr val="231F20"/>
                </a:solidFill>
                <a:latin typeface="Gill Sans MT" charset="0"/>
                <a:ea typeface="Gill Sans MT" charset="0"/>
                <a:cs typeface="Gill Sans MT" charset="0"/>
              </a:rPr>
              <a:t>människors</a:t>
            </a:r>
            <a:r>
              <a:rPr sz="2933" spc="-80" dirty="0">
                <a:solidFill>
                  <a:srgbClr val="231F20"/>
                </a:solidFill>
                <a:latin typeface="Gill Sans MT" charset="0"/>
                <a:ea typeface="Gill Sans MT" charset="0"/>
                <a:cs typeface="Gill Sans MT" charset="0"/>
              </a:rPr>
              <a:t> </a:t>
            </a:r>
            <a:r>
              <a:rPr sz="2933" spc="-7" dirty="0">
                <a:solidFill>
                  <a:srgbClr val="231F20"/>
                </a:solidFill>
                <a:latin typeface="Gill Sans MT" charset="0"/>
                <a:ea typeface="Gill Sans MT" charset="0"/>
                <a:cs typeface="Gill Sans MT" charset="0"/>
              </a:rPr>
              <a:t>kunskap  </a:t>
            </a:r>
            <a:r>
              <a:rPr sz="2933" dirty="0">
                <a:solidFill>
                  <a:srgbClr val="231F20"/>
                </a:solidFill>
                <a:latin typeface="Gill Sans MT" charset="0"/>
                <a:ea typeface="Gill Sans MT" charset="0"/>
                <a:cs typeface="Gill Sans MT" charset="0"/>
              </a:rPr>
              <a:t>och egna</a:t>
            </a:r>
            <a:r>
              <a:rPr sz="2933" spc="-33" dirty="0">
                <a:solidFill>
                  <a:srgbClr val="231F20"/>
                </a:solidFill>
                <a:latin typeface="Gill Sans MT" charset="0"/>
                <a:ea typeface="Gill Sans MT" charset="0"/>
                <a:cs typeface="Gill Sans MT" charset="0"/>
              </a:rPr>
              <a:t> </a:t>
            </a:r>
            <a:r>
              <a:rPr sz="2933" spc="-13" dirty="0">
                <a:solidFill>
                  <a:srgbClr val="231F20"/>
                </a:solidFill>
                <a:latin typeface="Gill Sans MT" charset="0"/>
                <a:ea typeface="Gill Sans MT" charset="0"/>
                <a:cs typeface="Gill Sans MT" charset="0"/>
              </a:rPr>
              <a:t>förmåga</a:t>
            </a:r>
            <a:endParaRPr sz="2933" dirty="0">
              <a:latin typeface="Gill Sans MT" charset="0"/>
              <a:ea typeface="Gill Sans MT" charset="0"/>
              <a:cs typeface="Gill Sans MT" charset="0"/>
            </a:endParaRPr>
          </a:p>
          <a:p>
            <a:pPr marL="16933" marR="6773">
              <a:lnSpc>
                <a:spcPts val="2933"/>
              </a:lnSpc>
            </a:pPr>
            <a:r>
              <a:rPr sz="2933" dirty="0">
                <a:solidFill>
                  <a:srgbClr val="231F20"/>
                </a:solidFill>
                <a:latin typeface="Gill Sans MT" charset="0"/>
                <a:ea typeface="Gill Sans MT" charset="0"/>
                <a:cs typeface="Gill Sans MT" charset="0"/>
              </a:rPr>
              <a:t>– samt </a:t>
            </a:r>
            <a:r>
              <a:rPr sz="2933" spc="-27" dirty="0">
                <a:solidFill>
                  <a:srgbClr val="231F20"/>
                </a:solidFill>
                <a:latin typeface="Gill Sans MT" charset="0"/>
                <a:ea typeface="Gill Sans MT" charset="0"/>
                <a:cs typeface="Gill Sans MT" charset="0"/>
              </a:rPr>
              <a:t>för </a:t>
            </a:r>
            <a:r>
              <a:rPr sz="2933" dirty="0">
                <a:solidFill>
                  <a:srgbClr val="231F20"/>
                </a:solidFill>
                <a:latin typeface="Gill Sans MT" charset="0"/>
                <a:ea typeface="Gill Sans MT" charset="0"/>
                <a:cs typeface="Gill Sans MT" charset="0"/>
              </a:rPr>
              <a:t>deras</a:t>
            </a:r>
            <a:r>
              <a:rPr sz="2933" spc="-100" dirty="0">
                <a:solidFill>
                  <a:srgbClr val="231F20"/>
                </a:solidFill>
                <a:latin typeface="Gill Sans MT" charset="0"/>
                <a:ea typeface="Gill Sans MT" charset="0"/>
                <a:cs typeface="Gill Sans MT" charset="0"/>
              </a:rPr>
              <a:t> </a:t>
            </a:r>
            <a:r>
              <a:rPr sz="2933" dirty="0">
                <a:solidFill>
                  <a:srgbClr val="231F20"/>
                </a:solidFill>
                <a:latin typeface="Gill Sans MT" charset="0"/>
                <a:ea typeface="Gill Sans MT" charset="0"/>
                <a:cs typeface="Gill Sans MT" charset="0"/>
              </a:rPr>
              <a:t>vilja  att </a:t>
            </a:r>
            <a:r>
              <a:rPr sz="2933" spc="13" dirty="0">
                <a:solidFill>
                  <a:srgbClr val="231F20"/>
                </a:solidFill>
                <a:latin typeface="Gill Sans MT" charset="0"/>
                <a:ea typeface="Gill Sans MT" charset="0"/>
                <a:cs typeface="Gill Sans MT" charset="0"/>
              </a:rPr>
              <a:t>ta</a:t>
            </a:r>
            <a:r>
              <a:rPr sz="2933" spc="-13" dirty="0">
                <a:solidFill>
                  <a:srgbClr val="231F20"/>
                </a:solidFill>
                <a:latin typeface="Gill Sans MT" charset="0"/>
                <a:ea typeface="Gill Sans MT" charset="0"/>
                <a:cs typeface="Gill Sans MT" charset="0"/>
              </a:rPr>
              <a:t> </a:t>
            </a:r>
            <a:r>
              <a:rPr sz="2933" spc="-47" dirty="0">
                <a:solidFill>
                  <a:srgbClr val="231F20"/>
                </a:solidFill>
                <a:latin typeface="Gill Sans MT" charset="0"/>
                <a:ea typeface="Gill Sans MT" charset="0"/>
                <a:cs typeface="Gill Sans MT" charset="0"/>
              </a:rPr>
              <a:t>ansvar.</a:t>
            </a:r>
            <a:endParaRPr sz="2933" dirty="0">
              <a:latin typeface="Gill Sans MT" charset="0"/>
              <a:ea typeface="Gill Sans MT" charset="0"/>
              <a:cs typeface="Gill Sans MT" charset="0"/>
            </a:endParaRPr>
          </a:p>
        </p:txBody>
      </p:sp>
      <p:pic>
        <p:nvPicPr>
          <p:cNvPr id="14" name="Bildobjekt 6">
            <a:extLst>
              <a:ext uri="{FF2B5EF4-FFF2-40B4-BE49-F238E27FC236}">
                <a16:creationId xmlns:a16="http://schemas.microsoft.com/office/drawing/2014/main" id="{50D92236-7153-4C63-BEA3-45A1B6D40EC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1415740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mbition">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FA1B8A2B-6377-495C-9EBE-1BEF9BC663F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43200" y="0"/>
            <a:ext cx="9448800" cy="6858000"/>
          </a:xfrm>
          <a:prstGeom prst="rect">
            <a:avLst/>
          </a:prstGeom>
        </p:spPr>
      </p:pic>
      <p:sp>
        <p:nvSpPr>
          <p:cNvPr id="8" name="object 3">
            <a:extLst>
              <a:ext uri="{FF2B5EF4-FFF2-40B4-BE49-F238E27FC236}">
                <a16:creationId xmlns:a16="http://schemas.microsoft.com/office/drawing/2014/main" id="{1F62C88F-B585-4B33-B364-ACB21F70299E}"/>
              </a:ext>
            </a:extLst>
          </p:cNvPr>
          <p:cNvSpPr txBox="1">
            <a:spLocks/>
          </p:cNvSpPr>
          <p:nvPr userDrawn="1"/>
        </p:nvSpPr>
        <p:spPr>
          <a:xfrm>
            <a:off x="703068" y="616903"/>
            <a:ext cx="1312333" cy="345330"/>
          </a:xfrm>
          <a:prstGeom prst="rect">
            <a:avLst/>
          </a:prstGeom>
        </p:spPr>
        <p:txBody>
          <a:bodyPr vert="horz" wrap="square" lIns="0" tIns="16933" rIns="0" bIns="0" rtlCol="0">
            <a:spAutoFit/>
          </a:bodyPr>
          <a:lstStyle>
            <a:lvl1pPr>
              <a:defRPr>
                <a:latin typeface="+mj-lt"/>
                <a:ea typeface="+mj-ea"/>
                <a:cs typeface="+mj-cs"/>
              </a:defRPr>
            </a:lvl1pPr>
          </a:lstStyle>
          <a:p>
            <a:pPr marL="16933">
              <a:spcBef>
                <a:spcPts val="133"/>
              </a:spcBef>
            </a:pPr>
            <a:r>
              <a:rPr lang="sv-SE" sz="2133" kern="0" dirty="0">
                <a:solidFill>
                  <a:sysClr val="windowText" lastClr="000000"/>
                </a:solidFill>
                <a:latin typeface="Gill Sans MT" charset="0"/>
                <a:ea typeface="Gill Sans MT" charset="0"/>
                <a:cs typeface="Gill Sans MT" charset="0"/>
              </a:rPr>
              <a:t>AMBITION</a:t>
            </a:r>
          </a:p>
        </p:txBody>
      </p:sp>
      <p:sp>
        <p:nvSpPr>
          <p:cNvPr id="9" name="object 4">
            <a:extLst>
              <a:ext uri="{FF2B5EF4-FFF2-40B4-BE49-F238E27FC236}">
                <a16:creationId xmlns:a16="http://schemas.microsoft.com/office/drawing/2014/main" id="{0FF0EBAD-0789-4E3B-91D2-D23D39417F89}"/>
              </a:ext>
            </a:extLst>
          </p:cNvPr>
          <p:cNvSpPr txBox="1"/>
          <p:nvPr userDrawn="1"/>
        </p:nvSpPr>
        <p:spPr>
          <a:xfrm>
            <a:off x="703067" y="2234368"/>
            <a:ext cx="3741420" cy="2534027"/>
          </a:xfrm>
          <a:prstGeom prst="rect">
            <a:avLst/>
          </a:prstGeom>
        </p:spPr>
        <p:txBody>
          <a:bodyPr vert="horz" wrap="square" lIns="0" tIns="71120" rIns="0" bIns="0" rtlCol="0">
            <a:spAutoFit/>
          </a:bodyPr>
          <a:lstStyle/>
          <a:p>
            <a:pPr marL="16933" marR="493582">
              <a:lnSpc>
                <a:spcPts val="4800"/>
              </a:lnSpc>
              <a:spcBef>
                <a:spcPts val="560"/>
              </a:spcBef>
            </a:pPr>
            <a:r>
              <a:rPr sz="4267" dirty="0">
                <a:solidFill>
                  <a:srgbClr val="231F20"/>
                </a:solidFill>
                <a:latin typeface="Gill Sans MT" charset="0"/>
                <a:ea typeface="Gill Sans MT" charset="0"/>
                <a:cs typeface="Gill Sans MT" charset="0"/>
              </a:rPr>
              <a:t>VI SKA  </a:t>
            </a:r>
            <a:br>
              <a:rPr lang="sv-SE" sz="4267" dirty="0">
                <a:solidFill>
                  <a:srgbClr val="231F20"/>
                </a:solidFill>
                <a:latin typeface="Gill Sans MT" charset="0"/>
                <a:ea typeface="Gill Sans MT" charset="0"/>
                <a:cs typeface="Gill Sans MT" charset="0"/>
              </a:rPr>
            </a:br>
            <a:r>
              <a:rPr sz="4267" b="1" spc="-107" dirty="0">
                <a:solidFill>
                  <a:srgbClr val="231F20"/>
                </a:solidFill>
                <a:latin typeface="Gill Sans MT" charset="0"/>
                <a:ea typeface="Gill Sans MT" charset="0"/>
                <a:cs typeface="Gill Sans MT" charset="0"/>
              </a:rPr>
              <a:t>VARA</a:t>
            </a:r>
            <a:r>
              <a:rPr sz="4267" b="1" spc="-113" dirty="0">
                <a:solidFill>
                  <a:srgbClr val="231F20"/>
                </a:solidFill>
                <a:latin typeface="Gill Sans MT" charset="0"/>
                <a:ea typeface="Gill Sans MT" charset="0"/>
                <a:cs typeface="Gill Sans MT" charset="0"/>
              </a:rPr>
              <a:t> </a:t>
            </a:r>
            <a:r>
              <a:rPr sz="4267" b="1" dirty="0">
                <a:solidFill>
                  <a:srgbClr val="231F20"/>
                </a:solidFill>
                <a:latin typeface="Gill Sans MT" charset="0"/>
                <a:ea typeface="Gill Sans MT" charset="0"/>
                <a:cs typeface="Gill Sans MT" charset="0"/>
              </a:rPr>
              <a:t>BÄST</a:t>
            </a:r>
            <a:endParaRPr sz="4267" b="1" dirty="0">
              <a:latin typeface="Gill Sans MT" charset="0"/>
              <a:ea typeface="Gill Sans MT" charset="0"/>
              <a:cs typeface="Gill Sans MT" charset="0"/>
            </a:endParaRPr>
          </a:p>
          <a:p>
            <a:pPr marL="16933" marR="6773">
              <a:lnSpc>
                <a:spcPts val="4800"/>
              </a:lnSpc>
            </a:pPr>
            <a:r>
              <a:rPr sz="4267" spc="-240" dirty="0">
                <a:solidFill>
                  <a:srgbClr val="231F20"/>
                </a:solidFill>
                <a:latin typeface="Gill Sans MT" charset="0"/>
                <a:ea typeface="Gill Sans MT" charset="0"/>
                <a:cs typeface="Gill Sans MT" charset="0"/>
              </a:rPr>
              <a:t>PÅ </a:t>
            </a:r>
            <a:r>
              <a:rPr lang="sv-SE" sz="4267" spc="-240" dirty="0">
                <a:solidFill>
                  <a:srgbClr val="231F20"/>
                </a:solidFill>
                <a:latin typeface="Gill Sans MT" charset="0"/>
                <a:ea typeface="Gill Sans MT" charset="0"/>
                <a:cs typeface="Gill Sans MT" charset="0"/>
              </a:rPr>
              <a:t> </a:t>
            </a:r>
            <a:r>
              <a:rPr sz="4267" spc="-173" dirty="0">
                <a:solidFill>
                  <a:srgbClr val="231F20"/>
                </a:solidFill>
                <a:latin typeface="Gill Sans MT" charset="0"/>
                <a:ea typeface="Gill Sans MT" charset="0"/>
                <a:cs typeface="Gill Sans MT" charset="0"/>
              </a:rPr>
              <a:t>ATT </a:t>
            </a:r>
            <a:r>
              <a:rPr lang="sv-SE" sz="4267" spc="-173" dirty="0">
                <a:solidFill>
                  <a:srgbClr val="231F20"/>
                </a:solidFill>
                <a:latin typeface="Gill Sans MT" charset="0"/>
                <a:ea typeface="Gill Sans MT" charset="0"/>
                <a:cs typeface="Gill Sans MT" charset="0"/>
              </a:rPr>
              <a:t> </a:t>
            </a:r>
            <a:r>
              <a:rPr sz="4267" spc="-107" dirty="0">
                <a:solidFill>
                  <a:srgbClr val="231F20"/>
                </a:solidFill>
                <a:latin typeface="Gill Sans MT" charset="0"/>
                <a:ea typeface="Gill Sans MT" charset="0"/>
                <a:cs typeface="Gill Sans MT" charset="0"/>
              </a:rPr>
              <a:t>VARA  </a:t>
            </a:r>
            <a:r>
              <a:rPr sz="4267" b="1" spc="-33" dirty="0">
                <a:solidFill>
                  <a:srgbClr val="231F20"/>
                </a:solidFill>
                <a:latin typeface="Gill Sans MT" charset="0"/>
                <a:ea typeface="Gill Sans MT" charset="0"/>
                <a:cs typeface="Gill Sans MT" charset="0"/>
              </a:rPr>
              <a:t>KOMMUN</a:t>
            </a:r>
            <a:endParaRPr sz="4267" b="1" dirty="0">
              <a:latin typeface="Gill Sans MT" charset="0"/>
              <a:ea typeface="Gill Sans MT" charset="0"/>
              <a:cs typeface="Gill Sans MT" charset="0"/>
            </a:endParaRPr>
          </a:p>
        </p:txBody>
      </p:sp>
      <p:pic>
        <p:nvPicPr>
          <p:cNvPr id="10" name="Bildobjekt 6">
            <a:extLst>
              <a:ext uri="{FF2B5EF4-FFF2-40B4-BE49-F238E27FC236}">
                <a16:creationId xmlns:a16="http://schemas.microsoft.com/office/drawing/2014/main" id="{1608A3EC-9F06-448D-84BF-6020ED5B1B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2529547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Övergripande mål">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28CBC36E-3565-4EF7-A669-72460BE1DF7F}"/>
              </a:ext>
            </a:extLst>
          </p:cNvPr>
          <p:cNvSpPr/>
          <p:nvPr userDrawn="1"/>
        </p:nvSpPr>
        <p:spPr>
          <a:xfrm>
            <a:off x="2407574" y="1525357"/>
            <a:ext cx="5985431" cy="514728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799"/>
          </a:p>
        </p:txBody>
      </p:sp>
      <p:sp>
        <p:nvSpPr>
          <p:cNvPr id="11" name="object 4">
            <a:extLst>
              <a:ext uri="{FF2B5EF4-FFF2-40B4-BE49-F238E27FC236}">
                <a16:creationId xmlns:a16="http://schemas.microsoft.com/office/drawing/2014/main" id="{F9FAF618-CEDB-44B5-A0A9-7794F52AF9A5}"/>
              </a:ext>
            </a:extLst>
          </p:cNvPr>
          <p:cNvSpPr txBox="1">
            <a:spLocks/>
          </p:cNvSpPr>
          <p:nvPr userDrawn="1"/>
        </p:nvSpPr>
        <p:spPr>
          <a:xfrm>
            <a:off x="2" y="509927"/>
            <a:ext cx="12191999" cy="874598"/>
          </a:xfrm>
          <a:prstGeom prst="rect">
            <a:avLst/>
          </a:prstGeom>
          <a:effectLst/>
        </p:spPr>
        <p:txBody>
          <a:bodyPr vert="horz" wrap="square" lIns="0" tIns="12700" rIns="0" bIns="0" rtlCol="0">
            <a:spAutoFit/>
          </a:bodyPr>
          <a:lstStyle>
            <a:lvl1pPr>
              <a:defRPr>
                <a:latin typeface="+mj-lt"/>
                <a:ea typeface="+mj-ea"/>
                <a:cs typeface="+mj-cs"/>
              </a:defRPr>
            </a:lvl1pPr>
          </a:lstStyle>
          <a:p>
            <a:pPr algn="ctr"/>
            <a:r>
              <a:rPr lang="sv-SE" sz="5600" dirty="0">
                <a:latin typeface="Gill Sans MT" charset="0"/>
                <a:ea typeface="Gill Sans MT" charset="0"/>
                <a:cs typeface="Gill Sans MT" charset="0"/>
              </a:rPr>
              <a:t>ÖVERGRIPANDE </a:t>
            </a:r>
            <a:r>
              <a:rPr lang="sv-SE" sz="5600" b="1" dirty="0">
                <a:latin typeface="Gill Sans MT" charset="0"/>
                <a:ea typeface="Gill Sans MT" charset="0"/>
                <a:cs typeface="Gill Sans MT" charset="0"/>
              </a:rPr>
              <a:t>MÅL</a:t>
            </a:r>
          </a:p>
        </p:txBody>
      </p:sp>
      <p:sp>
        <p:nvSpPr>
          <p:cNvPr id="12" name="object 3">
            <a:extLst>
              <a:ext uri="{FF2B5EF4-FFF2-40B4-BE49-F238E27FC236}">
                <a16:creationId xmlns:a16="http://schemas.microsoft.com/office/drawing/2014/main" id="{D690EFBD-26D3-4309-BB0D-0D0E5ACD295D}"/>
              </a:ext>
            </a:extLst>
          </p:cNvPr>
          <p:cNvSpPr txBox="1"/>
          <p:nvPr userDrawn="1"/>
        </p:nvSpPr>
        <p:spPr>
          <a:xfrm>
            <a:off x="8052683" y="2207897"/>
            <a:ext cx="3814880" cy="591187"/>
          </a:xfrm>
          <a:prstGeom prst="rect">
            <a:avLst/>
          </a:prstGeom>
          <a:noFill/>
        </p:spPr>
        <p:txBody>
          <a:bodyPr vert="horz" wrap="square" lIns="0" tIns="15240" rIns="0" bIns="0" rtlCol="0">
            <a:spAutoFit/>
          </a:bodyPr>
          <a:lstStyle/>
          <a:p>
            <a:pPr marL="71753" algn="l" defTabSz="914377" rtl="0" eaLnBrk="1" latinLnBrk="0" hangingPunct="1">
              <a:lnSpc>
                <a:spcPct val="100000"/>
              </a:lnSpc>
              <a:spcBef>
                <a:spcPts val="120"/>
              </a:spcBef>
            </a:pPr>
            <a:r>
              <a:rPr sz="1871" kern="1200" spc="11" dirty="0">
                <a:solidFill>
                  <a:schemeClr val="tx1"/>
                </a:solidFill>
                <a:latin typeface="Gill Sans MT" charset="0"/>
                <a:ea typeface="Gill Sans MT" charset="0"/>
                <a:cs typeface="Gill Sans MT" charset="0"/>
              </a:rPr>
              <a:t>ATTRAKTIVA LIVSMILJÖER </a:t>
            </a:r>
            <a:br>
              <a:rPr lang="sv-SE" sz="1871" kern="1200" spc="11" dirty="0">
                <a:solidFill>
                  <a:schemeClr val="tx1"/>
                </a:solidFill>
                <a:latin typeface="Gill Sans MT" charset="0"/>
                <a:ea typeface="Gill Sans MT" charset="0"/>
                <a:cs typeface="Gill Sans MT" charset="0"/>
              </a:rPr>
            </a:br>
            <a:r>
              <a:rPr lang="sv-SE" sz="1871" kern="1200" spc="11" dirty="0">
                <a:solidFill>
                  <a:schemeClr val="tx1"/>
                </a:solidFill>
                <a:latin typeface="Gill Sans MT" charset="0"/>
                <a:ea typeface="Gill Sans MT" charset="0"/>
                <a:cs typeface="Gill Sans MT" charset="0"/>
              </a:rPr>
              <a:t>   </a:t>
            </a:r>
            <a:r>
              <a:rPr sz="1871" kern="1200" spc="11" dirty="0">
                <a:solidFill>
                  <a:schemeClr val="tx1"/>
                </a:solidFill>
                <a:latin typeface="Gill Sans MT" charset="0"/>
                <a:ea typeface="Gill Sans MT" charset="0"/>
                <a:cs typeface="Gill Sans MT" charset="0"/>
              </a:rPr>
              <a:t>I HELA NACKA</a:t>
            </a:r>
          </a:p>
        </p:txBody>
      </p:sp>
      <p:sp>
        <p:nvSpPr>
          <p:cNvPr id="13" name="object 4">
            <a:extLst>
              <a:ext uri="{FF2B5EF4-FFF2-40B4-BE49-F238E27FC236}">
                <a16:creationId xmlns:a16="http://schemas.microsoft.com/office/drawing/2014/main" id="{B75CEEE0-B31F-4ABD-AAE5-73C8EF73D5AA}"/>
              </a:ext>
            </a:extLst>
          </p:cNvPr>
          <p:cNvSpPr txBox="1"/>
          <p:nvPr userDrawn="1"/>
        </p:nvSpPr>
        <p:spPr>
          <a:xfrm>
            <a:off x="7955549" y="4746969"/>
            <a:ext cx="3886200" cy="591187"/>
          </a:xfrm>
          <a:prstGeom prst="rect">
            <a:avLst/>
          </a:prstGeom>
          <a:noFill/>
        </p:spPr>
        <p:txBody>
          <a:bodyPr vert="horz" wrap="square" lIns="0" tIns="15240" rIns="0" bIns="0" rtlCol="0">
            <a:spAutoFit/>
          </a:bodyPr>
          <a:lstStyle/>
          <a:p>
            <a:pPr marL="71753" algn="l" defTabSz="914377" rtl="0" eaLnBrk="1" latinLnBrk="0" hangingPunct="1">
              <a:lnSpc>
                <a:spcPct val="100000"/>
              </a:lnSpc>
              <a:spcBef>
                <a:spcPts val="120"/>
              </a:spcBef>
            </a:pPr>
            <a:r>
              <a:rPr sz="1871" kern="1200" spc="11" dirty="0">
                <a:solidFill>
                  <a:schemeClr val="tx1"/>
                </a:solidFill>
                <a:latin typeface="Gill Sans MT" charset="0"/>
                <a:ea typeface="Gill Sans MT" charset="0"/>
                <a:cs typeface="Gill Sans MT" charset="0"/>
              </a:rPr>
              <a:t>MAXIMALT VÄRDE </a:t>
            </a:r>
            <a:br>
              <a:rPr lang="sv-SE" sz="1871" kern="1200" spc="11" dirty="0">
                <a:solidFill>
                  <a:schemeClr val="tx1"/>
                </a:solidFill>
                <a:latin typeface="Gill Sans MT" charset="0"/>
                <a:ea typeface="Gill Sans MT" charset="0"/>
                <a:cs typeface="Gill Sans MT" charset="0"/>
              </a:rPr>
            </a:br>
            <a:r>
              <a:rPr lang="sv-SE" sz="1871" kern="1200" spc="11" dirty="0">
                <a:solidFill>
                  <a:schemeClr val="tx1"/>
                </a:solidFill>
                <a:latin typeface="Gill Sans MT" charset="0"/>
                <a:ea typeface="Gill Sans MT" charset="0"/>
                <a:cs typeface="Gill Sans MT" charset="0"/>
              </a:rPr>
              <a:t>  </a:t>
            </a:r>
            <a:r>
              <a:rPr sz="1871" kern="1200" spc="11" dirty="0">
                <a:solidFill>
                  <a:schemeClr val="tx1"/>
                </a:solidFill>
                <a:latin typeface="Gill Sans MT" charset="0"/>
                <a:ea typeface="Gill Sans MT" charset="0"/>
                <a:cs typeface="Gill Sans MT" charset="0"/>
              </a:rPr>
              <a:t>FÖR SKATTEPENGARNA</a:t>
            </a:r>
          </a:p>
        </p:txBody>
      </p:sp>
      <p:sp>
        <p:nvSpPr>
          <p:cNvPr id="14" name="object 5">
            <a:extLst>
              <a:ext uri="{FF2B5EF4-FFF2-40B4-BE49-F238E27FC236}">
                <a16:creationId xmlns:a16="http://schemas.microsoft.com/office/drawing/2014/main" id="{B2B91C15-8DFB-4449-94B0-F8510D04035A}"/>
              </a:ext>
            </a:extLst>
          </p:cNvPr>
          <p:cNvSpPr txBox="1"/>
          <p:nvPr userDrawn="1"/>
        </p:nvSpPr>
        <p:spPr>
          <a:xfrm>
            <a:off x="759153" y="1837795"/>
            <a:ext cx="2694001" cy="591187"/>
          </a:xfrm>
          <a:prstGeom prst="rect">
            <a:avLst/>
          </a:prstGeom>
          <a:noFill/>
        </p:spPr>
        <p:txBody>
          <a:bodyPr vert="horz" wrap="square" lIns="0" tIns="15240" rIns="0" bIns="0" rtlCol="0">
            <a:spAutoFit/>
          </a:bodyPr>
          <a:lstStyle/>
          <a:p>
            <a:pPr marL="71753">
              <a:lnSpc>
                <a:spcPct val="100000"/>
              </a:lnSpc>
              <a:spcBef>
                <a:spcPts val="120"/>
              </a:spcBef>
            </a:pPr>
            <a:r>
              <a:rPr sz="1871" spc="11" dirty="0">
                <a:latin typeface="Gill Sans MT" charset="0"/>
                <a:ea typeface="Gill Sans MT" charset="0"/>
                <a:cs typeface="Gill Sans MT" charset="0"/>
              </a:rPr>
              <a:t>BÄSTA </a:t>
            </a:r>
            <a:r>
              <a:rPr sz="1871" spc="40" dirty="0">
                <a:latin typeface="Gill Sans MT" charset="0"/>
                <a:ea typeface="Gill Sans MT" charset="0"/>
                <a:cs typeface="Gill Sans MT" charset="0"/>
              </a:rPr>
              <a:t>UTVECKLING </a:t>
            </a:r>
            <a:br>
              <a:rPr lang="sv-SE" sz="1871" spc="40" dirty="0">
                <a:latin typeface="Gill Sans MT" charset="0"/>
                <a:ea typeface="Gill Sans MT" charset="0"/>
                <a:cs typeface="Gill Sans MT" charset="0"/>
              </a:rPr>
            </a:br>
            <a:r>
              <a:rPr sz="1871" spc="25" dirty="0">
                <a:latin typeface="Gill Sans MT" charset="0"/>
                <a:ea typeface="Gill Sans MT" charset="0"/>
                <a:cs typeface="Gill Sans MT" charset="0"/>
              </a:rPr>
              <a:t>FÖR</a:t>
            </a:r>
            <a:r>
              <a:rPr sz="1871" spc="275" dirty="0">
                <a:latin typeface="Gill Sans MT" charset="0"/>
                <a:ea typeface="Gill Sans MT" charset="0"/>
                <a:cs typeface="Gill Sans MT" charset="0"/>
              </a:rPr>
              <a:t> </a:t>
            </a:r>
            <a:r>
              <a:rPr sz="1871" spc="51" dirty="0">
                <a:latin typeface="Gill Sans MT" charset="0"/>
                <a:ea typeface="Gill Sans MT" charset="0"/>
                <a:cs typeface="Gill Sans MT" charset="0"/>
              </a:rPr>
              <a:t>ALLA</a:t>
            </a:r>
            <a:endParaRPr sz="1871" dirty="0">
              <a:latin typeface="Gill Sans MT" charset="0"/>
              <a:ea typeface="Gill Sans MT" charset="0"/>
              <a:cs typeface="Gill Sans MT" charset="0"/>
            </a:endParaRPr>
          </a:p>
        </p:txBody>
      </p:sp>
      <p:sp>
        <p:nvSpPr>
          <p:cNvPr id="15" name="object 6">
            <a:extLst>
              <a:ext uri="{FF2B5EF4-FFF2-40B4-BE49-F238E27FC236}">
                <a16:creationId xmlns:a16="http://schemas.microsoft.com/office/drawing/2014/main" id="{14CDC5C9-D267-4A8D-AF23-93B096C9918C}"/>
              </a:ext>
            </a:extLst>
          </p:cNvPr>
          <p:cNvSpPr txBox="1"/>
          <p:nvPr userDrawn="1"/>
        </p:nvSpPr>
        <p:spPr>
          <a:xfrm>
            <a:off x="924021" y="4977033"/>
            <a:ext cx="3137256" cy="879087"/>
          </a:xfrm>
          <a:prstGeom prst="rect">
            <a:avLst/>
          </a:prstGeom>
          <a:noFill/>
        </p:spPr>
        <p:txBody>
          <a:bodyPr vert="horz" wrap="square" lIns="0" tIns="15240" rIns="0" bIns="0" rtlCol="0">
            <a:spAutoFit/>
          </a:bodyPr>
          <a:lstStyle/>
          <a:p>
            <a:pPr marL="71753" algn="l" defTabSz="914377" rtl="0" eaLnBrk="1" latinLnBrk="0" hangingPunct="1">
              <a:lnSpc>
                <a:spcPct val="100000"/>
              </a:lnSpc>
              <a:spcBef>
                <a:spcPts val="120"/>
              </a:spcBef>
            </a:pPr>
            <a:r>
              <a:rPr sz="1871" kern="1200" spc="11" dirty="0">
                <a:solidFill>
                  <a:schemeClr val="tx1"/>
                </a:solidFill>
                <a:latin typeface="Gill Sans MT" charset="0"/>
                <a:ea typeface="Gill Sans MT" charset="0"/>
                <a:cs typeface="Gill Sans MT" charset="0"/>
              </a:rPr>
              <a:t>STARK OCH </a:t>
            </a:r>
            <a:br>
              <a:rPr lang="sv-SE" sz="1871" kern="1200" spc="11" dirty="0">
                <a:solidFill>
                  <a:schemeClr val="tx1"/>
                </a:solidFill>
                <a:latin typeface="Gill Sans MT" charset="0"/>
                <a:ea typeface="Gill Sans MT" charset="0"/>
                <a:cs typeface="Gill Sans MT" charset="0"/>
              </a:rPr>
            </a:br>
            <a:r>
              <a:rPr sz="1871" kern="1200" spc="11" dirty="0">
                <a:solidFill>
                  <a:schemeClr val="tx1"/>
                </a:solidFill>
                <a:latin typeface="Gill Sans MT" charset="0"/>
                <a:ea typeface="Gill Sans MT" charset="0"/>
                <a:cs typeface="Gill Sans MT" charset="0"/>
              </a:rPr>
              <a:t>BALANSERAD </a:t>
            </a:r>
            <a:br>
              <a:rPr lang="sv-SE" sz="1871" kern="1200" spc="11" dirty="0">
                <a:solidFill>
                  <a:schemeClr val="tx1"/>
                </a:solidFill>
                <a:latin typeface="Gill Sans MT" charset="0"/>
                <a:ea typeface="Gill Sans MT" charset="0"/>
                <a:cs typeface="Gill Sans MT" charset="0"/>
              </a:rPr>
            </a:br>
            <a:r>
              <a:rPr sz="1871" kern="1200" spc="11" dirty="0">
                <a:solidFill>
                  <a:schemeClr val="tx1"/>
                </a:solidFill>
                <a:latin typeface="Gill Sans MT" charset="0"/>
                <a:ea typeface="Gill Sans MT" charset="0"/>
                <a:cs typeface="Gill Sans MT" charset="0"/>
              </a:rPr>
              <a:t>TILLVÄXT</a:t>
            </a:r>
          </a:p>
        </p:txBody>
      </p:sp>
    </p:spTree>
    <p:extLst>
      <p:ext uri="{BB962C8B-B14F-4D97-AF65-F5344CB8AC3E}">
        <p14:creationId xmlns:p14="http://schemas.microsoft.com/office/powerpoint/2010/main" val="754187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 dig omkring">
    <p:spTree>
      <p:nvGrpSpPr>
        <p:cNvPr id="1" name=""/>
        <p:cNvGrpSpPr/>
        <p:nvPr/>
      </p:nvGrpSpPr>
      <p:grpSpPr>
        <a:xfrm>
          <a:off x="0" y="0"/>
          <a:ext cx="0" cy="0"/>
          <a:chOff x="0" y="0"/>
          <a:chExt cx="0" cy="0"/>
        </a:xfrm>
      </p:grpSpPr>
      <p:pic>
        <p:nvPicPr>
          <p:cNvPr id="6" name="Picture 5" descr="A person flying through the air while riding a bicycle&#10;&#10;Description generated with very high confidence">
            <a:extLst>
              <a:ext uri="{FF2B5EF4-FFF2-40B4-BE49-F238E27FC236}">
                <a16:creationId xmlns:a16="http://schemas.microsoft.com/office/drawing/2014/main" id="{BFDBE4D8-A949-47A9-9D20-DEBD74A3B3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28124" cy="6878320"/>
          </a:xfrm>
          <a:prstGeom prst="rect">
            <a:avLst/>
          </a:prstGeom>
        </p:spPr>
      </p:pic>
      <p:pic>
        <p:nvPicPr>
          <p:cNvPr id="12" name="Bildobjekt 6">
            <a:extLst>
              <a:ext uri="{FF2B5EF4-FFF2-40B4-BE49-F238E27FC236}">
                <a16:creationId xmlns:a16="http://schemas.microsoft.com/office/drawing/2014/main" id="{377AD5B3-8FBB-4EDF-B757-D0AAF0DC4FB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
        <p:nvSpPr>
          <p:cNvPr id="15" name="object 4">
            <a:extLst>
              <a:ext uri="{FF2B5EF4-FFF2-40B4-BE49-F238E27FC236}">
                <a16:creationId xmlns:a16="http://schemas.microsoft.com/office/drawing/2014/main" id="{B2E70358-ADDD-406D-BC31-1F37E3364789}"/>
              </a:ext>
            </a:extLst>
          </p:cNvPr>
          <p:cNvSpPr txBox="1"/>
          <p:nvPr userDrawn="1"/>
        </p:nvSpPr>
        <p:spPr>
          <a:xfrm>
            <a:off x="4829813" y="564515"/>
            <a:ext cx="812799" cy="1412288"/>
          </a:xfrm>
          <a:prstGeom prst="rect">
            <a:avLst/>
          </a:prstGeom>
          <a:effectLst>
            <a:outerShdw blurRad="508000" dir="2700000" algn="tl" rotWithShape="0">
              <a:prstClr val="black">
                <a:alpha val="70000"/>
              </a:prstClr>
            </a:outerShdw>
          </a:effectLst>
        </p:spPr>
        <p:txBody>
          <a:bodyPr vert="horz" wrap="square" lIns="0" tIns="98213" rIns="0" bIns="0" rtlCol="0">
            <a:spAutoFit/>
          </a:bodyPr>
          <a:lstStyle/>
          <a:p>
            <a:r>
              <a:rPr lang="sv-SE" sz="8533" b="1" dirty="0">
                <a:solidFill>
                  <a:schemeClr val="bg1"/>
                </a:solidFill>
                <a:latin typeface="Gill Sans MT" charset="0"/>
                <a:ea typeface="Gill Sans MT" charset="0"/>
                <a:cs typeface="Gill Sans MT" charset="0"/>
              </a:rPr>
              <a:t>”</a:t>
            </a:r>
          </a:p>
        </p:txBody>
      </p:sp>
      <p:sp>
        <p:nvSpPr>
          <p:cNvPr id="17" name="Rectangle 16">
            <a:extLst>
              <a:ext uri="{FF2B5EF4-FFF2-40B4-BE49-F238E27FC236}">
                <a16:creationId xmlns:a16="http://schemas.microsoft.com/office/drawing/2014/main" id="{49BF2C75-6645-4B4F-BAA6-BA74549CB1C9}"/>
              </a:ext>
            </a:extLst>
          </p:cNvPr>
          <p:cNvSpPr/>
          <p:nvPr userDrawn="1"/>
        </p:nvSpPr>
        <p:spPr>
          <a:xfrm>
            <a:off x="5431664" y="810201"/>
            <a:ext cx="6312551" cy="2554545"/>
          </a:xfrm>
          <a:prstGeom prst="rect">
            <a:avLst/>
          </a:prstGeom>
        </p:spPr>
        <p:txBody>
          <a:bodyPr wrap="square">
            <a:spAutoFit/>
          </a:bodyPr>
          <a:lstStyle/>
          <a:p>
            <a:r>
              <a:rPr lang="sv-SE" sz="2400" b="1" kern="1200" dirty="0">
                <a:solidFill>
                  <a:schemeClr val="bg1"/>
                </a:solidFill>
                <a:effectLst>
                  <a:outerShdw blurRad="558800" dist="50800" dir="5400000" algn="ctr" rotWithShape="0">
                    <a:schemeClr val="tx1">
                      <a:alpha val="60000"/>
                    </a:schemeClr>
                  </a:outerShdw>
                </a:effectLst>
                <a:latin typeface="Gill Sans MT" charset="0"/>
              </a:rPr>
              <a:t>Se dig omkring! Det är fantastiskt vackert </a:t>
            </a:r>
            <a:br>
              <a:rPr lang="sv-SE" sz="2400" b="1" kern="1200" dirty="0">
                <a:solidFill>
                  <a:schemeClr val="bg1"/>
                </a:solidFill>
                <a:effectLst>
                  <a:outerShdw blurRad="558800" dist="50800" dir="5400000" algn="ctr" rotWithShape="0">
                    <a:schemeClr val="tx1">
                      <a:alpha val="60000"/>
                    </a:schemeClr>
                  </a:outerShdw>
                </a:effectLst>
                <a:latin typeface="Gill Sans MT" charset="0"/>
              </a:rPr>
            </a:br>
            <a:r>
              <a:rPr lang="sv-SE" sz="2400" b="1" kern="1200" dirty="0">
                <a:solidFill>
                  <a:schemeClr val="bg1"/>
                </a:solidFill>
                <a:effectLst>
                  <a:outerShdw blurRad="558800" dist="50800" dir="5400000" algn="ctr" rotWithShape="0">
                    <a:schemeClr val="tx1">
                      <a:alpha val="60000"/>
                    </a:schemeClr>
                  </a:outerShdw>
                </a:effectLst>
                <a:latin typeface="Gill Sans MT" charset="0"/>
              </a:rPr>
              <a:t>i Nacka. Hav, klippor, naturområden och dessutom nära centrala Stockholm. </a:t>
            </a:r>
            <a:br>
              <a:rPr lang="sv-SE" sz="2400" b="1" kern="1200" dirty="0">
                <a:solidFill>
                  <a:schemeClr val="bg1"/>
                </a:solidFill>
                <a:effectLst>
                  <a:outerShdw blurRad="558800" dist="50800" dir="5400000" algn="ctr" rotWithShape="0">
                    <a:schemeClr val="tx1">
                      <a:alpha val="60000"/>
                    </a:schemeClr>
                  </a:outerShdw>
                </a:effectLst>
                <a:latin typeface="Gill Sans MT" charset="0"/>
              </a:rPr>
            </a:br>
            <a:r>
              <a:rPr lang="sv-SE" sz="2400" b="1" kern="1200" dirty="0">
                <a:solidFill>
                  <a:schemeClr val="bg1"/>
                </a:solidFill>
                <a:effectLst>
                  <a:outerShdw blurRad="558800" dist="50800" dir="5400000" algn="ctr" rotWithShape="0">
                    <a:schemeClr val="tx1">
                      <a:alpha val="60000"/>
                    </a:schemeClr>
                  </a:outerShdw>
                </a:effectLst>
                <a:latin typeface="Gill Sans MT" charset="0"/>
              </a:rPr>
              <a:t>Nacka är en plats människor vill till och kommer de dit så ska jag se till att de har nånstans att bo och äta!</a:t>
            </a:r>
          </a:p>
          <a:p>
            <a:pPr algn="r"/>
            <a:r>
              <a:rPr lang="sv-SE" sz="1600" b="1" kern="1200" dirty="0">
                <a:solidFill>
                  <a:schemeClr val="bg1"/>
                </a:solidFill>
                <a:latin typeface="Gill Sans MT" charset="0"/>
              </a:rPr>
              <a:t>			PETTER STORDALEN</a:t>
            </a:r>
          </a:p>
        </p:txBody>
      </p:sp>
    </p:spTree>
    <p:extLst>
      <p:ext uri="{BB962C8B-B14F-4D97-AF65-F5344CB8AC3E}">
        <p14:creationId xmlns:p14="http://schemas.microsoft.com/office/powerpoint/2010/main" val="20522521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Utveckling">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30219A9F-8343-4E36-A3CB-1103DDFA3A27}"/>
              </a:ext>
            </a:extLst>
          </p:cNvPr>
          <p:cNvSpPr/>
          <p:nvPr userDrawn="1"/>
        </p:nvSpPr>
        <p:spPr>
          <a:xfrm>
            <a:off x="3105349" y="1394839"/>
            <a:ext cx="5868803" cy="503886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397"/>
          </a:p>
        </p:txBody>
      </p:sp>
      <p:sp>
        <p:nvSpPr>
          <p:cNvPr id="7" name="object 4">
            <a:extLst>
              <a:ext uri="{FF2B5EF4-FFF2-40B4-BE49-F238E27FC236}">
                <a16:creationId xmlns:a16="http://schemas.microsoft.com/office/drawing/2014/main" id="{D616F7D3-1EC3-4122-BABD-7B7F5A275B2D}"/>
              </a:ext>
            </a:extLst>
          </p:cNvPr>
          <p:cNvSpPr txBox="1">
            <a:spLocks/>
          </p:cNvSpPr>
          <p:nvPr userDrawn="1"/>
        </p:nvSpPr>
        <p:spPr>
          <a:xfrm>
            <a:off x="2" y="483549"/>
            <a:ext cx="12191999" cy="878873"/>
          </a:xfrm>
          <a:prstGeom prst="rect">
            <a:avLst/>
          </a:prstGeom>
          <a:effectLst/>
        </p:spPr>
        <p:txBody>
          <a:bodyPr vert="horz" wrap="square" lIns="0" tIns="16933" rIns="0" bIns="0" rtlCol="0">
            <a:spAutoFit/>
          </a:bodyPr>
          <a:lstStyle>
            <a:lvl1pPr>
              <a:defRPr>
                <a:latin typeface="+mj-lt"/>
                <a:ea typeface="+mj-ea"/>
                <a:cs typeface="+mj-cs"/>
              </a:defRPr>
            </a:lvl1pPr>
          </a:lstStyle>
          <a:p>
            <a:pPr algn="ctr"/>
            <a:r>
              <a:rPr lang="sv-SE" sz="5600" dirty="0">
                <a:latin typeface="Gill Sans MT" charset="0"/>
                <a:ea typeface="Gill Sans MT" charset="0"/>
                <a:cs typeface="Gill Sans MT" charset="0"/>
              </a:rPr>
              <a:t>ÖVERGRIPANDE </a:t>
            </a:r>
            <a:r>
              <a:rPr lang="sv-SE" sz="5600" b="1" dirty="0">
                <a:latin typeface="Gill Sans MT" charset="0"/>
                <a:ea typeface="Gill Sans MT" charset="0"/>
                <a:cs typeface="Gill Sans MT" charset="0"/>
              </a:rPr>
              <a:t>MÅL</a:t>
            </a:r>
          </a:p>
        </p:txBody>
      </p:sp>
      <p:sp>
        <p:nvSpPr>
          <p:cNvPr id="8" name="object 3">
            <a:extLst>
              <a:ext uri="{FF2B5EF4-FFF2-40B4-BE49-F238E27FC236}">
                <a16:creationId xmlns:a16="http://schemas.microsoft.com/office/drawing/2014/main" id="{E8E4FC80-18D7-4CDC-A887-91937847F2A4}"/>
              </a:ext>
            </a:extLst>
          </p:cNvPr>
          <p:cNvSpPr txBox="1"/>
          <p:nvPr userDrawn="1"/>
        </p:nvSpPr>
        <p:spPr>
          <a:xfrm>
            <a:off x="8639253" y="2387877"/>
            <a:ext cx="3552747" cy="595163"/>
          </a:xfrm>
          <a:prstGeom prst="rect">
            <a:avLst/>
          </a:prstGeom>
          <a:noFill/>
        </p:spPr>
        <p:txBody>
          <a:bodyPr vert="horz" wrap="square" lIns="0" tIns="20320" rIns="0" bIns="0" rtlCol="0">
            <a:spAutoFit/>
          </a:bodyPr>
          <a:lstStyle/>
          <a:p>
            <a:pPr marL="173558">
              <a:lnSpc>
                <a:spcPct val="100000"/>
              </a:lnSpc>
              <a:spcBef>
                <a:spcPts val="160"/>
              </a:spcBef>
            </a:pPr>
            <a:r>
              <a:rPr sz="1867" spc="73" dirty="0">
                <a:latin typeface="Gill Sans MT" charset="0"/>
                <a:ea typeface="Gill Sans MT" charset="0"/>
                <a:cs typeface="Gill Sans MT" charset="0"/>
              </a:rPr>
              <a:t>ATTRAKTIVA </a:t>
            </a:r>
            <a:r>
              <a:rPr sz="1867" spc="120" dirty="0">
                <a:latin typeface="Gill Sans MT" charset="0"/>
                <a:ea typeface="Gill Sans MT" charset="0"/>
                <a:cs typeface="Gill Sans MT" charset="0"/>
              </a:rPr>
              <a:t>LIVSMILJÖER </a:t>
            </a:r>
            <a:br>
              <a:rPr lang="sv-SE" sz="1867" spc="120" dirty="0">
                <a:latin typeface="Gill Sans MT" charset="0"/>
                <a:ea typeface="Gill Sans MT" charset="0"/>
                <a:cs typeface="Gill Sans MT" charset="0"/>
              </a:rPr>
            </a:br>
            <a:r>
              <a:rPr lang="sv-SE" sz="1867" spc="120" dirty="0">
                <a:latin typeface="Gill Sans MT" charset="0"/>
                <a:ea typeface="Gill Sans MT" charset="0"/>
                <a:cs typeface="Gill Sans MT" charset="0"/>
              </a:rPr>
              <a:t>   </a:t>
            </a:r>
            <a:r>
              <a:rPr sz="1867" dirty="0">
                <a:latin typeface="Gill Sans MT" charset="0"/>
                <a:ea typeface="Gill Sans MT" charset="0"/>
                <a:cs typeface="Gill Sans MT" charset="0"/>
              </a:rPr>
              <a:t>I </a:t>
            </a:r>
            <a:r>
              <a:rPr sz="1867" spc="100" dirty="0">
                <a:latin typeface="Gill Sans MT" charset="0"/>
                <a:ea typeface="Gill Sans MT" charset="0"/>
                <a:cs typeface="Gill Sans MT" charset="0"/>
              </a:rPr>
              <a:t>HELA</a:t>
            </a:r>
            <a:r>
              <a:rPr sz="1867" spc="-60" dirty="0">
                <a:latin typeface="Gill Sans MT" charset="0"/>
                <a:ea typeface="Gill Sans MT" charset="0"/>
                <a:cs typeface="Gill Sans MT" charset="0"/>
              </a:rPr>
              <a:t> </a:t>
            </a:r>
            <a:r>
              <a:rPr sz="1867" spc="113" dirty="0">
                <a:latin typeface="Gill Sans MT" charset="0"/>
                <a:ea typeface="Gill Sans MT" charset="0"/>
                <a:cs typeface="Gill Sans MT" charset="0"/>
              </a:rPr>
              <a:t>NACKA</a:t>
            </a:r>
            <a:endParaRPr sz="1867" dirty="0">
              <a:latin typeface="Gill Sans MT" charset="0"/>
              <a:ea typeface="Gill Sans MT" charset="0"/>
              <a:cs typeface="Gill Sans MT" charset="0"/>
            </a:endParaRPr>
          </a:p>
        </p:txBody>
      </p:sp>
      <p:sp>
        <p:nvSpPr>
          <p:cNvPr id="9" name="object 4">
            <a:extLst>
              <a:ext uri="{FF2B5EF4-FFF2-40B4-BE49-F238E27FC236}">
                <a16:creationId xmlns:a16="http://schemas.microsoft.com/office/drawing/2014/main" id="{99C4F513-BFDB-4E05-94B1-B180BFAED6DA}"/>
              </a:ext>
            </a:extLst>
          </p:cNvPr>
          <p:cNvSpPr txBox="1"/>
          <p:nvPr userDrawn="1"/>
        </p:nvSpPr>
        <p:spPr>
          <a:xfrm>
            <a:off x="8639253" y="4512749"/>
            <a:ext cx="3552747" cy="595163"/>
          </a:xfrm>
          <a:prstGeom prst="rect">
            <a:avLst/>
          </a:prstGeom>
          <a:noFill/>
        </p:spPr>
        <p:txBody>
          <a:bodyPr vert="horz" wrap="square" lIns="0" tIns="20320" rIns="0" bIns="0" rtlCol="0">
            <a:spAutoFit/>
          </a:bodyPr>
          <a:lstStyle/>
          <a:p>
            <a:pPr marL="95668">
              <a:lnSpc>
                <a:spcPct val="100000"/>
              </a:lnSpc>
              <a:spcBef>
                <a:spcPts val="160"/>
              </a:spcBef>
            </a:pPr>
            <a:r>
              <a:rPr sz="1867" spc="100" dirty="0">
                <a:latin typeface="Gill Sans MT" charset="0"/>
                <a:ea typeface="Gill Sans MT" charset="0"/>
                <a:cs typeface="Gill Sans MT" charset="0"/>
              </a:rPr>
              <a:t>MAXIMALT </a:t>
            </a:r>
            <a:r>
              <a:rPr sz="1867" spc="47" dirty="0">
                <a:latin typeface="Gill Sans MT" charset="0"/>
                <a:ea typeface="Gill Sans MT" charset="0"/>
                <a:cs typeface="Gill Sans MT" charset="0"/>
              </a:rPr>
              <a:t>VÄRDE </a:t>
            </a:r>
            <a:br>
              <a:rPr lang="sv-SE" sz="1867" spc="47" dirty="0">
                <a:latin typeface="Gill Sans MT" charset="0"/>
                <a:ea typeface="Gill Sans MT" charset="0"/>
                <a:cs typeface="Gill Sans MT" charset="0"/>
              </a:rPr>
            </a:br>
            <a:r>
              <a:rPr lang="sv-SE" sz="1867" spc="47" dirty="0">
                <a:latin typeface="Gill Sans MT" charset="0"/>
                <a:ea typeface="Gill Sans MT" charset="0"/>
                <a:cs typeface="Gill Sans MT" charset="0"/>
              </a:rPr>
              <a:t>  </a:t>
            </a:r>
            <a:r>
              <a:rPr sz="1867" spc="87" dirty="0">
                <a:latin typeface="Gill Sans MT" charset="0"/>
                <a:ea typeface="Gill Sans MT" charset="0"/>
                <a:cs typeface="Gill Sans MT" charset="0"/>
              </a:rPr>
              <a:t>FÖR</a:t>
            </a:r>
            <a:r>
              <a:rPr sz="1867" spc="167" dirty="0">
                <a:latin typeface="Gill Sans MT" charset="0"/>
                <a:ea typeface="Gill Sans MT" charset="0"/>
                <a:cs typeface="Gill Sans MT" charset="0"/>
              </a:rPr>
              <a:t> </a:t>
            </a:r>
            <a:r>
              <a:rPr sz="1867" spc="120" dirty="0">
                <a:latin typeface="Gill Sans MT" charset="0"/>
                <a:ea typeface="Gill Sans MT" charset="0"/>
                <a:cs typeface="Gill Sans MT" charset="0"/>
              </a:rPr>
              <a:t>SKATTEPENGARNA</a:t>
            </a:r>
            <a:endParaRPr sz="1867" dirty="0">
              <a:latin typeface="Gill Sans MT" charset="0"/>
              <a:ea typeface="Gill Sans MT" charset="0"/>
              <a:cs typeface="Gill Sans MT" charset="0"/>
            </a:endParaRPr>
          </a:p>
        </p:txBody>
      </p:sp>
      <p:sp>
        <p:nvSpPr>
          <p:cNvPr id="10" name="object 5">
            <a:extLst>
              <a:ext uri="{FF2B5EF4-FFF2-40B4-BE49-F238E27FC236}">
                <a16:creationId xmlns:a16="http://schemas.microsoft.com/office/drawing/2014/main" id="{5AA726CD-3D9E-40AD-A7E1-DD5F6C86ECFA}"/>
              </a:ext>
            </a:extLst>
          </p:cNvPr>
          <p:cNvSpPr txBox="1"/>
          <p:nvPr userDrawn="1"/>
        </p:nvSpPr>
        <p:spPr>
          <a:xfrm>
            <a:off x="1312637" y="1959450"/>
            <a:ext cx="3592001" cy="595163"/>
          </a:xfrm>
          <a:prstGeom prst="rect">
            <a:avLst/>
          </a:prstGeom>
          <a:noFill/>
        </p:spPr>
        <p:txBody>
          <a:bodyPr vert="horz" wrap="square" lIns="0" tIns="20320" rIns="0" bIns="0" rtlCol="0">
            <a:spAutoFit/>
          </a:bodyPr>
          <a:lstStyle/>
          <a:p>
            <a:pPr marL="95668">
              <a:lnSpc>
                <a:spcPct val="100000"/>
              </a:lnSpc>
              <a:spcBef>
                <a:spcPts val="160"/>
              </a:spcBef>
            </a:pPr>
            <a:r>
              <a:rPr sz="1867" spc="13" dirty="0">
                <a:latin typeface="Gill Sans MT" charset="0"/>
                <a:ea typeface="Gill Sans MT" charset="0"/>
                <a:cs typeface="Gill Sans MT" charset="0"/>
              </a:rPr>
              <a:t>BÄSTA </a:t>
            </a:r>
            <a:r>
              <a:rPr sz="1867" spc="53" dirty="0">
                <a:latin typeface="Gill Sans MT" charset="0"/>
                <a:ea typeface="Gill Sans MT" charset="0"/>
                <a:cs typeface="Gill Sans MT" charset="0"/>
              </a:rPr>
              <a:t>UTVECKLING </a:t>
            </a:r>
            <a:br>
              <a:rPr lang="sv-SE" sz="1867" spc="53" dirty="0">
                <a:latin typeface="Gill Sans MT" charset="0"/>
                <a:ea typeface="Gill Sans MT" charset="0"/>
                <a:cs typeface="Gill Sans MT" charset="0"/>
              </a:rPr>
            </a:br>
            <a:r>
              <a:rPr sz="1867" spc="33" dirty="0">
                <a:latin typeface="Gill Sans MT" charset="0"/>
                <a:ea typeface="Gill Sans MT" charset="0"/>
                <a:cs typeface="Gill Sans MT" charset="0"/>
              </a:rPr>
              <a:t>FÖR</a:t>
            </a:r>
            <a:r>
              <a:rPr sz="1867" spc="367" dirty="0">
                <a:latin typeface="Gill Sans MT" charset="0"/>
                <a:ea typeface="Gill Sans MT" charset="0"/>
                <a:cs typeface="Gill Sans MT" charset="0"/>
              </a:rPr>
              <a:t> </a:t>
            </a:r>
            <a:r>
              <a:rPr sz="1867" spc="67" dirty="0">
                <a:latin typeface="Gill Sans MT" charset="0"/>
                <a:ea typeface="Gill Sans MT" charset="0"/>
                <a:cs typeface="Gill Sans MT" charset="0"/>
              </a:rPr>
              <a:t>ALLA</a:t>
            </a:r>
            <a:endParaRPr sz="1867" dirty="0">
              <a:latin typeface="Gill Sans MT" charset="0"/>
              <a:ea typeface="Gill Sans MT" charset="0"/>
              <a:cs typeface="Gill Sans MT" charset="0"/>
            </a:endParaRPr>
          </a:p>
        </p:txBody>
      </p:sp>
      <p:sp>
        <p:nvSpPr>
          <p:cNvPr id="11" name="object 6">
            <a:extLst>
              <a:ext uri="{FF2B5EF4-FFF2-40B4-BE49-F238E27FC236}">
                <a16:creationId xmlns:a16="http://schemas.microsoft.com/office/drawing/2014/main" id="{BE12E054-D74C-4483-94A9-C54AA1DA3ECB}"/>
              </a:ext>
            </a:extLst>
          </p:cNvPr>
          <p:cNvSpPr txBox="1"/>
          <p:nvPr userDrawn="1"/>
        </p:nvSpPr>
        <p:spPr>
          <a:xfrm>
            <a:off x="1312635" y="4666636"/>
            <a:ext cx="4183008" cy="882486"/>
          </a:xfrm>
          <a:prstGeom prst="rect">
            <a:avLst/>
          </a:prstGeom>
          <a:noFill/>
        </p:spPr>
        <p:txBody>
          <a:bodyPr vert="horz" wrap="square" lIns="0" tIns="20320" rIns="0" bIns="0" rtlCol="0">
            <a:spAutoFit/>
          </a:bodyPr>
          <a:lstStyle/>
          <a:p>
            <a:pPr marL="95668">
              <a:lnSpc>
                <a:spcPct val="100000"/>
              </a:lnSpc>
              <a:spcBef>
                <a:spcPts val="160"/>
              </a:spcBef>
            </a:pPr>
            <a:r>
              <a:rPr sz="1867" spc="7" dirty="0">
                <a:latin typeface="Gill Sans MT" charset="0"/>
                <a:ea typeface="Gill Sans MT" charset="0"/>
                <a:cs typeface="Gill Sans MT" charset="0"/>
              </a:rPr>
              <a:t>STARK </a:t>
            </a:r>
            <a:r>
              <a:rPr sz="1867" spc="33" dirty="0">
                <a:latin typeface="Gill Sans MT" charset="0"/>
                <a:ea typeface="Gill Sans MT" charset="0"/>
                <a:cs typeface="Gill Sans MT" charset="0"/>
              </a:rPr>
              <a:t>OCH </a:t>
            </a:r>
            <a:br>
              <a:rPr lang="sv-SE" sz="1867" spc="33" dirty="0">
                <a:latin typeface="Gill Sans MT" charset="0"/>
                <a:ea typeface="Gill Sans MT" charset="0"/>
                <a:cs typeface="Gill Sans MT" charset="0"/>
              </a:rPr>
            </a:br>
            <a:r>
              <a:rPr sz="1867" spc="53" dirty="0">
                <a:latin typeface="Gill Sans MT" charset="0"/>
                <a:ea typeface="Gill Sans MT" charset="0"/>
                <a:cs typeface="Gill Sans MT" charset="0"/>
              </a:rPr>
              <a:t>BALANSERAD</a:t>
            </a:r>
            <a:r>
              <a:rPr sz="1867" spc="413" dirty="0">
                <a:latin typeface="Gill Sans MT" charset="0"/>
                <a:ea typeface="Gill Sans MT" charset="0"/>
                <a:cs typeface="Gill Sans MT" charset="0"/>
              </a:rPr>
              <a:t> </a:t>
            </a:r>
            <a:br>
              <a:rPr lang="sv-SE" sz="1867" spc="413" dirty="0">
                <a:latin typeface="Gill Sans MT" charset="0"/>
                <a:ea typeface="Gill Sans MT" charset="0"/>
                <a:cs typeface="Gill Sans MT" charset="0"/>
              </a:rPr>
            </a:br>
            <a:r>
              <a:rPr sz="1867" spc="0" dirty="0">
                <a:latin typeface="Gill Sans MT" charset="0"/>
                <a:ea typeface="Gill Sans MT" charset="0"/>
                <a:cs typeface="Gill Sans MT" charset="0"/>
              </a:rPr>
              <a:t>TILLVÄXT</a:t>
            </a:r>
            <a:endParaRPr sz="1867" dirty="0">
              <a:latin typeface="Gill Sans MT" charset="0"/>
              <a:ea typeface="Gill Sans MT" charset="0"/>
              <a:cs typeface="Gill Sans MT" charset="0"/>
            </a:endParaRPr>
          </a:p>
        </p:txBody>
      </p:sp>
      <p:pic>
        <p:nvPicPr>
          <p:cNvPr id="12" name="Bildobjekt 11">
            <a:extLst>
              <a:ext uri="{FF2B5EF4-FFF2-40B4-BE49-F238E27FC236}">
                <a16:creationId xmlns:a16="http://schemas.microsoft.com/office/drawing/2014/main" id="{007800B3-5AB7-4CFC-B1AB-53EBE5D550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object 5">
            <a:extLst>
              <a:ext uri="{FF2B5EF4-FFF2-40B4-BE49-F238E27FC236}">
                <a16:creationId xmlns:a16="http://schemas.microsoft.com/office/drawing/2014/main" id="{0AD8EDA2-4A3C-461C-B0F9-CE654E93DB17}"/>
              </a:ext>
            </a:extLst>
          </p:cNvPr>
          <p:cNvSpPr txBox="1"/>
          <p:nvPr userDrawn="1"/>
        </p:nvSpPr>
        <p:spPr>
          <a:xfrm>
            <a:off x="576648" y="661439"/>
            <a:ext cx="4785600" cy="307841"/>
          </a:xfrm>
          <a:prstGeom prst="rect">
            <a:avLst/>
          </a:prstGeom>
          <a:noFill/>
        </p:spPr>
        <p:txBody>
          <a:bodyPr vert="horz" wrap="square" lIns="0" tIns="20320" rIns="0" bIns="0" rtlCol="0">
            <a:spAutoFit/>
          </a:bodyPr>
          <a:lstStyle/>
          <a:p>
            <a:pPr marL="95668">
              <a:lnSpc>
                <a:spcPct val="100000"/>
              </a:lnSpc>
              <a:spcBef>
                <a:spcPts val="160"/>
              </a:spcBef>
            </a:pPr>
            <a:r>
              <a:rPr sz="1867" b="1" spc="13" dirty="0">
                <a:solidFill>
                  <a:srgbClr val="FFFFFF"/>
                </a:solidFill>
                <a:latin typeface="Gill Sans MT" charset="0"/>
                <a:ea typeface="Gill Sans MT" charset="0"/>
                <a:cs typeface="Gill Sans MT" charset="0"/>
              </a:rPr>
              <a:t>BÄSTA </a:t>
            </a:r>
            <a:r>
              <a:rPr sz="1867" b="1" spc="53" dirty="0">
                <a:solidFill>
                  <a:srgbClr val="FFFFFF"/>
                </a:solidFill>
                <a:latin typeface="Gill Sans MT" charset="0"/>
                <a:ea typeface="Gill Sans MT" charset="0"/>
                <a:cs typeface="Gill Sans MT" charset="0"/>
              </a:rPr>
              <a:t>UTVECKLING </a:t>
            </a:r>
            <a:r>
              <a:rPr sz="1867" b="1" spc="33" dirty="0">
                <a:solidFill>
                  <a:srgbClr val="FFFFFF"/>
                </a:solidFill>
                <a:latin typeface="Gill Sans MT" charset="0"/>
                <a:ea typeface="Gill Sans MT" charset="0"/>
                <a:cs typeface="Gill Sans MT" charset="0"/>
              </a:rPr>
              <a:t>FÖR</a:t>
            </a:r>
            <a:r>
              <a:rPr sz="1867" b="1" spc="367" dirty="0">
                <a:solidFill>
                  <a:srgbClr val="FFFFFF"/>
                </a:solidFill>
                <a:latin typeface="Gill Sans MT" charset="0"/>
                <a:ea typeface="Gill Sans MT" charset="0"/>
                <a:cs typeface="Gill Sans MT" charset="0"/>
              </a:rPr>
              <a:t> </a:t>
            </a:r>
            <a:r>
              <a:rPr sz="1867" b="1" spc="67" dirty="0">
                <a:solidFill>
                  <a:srgbClr val="FFFFFF"/>
                </a:solidFill>
                <a:latin typeface="Gill Sans MT" charset="0"/>
                <a:ea typeface="Gill Sans MT" charset="0"/>
                <a:cs typeface="Gill Sans MT" charset="0"/>
              </a:rPr>
              <a:t>ALLA</a:t>
            </a:r>
            <a:endParaRPr sz="1867" b="1" dirty="0">
              <a:latin typeface="Gill Sans MT" charset="0"/>
              <a:ea typeface="Gill Sans MT" charset="0"/>
              <a:cs typeface="Gill Sans MT" charset="0"/>
            </a:endParaRPr>
          </a:p>
        </p:txBody>
      </p:sp>
      <p:sp>
        <p:nvSpPr>
          <p:cNvPr id="14" name="object 4">
            <a:extLst>
              <a:ext uri="{FF2B5EF4-FFF2-40B4-BE49-F238E27FC236}">
                <a16:creationId xmlns:a16="http://schemas.microsoft.com/office/drawing/2014/main" id="{2B550ABF-8ED6-42DA-AFF2-8CE563EF7159}"/>
              </a:ext>
            </a:extLst>
          </p:cNvPr>
          <p:cNvSpPr txBox="1"/>
          <p:nvPr userDrawn="1"/>
        </p:nvSpPr>
        <p:spPr>
          <a:xfrm>
            <a:off x="645296" y="1295401"/>
            <a:ext cx="4379200" cy="3875270"/>
          </a:xfrm>
          <a:prstGeom prst="rect">
            <a:avLst/>
          </a:prstGeom>
          <a:effectLst/>
        </p:spPr>
        <p:txBody>
          <a:bodyPr vert="horz" wrap="square" lIns="0" tIns="98213" rIns="0" bIns="0" rtlCol="0">
            <a:spAutoFit/>
          </a:bodyPr>
          <a:lstStyle/>
          <a:p>
            <a:pPr marL="16933" marR="56724">
              <a:lnSpc>
                <a:spcPts val="2400"/>
              </a:lnSpc>
              <a:spcBef>
                <a:spcPts val="773"/>
              </a:spcBef>
            </a:pPr>
            <a:r>
              <a:rPr lang="sv-SE" sz="1867" spc="-7" dirty="0">
                <a:solidFill>
                  <a:schemeClr val="bg1"/>
                </a:solidFill>
                <a:latin typeface="Gill Sans MT" charset="0"/>
                <a:ea typeface="Gill Sans MT" charset="0"/>
                <a:cs typeface="Gill Sans MT" charset="0"/>
              </a:rPr>
              <a:t>Alla som bor och verkar i Nacka får bästa möjliga förutsättningar för sin utveckling och för att kunna förverkliga sina egna drömmar och idéer. Kommunen möter varje </a:t>
            </a:r>
            <a:r>
              <a:rPr lang="sv-SE" sz="1867" spc="-7" dirty="0" err="1">
                <a:solidFill>
                  <a:schemeClr val="bg1"/>
                </a:solidFill>
                <a:latin typeface="Gill Sans MT" charset="0"/>
                <a:ea typeface="Gill Sans MT" charset="0"/>
                <a:cs typeface="Gill Sans MT" charset="0"/>
              </a:rPr>
              <a:t>Nackabo</a:t>
            </a:r>
            <a:r>
              <a:rPr lang="sv-SE" sz="1867" spc="-7" dirty="0">
                <a:solidFill>
                  <a:schemeClr val="bg1"/>
                </a:solidFill>
                <a:latin typeface="Gill Sans MT" charset="0"/>
                <a:ea typeface="Gill Sans MT" charset="0"/>
                <a:cs typeface="Gill Sans MT" charset="0"/>
              </a:rPr>
              <a:t> och aktörs behov och ambition med flexibilitet, enkelhet, snabbhet och öppenhet. </a:t>
            </a:r>
          </a:p>
          <a:p>
            <a:pPr marL="16933" marR="56724">
              <a:lnSpc>
                <a:spcPts val="2400"/>
              </a:lnSpc>
              <a:spcBef>
                <a:spcPts val="773"/>
              </a:spcBef>
            </a:pPr>
            <a:r>
              <a:rPr lang="sv-SE" sz="1867" spc="-7" dirty="0">
                <a:solidFill>
                  <a:schemeClr val="bg1"/>
                </a:solidFill>
                <a:latin typeface="Gill Sans MT" charset="0"/>
                <a:ea typeface="Gill Sans MT" charset="0"/>
                <a:cs typeface="Gill Sans MT" charset="0"/>
              </a:rPr>
              <a:t>Stor valfrihet och inflytande på riktigt kännetecknar Nacka. Nyfikenhet, lärande och entreprenörskap präglar verksamheterna liksom lusten att vara kreativ, skapa och uppleva. Alla verksamheter har hög kvalitet och bidrar till en god hälsa.</a:t>
            </a:r>
          </a:p>
        </p:txBody>
      </p:sp>
      <p:pic>
        <p:nvPicPr>
          <p:cNvPr id="15" name="Bildobjekt 6">
            <a:extLst>
              <a:ext uri="{FF2B5EF4-FFF2-40B4-BE49-F238E27FC236}">
                <a16:creationId xmlns:a16="http://schemas.microsoft.com/office/drawing/2014/main" id="{2AA9A47B-81C4-43B4-9726-025157515E8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478777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vsmiljö">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250292DD-D791-4BEA-AF7B-BEFA18821D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4">
            <a:extLst>
              <a:ext uri="{FF2B5EF4-FFF2-40B4-BE49-F238E27FC236}">
                <a16:creationId xmlns:a16="http://schemas.microsoft.com/office/drawing/2014/main" id="{8C19355D-0C5E-4D10-8EE9-752DE54D19F3}"/>
              </a:ext>
            </a:extLst>
          </p:cNvPr>
          <p:cNvSpPr txBox="1"/>
          <p:nvPr userDrawn="1"/>
        </p:nvSpPr>
        <p:spPr>
          <a:xfrm>
            <a:off x="645296" y="1295401"/>
            <a:ext cx="5598400" cy="3567494"/>
          </a:xfrm>
          <a:prstGeom prst="rect">
            <a:avLst/>
          </a:prstGeom>
          <a:effectLst>
            <a:outerShdw blurRad="254000" dir="2700000" algn="tl" rotWithShape="0">
              <a:prstClr val="black">
                <a:alpha val="80000"/>
              </a:prstClr>
            </a:outerShdw>
          </a:effectLst>
        </p:spPr>
        <p:txBody>
          <a:bodyPr vert="horz" wrap="square" lIns="0" tIns="98213" rIns="0" bIns="0" rtlCol="0">
            <a:spAutoFit/>
          </a:bodyPr>
          <a:lstStyle/>
          <a:p>
            <a:pPr marL="16933" marR="56724">
              <a:lnSpc>
                <a:spcPts val="2400"/>
              </a:lnSpc>
              <a:spcBef>
                <a:spcPts val="773"/>
              </a:spcBef>
            </a:pPr>
            <a:r>
              <a:rPr lang="sv-SE" sz="1867" spc="-7" dirty="0">
                <a:solidFill>
                  <a:srgbClr val="FFFFFF"/>
                </a:solidFill>
                <a:latin typeface="Gill Sans MT" charset="0"/>
                <a:ea typeface="Gill Sans MT" charset="0"/>
                <a:cs typeface="Gill Sans MT" charset="0"/>
              </a:rPr>
              <a:t>Nacka är en välkomnande, tolerant och nyskapande plats att bo, besöka, och arbeta i. Här finns spännande miljöer och levande mötesplatser som är trygga och tillgängliga. Det unika i kommundelarna bevaras och utvecklas. Framkomligheten är god, bebyggelsen tät och varierad och naturen är nära i hela Nacka. Kultur- och idrottslivet är rikt och aktivt.</a:t>
            </a:r>
          </a:p>
          <a:p>
            <a:pPr marL="16933" marR="56724">
              <a:lnSpc>
                <a:spcPts val="2400"/>
              </a:lnSpc>
              <a:spcBef>
                <a:spcPts val="773"/>
              </a:spcBef>
            </a:pPr>
            <a:r>
              <a:rPr lang="sv-SE" sz="1867" spc="-7" dirty="0">
                <a:solidFill>
                  <a:srgbClr val="FFFFFF"/>
                </a:solidFill>
                <a:latin typeface="Gill Sans MT" charset="0"/>
                <a:ea typeface="Gill Sans MT" charset="0"/>
                <a:cs typeface="Gill Sans MT" charset="0"/>
              </a:rPr>
              <a:t>Rent vatten, frisk luft, ett rikt växt- och djurliv och en god bebyggd miljö kännetecknar Nackas miljöambitioner. Kommunen arbetar för en låg klimatpåverkan och en giftfri miljö.</a:t>
            </a:r>
          </a:p>
        </p:txBody>
      </p:sp>
      <p:sp>
        <p:nvSpPr>
          <p:cNvPr id="8" name="object 5">
            <a:extLst>
              <a:ext uri="{FF2B5EF4-FFF2-40B4-BE49-F238E27FC236}">
                <a16:creationId xmlns:a16="http://schemas.microsoft.com/office/drawing/2014/main" id="{CA9A7E63-BBE1-455F-BAAF-CFA7B7E3E4C9}"/>
              </a:ext>
            </a:extLst>
          </p:cNvPr>
          <p:cNvSpPr txBox="1"/>
          <p:nvPr userDrawn="1"/>
        </p:nvSpPr>
        <p:spPr>
          <a:xfrm>
            <a:off x="576648" y="661439"/>
            <a:ext cx="6299200" cy="307841"/>
          </a:xfrm>
          <a:prstGeom prst="rect">
            <a:avLst/>
          </a:prstGeom>
          <a:noFill/>
        </p:spPr>
        <p:txBody>
          <a:bodyPr vert="horz" wrap="square" lIns="0" tIns="20320" rIns="0" bIns="0" rtlCol="0">
            <a:spAutoFit/>
          </a:bodyPr>
          <a:lstStyle/>
          <a:p>
            <a:pPr marL="95668">
              <a:lnSpc>
                <a:spcPct val="100000"/>
              </a:lnSpc>
              <a:spcBef>
                <a:spcPts val="160"/>
              </a:spcBef>
            </a:pPr>
            <a:r>
              <a:rPr lang="sv-SE" sz="1867" b="1" spc="13" dirty="0">
                <a:solidFill>
                  <a:srgbClr val="FFFFFF"/>
                </a:solidFill>
                <a:latin typeface="Gill Sans MT" charset="0"/>
                <a:ea typeface="Gill Sans MT" charset="0"/>
                <a:cs typeface="Gill Sans MT" charset="0"/>
              </a:rPr>
              <a:t>ATTRAKTIVA LIVSMILJÖER I HELA NACKA</a:t>
            </a:r>
          </a:p>
        </p:txBody>
      </p:sp>
      <p:pic>
        <p:nvPicPr>
          <p:cNvPr id="9" name="Bildobjekt 6">
            <a:extLst>
              <a:ext uri="{FF2B5EF4-FFF2-40B4-BE49-F238E27FC236}">
                <a16:creationId xmlns:a16="http://schemas.microsoft.com/office/drawing/2014/main" id="{6CD6965F-53C9-4046-B38B-5428D6FBA7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147798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rk tillväx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4446B0B4-E200-40E9-A646-233C85FAFD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4">
            <a:extLst>
              <a:ext uri="{FF2B5EF4-FFF2-40B4-BE49-F238E27FC236}">
                <a16:creationId xmlns:a16="http://schemas.microsoft.com/office/drawing/2014/main" id="{5B0AB4A8-1A0B-43A0-A816-37FDE7E1DA8C}"/>
              </a:ext>
            </a:extLst>
          </p:cNvPr>
          <p:cNvSpPr txBox="1"/>
          <p:nvPr userDrawn="1"/>
        </p:nvSpPr>
        <p:spPr>
          <a:xfrm>
            <a:off x="645296" y="1295400"/>
            <a:ext cx="5598400" cy="2951941"/>
          </a:xfrm>
          <a:prstGeom prst="rect">
            <a:avLst/>
          </a:prstGeom>
          <a:effectLst>
            <a:outerShdw blurRad="254000" dir="2700000" algn="tl" rotWithShape="0">
              <a:prstClr val="black">
                <a:alpha val="80000"/>
              </a:prstClr>
            </a:outerShdw>
          </a:effectLst>
        </p:spPr>
        <p:txBody>
          <a:bodyPr vert="horz" wrap="square" lIns="0" tIns="98213" rIns="0" bIns="0" rtlCol="0">
            <a:spAutoFit/>
          </a:bodyPr>
          <a:lstStyle/>
          <a:p>
            <a:pPr marL="16933" marR="56724">
              <a:lnSpc>
                <a:spcPts val="2400"/>
              </a:lnSpc>
              <a:spcBef>
                <a:spcPts val="773"/>
              </a:spcBef>
            </a:pPr>
            <a:r>
              <a:rPr lang="sv-SE" sz="1867" spc="-7" dirty="0">
                <a:solidFill>
                  <a:srgbClr val="FFFFFF"/>
                </a:solidFill>
                <a:latin typeface="Gill Sans MT" charset="0"/>
                <a:ea typeface="Gill Sans MT" charset="0"/>
                <a:cs typeface="Gill Sans MT" charset="0"/>
              </a:rPr>
              <a:t>Nacka växer för fler. Fram till 2030 ska minst 20 000 nya bostäder byggas och 15 000 nya arbetsplatser skapas. Nacka ska ha ett företagsklimat i toppklass. Tillväxten sker med ekologisk, social och ekonomisk hållbarhet på kort och lång sikt. </a:t>
            </a:r>
          </a:p>
          <a:p>
            <a:pPr marL="16933" marR="56724">
              <a:lnSpc>
                <a:spcPts val="2400"/>
              </a:lnSpc>
              <a:spcBef>
                <a:spcPts val="773"/>
              </a:spcBef>
            </a:pPr>
            <a:r>
              <a:rPr lang="sv-SE" sz="1867" spc="-7" dirty="0">
                <a:solidFill>
                  <a:srgbClr val="FFFFFF"/>
                </a:solidFill>
                <a:latin typeface="Gill Sans MT" charset="0"/>
                <a:ea typeface="Gill Sans MT" charset="0"/>
                <a:cs typeface="Gill Sans MT" charset="0"/>
              </a:rPr>
              <a:t>Nacka utvecklas i nära samspel med Nackabor, civilsamhälle och näringsliv genom att tänka nytt, långsiktigt och innovativt. Genom tillväxten bidrar Nacka aktivt till utvecklingen i Stockholmsregionen.</a:t>
            </a:r>
          </a:p>
        </p:txBody>
      </p:sp>
      <p:sp>
        <p:nvSpPr>
          <p:cNvPr id="8" name="object 5">
            <a:extLst>
              <a:ext uri="{FF2B5EF4-FFF2-40B4-BE49-F238E27FC236}">
                <a16:creationId xmlns:a16="http://schemas.microsoft.com/office/drawing/2014/main" id="{BB4F2617-C7BE-44B5-872A-C911989429C9}"/>
              </a:ext>
            </a:extLst>
          </p:cNvPr>
          <p:cNvSpPr txBox="1"/>
          <p:nvPr userDrawn="1"/>
        </p:nvSpPr>
        <p:spPr>
          <a:xfrm>
            <a:off x="576648" y="661439"/>
            <a:ext cx="6299200" cy="307841"/>
          </a:xfrm>
          <a:prstGeom prst="rect">
            <a:avLst/>
          </a:prstGeom>
          <a:noFill/>
        </p:spPr>
        <p:txBody>
          <a:bodyPr vert="horz" wrap="square" lIns="0" tIns="20320" rIns="0" bIns="0" rtlCol="0">
            <a:spAutoFit/>
          </a:bodyPr>
          <a:lstStyle/>
          <a:p>
            <a:pPr marL="95668">
              <a:lnSpc>
                <a:spcPct val="100000"/>
              </a:lnSpc>
              <a:spcBef>
                <a:spcPts val="160"/>
              </a:spcBef>
            </a:pPr>
            <a:r>
              <a:rPr lang="sv-SE" sz="1867" b="1" spc="13" dirty="0">
                <a:solidFill>
                  <a:srgbClr val="FFFFFF"/>
                </a:solidFill>
                <a:latin typeface="Gill Sans MT" charset="0"/>
                <a:ea typeface="Gill Sans MT" charset="0"/>
                <a:cs typeface="Gill Sans MT" charset="0"/>
              </a:rPr>
              <a:t>STARK OCH BALANSERAD TILLVÄXT</a:t>
            </a:r>
          </a:p>
        </p:txBody>
      </p:sp>
      <p:pic>
        <p:nvPicPr>
          <p:cNvPr id="9" name="Bildobjekt 6">
            <a:extLst>
              <a:ext uri="{FF2B5EF4-FFF2-40B4-BE49-F238E27FC236}">
                <a16:creationId xmlns:a16="http://schemas.microsoft.com/office/drawing/2014/main" id="{D773A855-E007-407C-97C1-1D878D3B2D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21854947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kattepengar">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5BEF17AC-4E95-4E97-A2D4-276DE689FE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4">
            <a:extLst>
              <a:ext uri="{FF2B5EF4-FFF2-40B4-BE49-F238E27FC236}">
                <a16:creationId xmlns:a16="http://schemas.microsoft.com/office/drawing/2014/main" id="{F3AA6208-41D4-4C02-8562-2AF17DE5B8BA}"/>
              </a:ext>
            </a:extLst>
          </p:cNvPr>
          <p:cNvSpPr txBox="1"/>
          <p:nvPr userDrawn="1"/>
        </p:nvSpPr>
        <p:spPr>
          <a:xfrm>
            <a:off x="645296" y="1295400"/>
            <a:ext cx="5598400" cy="3259717"/>
          </a:xfrm>
          <a:prstGeom prst="rect">
            <a:avLst/>
          </a:prstGeom>
          <a:effectLst/>
        </p:spPr>
        <p:txBody>
          <a:bodyPr vert="horz" wrap="square" lIns="0" tIns="98213" rIns="0" bIns="0" rtlCol="0">
            <a:spAutoFit/>
          </a:bodyPr>
          <a:lstStyle/>
          <a:p>
            <a:pPr marL="16933" marR="56724">
              <a:lnSpc>
                <a:spcPts val="2400"/>
              </a:lnSpc>
              <a:spcBef>
                <a:spcPts val="773"/>
              </a:spcBef>
            </a:pPr>
            <a:r>
              <a:rPr lang="sv-SE" sz="1867" spc="-7" dirty="0">
                <a:solidFill>
                  <a:srgbClr val="FFFFFF"/>
                </a:solidFill>
                <a:latin typeface="Gill Sans MT" charset="0"/>
                <a:ea typeface="Gill Sans MT" charset="0"/>
                <a:cs typeface="Gill Sans MT" charset="0"/>
              </a:rPr>
              <a:t>Nacka erbjuder hög kvalitet och effektiv service till alla Nackabor. Rätt saker görs i rätt tid och på rätt sätt, så att kostnaderna blir låga. Kommunen har lägsta möjliga skatt och påverkbara avgifter. </a:t>
            </a:r>
          </a:p>
          <a:p>
            <a:pPr marL="16933" marR="56724">
              <a:lnSpc>
                <a:spcPts val="2400"/>
              </a:lnSpc>
              <a:spcBef>
                <a:spcPts val="773"/>
              </a:spcBef>
            </a:pPr>
            <a:r>
              <a:rPr lang="sv-SE" sz="1867" spc="-7" dirty="0">
                <a:solidFill>
                  <a:srgbClr val="FFFFFF"/>
                </a:solidFill>
                <a:latin typeface="Gill Sans MT" charset="0"/>
                <a:ea typeface="Gill Sans MT" charset="0"/>
                <a:cs typeface="Gill Sans MT" charset="0"/>
              </a:rPr>
              <a:t>Genom öppenhet, inflytande, dialog och stora möjligheter till egna val medverkar Nackaborna till att få maximalt värde för skattepengarna. Nackas ambition att vara bäst på att vara kommun bidrar till prioritering av vad en kommun ska göra och ständig utveckling </a:t>
            </a:r>
            <a:br>
              <a:rPr lang="sv-SE" sz="1867" spc="-7" dirty="0">
                <a:solidFill>
                  <a:srgbClr val="FFFFFF"/>
                </a:solidFill>
                <a:latin typeface="Gill Sans MT" charset="0"/>
                <a:ea typeface="Gill Sans MT" charset="0"/>
                <a:cs typeface="Gill Sans MT" charset="0"/>
              </a:rPr>
            </a:br>
            <a:r>
              <a:rPr lang="sv-SE" sz="1867" spc="-7" dirty="0">
                <a:solidFill>
                  <a:srgbClr val="FFFFFF"/>
                </a:solidFill>
                <a:latin typeface="Gill Sans MT" charset="0"/>
                <a:ea typeface="Gill Sans MT" charset="0"/>
                <a:cs typeface="Gill Sans MT" charset="0"/>
              </a:rPr>
              <a:t>på alla områden.</a:t>
            </a:r>
          </a:p>
        </p:txBody>
      </p:sp>
      <p:sp>
        <p:nvSpPr>
          <p:cNvPr id="8" name="object 5">
            <a:extLst>
              <a:ext uri="{FF2B5EF4-FFF2-40B4-BE49-F238E27FC236}">
                <a16:creationId xmlns:a16="http://schemas.microsoft.com/office/drawing/2014/main" id="{C105A76E-6B92-49E7-9535-61B5EA5D42B7}"/>
              </a:ext>
            </a:extLst>
          </p:cNvPr>
          <p:cNvSpPr txBox="1"/>
          <p:nvPr userDrawn="1"/>
        </p:nvSpPr>
        <p:spPr>
          <a:xfrm>
            <a:off x="576648" y="661439"/>
            <a:ext cx="6299200" cy="307841"/>
          </a:xfrm>
          <a:prstGeom prst="rect">
            <a:avLst/>
          </a:prstGeom>
          <a:noFill/>
        </p:spPr>
        <p:txBody>
          <a:bodyPr vert="horz" wrap="square" lIns="0" tIns="20320" rIns="0" bIns="0" rtlCol="0">
            <a:spAutoFit/>
          </a:bodyPr>
          <a:lstStyle/>
          <a:p>
            <a:pPr marL="95668">
              <a:lnSpc>
                <a:spcPct val="100000"/>
              </a:lnSpc>
              <a:spcBef>
                <a:spcPts val="160"/>
              </a:spcBef>
            </a:pPr>
            <a:r>
              <a:rPr lang="sv-SE" sz="1867" b="1" spc="13" dirty="0">
                <a:solidFill>
                  <a:srgbClr val="FFFFFF"/>
                </a:solidFill>
                <a:latin typeface="Gill Sans MT" charset="0"/>
                <a:ea typeface="Gill Sans MT" charset="0"/>
                <a:cs typeface="Gill Sans MT" charset="0"/>
              </a:rPr>
              <a:t>MAXIMALT VÄRDE FÖR SKATTEPENGARNA</a:t>
            </a:r>
          </a:p>
        </p:txBody>
      </p:sp>
      <p:pic>
        <p:nvPicPr>
          <p:cNvPr id="9" name="Bildobjekt 6">
            <a:extLst>
              <a:ext uri="{FF2B5EF4-FFF2-40B4-BE49-F238E27FC236}">
                <a16:creationId xmlns:a16="http://schemas.microsoft.com/office/drawing/2014/main" id="{678E2123-A9AA-478E-A507-A41967EAC3B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36965290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yra Styrprinciper">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0C05CF34-F553-47B3-9535-94189FBB74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400" y="685800"/>
            <a:ext cx="10972800" cy="6172200"/>
          </a:xfrm>
          <a:prstGeom prst="rect">
            <a:avLst/>
          </a:prstGeom>
        </p:spPr>
      </p:pic>
      <p:sp>
        <p:nvSpPr>
          <p:cNvPr id="7" name="object 4">
            <a:extLst>
              <a:ext uri="{FF2B5EF4-FFF2-40B4-BE49-F238E27FC236}">
                <a16:creationId xmlns:a16="http://schemas.microsoft.com/office/drawing/2014/main" id="{FAAA35DF-4895-4D4D-B79F-A45171014A88}"/>
              </a:ext>
            </a:extLst>
          </p:cNvPr>
          <p:cNvSpPr txBox="1">
            <a:spLocks/>
          </p:cNvSpPr>
          <p:nvPr userDrawn="1"/>
        </p:nvSpPr>
        <p:spPr>
          <a:xfrm>
            <a:off x="2" y="509927"/>
            <a:ext cx="12191999" cy="878873"/>
          </a:xfrm>
          <a:prstGeom prst="rect">
            <a:avLst/>
          </a:prstGeom>
          <a:effectLst/>
        </p:spPr>
        <p:txBody>
          <a:bodyPr vert="horz" wrap="square" lIns="0" tIns="16933" rIns="0" bIns="0" rtlCol="0">
            <a:spAutoFit/>
          </a:bodyPr>
          <a:lstStyle>
            <a:lvl1pPr>
              <a:defRPr>
                <a:latin typeface="+mj-lt"/>
                <a:ea typeface="+mj-ea"/>
                <a:cs typeface="+mj-cs"/>
              </a:defRPr>
            </a:lvl1pPr>
          </a:lstStyle>
          <a:p>
            <a:pPr algn="ctr"/>
            <a:r>
              <a:rPr lang="sv-SE" sz="5600" dirty="0">
                <a:latin typeface="Gill Sans MT" charset="0"/>
                <a:ea typeface="Gill Sans MT" charset="0"/>
                <a:cs typeface="Gill Sans MT" charset="0"/>
              </a:rPr>
              <a:t>FYRA</a:t>
            </a:r>
            <a:r>
              <a:rPr lang="sv-SE" sz="5600" b="1" dirty="0">
                <a:latin typeface="Gill Sans MT" charset="0"/>
                <a:ea typeface="Gill Sans MT" charset="0"/>
                <a:cs typeface="Gill Sans MT" charset="0"/>
              </a:rPr>
              <a:t> STYRPRINCIPER </a:t>
            </a:r>
          </a:p>
        </p:txBody>
      </p:sp>
      <p:sp>
        <p:nvSpPr>
          <p:cNvPr id="8" name="object 3">
            <a:extLst>
              <a:ext uri="{FF2B5EF4-FFF2-40B4-BE49-F238E27FC236}">
                <a16:creationId xmlns:a16="http://schemas.microsoft.com/office/drawing/2014/main" id="{264CC02A-A946-4C02-877D-CC4FD5728C9A}"/>
              </a:ext>
            </a:extLst>
          </p:cNvPr>
          <p:cNvSpPr txBox="1"/>
          <p:nvPr userDrawn="1"/>
        </p:nvSpPr>
        <p:spPr>
          <a:xfrm>
            <a:off x="8771908" y="2413000"/>
            <a:ext cx="6671293" cy="882486"/>
          </a:xfrm>
          <a:prstGeom prst="rect">
            <a:avLst/>
          </a:prstGeom>
          <a:noFill/>
        </p:spPr>
        <p:txBody>
          <a:bodyPr vert="horz" wrap="square" lIns="0" tIns="20320" rIns="0" bIns="0" rtlCol="0">
            <a:spAutoFit/>
          </a:bodyPr>
          <a:lstStyle/>
          <a:p>
            <a:pPr marL="95668">
              <a:lnSpc>
                <a:spcPct val="100000"/>
              </a:lnSpc>
              <a:spcBef>
                <a:spcPts val="160"/>
              </a:spcBef>
            </a:pPr>
            <a:r>
              <a:rPr sz="1867" spc="87" dirty="0">
                <a:latin typeface="Gill Sans MT" charset="0"/>
                <a:ea typeface="Gill Sans MT" charset="0"/>
                <a:cs typeface="Gill Sans MT" charset="0"/>
              </a:rPr>
              <a:t>KONKURRENS </a:t>
            </a:r>
            <a:br>
              <a:rPr lang="sv-SE" sz="1867" spc="87" dirty="0">
                <a:latin typeface="Gill Sans MT" charset="0"/>
                <a:ea typeface="Gill Sans MT" charset="0"/>
                <a:cs typeface="Gill Sans MT" charset="0"/>
              </a:rPr>
            </a:br>
            <a:r>
              <a:rPr lang="sv-SE" sz="1867" spc="87" dirty="0">
                <a:latin typeface="Gill Sans MT" charset="0"/>
                <a:ea typeface="Gill Sans MT" charset="0"/>
                <a:cs typeface="Gill Sans MT" charset="0"/>
              </a:rPr>
              <a:t>  </a:t>
            </a:r>
            <a:r>
              <a:rPr sz="1867" spc="100" dirty="0">
                <a:latin typeface="Gill Sans MT" charset="0"/>
                <a:ea typeface="Gill Sans MT" charset="0"/>
                <a:cs typeface="Gill Sans MT" charset="0"/>
              </a:rPr>
              <a:t>GENOM </a:t>
            </a:r>
            <a:r>
              <a:rPr sz="1867" spc="67" dirty="0">
                <a:latin typeface="Gill Sans MT" charset="0"/>
                <a:ea typeface="Gill Sans MT" charset="0"/>
                <a:cs typeface="Gill Sans MT" charset="0"/>
              </a:rPr>
              <a:t>KUNDVAL </a:t>
            </a:r>
            <a:br>
              <a:rPr lang="sv-SE" sz="1867" spc="67" dirty="0">
                <a:latin typeface="Gill Sans MT" charset="0"/>
                <a:ea typeface="Gill Sans MT" charset="0"/>
                <a:cs typeface="Gill Sans MT" charset="0"/>
              </a:rPr>
            </a:br>
            <a:r>
              <a:rPr lang="sv-SE" sz="1867" spc="67" dirty="0">
                <a:latin typeface="Gill Sans MT" charset="0"/>
                <a:ea typeface="Gill Sans MT" charset="0"/>
                <a:cs typeface="Gill Sans MT" charset="0"/>
              </a:rPr>
              <a:t>   </a:t>
            </a:r>
            <a:r>
              <a:rPr sz="1867" spc="100" dirty="0">
                <a:latin typeface="Gill Sans MT" charset="0"/>
                <a:ea typeface="Gill Sans MT" charset="0"/>
                <a:cs typeface="Gill Sans MT" charset="0"/>
              </a:rPr>
              <a:t>ELLER</a:t>
            </a:r>
            <a:r>
              <a:rPr sz="1867" spc="-127" dirty="0">
                <a:latin typeface="Gill Sans MT" charset="0"/>
                <a:ea typeface="Gill Sans MT" charset="0"/>
                <a:cs typeface="Gill Sans MT" charset="0"/>
              </a:rPr>
              <a:t> </a:t>
            </a:r>
            <a:r>
              <a:rPr sz="1867" spc="133" dirty="0">
                <a:latin typeface="Gill Sans MT" charset="0"/>
                <a:ea typeface="Gill Sans MT" charset="0"/>
                <a:cs typeface="Gill Sans MT" charset="0"/>
              </a:rPr>
              <a:t>UPPHANDLING</a:t>
            </a:r>
            <a:endParaRPr sz="1867" dirty="0">
              <a:latin typeface="Gill Sans MT" charset="0"/>
              <a:ea typeface="Gill Sans MT" charset="0"/>
              <a:cs typeface="Gill Sans MT" charset="0"/>
            </a:endParaRPr>
          </a:p>
        </p:txBody>
      </p:sp>
      <p:sp>
        <p:nvSpPr>
          <p:cNvPr id="9" name="object 4">
            <a:extLst>
              <a:ext uri="{FF2B5EF4-FFF2-40B4-BE49-F238E27FC236}">
                <a16:creationId xmlns:a16="http://schemas.microsoft.com/office/drawing/2014/main" id="{F6B3A47A-396E-48F5-8422-BC10C5B68FFD}"/>
              </a:ext>
            </a:extLst>
          </p:cNvPr>
          <p:cNvSpPr txBox="1"/>
          <p:nvPr userDrawn="1"/>
        </p:nvSpPr>
        <p:spPr>
          <a:xfrm>
            <a:off x="8940800" y="4815086"/>
            <a:ext cx="5148869" cy="595163"/>
          </a:xfrm>
          <a:prstGeom prst="rect">
            <a:avLst/>
          </a:prstGeom>
          <a:noFill/>
        </p:spPr>
        <p:txBody>
          <a:bodyPr vert="horz" wrap="square" lIns="0" tIns="20320" rIns="0" bIns="0" rtlCol="0">
            <a:spAutoFit/>
          </a:bodyPr>
          <a:lstStyle/>
          <a:p>
            <a:pPr marL="95668">
              <a:lnSpc>
                <a:spcPct val="100000"/>
              </a:lnSpc>
              <a:spcBef>
                <a:spcPts val="160"/>
              </a:spcBef>
            </a:pPr>
            <a:r>
              <a:rPr sz="1867" spc="100" dirty="0">
                <a:latin typeface="Gill Sans MT" charset="0"/>
                <a:ea typeface="Gill Sans MT" charset="0"/>
                <a:cs typeface="Gill Sans MT" charset="0"/>
              </a:rPr>
              <a:t>DELEGERAT </a:t>
            </a:r>
            <a:r>
              <a:rPr sz="1867" spc="87" dirty="0">
                <a:latin typeface="Gill Sans MT" charset="0"/>
                <a:ea typeface="Gill Sans MT" charset="0"/>
                <a:cs typeface="Gill Sans MT" charset="0"/>
              </a:rPr>
              <a:t>ANSVAR </a:t>
            </a:r>
            <a:br>
              <a:rPr lang="sv-SE" sz="1867" spc="87" dirty="0">
                <a:latin typeface="Gill Sans MT" charset="0"/>
                <a:ea typeface="Gill Sans MT" charset="0"/>
                <a:cs typeface="Gill Sans MT" charset="0"/>
              </a:rPr>
            </a:br>
            <a:r>
              <a:rPr sz="1867" spc="87" dirty="0">
                <a:latin typeface="Gill Sans MT" charset="0"/>
                <a:ea typeface="Gill Sans MT" charset="0"/>
                <a:cs typeface="Gill Sans MT" charset="0"/>
              </a:rPr>
              <a:t>OCH</a:t>
            </a:r>
            <a:r>
              <a:rPr sz="1867" spc="120" dirty="0">
                <a:latin typeface="Gill Sans MT" charset="0"/>
                <a:ea typeface="Gill Sans MT" charset="0"/>
                <a:cs typeface="Gill Sans MT" charset="0"/>
              </a:rPr>
              <a:t> </a:t>
            </a:r>
            <a:r>
              <a:rPr sz="1867" spc="133" dirty="0">
                <a:latin typeface="Gill Sans MT" charset="0"/>
                <a:ea typeface="Gill Sans MT" charset="0"/>
                <a:cs typeface="Gill Sans MT" charset="0"/>
              </a:rPr>
              <a:t>BEFOGENHETER</a:t>
            </a:r>
            <a:endParaRPr sz="1867" dirty="0">
              <a:latin typeface="Gill Sans MT" charset="0"/>
              <a:ea typeface="Gill Sans MT" charset="0"/>
              <a:cs typeface="Gill Sans MT" charset="0"/>
            </a:endParaRPr>
          </a:p>
        </p:txBody>
      </p:sp>
      <p:sp>
        <p:nvSpPr>
          <p:cNvPr id="10" name="object 5">
            <a:extLst>
              <a:ext uri="{FF2B5EF4-FFF2-40B4-BE49-F238E27FC236}">
                <a16:creationId xmlns:a16="http://schemas.microsoft.com/office/drawing/2014/main" id="{0E83421C-77C9-4EB0-BBA3-BA79D61075AE}"/>
              </a:ext>
            </a:extLst>
          </p:cNvPr>
          <p:cNvSpPr txBox="1"/>
          <p:nvPr userDrawn="1"/>
        </p:nvSpPr>
        <p:spPr>
          <a:xfrm>
            <a:off x="577244" y="2275624"/>
            <a:ext cx="6087195" cy="908134"/>
          </a:xfrm>
          <a:prstGeom prst="rect">
            <a:avLst/>
          </a:prstGeom>
          <a:noFill/>
        </p:spPr>
        <p:txBody>
          <a:bodyPr vert="horz" wrap="square" lIns="0" tIns="20320" rIns="0" bIns="0" rtlCol="0">
            <a:spAutoFit/>
          </a:bodyPr>
          <a:lstStyle/>
          <a:p>
            <a:pPr marL="95668">
              <a:lnSpc>
                <a:spcPct val="100000"/>
              </a:lnSpc>
              <a:spcBef>
                <a:spcPts val="160"/>
              </a:spcBef>
            </a:pPr>
            <a:r>
              <a:rPr sz="1867" spc="53" dirty="0">
                <a:latin typeface="Gill Sans MT" charset="0"/>
                <a:ea typeface="Gill Sans MT" charset="0"/>
                <a:cs typeface="Gill Sans MT" charset="0"/>
              </a:rPr>
              <a:t>SÄRSKILJANDE </a:t>
            </a:r>
            <a:r>
              <a:rPr sz="1867" spc="-40" dirty="0">
                <a:latin typeface="Gill Sans MT" charset="0"/>
                <a:ea typeface="Gill Sans MT" charset="0"/>
                <a:cs typeface="Gill Sans MT" charset="0"/>
              </a:rPr>
              <a:t>AV </a:t>
            </a:r>
            <a:br>
              <a:rPr lang="sv-SE" sz="1867" spc="-40" dirty="0">
                <a:latin typeface="Gill Sans MT" charset="0"/>
                <a:ea typeface="Gill Sans MT" charset="0"/>
                <a:cs typeface="Gill Sans MT" charset="0"/>
              </a:rPr>
            </a:br>
            <a:r>
              <a:rPr sz="1867" spc="53" dirty="0">
                <a:latin typeface="Gill Sans MT" charset="0"/>
                <a:ea typeface="Gill Sans MT" charset="0"/>
                <a:cs typeface="Gill Sans MT" charset="0"/>
              </a:rPr>
              <a:t>FINANSIERING </a:t>
            </a:r>
            <a:r>
              <a:rPr sz="1867" spc="33" dirty="0">
                <a:latin typeface="Gill Sans MT" charset="0"/>
                <a:ea typeface="Gill Sans MT" charset="0"/>
                <a:cs typeface="Gill Sans MT" charset="0"/>
              </a:rPr>
              <a:t>OCH</a:t>
            </a:r>
            <a:r>
              <a:rPr sz="1867" spc="120" dirty="0">
                <a:latin typeface="Gill Sans MT" charset="0"/>
                <a:ea typeface="Gill Sans MT" charset="0"/>
                <a:cs typeface="Gill Sans MT" charset="0"/>
              </a:rPr>
              <a:t> </a:t>
            </a:r>
            <a:endParaRPr lang="sv-SE" sz="1867" spc="120" dirty="0">
              <a:latin typeface="Gill Sans MT" charset="0"/>
              <a:ea typeface="Gill Sans MT" charset="0"/>
              <a:cs typeface="Gill Sans MT" charset="0"/>
            </a:endParaRPr>
          </a:p>
          <a:p>
            <a:pPr marL="95668">
              <a:lnSpc>
                <a:spcPct val="100000"/>
              </a:lnSpc>
              <a:spcBef>
                <a:spcPts val="160"/>
              </a:spcBef>
            </a:pPr>
            <a:r>
              <a:rPr sz="1867" spc="40" dirty="0">
                <a:latin typeface="Gill Sans MT" charset="0"/>
                <a:ea typeface="Gill Sans MT" charset="0"/>
                <a:cs typeface="Gill Sans MT" charset="0"/>
              </a:rPr>
              <a:t>PRODUKTION</a:t>
            </a:r>
            <a:endParaRPr sz="1867" dirty="0">
              <a:latin typeface="Gill Sans MT" charset="0"/>
              <a:ea typeface="Gill Sans MT" charset="0"/>
              <a:cs typeface="Gill Sans MT" charset="0"/>
            </a:endParaRPr>
          </a:p>
        </p:txBody>
      </p:sp>
      <p:sp>
        <p:nvSpPr>
          <p:cNvPr id="11" name="object 6">
            <a:extLst>
              <a:ext uri="{FF2B5EF4-FFF2-40B4-BE49-F238E27FC236}">
                <a16:creationId xmlns:a16="http://schemas.microsoft.com/office/drawing/2014/main" id="{B40BFF84-AC54-483D-BB5A-255F4E9305F1}"/>
              </a:ext>
            </a:extLst>
          </p:cNvPr>
          <p:cNvSpPr txBox="1"/>
          <p:nvPr userDrawn="1"/>
        </p:nvSpPr>
        <p:spPr>
          <a:xfrm>
            <a:off x="1117602" y="4600726"/>
            <a:ext cx="3398148" cy="595163"/>
          </a:xfrm>
          <a:prstGeom prst="rect">
            <a:avLst/>
          </a:prstGeom>
          <a:noFill/>
        </p:spPr>
        <p:txBody>
          <a:bodyPr vert="horz" wrap="square" lIns="0" tIns="20320" rIns="0" bIns="0" rtlCol="0">
            <a:spAutoFit/>
          </a:bodyPr>
          <a:lstStyle/>
          <a:p>
            <a:pPr marL="138846">
              <a:lnSpc>
                <a:spcPct val="100000"/>
              </a:lnSpc>
              <a:spcBef>
                <a:spcPts val="160"/>
              </a:spcBef>
            </a:pPr>
            <a:r>
              <a:rPr sz="1867" spc="47" dirty="0">
                <a:latin typeface="Gill Sans MT" charset="0"/>
                <a:ea typeface="Gill Sans MT" charset="0"/>
                <a:cs typeface="Gill Sans MT" charset="0"/>
              </a:rPr>
              <a:t>KONKURRENS</a:t>
            </a:r>
            <a:r>
              <a:rPr lang="sv-SE" sz="1867" spc="47" dirty="0">
                <a:latin typeface="Gill Sans MT" charset="0"/>
                <a:ea typeface="Gill Sans MT" charset="0"/>
                <a:cs typeface="Gill Sans MT" charset="0"/>
              </a:rPr>
              <a:t>-</a:t>
            </a:r>
            <a:br>
              <a:rPr lang="sv-SE" sz="1867" spc="47" dirty="0">
                <a:latin typeface="Gill Sans MT" charset="0"/>
                <a:ea typeface="Gill Sans MT" charset="0"/>
                <a:cs typeface="Gill Sans MT" charset="0"/>
              </a:rPr>
            </a:br>
            <a:r>
              <a:rPr sz="1867" spc="47" dirty="0">
                <a:latin typeface="Gill Sans MT" charset="0"/>
                <a:ea typeface="Gill Sans MT" charset="0"/>
                <a:cs typeface="Gill Sans MT" charset="0"/>
              </a:rPr>
              <a:t>NEUTRALITET</a:t>
            </a:r>
            <a:endParaRPr sz="1867" dirty="0">
              <a:latin typeface="Gill Sans MT" charset="0"/>
              <a:ea typeface="Gill Sans MT" charset="0"/>
              <a:cs typeface="Gill Sans MT" charset="0"/>
            </a:endParaRPr>
          </a:p>
        </p:txBody>
      </p:sp>
      <p:pic>
        <p:nvPicPr>
          <p:cNvPr id="12" name="Bildobjekt 11">
            <a:extLst>
              <a:ext uri="{FF2B5EF4-FFF2-40B4-BE49-F238E27FC236}">
                <a16:creationId xmlns:a16="http://schemas.microsoft.com/office/drawing/2014/main" id="{B45B0791-9A30-4797-9B93-EE270003BA1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5730" y="5955824"/>
            <a:ext cx="2012116" cy="635955"/>
          </a:xfrm>
          <a:prstGeom prst="rect">
            <a:avLst/>
          </a:prstGeom>
        </p:spPr>
      </p:pic>
    </p:spTree>
    <p:extLst>
      <p:ext uri="{BB962C8B-B14F-4D97-AF65-F5344CB8AC3E}">
        <p14:creationId xmlns:p14="http://schemas.microsoft.com/office/powerpoint/2010/main" val="69275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e produktionsdelar">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9EE3B9F-74AA-4EB0-ADAF-30B96DA594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4">
            <a:extLst>
              <a:ext uri="{FF2B5EF4-FFF2-40B4-BE49-F238E27FC236}">
                <a16:creationId xmlns:a16="http://schemas.microsoft.com/office/drawing/2014/main" id="{398C1502-8E52-4C76-B63D-2DEC719DEC2C}"/>
              </a:ext>
            </a:extLst>
          </p:cNvPr>
          <p:cNvSpPr txBox="1"/>
          <p:nvPr userDrawn="1"/>
        </p:nvSpPr>
        <p:spPr>
          <a:xfrm>
            <a:off x="645296" y="1295400"/>
            <a:ext cx="4582400" cy="3464902"/>
          </a:xfrm>
          <a:prstGeom prst="rect">
            <a:avLst/>
          </a:prstGeom>
          <a:effectLst/>
        </p:spPr>
        <p:txBody>
          <a:bodyPr vert="horz" wrap="square" lIns="0" tIns="98213" rIns="0" bIns="0" rtlCol="0">
            <a:spAutoFit/>
          </a:bodyPr>
          <a:lstStyle/>
          <a:p>
            <a:pPr marL="16933" marR="56724">
              <a:lnSpc>
                <a:spcPts val="2400"/>
              </a:lnSpc>
              <a:spcBef>
                <a:spcPts val="773"/>
              </a:spcBef>
            </a:pPr>
            <a:r>
              <a:rPr lang="sv-SE" sz="1867" spc="-7" dirty="0">
                <a:solidFill>
                  <a:srgbClr val="FFFFFF"/>
                </a:solidFill>
                <a:latin typeface="Gill Sans MT" charset="0"/>
                <a:ea typeface="Gill Sans MT" charset="0"/>
                <a:cs typeface="Gill Sans MT" charset="0"/>
              </a:rPr>
              <a:t>Nacka kommuns organisation består av tre delar. Finansieringsansvaret för verksamheterna ligger hos den politiska delen, det vill säga kommunfullmäktige och nämnder. Här sätter de förtroendevalda upp mål för verksamheterna och beslutar om ekonomiska ramar. Till sin hjälp har de en tjänstemannaorganisation som också arbetar med myndighetsuppgifter. Tjänster och service utförs inom produktionen där kommunala och privata anordnare verkar i konkurrens.</a:t>
            </a:r>
          </a:p>
        </p:txBody>
      </p:sp>
      <p:sp>
        <p:nvSpPr>
          <p:cNvPr id="8" name="object 5">
            <a:extLst>
              <a:ext uri="{FF2B5EF4-FFF2-40B4-BE49-F238E27FC236}">
                <a16:creationId xmlns:a16="http://schemas.microsoft.com/office/drawing/2014/main" id="{A73C2C28-11D2-4584-B083-1658C0BC5B68}"/>
              </a:ext>
            </a:extLst>
          </p:cNvPr>
          <p:cNvSpPr txBox="1"/>
          <p:nvPr userDrawn="1"/>
        </p:nvSpPr>
        <p:spPr>
          <a:xfrm>
            <a:off x="576648" y="661439"/>
            <a:ext cx="7416800" cy="307841"/>
          </a:xfrm>
          <a:prstGeom prst="rect">
            <a:avLst/>
          </a:prstGeom>
          <a:noFill/>
        </p:spPr>
        <p:txBody>
          <a:bodyPr vert="horz" wrap="square" lIns="0" tIns="20320" rIns="0" bIns="0" rtlCol="0">
            <a:spAutoFit/>
          </a:bodyPr>
          <a:lstStyle/>
          <a:p>
            <a:pPr marL="95668">
              <a:lnSpc>
                <a:spcPct val="100000"/>
              </a:lnSpc>
              <a:spcBef>
                <a:spcPts val="160"/>
              </a:spcBef>
            </a:pPr>
            <a:r>
              <a:rPr lang="sv-SE" sz="1867" b="1" spc="13" dirty="0">
                <a:solidFill>
                  <a:srgbClr val="FFFFFF"/>
                </a:solidFill>
                <a:latin typeface="Gill Sans MT" charset="0"/>
                <a:ea typeface="Gill Sans MT" charset="0"/>
                <a:cs typeface="Gill Sans MT" charset="0"/>
              </a:rPr>
              <a:t>SKILJA MELLAN FINANSIERING OCH PRODUKTION</a:t>
            </a:r>
          </a:p>
        </p:txBody>
      </p:sp>
      <p:pic>
        <p:nvPicPr>
          <p:cNvPr id="9" name="Bildobjekt 6">
            <a:extLst>
              <a:ext uri="{FF2B5EF4-FFF2-40B4-BE49-F238E27FC236}">
                <a16:creationId xmlns:a16="http://schemas.microsoft.com/office/drawing/2014/main" id="{47B1FBEB-B625-469A-92BB-6B7E973012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3279842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undval och upphandlin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EAE6BD94-06A7-4C8B-95DF-FC7D99B31B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4">
            <a:extLst>
              <a:ext uri="{FF2B5EF4-FFF2-40B4-BE49-F238E27FC236}">
                <a16:creationId xmlns:a16="http://schemas.microsoft.com/office/drawing/2014/main" id="{D098CEE6-35CA-43C5-B20C-660C0724CB1D}"/>
              </a:ext>
            </a:extLst>
          </p:cNvPr>
          <p:cNvSpPr txBox="1"/>
          <p:nvPr userDrawn="1"/>
        </p:nvSpPr>
        <p:spPr>
          <a:xfrm>
            <a:off x="645296" y="1295401"/>
            <a:ext cx="4785600" cy="2541572"/>
          </a:xfrm>
          <a:prstGeom prst="rect">
            <a:avLst/>
          </a:prstGeom>
          <a:effectLst/>
        </p:spPr>
        <p:txBody>
          <a:bodyPr vert="horz" wrap="square" lIns="0" tIns="98213" rIns="0" bIns="0" rtlCol="0">
            <a:spAutoFit/>
          </a:bodyPr>
          <a:lstStyle/>
          <a:p>
            <a:pPr marL="16933" marR="56724">
              <a:lnSpc>
                <a:spcPts val="2400"/>
              </a:lnSpc>
              <a:spcBef>
                <a:spcPts val="773"/>
              </a:spcBef>
            </a:pPr>
            <a:r>
              <a:rPr lang="sv-SE" sz="1867" spc="-7" dirty="0">
                <a:solidFill>
                  <a:srgbClr val="FFFFFF"/>
                </a:solidFill>
                <a:latin typeface="Gill Sans MT" charset="0"/>
                <a:ea typeface="Gill Sans MT" charset="0"/>
                <a:cs typeface="Gill Sans MT" charset="0"/>
              </a:rPr>
              <a:t>Vem som ska utföra tjänster och service som Nacka kommun erbjuder bestäms genom kundval eller upphandling. Kundval används för individuellt riktade tjänster som till exempel förskola, skola, hemtjänst och äldreboende. Tjänster som riktar sig till alla medborgare som till exempel snöröjning och parkunderhåll upphandlas.</a:t>
            </a:r>
          </a:p>
        </p:txBody>
      </p:sp>
      <p:sp>
        <p:nvSpPr>
          <p:cNvPr id="8" name="object 5">
            <a:extLst>
              <a:ext uri="{FF2B5EF4-FFF2-40B4-BE49-F238E27FC236}">
                <a16:creationId xmlns:a16="http://schemas.microsoft.com/office/drawing/2014/main" id="{49CD325D-3A40-4D6C-BD06-DD03BB11B48E}"/>
              </a:ext>
            </a:extLst>
          </p:cNvPr>
          <p:cNvSpPr txBox="1"/>
          <p:nvPr userDrawn="1"/>
        </p:nvSpPr>
        <p:spPr>
          <a:xfrm>
            <a:off x="576648" y="661439"/>
            <a:ext cx="7416800" cy="307841"/>
          </a:xfrm>
          <a:prstGeom prst="rect">
            <a:avLst/>
          </a:prstGeom>
          <a:noFill/>
        </p:spPr>
        <p:txBody>
          <a:bodyPr vert="horz" wrap="square" lIns="0" tIns="20320" rIns="0" bIns="0" rtlCol="0">
            <a:spAutoFit/>
          </a:bodyPr>
          <a:lstStyle/>
          <a:p>
            <a:pPr marL="95668">
              <a:lnSpc>
                <a:spcPct val="100000"/>
              </a:lnSpc>
              <a:spcBef>
                <a:spcPts val="160"/>
              </a:spcBef>
            </a:pPr>
            <a:r>
              <a:rPr lang="sv-SE" sz="1867" b="1" spc="13" dirty="0">
                <a:solidFill>
                  <a:srgbClr val="FFFFFF"/>
                </a:solidFill>
                <a:latin typeface="Gill Sans MT" charset="0"/>
                <a:ea typeface="Gill Sans MT" charset="0"/>
                <a:cs typeface="Gill Sans MT" charset="0"/>
              </a:rPr>
              <a:t>KONKURRENS GENOM KUNDVAL OCH UPPHANDLING</a:t>
            </a:r>
          </a:p>
        </p:txBody>
      </p:sp>
      <p:pic>
        <p:nvPicPr>
          <p:cNvPr id="9" name="Bildobjekt 6">
            <a:extLst>
              <a:ext uri="{FF2B5EF4-FFF2-40B4-BE49-F238E27FC236}">
                <a16:creationId xmlns:a16="http://schemas.microsoft.com/office/drawing/2014/main" id="{F3F2C54E-1425-44A7-A459-D4657EE426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11231680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onkurrensneutralite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98533DA3-8850-477D-A0FE-FE47A1AFE0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4">
            <a:extLst>
              <a:ext uri="{FF2B5EF4-FFF2-40B4-BE49-F238E27FC236}">
                <a16:creationId xmlns:a16="http://schemas.microsoft.com/office/drawing/2014/main" id="{05893AD1-2CCA-4D3C-AC02-1DEC1D09EFAB}"/>
              </a:ext>
            </a:extLst>
          </p:cNvPr>
          <p:cNvSpPr txBox="1"/>
          <p:nvPr userDrawn="1"/>
        </p:nvSpPr>
        <p:spPr>
          <a:xfrm>
            <a:off x="645296" y="1295401"/>
            <a:ext cx="4988800" cy="2233795"/>
          </a:xfrm>
          <a:prstGeom prst="rect">
            <a:avLst/>
          </a:prstGeom>
          <a:effectLst/>
        </p:spPr>
        <p:txBody>
          <a:bodyPr vert="horz" wrap="square" lIns="0" tIns="98213" rIns="0" bIns="0" rtlCol="0">
            <a:spAutoFit/>
          </a:bodyPr>
          <a:lstStyle/>
          <a:p>
            <a:pPr marL="16933" marR="56724">
              <a:lnSpc>
                <a:spcPts val="2400"/>
              </a:lnSpc>
              <a:spcBef>
                <a:spcPts val="773"/>
              </a:spcBef>
            </a:pPr>
            <a:r>
              <a:rPr lang="sv-SE" sz="1867" spc="-7" dirty="0">
                <a:solidFill>
                  <a:srgbClr val="FFFFFF"/>
                </a:solidFill>
                <a:latin typeface="Gill Sans MT" charset="0"/>
                <a:ea typeface="Gill Sans MT" charset="0"/>
                <a:cs typeface="Gill Sans MT" charset="0"/>
              </a:rPr>
              <a:t>De politiska nämnderna, som sätter mål och finansierar produktionen, är konkurrensneutrala. För att kommunala och privata anordnare ska ha samma villkor tillämpar kommunen marknadsmässiga internhyror och internpriser för den egna produktionen. Likvärdiga tjänster har lika stor offentlig finansiering.</a:t>
            </a:r>
          </a:p>
        </p:txBody>
      </p:sp>
      <p:sp>
        <p:nvSpPr>
          <p:cNvPr id="8" name="object 5">
            <a:extLst>
              <a:ext uri="{FF2B5EF4-FFF2-40B4-BE49-F238E27FC236}">
                <a16:creationId xmlns:a16="http://schemas.microsoft.com/office/drawing/2014/main" id="{B33ADA40-3E2D-420F-85F2-F6A8840D7968}"/>
              </a:ext>
            </a:extLst>
          </p:cNvPr>
          <p:cNvSpPr txBox="1"/>
          <p:nvPr userDrawn="1"/>
        </p:nvSpPr>
        <p:spPr>
          <a:xfrm>
            <a:off x="576648" y="661439"/>
            <a:ext cx="7416800" cy="307841"/>
          </a:xfrm>
          <a:prstGeom prst="rect">
            <a:avLst/>
          </a:prstGeom>
          <a:noFill/>
        </p:spPr>
        <p:txBody>
          <a:bodyPr vert="horz" wrap="square" lIns="0" tIns="20320" rIns="0" bIns="0" rtlCol="0">
            <a:spAutoFit/>
          </a:bodyPr>
          <a:lstStyle/>
          <a:p>
            <a:pPr marL="95668">
              <a:lnSpc>
                <a:spcPct val="100000"/>
              </a:lnSpc>
              <a:spcBef>
                <a:spcPts val="160"/>
              </a:spcBef>
            </a:pPr>
            <a:r>
              <a:rPr lang="sv-SE" sz="1867" b="1" spc="13" dirty="0">
                <a:solidFill>
                  <a:srgbClr val="FFFFFF"/>
                </a:solidFill>
                <a:latin typeface="Gill Sans MT" charset="0"/>
                <a:ea typeface="Gill Sans MT" charset="0"/>
                <a:cs typeface="Gill Sans MT" charset="0"/>
              </a:rPr>
              <a:t>KONKURRENSNEUTRALITET</a:t>
            </a:r>
          </a:p>
        </p:txBody>
      </p:sp>
      <p:pic>
        <p:nvPicPr>
          <p:cNvPr id="12" name="Bildobjekt 6">
            <a:extLst>
              <a:ext uri="{FF2B5EF4-FFF2-40B4-BE49-F238E27FC236}">
                <a16:creationId xmlns:a16="http://schemas.microsoft.com/office/drawing/2014/main" id="{BC8BEE5B-A736-444F-9CFF-3A9096B6908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19540954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nsvar och befogenheter">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59FE1BE1-2829-4006-9669-F50E88A7E5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4">
            <a:extLst>
              <a:ext uri="{FF2B5EF4-FFF2-40B4-BE49-F238E27FC236}">
                <a16:creationId xmlns:a16="http://schemas.microsoft.com/office/drawing/2014/main" id="{99E60F29-2DA8-41DA-A198-566959929A91}"/>
              </a:ext>
            </a:extLst>
          </p:cNvPr>
          <p:cNvSpPr txBox="1"/>
          <p:nvPr userDrawn="1"/>
        </p:nvSpPr>
        <p:spPr>
          <a:xfrm>
            <a:off x="645296" y="1295402"/>
            <a:ext cx="4480800" cy="2541572"/>
          </a:xfrm>
          <a:prstGeom prst="rect">
            <a:avLst/>
          </a:prstGeom>
          <a:effectLst/>
        </p:spPr>
        <p:txBody>
          <a:bodyPr vert="horz" wrap="square" lIns="0" tIns="98213" rIns="0" bIns="0" rtlCol="0">
            <a:spAutoFit/>
          </a:bodyPr>
          <a:lstStyle/>
          <a:p>
            <a:pPr marL="16933" marR="56724">
              <a:lnSpc>
                <a:spcPts val="2400"/>
              </a:lnSpc>
              <a:spcBef>
                <a:spcPts val="773"/>
              </a:spcBef>
            </a:pPr>
            <a:r>
              <a:rPr lang="sv-SE" sz="1867" spc="-7" dirty="0">
                <a:latin typeface="Gill Sans MT" charset="0"/>
                <a:ea typeface="Gill Sans MT" charset="0"/>
                <a:cs typeface="Gill Sans MT" charset="0"/>
              </a:rPr>
              <a:t>De kommunala verksamheterna har stort utrymme att själva besluta hur verksamheten ska utformas.  Ansvaret för verksamhetens mål, organisation, ekonomi, resultat, personal, arbetsmiljö och utveckling ska ligga på lägsta effektiva nivå. Principen är viktig för att verksamheterna på bästa sätt ska kunna möta konkurrensen inom sitt område.</a:t>
            </a:r>
          </a:p>
        </p:txBody>
      </p:sp>
      <p:sp>
        <p:nvSpPr>
          <p:cNvPr id="8" name="object 5">
            <a:extLst>
              <a:ext uri="{FF2B5EF4-FFF2-40B4-BE49-F238E27FC236}">
                <a16:creationId xmlns:a16="http://schemas.microsoft.com/office/drawing/2014/main" id="{D9183738-5CBD-4161-A621-6A29A4AEF0BE}"/>
              </a:ext>
            </a:extLst>
          </p:cNvPr>
          <p:cNvSpPr txBox="1"/>
          <p:nvPr userDrawn="1"/>
        </p:nvSpPr>
        <p:spPr>
          <a:xfrm>
            <a:off x="576648" y="661439"/>
            <a:ext cx="7416800" cy="307841"/>
          </a:xfrm>
          <a:prstGeom prst="rect">
            <a:avLst/>
          </a:prstGeom>
          <a:noFill/>
        </p:spPr>
        <p:txBody>
          <a:bodyPr vert="horz" wrap="square" lIns="0" tIns="20320" rIns="0" bIns="0" rtlCol="0">
            <a:spAutoFit/>
          </a:bodyPr>
          <a:lstStyle/>
          <a:p>
            <a:pPr marL="95668">
              <a:lnSpc>
                <a:spcPct val="100000"/>
              </a:lnSpc>
              <a:spcBef>
                <a:spcPts val="160"/>
              </a:spcBef>
            </a:pPr>
            <a:r>
              <a:rPr lang="sv-SE" sz="1867" b="1" spc="13" dirty="0">
                <a:latin typeface="Gill Sans MT" charset="0"/>
                <a:ea typeface="Gill Sans MT" charset="0"/>
                <a:cs typeface="Gill Sans MT" charset="0"/>
              </a:rPr>
              <a:t>DELEGERAT ANSVAR OCH BEFOGENHETER</a:t>
            </a:r>
          </a:p>
        </p:txBody>
      </p:sp>
      <p:pic>
        <p:nvPicPr>
          <p:cNvPr id="9" name="Bildobjekt 6">
            <a:extLst>
              <a:ext uri="{FF2B5EF4-FFF2-40B4-BE49-F238E27FC236}">
                <a16:creationId xmlns:a16="http://schemas.microsoft.com/office/drawing/2014/main" id="{A980ABB0-371C-4913-A385-7BBC675778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32294639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lutsida">
    <p:bg>
      <p:bgPr>
        <a:solidFill>
          <a:schemeClr val="accent5"/>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1F4C3BD-E6E1-4D1F-B30A-8284B67E8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21795" y="2615756"/>
            <a:ext cx="5148411" cy="1626488"/>
          </a:xfrm>
          <a:prstGeom prst="rect">
            <a:avLst/>
          </a:prstGeom>
        </p:spPr>
      </p:pic>
    </p:spTree>
    <p:extLst>
      <p:ext uri="{BB962C8B-B14F-4D97-AF65-F5344CB8AC3E}">
        <p14:creationId xmlns:p14="http://schemas.microsoft.com/office/powerpoint/2010/main" val="1656787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lygbi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721B8AA5-68C3-46B9-8191-AFD1232A1849}"/>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967443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rtsida,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9321DD-D9B2-4EAE-AF79-0962788E7A2B}"/>
              </a:ext>
            </a:extLst>
          </p:cNvPr>
          <p:cNvSpPr>
            <a:spLocks noGrp="1"/>
          </p:cNvSpPr>
          <p:nvPr>
            <p:ph type="title" hasCustomPrompt="1"/>
          </p:nvPr>
        </p:nvSpPr>
        <p:spPr>
          <a:xfrm>
            <a:off x="639792" y="2437431"/>
            <a:ext cx="10212693" cy="1325563"/>
          </a:xfrm>
        </p:spPr>
        <p:txBody>
          <a:bodyPr anchor="b"/>
          <a:lstStyle>
            <a:lvl1pPr>
              <a:defRPr lang="en-GB" sz="4800" kern="1200" cap="all" baseline="0" dirty="0" smtClean="0">
                <a:solidFill>
                  <a:schemeClr val="bg1"/>
                </a:solidFill>
                <a:effectLst>
                  <a:outerShdw blurRad="431800" sx="102000" sy="102000" algn="ctr" rotWithShape="0">
                    <a:prstClr val="black">
                      <a:alpha val="60000"/>
                    </a:prstClr>
                  </a:outerShdw>
                  <a:reflection stA="45000" endPos="0" dist="50800" dir="5400000" sy="-100000" algn="bl" rotWithShape="0"/>
                </a:effectLst>
                <a:latin typeface="+mj-lt"/>
                <a:ea typeface="+mj-ea"/>
                <a:cs typeface="+mj-cs"/>
              </a:defRPr>
            </a:lvl1pPr>
          </a:lstStyle>
          <a:p>
            <a:r>
              <a:rPr lang="sv-SE" dirty="0"/>
              <a:t>Redigera text</a:t>
            </a:r>
          </a:p>
        </p:txBody>
      </p:sp>
      <p:sp>
        <p:nvSpPr>
          <p:cNvPr id="16" name="Platshållare för text 15">
            <a:extLst>
              <a:ext uri="{FF2B5EF4-FFF2-40B4-BE49-F238E27FC236}">
                <a16:creationId xmlns:a16="http://schemas.microsoft.com/office/drawing/2014/main" id="{93A2A7EE-308B-4807-8CF2-EFEBBEE1D2B6}"/>
              </a:ext>
            </a:extLst>
          </p:cNvPr>
          <p:cNvSpPr>
            <a:spLocks noGrp="1"/>
          </p:cNvSpPr>
          <p:nvPr>
            <p:ph type="body" sz="quarter" idx="16"/>
          </p:nvPr>
        </p:nvSpPr>
        <p:spPr>
          <a:xfrm>
            <a:off x="639792" y="3817334"/>
            <a:ext cx="10212693" cy="919767"/>
          </a:xfrm>
        </p:spPr>
        <p:txBody>
          <a:bodyPr>
            <a:noAutofit/>
          </a:bodyPr>
          <a:lstStyle>
            <a:lvl1pPr marL="0" indent="0">
              <a:buNone/>
              <a:defRPr lang="sv-SE" sz="2800" b="0" kern="1200" dirty="0">
                <a:solidFill>
                  <a:schemeClr val="bg1"/>
                </a:solidFill>
                <a:effectLst>
                  <a:outerShdw blurRad="558800" dist="50800" dir="5400000" algn="ctr" rotWithShape="0">
                    <a:schemeClr val="tx1">
                      <a:alpha val="60000"/>
                    </a:schemeClr>
                  </a:outerShdw>
                </a:effectLst>
                <a:latin typeface="+mj-lt"/>
                <a:ea typeface="+mn-ea"/>
                <a:cs typeface="+mn-cs"/>
              </a:defRPr>
            </a:lvl1pPr>
          </a:lstStyle>
          <a:p>
            <a:pPr lvl="0"/>
            <a:r>
              <a:rPr lang="sv-SE"/>
              <a:t>Redigera format för bakgrundstext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a:t>20xx-xx-xx</a:t>
            </a:r>
            <a:endParaRPr lang="sv-SE" dirty="0"/>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13" name="Platshållare för text 10">
            <a:extLst>
              <a:ext uri="{FF2B5EF4-FFF2-40B4-BE49-F238E27FC236}">
                <a16:creationId xmlns:a16="http://schemas.microsoft.com/office/drawing/2014/main" id="{F8826437-AE9A-4317-B696-807004AC2429}"/>
              </a:ext>
            </a:extLst>
          </p:cNvPr>
          <p:cNvSpPr>
            <a:spLocks noGrp="1"/>
          </p:cNvSpPr>
          <p:nvPr>
            <p:ph type="body" sz="quarter" idx="17" hasCustomPrompt="1"/>
          </p:nvPr>
        </p:nvSpPr>
        <p:spPr>
          <a:xfrm>
            <a:off x="9796461" y="5951832"/>
            <a:ext cx="2026675" cy="640267"/>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456333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ubrik, text halv bild">
    <p:spTree>
      <p:nvGrpSpPr>
        <p:cNvPr id="1" name=""/>
        <p:cNvGrpSpPr/>
        <p:nvPr/>
      </p:nvGrpSpPr>
      <p:grpSpPr>
        <a:xfrm>
          <a:off x="0" y="0"/>
          <a:ext cx="0" cy="0"/>
          <a:chOff x="0" y="0"/>
          <a:chExt cx="0" cy="0"/>
        </a:xfrm>
      </p:grpSpPr>
      <p:sp>
        <p:nvSpPr>
          <p:cNvPr id="7" name="Platshållare för bild 2">
            <a:extLst>
              <a:ext uri="{FF2B5EF4-FFF2-40B4-BE49-F238E27FC236}">
                <a16:creationId xmlns:a16="http://schemas.microsoft.com/office/drawing/2014/main" id="{B61A0864-2A98-40C1-BEA0-0641453C6AFB}"/>
              </a:ext>
            </a:extLst>
          </p:cNvPr>
          <p:cNvSpPr>
            <a:spLocks noGrp="1"/>
          </p:cNvSpPr>
          <p:nvPr>
            <p:ph type="pic" idx="13"/>
          </p:nvPr>
        </p:nvSpPr>
        <p:spPr>
          <a:xfrm>
            <a:off x="6150195" y="-3"/>
            <a:ext cx="6048000" cy="3384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11" name="Platshållare för bild 2">
            <a:extLst>
              <a:ext uri="{FF2B5EF4-FFF2-40B4-BE49-F238E27FC236}">
                <a16:creationId xmlns:a16="http://schemas.microsoft.com/office/drawing/2014/main" id="{EBF67286-20BC-4ED7-89AF-4F16CB3399AB}"/>
              </a:ext>
            </a:extLst>
          </p:cNvPr>
          <p:cNvSpPr>
            <a:spLocks noGrp="1"/>
          </p:cNvSpPr>
          <p:nvPr>
            <p:ph type="pic" idx="17"/>
          </p:nvPr>
        </p:nvSpPr>
        <p:spPr>
          <a:xfrm>
            <a:off x="6144001" y="3477611"/>
            <a:ext cx="6048000" cy="3384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2" name="Rubrik 1">
            <a:extLst>
              <a:ext uri="{FF2B5EF4-FFF2-40B4-BE49-F238E27FC236}">
                <a16:creationId xmlns:a16="http://schemas.microsoft.com/office/drawing/2014/main" id="{9FD07510-F66D-4F85-B578-7524CAAC43CF}"/>
              </a:ext>
            </a:extLst>
          </p:cNvPr>
          <p:cNvSpPr>
            <a:spLocks noGrp="1"/>
          </p:cNvSpPr>
          <p:nvPr>
            <p:ph type="title"/>
          </p:nvPr>
        </p:nvSpPr>
        <p:spPr>
          <a:xfrm>
            <a:off x="639794" y="681037"/>
            <a:ext cx="5233471" cy="1133475"/>
          </a:xfrm>
        </p:spPr>
        <p:txBody>
          <a:bodyPr/>
          <a:lstStyle/>
          <a:p>
            <a:r>
              <a:rPr lang="sv-SE"/>
              <a:t>Klicka här för att ändra mall för rubrikformat</a:t>
            </a:r>
            <a:endParaRPr lang="sv-SE" dirty="0"/>
          </a:p>
        </p:txBody>
      </p:sp>
      <p:sp>
        <p:nvSpPr>
          <p:cNvPr id="14" name="Platshållare för text 10">
            <a:extLst>
              <a:ext uri="{FF2B5EF4-FFF2-40B4-BE49-F238E27FC236}">
                <a16:creationId xmlns:a16="http://schemas.microsoft.com/office/drawing/2014/main" id="{79CABC5E-6DCC-42D4-B6BB-3C7398A9A461}"/>
              </a:ext>
            </a:extLst>
          </p:cNvPr>
          <p:cNvSpPr>
            <a:spLocks noGrp="1"/>
          </p:cNvSpPr>
          <p:nvPr>
            <p:ph type="body" sz="quarter" idx="19" hasCustomPrompt="1"/>
          </p:nvPr>
        </p:nvSpPr>
        <p:spPr>
          <a:xfrm>
            <a:off x="9796461" y="5951832"/>
            <a:ext cx="2026675" cy="640267"/>
          </a:xfrm>
          <a:blipFill>
            <a:blip r:embed="rId2"/>
            <a:stretch>
              <a:fillRect/>
            </a:stretch>
          </a:blipFill>
        </p:spPr>
        <p:txBody>
          <a:bodyPr/>
          <a:lstStyle>
            <a:lvl1pPr marL="0" indent="0">
              <a:buNone/>
              <a:defRPr/>
            </a:lvl1pPr>
          </a:lstStyle>
          <a:p>
            <a:pPr lvl="0"/>
            <a:r>
              <a:rPr lang="sv-SE" dirty="0"/>
              <a:t> </a:t>
            </a:r>
          </a:p>
        </p:txBody>
      </p:sp>
      <p:sp>
        <p:nvSpPr>
          <p:cNvPr id="8" name="Platshållare för text 9">
            <a:extLst>
              <a:ext uri="{FF2B5EF4-FFF2-40B4-BE49-F238E27FC236}">
                <a16:creationId xmlns:a16="http://schemas.microsoft.com/office/drawing/2014/main" id="{1185B14C-4A26-4D84-9CB1-709FD5CD6752}"/>
              </a:ext>
            </a:extLst>
          </p:cNvPr>
          <p:cNvSpPr>
            <a:spLocks noGrp="1"/>
          </p:cNvSpPr>
          <p:nvPr>
            <p:ph type="body" sz="quarter" idx="20"/>
          </p:nvPr>
        </p:nvSpPr>
        <p:spPr>
          <a:xfrm>
            <a:off x="639763" y="1993901"/>
            <a:ext cx="5233471" cy="3975100"/>
          </a:xfrm>
        </p:spPr>
        <p:txBody>
          <a:bodyPr/>
          <a:lstStyle>
            <a:lvl1pPr marL="179996" indent="-179996">
              <a:defRPr sz="2000"/>
            </a:lvl1pPr>
            <a:lvl2pPr marL="359991" indent="-228594">
              <a:buFont typeface="Gill Sans MT Pro Light" panose="020B0302020104020203" pitchFamily="34" charset="0"/>
              <a:buChar char="­"/>
              <a:defRPr sz="1800"/>
            </a:lvl2pPr>
            <a:lvl3pPr marL="539987" indent="-228594">
              <a:buFont typeface="Gill Sans MT Pro Light" panose="020B0302020104020203" pitchFamily="34" charset="0"/>
              <a:buChar char="­"/>
              <a:defRPr sz="1600"/>
            </a:lvl3pPr>
            <a:lvl4pPr marL="719982" indent="-228594">
              <a:buFont typeface="Gill Sans MT Pro Light" panose="020B0302020104020203" pitchFamily="34" charset="0"/>
              <a:buChar char="­"/>
              <a:defRPr sz="1400"/>
            </a:lvl4pPr>
            <a:lvl5pPr marL="899978" indent="-228594">
              <a:buFont typeface="Gill Sans MT Pro Light" panose="020B0302020104020203" pitchFamily="34" charset="0"/>
              <a:buChar cha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4101493699"/>
      </p:ext>
    </p:extLst>
  </p:cSld>
  <p:clrMapOvr>
    <a:masterClrMapping/>
  </p:clrMapOvr>
  <p:extLst mod="1">
    <p:ext uri="{DCECCB84-F9BA-43D5-87BE-67443E8EF086}">
      <p15:sldGuideLst xmlns:p15="http://schemas.microsoft.com/office/powerpoint/2012/main">
        <p15:guide id="1" orient="horz" pos="1176"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t rubrik, text hel bild">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D34343EF-5E8C-4D2A-8505-64504A589141}"/>
              </a:ext>
            </a:extLst>
          </p:cNvPr>
          <p:cNvSpPr>
            <a:spLocks noGrp="1"/>
          </p:cNvSpPr>
          <p:nvPr>
            <p:ph type="title"/>
          </p:nvPr>
        </p:nvSpPr>
        <p:spPr/>
        <p:txBody>
          <a:bodyPr>
            <a:normAutofit/>
          </a:bodyPr>
          <a:lstStyle>
            <a:lvl1pPr>
              <a:defRPr lang="sv-SE" sz="4200" kern="1200" dirty="0">
                <a:solidFill>
                  <a:schemeClr val="bg1"/>
                </a:solidFill>
                <a:effectLst>
                  <a:outerShdw blurRad="444500" dist="50800" dir="5400000" algn="ctr" rotWithShape="0">
                    <a:schemeClr val="bg1">
                      <a:lumMod val="50000"/>
                    </a:schemeClr>
                  </a:outerShdw>
                </a:effectLst>
                <a:latin typeface="+mj-lt"/>
                <a:ea typeface="+mj-ea"/>
                <a:cs typeface="+mj-cs"/>
              </a:defRPr>
            </a:lvl1pPr>
          </a:lstStyle>
          <a:p>
            <a:r>
              <a:rPr lang="sv-SE"/>
              <a:t>Klicka här för att ändra mall för rubrikformat</a:t>
            </a:r>
            <a:endParaRPr lang="sv-SE" dirty="0"/>
          </a:p>
        </p:txBody>
      </p:sp>
      <p:sp>
        <p:nvSpPr>
          <p:cNvPr id="8" name="Platshållare för text 15">
            <a:extLst>
              <a:ext uri="{FF2B5EF4-FFF2-40B4-BE49-F238E27FC236}">
                <a16:creationId xmlns:a16="http://schemas.microsoft.com/office/drawing/2014/main" id="{88BEADAC-DFB0-4445-A9DE-58F9281C4A5B}"/>
              </a:ext>
            </a:extLst>
          </p:cNvPr>
          <p:cNvSpPr>
            <a:spLocks noGrp="1"/>
          </p:cNvSpPr>
          <p:nvPr>
            <p:ph type="body" sz="quarter" idx="16"/>
          </p:nvPr>
        </p:nvSpPr>
        <p:spPr>
          <a:xfrm>
            <a:off x="655068" y="4210049"/>
            <a:ext cx="5795515" cy="1847851"/>
          </a:xfrm>
        </p:spPr>
        <p:txBody>
          <a:bodyPr>
            <a:noAutofit/>
          </a:bodyPr>
          <a:lstStyle>
            <a:lvl1pPr marL="0" indent="0">
              <a:buNone/>
              <a:defRPr lang="sv-SE" sz="2800" b="1" kern="1200" dirty="0">
                <a:solidFill>
                  <a:schemeClr val="bg1"/>
                </a:solidFill>
                <a:effectLst>
                  <a:outerShdw blurRad="558800" dist="50800" dir="5400000" algn="ctr" rotWithShape="0">
                    <a:schemeClr val="tx1">
                      <a:alpha val="60000"/>
                    </a:schemeClr>
                  </a:outerShdw>
                </a:effectLst>
                <a:latin typeface="+mj-lt"/>
                <a:ea typeface="+mn-ea"/>
                <a:cs typeface="+mn-cs"/>
              </a:defRPr>
            </a:lvl1pPr>
          </a:lstStyle>
          <a:p>
            <a:pPr lvl="0"/>
            <a:r>
              <a:rPr lang="sv-SE"/>
              <a:t>Redigera format för bakgrundstext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a:t>20xx-xx-xx</a:t>
            </a:r>
            <a:endParaRPr lang="sv-SE" dirty="0"/>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12" name="Platshållare för text 10">
            <a:extLst>
              <a:ext uri="{FF2B5EF4-FFF2-40B4-BE49-F238E27FC236}">
                <a16:creationId xmlns:a16="http://schemas.microsoft.com/office/drawing/2014/main" id="{664829BD-244B-4098-B11D-59EC94F36A89}"/>
              </a:ext>
            </a:extLst>
          </p:cNvPr>
          <p:cNvSpPr>
            <a:spLocks noGrp="1"/>
          </p:cNvSpPr>
          <p:nvPr>
            <p:ph type="body" sz="quarter" idx="17" hasCustomPrompt="1"/>
          </p:nvPr>
        </p:nvSpPr>
        <p:spPr>
          <a:xfrm>
            <a:off x="9796461" y="5951832"/>
            <a:ext cx="2026675" cy="640267"/>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309137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ubrik, text BAS 1">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391C0B8D-FD03-4137-959C-C2131EBF13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82050" y="882652"/>
            <a:ext cx="4809951" cy="5979160"/>
          </a:xfrm>
          <a:prstGeom prst="rect">
            <a:avLst/>
          </a:prstGeom>
        </p:spPr>
      </p:pic>
      <p:sp>
        <p:nvSpPr>
          <p:cNvPr id="10" name="Platshållare för text 9">
            <a:extLst>
              <a:ext uri="{FF2B5EF4-FFF2-40B4-BE49-F238E27FC236}">
                <a16:creationId xmlns:a16="http://schemas.microsoft.com/office/drawing/2014/main" id="{4333F44D-3889-49A2-9A5C-FD01C1C54A35}"/>
              </a:ext>
            </a:extLst>
          </p:cNvPr>
          <p:cNvSpPr>
            <a:spLocks noGrp="1"/>
          </p:cNvSpPr>
          <p:nvPr>
            <p:ph type="body" sz="quarter" idx="13"/>
          </p:nvPr>
        </p:nvSpPr>
        <p:spPr>
          <a:xfrm>
            <a:off x="639763" y="1808164"/>
            <a:ext cx="7764463" cy="4160837"/>
          </a:xfrm>
        </p:spPr>
        <p:txBody>
          <a:bodyPr/>
          <a:lstStyle>
            <a:lvl1pPr marL="179996" indent="-179996">
              <a:defRPr sz="2000"/>
            </a:lvl1pPr>
            <a:lvl2pPr marL="359991" indent="-228594">
              <a:buFont typeface="Gill Sans MT Pro Light" panose="020B0302020104020203" pitchFamily="34" charset="0"/>
              <a:buChar char="­"/>
              <a:defRPr sz="1800"/>
            </a:lvl2pPr>
            <a:lvl3pPr marL="539987" indent="-228594">
              <a:buFont typeface="Gill Sans MT Pro Light" panose="020B0302020104020203" pitchFamily="34" charset="0"/>
              <a:buChar char="­"/>
              <a:defRPr sz="1600"/>
            </a:lvl3pPr>
            <a:lvl4pPr marL="719982" indent="-228594">
              <a:buFont typeface="Gill Sans MT Pro Light" panose="020B0302020104020203" pitchFamily="34" charset="0"/>
              <a:buChar char="­"/>
              <a:defRPr sz="1400"/>
            </a:lvl4pPr>
            <a:lvl5pPr marL="899978" indent="-228594">
              <a:buFont typeface="Gill Sans MT Pro Light" panose="020B0302020104020203" pitchFamily="34" charset="0"/>
              <a:buChar cha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2" name="Rubrik 1">
            <a:extLst>
              <a:ext uri="{FF2B5EF4-FFF2-40B4-BE49-F238E27FC236}">
                <a16:creationId xmlns:a16="http://schemas.microsoft.com/office/drawing/2014/main" id="{E3EF8181-DAE5-463D-B620-21E8981E8AF6}"/>
              </a:ext>
            </a:extLst>
          </p:cNvPr>
          <p:cNvSpPr>
            <a:spLocks noGrp="1"/>
          </p:cNvSpPr>
          <p:nvPr>
            <p:ph type="title"/>
          </p:nvPr>
        </p:nvSpPr>
        <p:spPr>
          <a:xfrm>
            <a:off x="639793" y="500068"/>
            <a:ext cx="7764433" cy="1133475"/>
          </a:xfrm>
        </p:spPr>
        <p:txBody>
          <a:bodyPr/>
          <a:lstStyle/>
          <a:p>
            <a:r>
              <a:rPr lang="sv-SE"/>
              <a:t>Klicka här för att ändra mall för rubrikformat</a:t>
            </a:r>
            <a:endParaRPr lang="sv-SE" dirty="0"/>
          </a:p>
        </p:txBody>
      </p:sp>
      <p:sp>
        <p:nvSpPr>
          <p:cNvPr id="14" name="Platshållare för text 10">
            <a:extLst>
              <a:ext uri="{FF2B5EF4-FFF2-40B4-BE49-F238E27FC236}">
                <a16:creationId xmlns:a16="http://schemas.microsoft.com/office/drawing/2014/main" id="{C347EDAC-96C1-4197-BCC9-2DC4DED34E99}"/>
              </a:ext>
            </a:extLst>
          </p:cNvPr>
          <p:cNvSpPr>
            <a:spLocks noGrp="1"/>
          </p:cNvSpPr>
          <p:nvPr>
            <p:ph type="body" sz="quarter" idx="17" hasCustomPrompt="1"/>
          </p:nvPr>
        </p:nvSpPr>
        <p:spPr>
          <a:xfrm>
            <a:off x="9796461" y="5951832"/>
            <a:ext cx="2026675" cy="640267"/>
          </a:xfrm>
          <a:blipFill>
            <a:blip r:embed="rId3"/>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4207789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ubrik, text BAS 2">
    <p:spTree>
      <p:nvGrpSpPr>
        <p:cNvPr id="1" name=""/>
        <p:cNvGrpSpPr/>
        <p:nvPr/>
      </p:nvGrpSpPr>
      <p:grpSpPr>
        <a:xfrm>
          <a:off x="0" y="0"/>
          <a:ext cx="0" cy="0"/>
          <a:chOff x="0" y="0"/>
          <a:chExt cx="0" cy="0"/>
        </a:xfrm>
      </p:grpSpPr>
      <p:pic>
        <p:nvPicPr>
          <p:cNvPr id="10" name="53F831D6-7135-4A24-99C1-F0DF17C94649" descr="619662A7-C6E3-493E-AB4D-8A0EB9BEFD5A@chimney">
            <a:extLst>
              <a:ext uri="{FF2B5EF4-FFF2-40B4-BE49-F238E27FC236}">
                <a16:creationId xmlns:a16="http://schemas.microsoft.com/office/drawing/2014/main" id="{446C5C2E-84C1-468B-8495-1E19C6F13A5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322" y="1"/>
            <a:ext cx="12167679" cy="685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15" name="Platshållare för text 10">
            <a:extLst>
              <a:ext uri="{FF2B5EF4-FFF2-40B4-BE49-F238E27FC236}">
                <a16:creationId xmlns:a16="http://schemas.microsoft.com/office/drawing/2014/main" id="{51623D96-0BE0-4BC8-B64F-4CA833173FFE}"/>
              </a:ext>
            </a:extLst>
          </p:cNvPr>
          <p:cNvSpPr>
            <a:spLocks noGrp="1"/>
          </p:cNvSpPr>
          <p:nvPr>
            <p:ph type="body" sz="quarter" idx="17" hasCustomPrompt="1"/>
          </p:nvPr>
        </p:nvSpPr>
        <p:spPr>
          <a:xfrm>
            <a:off x="9796461" y="5951832"/>
            <a:ext cx="2026675" cy="640267"/>
          </a:xfrm>
          <a:blipFill>
            <a:blip r:embed="rId3"/>
            <a:stretch>
              <a:fillRect/>
            </a:stretch>
          </a:blipFill>
        </p:spPr>
        <p:txBody>
          <a:bodyPr/>
          <a:lstStyle>
            <a:lvl1pPr marL="0" indent="0">
              <a:buNone/>
              <a:defRPr/>
            </a:lvl1pPr>
          </a:lstStyle>
          <a:p>
            <a:pPr lvl="0"/>
            <a:r>
              <a:rPr lang="sv-SE" dirty="0"/>
              <a:t> </a:t>
            </a:r>
          </a:p>
        </p:txBody>
      </p:sp>
      <p:sp>
        <p:nvSpPr>
          <p:cNvPr id="11" name="Platshållare för text 9">
            <a:extLst>
              <a:ext uri="{FF2B5EF4-FFF2-40B4-BE49-F238E27FC236}">
                <a16:creationId xmlns:a16="http://schemas.microsoft.com/office/drawing/2014/main" id="{8ECBB630-7E87-4289-BDA6-AA0F8039FDE0}"/>
              </a:ext>
            </a:extLst>
          </p:cNvPr>
          <p:cNvSpPr>
            <a:spLocks noGrp="1"/>
          </p:cNvSpPr>
          <p:nvPr>
            <p:ph type="body" sz="quarter" idx="13"/>
          </p:nvPr>
        </p:nvSpPr>
        <p:spPr>
          <a:xfrm>
            <a:off x="639763" y="1808164"/>
            <a:ext cx="7764463" cy="4160837"/>
          </a:xfrm>
        </p:spPr>
        <p:txBody>
          <a:bodyPr/>
          <a:lstStyle>
            <a:lvl1pPr marL="179996" indent="-179996">
              <a:defRPr sz="2000"/>
            </a:lvl1pPr>
            <a:lvl2pPr marL="359991" indent="-228594">
              <a:buFont typeface="Gill Sans MT Pro Light" panose="020B0302020104020203" pitchFamily="34" charset="0"/>
              <a:buChar char="­"/>
              <a:defRPr sz="1800"/>
            </a:lvl2pPr>
            <a:lvl3pPr marL="539987" indent="-228594">
              <a:buFont typeface="Gill Sans MT Pro Light" panose="020B0302020104020203" pitchFamily="34" charset="0"/>
              <a:buChar char="­"/>
              <a:defRPr sz="1600"/>
            </a:lvl3pPr>
            <a:lvl4pPr marL="719982" indent="-228594">
              <a:buFont typeface="Gill Sans MT Pro Light" panose="020B0302020104020203" pitchFamily="34" charset="0"/>
              <a:buChar char="­"/>
              <a:defRPr sz="1400"/>
            </a:lvl4pPr>
            <a:lvl5pPr marL="899978" indent="-228594">
              <a:buFont typeface="Gill Sans MT Pro Light" panose="020B0302020104020203" pitchFamily="34" charset="0"/>
              <a:buChar cha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2" name="Rubrik 1">
            <a:extLst>
              <a:ext uri="{FF2B5EF4-FFF2-40B4-BE49-F238E27FC236}">
                <a16:creationId xmlns:a16="http://schemas.microsoft.com/office/drawing/2014/main" id="{F2A74945-F6A6-4723-B1C7-CE05F8169B5E}"/>
              </a:ext>
            </a:extLst>
          </p:cNvPr>
          <p:cNvSpPr>
            <a:spLocks noGrp="1"/>
          </p:cNvSpPr>
          <p:nvPr>
            <p:ph type="title"/>
          </p:nvPr>
        </p:nvSpPr>
        <p:spPr>
          <a:xfrm>
            <a:off x="639793" y="500068"/>
            <a:ext cx="7764433" cy="1133475"/>
          </a:xfrm>
        </p:spPr>
        <p:txBody>
          <a:bodyPr/>
          <a:lstStyle/>
          <a:p>
            <a:r>
              <a:rPr lang="sv-SE"/>
              <a:t>Klicka här för att ändra mall för rubrikformat</a:t>
            </a:r>
            <a:endParaRPr lang="sv-SE" dirty="0"/>
          </a:p>
        </p:txBody>
      </p:sp>
    </p:spTree>
    <p:extLst>
      <p:ext uri="{BB962C8B-B14F-4D97-AF65-F5344CB8AC3E}">
        <p14:creationId xmlns:p14="http://schemas.microsoft.com/office/powerpoint/2010/main" val="5200417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ubrik, text BAS 3">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84AF43B1-71B2-46E5-8479-C58CF8859A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280401" y="128817"/>
            <a:ext cx="3911600" cy="6767575"/>
          </a:xfrm>
          <a:prstGeom prst="rect">
            <a:avLst/>
          </a:prstGeom>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dirty="0"/>
          </a:p>
        </p:txBody>
      </p:sp>
      <p:sp>
        <p:nvSpPr>
          <p:cNvPr id="13" name="Platshållare för text 10">
            <a:extLst>
              <a:ext uri="{FF2B5EF4-FFF2-40B4-BE49-F238E27FC236}">
                <a16:creationId xmlns:a16="http://schemas.microsoft.com/office/drawing/2014/main" id="{721BD96D-FBDD-45F8-B372-357AE1E91F35}"/>
              </a:ext>
            </a:extLst>
          </p:cNvPr>
          <p:cNvSpPr>
            <a:spLocks noGrp="1"/>
          </p:cNvSpPr>
          <p:nvPr>
            <p:ph type="body" sz="quarter" idx="17" hasCustomPrompt="1"/>
          </p:nvPr>
        </p:nvSpPr>
        <p:spPr>
          <a:xfrm>
            <a:off x="9796461" y="5951832"/>
            <a:ext cx="2026675" cy="640267"/>
          </a:xfrm>
          <a:blipFill>
            <a:blip r:embed="rId3"/>
            <a:stretch>
              <a:fillRect/>
            </a:stretch>
          </a:blipFill>
        </p:spPr>
        <p:txBody>
          <a:bodyPr/>
          <a:lstStyle>
            <a:lvl1pPr marL="0" indent="0">
              <a:buNone/>
              <a:defRPr/>
            </a:lvl1pPr>
          </a:lstStyle>
          <a:p>
            <a:pPr lvl="0"/>
            <a:r>
              <a:rPr lang="sv-SE" dirty="0"/>
              <a:t> </a:t>
            </a:r>
          </a:p>
        </p:txBody>
      </p:sp>
      <p:sp>
        <p:nvSpPr>
          <p:cNvPr id="10" name="Platshållare för text 9">
            <a:extLst>
              <a:ext uri="{FF2B5EF4-FFF2-40B4-BE49-F238E27FC236}">
                <a16:creationId xmlns:a16="http://schemas.microsoft.com/office/drawing/2014/main" id="{076D419E-A1E4-4A0E-ACDF-6D9A7AF14017}"/>
              </a:ext>
            </a:extLst>
          </p:cNvPr>
          <p:cNvSpPr>
            <a:spLocks noGrp="1"/>
          </p:cNvSpPr>
          <p:nvPr>
            <p:ph type="body" sz="quarter" idx="13"/>
          </p:nvPr>
        </p:nvSpPr>
        <p:spPr>
          <a:xfrm>
            <a:off x="639763" y="1808164"/>
            <a:ext cx="7764463" cy="4160837"/>
          </a:xfrm>
        </p:spPr>
        <p:txBody>
          <a:bodyPr/>
          <a:lstStyle>
            <a:lvl1pPr marL="179996" indent="-179996">
              <a:defRPr sz="2000"/>
            </a:lvl1pPr>
            <a:lvl2pPr marL="359991" indent="-228594">
              <a:buFont typeface="Gill Sans MT Pro Light" panose="020B0302020104020203" pitchFamily="34" charset="0"/>
              <a:buChar char="­"/>
              <a:defRPr sz="1800"/>
            </a:lvl2pPr>
            <a:lvl3pPr marL="539987" indent="-228594">
              <a:buFont typeface="Gill Sans MT Pro Light" panose="020B0302020104020203" pitchFamily="34" charset="0"/>
              <a:buChar char="­"/>
              <a:defRPr sz="1600"/>
            </a:lvl3pPr>
            <a:lvl4pPr marL="719982" indent="-228594">
              <a:buFont typeface="Gill Sans MT Pro Light" panose="020B0302020104020203" pitchFamily="34" charset="0"/>
              <a:buChar char="­"/>
              <a:defRPr sz="1400"/>
            </a:lvl4pPr>
            <a:lvl5pPr marL="899978" indent="-228594">
              <a:buFont typeface="Gill Sans MT Pro Light" panose="020B0302020104020203" pitchFamily="34" charset="0"/>
              <a:buChar cha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1" name="Rubrik 1">
            <a:extLst>
              <a:ext uri="{FF2B5EF4-FFF2-40B4-BE49-F238E27FC236}">
                <a16:creationId xmlns:a16="http://schemas.microsoft.com/office/drawing/2014/main" id="{7E10A433-C73D-4180-B2D7-A447536AD354}"/>
              </a:ext>
            </a:extLst>
          </p:cNvPr>
          <p:cNvSpPr>
            <a:spLocks noGrp="1"/>
          </p:cNvSpPr>
          <p:nvPr>
            <p:ph type="title"/>
          </p:nvPr>
        </p:nvSpPr>
        <p:spPr>
          <a:xfrm>
            <a:off x="639793" y="500068"/>
            <a:ext cx="7764433" cy="1133475"/>
          </a:xfrm>
        </p:spPr>
        <p:txBody>
          <a:bodyPr/>
          <a:lstStyle/>
          <a:p>
            <a:r>
              <a:rPr lang="sv-SE"/>
              <a:t>Klicka här för att ändra mall för rubrikformat</a:t>
            </a:r>
            <a:endParaRPr lang="sv-SE" dirty="0"/>
          </a:p>
        </p:txBody>
      </p:sp>
    </p:spTree>
    <p:extLst>
      <p:ext uri="{BB962C8B-B14F-4D97-AF65-F5344CB8AC3E}">
        <p14:creationId xmlns:p14="http://schemas.microsoft.com/office/powerpoint/2010/main" val="3109068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ubrik, text BAS 4">
    <p:spTree>
      <p:nvGrpSpPr>
        <p:cNvPr id="1" name=""/>
        <p:cNvGrpSpPr/>
        <p:nvPr/>
      </p:nvGrpSpPr>
      <p:grpSpPr>
        <a:xfrm>
          <a:off x="0" y="0"/>
          <a:ext cx="0" cy="0"/>
          <a:chOff x="0" y="0"/>
          <a:chExt cx="0" cy="0"/>
        </a:xfrm>
      </p:grpSpPr>
      <p:pic>
        <p:nvPicPr>
          <p:cNvPr id="1026" name="E1BA274E-400F-48D9-BE85-ACCA230B7773" descr="F17F010F-174D-444B-877B-4423E8E1FE16@chimney">
            <a:extLst>
              <a:ext uri="{FF2B5EF4-FFF2-40B4-BE49-F238E27FC236}">
                <a16:creationId xmlns:a16="http://schemas.microsoft.com/office/drawing/2014/main" id="{7325C485-7F01-48BD-BFF5-F5F2B0EA6D5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226" b="3149"/>
          <a:stretch/>
        </p:blipFill>
        <p:spPr bwMode="auto">
          <a:xfrm>
            <a:off x="0" y="-21325"/>
            <a:ext cx="12192000" cy="687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dirty="0"/>
          </a:p>
        </p:txBody>
      </p:sp>
      <p:sp>
        <p:nvSpPr>
          <p:cNvPr id="11" name="Platshållare för text 10">
            <a:extLst>
              <a:ext uri="{FF2B5EF4-FFF2-40B4-BE49-F238E27FC236}">
                <a16:creationId xmlns:a16="http://schemas.microsoft.com/office/drawing/2014/main" id="{7EFCFC41-F510-45CA-9DBA-43D67F346A41}"/>
              </a:ext>
            </a:extLst>
          </p:cNvPr>
          <p:cNvSpPr>
            <a:spLocks noGrp="1"/>
          </p:cNvSpPr>
          <p:nvPr>
            <p:ph type="body" sz="quarter" idx="17" hasCustomPrompt="1"/>
          </p:nvPr>
        </p:nvSpPr>
        <p:spPr>
          <a:xfrm>
            <a:off x="9796461" y="5951832"/>
            <a:ext cx="2026675" cy="640267"/>
          </a:xfrm>
          <a:blipFill>
            <a:blip r:embed="rId3"/>
            <a:stretch>
              <a:fillRect/>
            </a:stretch>
          </a:blipFill>
        </p:spPr>
        <p:txBody>
          <a:bodyPr/>
          <a:lstStyle>
            <a:lvl1pPr marL="0" indent="0">
              <a:buNone/>
              <a:defRPr/>
            </a:lvl1pPr>
          </a:lstStyle>
          <a:p>
            <a:pPr lvl="0"/>
            <a:r>
              <a:rPr lang="sv-SE" dirty="0"/>
              <a:t> </a:t>
            </a:r>
          </a:p>
        </p:txBody>
      </p:sp>
      <p:sp>
        <p:nvSpPr>
          <p:cNvPr id="10" name="Platshållare för text 9">
            <a:extLst>
              <a:ext uri="{FF2B5EF4-FFF2-40B4-BE49-F238E27FC236}">
                <a16:creationId xmlns:a16="http://schemas.microsoft.com/office/drawing/2014/main" id="{F08F9570-B0D6-45BC-BF45-A7F11871FC9A}"/>
              </a:ext>
            </a:extLst>
          </p:cNvPr>
          <p:cNvSpPr>
            <a:spLocks noGrp="1"/>
          </p:cNvSpPr>
          <p:nvPr>
            <p:ph type="body" sz="quarter" idx="13"/>
          </p:nvPr>
        </p:nvSpPr>
        <p:spPr>
          <a:xfrm>
            <a:off x="639763" y="1808164"/>
            <a:ext cx="7764463" cy="4160837"/>
          </a:xfrm>
        </p:spPr>
        <p:txBody>
          <a:bodyPr/>
          <a:lstStyle>
            <a:lvl1pPr marL="179996" indent="-179996">
              <a:defRPr sz="2000"/>
            </a:lvl1pPr>
            <a:lvl2pPr marL="359991" indent="-228594">
              <a:buFont typeface="Gill Sans MT Pro Light" panose="020B0302020104020203" pitchFamily="34" charset="0"/>
              <a:buChar char="­"/>
              <a:defRPr sz="1800"/>
            </a:lvl2pPr>
            <a:lvl3pPr marL="539987" indent="-228594">
              <a:buFont typeface="Gill Sans MT Pro Light" panose="020B0302020104020203" pitchFamily="34" charset="0"/>
              <a:buChar char="­"/>
              <a:defRPr sz="1600"/>
            </a:lvl3pPr>
            <a:lvl4pPr marL="719982" indent="-228594">
              <a:buFont typeface="Gill Sans MT Pro Light" panose="020B0302020104020203" pitchFamily="34" charset="0"/>
              <a:buChar char="­"/>
              <a:defRPr sz="1400"/>
            </a:lvl4pPr>
            <a:lvl5pPr marL="899978" indent="-228594">
              <a:buFont typeface="Gill Sans MT Pro Light" panose="020B0302020104020203" pitchFamily="34" charset="0"/>
              <a:buChar cha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2" name="Rubrik 1">
            <a:extLst>
              <a:ext uri="{FF2B5EF4-FFF2-40B4-BE49-F238E27FC236}">
                <a16:creationId xmlns:a16="http://schemas.microsoft.com/office/drawing/2014/main" id="{0E48540C-BA5D-4262-A617-0AD368E27CD5}"/>
              </a:ext>
            </a:extLst>
          </p:cNvPr>
          <p:cNvSpPr>
            <a:spLocks noGrp="1"/>
          </p:cNvSpPr>
          <p:nvPr>
            <p:ph type="title"/>
          </p:nvPr>
        </p:nvSpPr>
        <p:spPr>
          <a:xfrm>
            <a:off x="639793" y="500068"/>
            <a:ext cx="7764433" cy="1133475"/>
          </a:xfrm>
        </p:spPr>
        <p:txBody>
          <a:bodyPr/>
          <a:lstStyle/>
          <a:p>
            <a:r>
              <a:rPr lang="sv-SE"/>
              <a:t>Klicka här för att ändra mall för rubrikformat</a:t>
            </a:r>
            <a:endParaRPr lang="sv-SE" dirty="0"/>
          </a:p>
        </p:txBody>
      </p:sp>
    </p:spTree>
    <p:extLst>
      <p:ext uri="{BB962C8B-B14F-4D97-AF65-F5344CB8AC3E}">
        <p14:creationId xmlns:p14="http://schemas.microsoft.com/office/powerpoint/2010/main" val="26960590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ubrik, text YTA 1">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38DD2CC6-E79F-4223-A01A-FEE33DF31A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dirty="0"/>
          </a:p>
        </p:txBody>
      </p:sp>
      <p:sp>
        <p:nvSpPr>
          <p:cNvPr id="2" name="Rubrik 1">
            <a:extLst>
              <a:ext uri="{FF2B5EF4-FFF2-40B4-BE49-F238E27FC236}">
                <a16:creationId xmlns:a16="http://schemas.microsoft.com/office/drawing/2014/main" id="{2F797104-044F-41BF-94DC-B093FBCDA021}"/>
              </a:ext>
            </a:extLst>
          </p:cNvPr>
          <p:cNvSpPr>
            <a:spLocks noGrp="1"/>
          </p:cNvSpPr>
          <p:nvPr>
            <p:ph type="title"/>
          </p:nvPr>
        </p:nvSpPr>
        <p:spPr>
          <a:xfrm>
            <a:off x="639793" y="500068"/>
            <a:ext cx="7764433" cy="1133475"/>
          </a:xfrm>
        </p:spPr>
        <p:txBody>
          <a:bodyPr/>
          <a:lstStyle>
            <a:lvl1pPr>
              <a:defRPr>
                <a:solidFill>
                  <a:schemeClr val="bg1"/>
                </a:solidFill>
              </a:defRPr>
            </a:lvl1pPr>
          </a:lstStyle>
          <a:p>
            <a:r>
              <a:rPr lang="sv-SE"/>
              <a:t>Klicka här för att ändra mall för rubrikformat</a:t>
            </a:r>
            <a:endParaRPr lang="sv-SE" dirty="0"/>
          </a:p>
        </p:txBody>
      </p:sp>
      <p:sp>
        <p:nvSpPr>
          <p:cNvPr id="15" name="Platshållare för text 10">
            <a:extLst>
              <a:ext uri="{FF2B5EF4-FFF2-40B4-BE49-F238E27FC236}">
                <a16:creationId xmlns:a16="http://schemas.microsoft.com/office/drawing/2014/main" id="{086CE881-5E47-42CC-8381-53E1A0DC9FA6}"/>
              </a:ext>
            </a:extLst>
          </p:cNvPr>
          <p:cNvSpPr>
            <a:spLocks noGrp="1"/>
          </p:cNvSpPr>
          <p:nvPr>
            <p:ph type="body" sz="quarter" idx="17" hasCustomPrompt="1"/>
          </p:nvPr>
        </p:nvSpPr>
        <p:spPr>
          <a:xfrm>
            <a:off x="9796461" y="5951832"/>
            <a:ext cx="2026675" cy="640267"/>
          </a:xfrm>
          <a:blipFill>
            <a:blip r:embed="rId3"/>
            <a:stretch>
              <a:fillRect/>
            </a:stretch>
          </a:blipFill>
        </p:spPr>
        <p:txBody>
          <a:bodyPr/>
          <a:lstStyle>
            <a:lvl1pPr marL="0" indent="0">
              <a:buNone/>
              <a:defRPr/>
            </a:lvl1pPr>
          </a:lstStyle>
          <a:p>
            <a:pPr lvl="0"/>
            <a:r>
              <a:rPr lang="sv-SE" dirty="0"/>
              <a:t> </a:t>
            </a:r>
          </a:p>
        </p:txBody>
      </p:sp>
      <p:sp>
        <p:nvSpPr>
          <p:cNvPr id="9" name="Platshållare för text 9">
            <a:extLst>
              <a:ext uri="{FF2B5EF4-FFF2-40B4-BE49-F238E27FC236}">
                <a16:creationId xmlns:a16="http://schemas.microsoft.com/office/drawing/2014/main" id="{9B18BC9E-33B4-4996-A41D-E303B37E2DE7}"/>
              </a:ext>
            </a:extLst>
          </p:cNvPr>
          <p:cNvSpPr>
            <a:spLocks noGrp="1"/>
          </p:cNvSpPr>
          <p:nvPr>
            <p:ph type="body" sz="quarter" idx="13"/>
          </p:nvPr>
        </p:nvSpPr>
        <p:spPr>
          <a:xfrm>
            <a:off x="639764" y="1808163"/>
            <a:ext cx="7764461" cy="4160839"/>
          </a:xfrm>
        </p:spPr>
        <p:txBody>
          <a:bodyPr/>
          <a:lstStyle>
            <a:lvl1pPr marL="179996" indent="-179996">
              <a:defRPr sz="2000">
                <a:solidFill>
                  <a:schemeClr val="bg1"/>
                </a:solidFill>
              </a:defRPr>
            </a:lvl1pPr>
            <a:lvl2pPr marL="359991" indent="-228594">
              <a:buFont typeface="Gill Sans MT Pro Light" panose="020B0302020104020203" pitchFamily="34" charset="0"/>
              <a:buChar char="­"/>
              <a:defRPr sz="1800">
                <a:solidFill>
                  <a:schemeClr val="bg1"/>
                </a:solidFill>
              </a:defRPr>
            </a:lvl2pPr>
            <a:lvl3pPr marL="539987" indent="-228594">
              <a:buFont typeface="Gill Sans MT Pro Light" panose="020B0302020104020203" pitchFamily="34" charset="0"/>
              <a:buChar char="­"/>
              <a:defRPr sz="1600">
                <a:solidFill>
                  <a:schemeClr val="bg1"/>
                </a:solidFill>
              </a:defRPr>
            </a:lvl3pPr>
            <a:lvl4pPr marL="719982" indent="-228594">
              <a:buFont typeface="Gill Sans MT Pro Light" panose="020B0302020104020203" pitchFamily="34" charset="0"/>
              <a:buChar char="­"/>
              <a:defRPr sz="1400">
                <a:solidFill>
                  <a:schemeClr val="bg1"/>
                </a:solidFill>
              </a:defRPr>
            </a:lvl4pPr>
            <a:lvl5pPr marL="899978" indent="-228594">
              <a:buFont typeface="Gill Sans MT Pro Light" panose="020B0302020104020203" pitchFamily="34" charset="0"/>
              <a:buChar char="­"/>
              <a:defRPr sz="1400">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8697268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ubrik, text YTA 2">
    <p:spTree>
      <p:nvGrpSpPr>
        <p:cNvPr id="1" name=""/>
        <p:cNvGrpSpPr/>
        <p:nvPr/>
      </p:nvGrpSpPr>
      <p:grpSpPr>
        <a:xfrm>
          <a:off x="0" y="0"/>
          <a:ext cx="0" cy="0"/>
          <a:chOff x="0" y="0"/>
          <a:chExt cx="0" cy="0"/>
        </a:xfrm>
      </p:grpSpPr>
      <p:pic>
        <p:nvPicPr>
          <p:cNvPr id="9" name="29018B2D-11A5-492E-84E0-7C67D3A37BA9" descr="9C21B0ED-DAB9-4172-B8E6-EB775F9B5DE1@chimney">
            <a:extLst>
              <a:ext uri="{FF2B5EF4-FFF2-40B4-BE49-F238E27FC236}">
                <a16:creationId xmlns:a16="http://schemas.microsoft.com/office/drawing/2014/main" id="{A6FFD144-2D09-4A46-A82D-871EFBEE9B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246" y="1"/>
            <a:ext cx="12209247" cy="6883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dirty="0"/>
          </a:p>
        </p:txBody>
      </p:sp>
      <p:sp>
        <p:nvSpPr>
          <p:cNvPr id="11" name="Platshållare för text 10">
            <a:extLst>
              <a:ext uri="{FF2B5EF4-FFF2-40B4-BE49-F238E27FC236}">
                <a16:creationId xmlns:a16="http://schemas.microsoft.com/office/drawing/2014/main" id="{69855DE3-7E22-4ABF-A5FA-955883CFCB3C}"/>
              </a:ext>
            </a:extLst>
          </p:cNvPr>
          <p:cNvSpPr>
            <a:spLocks noGrp="1"/>
          </p:cNvSpPr>
          <p:nvPr>
            <p:ph type="body" sz="quarter" idx="17" hasCustomPrompt="1"/>
          </p:nvPr>
        </p:nvSpPr>
        <p:spPr>
          <a:xfrm>
            <a:off x="9796461" y="5951832"/>
            <a:ext cx="2026675" cy="640267"/>
          </a:xfrm>
          <a:blipFill>
            <a:blip r:embed="rId3"/>
            <a:stretch>
              <a:fillRect/>
            </a:stretch>
          </a:blipFill>
        </p:spPr>
        <p:txBody>
          <a:bodyPr/>
          <a:lstStyle>
            <a:lvl1pPr marL="0" indent="0">
              <a:buNone/>
              <a:defRPr/>
            </a:lvl1pPr>
          </a:lstStyle>
          <a:p>
            <a:pPr lvl="0"/>
            <a:r>
              <a:rPr lang="sv-SE" dirty="0"/>
              <a:t> </a:t>
            </a:r>
          </a:p>
        </p:txBody>
      </p:sp>
      <p:sp>
        <p:nvSpPr>
          <p:cNvPr id="12" name="Rubrik 1">
            <a:extLst>
              <a:ext uri="{FF2B5EF4-FFF2-40B4-BE49-F238E27FC236}">
                <a16:creationId xmlns:a16="http://schemas.microsoft.com/office/drawing/2014/main" id="{7CCD8F0C-D47B-4D33-A65C-93947E97FF0B}"/>
              </a:ext>
            </a:extLst>
          </p:cNvPr>
          <p:cNvSpPr>
            <a:spLocks noGrp="1"/>
          </p:cNvSpPr>
          <p:nvPr>
            <p:ph type="title"/>
          </p:nvPr>
        </p:nvSpPr>
        <p:spPr>
          <a:xfrm>
            <a:off x="639793" y="500068"/>
            <a:ext cx="7764433" cy="1133475"/>
          </a:xfrm>
        </p:spPr>
        <p:txBody>
          <a:bodyPr/>
          <a:lstStyle>
            <a:lvl1pPr>
              <a:defRPr>
                <a:solidFill>
                  <a:schemeClr val="bg1"/>
                </a:solidFill>
              </a:defRPr>
            </a:lvl1pPr>
          </a:lstStyle>
          <a:p>
            <a:r>
              <a:rPr lang="sv-SE"/>
              <a:t>Klicka här för att ändra mall för rubrikformat</a:t>
            </a:r>
            <a:endParaRPr lang="sv-SE" dirty="0"/>
          </a:p>
        </p:txBody>
      </p:sp>
      <p:sp>
        <p:nvSpPr>
          <p:cNvPr id="13" name="Platshållare för text 9">
            <a:extLst>
              <a:ext uri="{FF2B5EF4-FFF2-40B4-BE49-F238E27FC236}">
                <a16:creationId xmlns:a16="http://schemas.microsoft.com/office/drawing/2014/main" id="{E2234836-560C-4E90-B2DD-BA97CC41DA67}"/>
              </a:ext>
            </a:extLst>
          </p:cNvPr>
          <p:cNvSpPr>
            <a:spLocks noGrp="1"/>
          </p:cNvSpPr>
          <p:nvPr>
            <p:ph type="body" sz="quarter" idx="13"/>
          </p:nvPr>
        </p:nvSpPr>
        <p:spPr>
          <a:xfrm>
            <a:off x="639764" y="1808163"/>
            <a:ext cx="7764461" cy="4160839"/>
          </a:xfrm>
        </p:spPr>
        <p:txBody>
          <a:bodyPr/>
          <a:lstStyle>
            <a:lvl1pPr marL="179996" indent="-179996">
              <a:defRPr sz="2000">
                <a:solidFill>
                  <a:schemeClr val="bg1"/>
                </a:solidFill>
              </a:defRPr>
            </a:lvl1pPr>
            <a:lvl2pPr marL="359991" indent="-228594">
              <a:buFont typeface="Gill Sans MT Pro Light" panose="020B0302020104020203" pitchFamily="34" charset="0"/>
              <a:buChar char="­"/>
              <a:defRPr sz="1800">
                <a:solidFill>
                  <a:schemeClr val="bg1"/>
                </a:solidFill>
              </a:defRPr>
            </a:lvl2pPr>
            <a:lvl3pPr marL="539987" indent="-228594">
              <a:buFont typeface="Gill Sans MT Pro Light" panose="020B0302020104020203" pitchFamily="34" charset="0"/>
              <a:buChar char="­"/>
              <a:defRPr sz="1600">
                <a:solidFill>
                  <a:schemeClr val="bg1"/>
                </a:solidFill>
              </a:defRPr>
            </a:lvl3pPr>
            <a:lvl4pPr marL="719982" indent="-228594">
              <a:buFont typeface="Gill Sans MT Pro Light" panose="020B0302020104020203" pitchFamily="34" charset="0"/>
              <a:buChar char="­"/>
              <a:defRPr sz="1400">
                <a:solidFill>
                  <a:schemeClr val="bg1"/>
                </a:solidFill>
              </a:defRPr>
            </a:lvl4pPr>
            <a:lvl5pPr marL="899978" indent="-228594">
              <a:buFont typeface="Gill Sans MT Pro Light" panose="020B0302020104020203" pitchFamily="34" charset="0"/>
              <a:buChar char="­"/>
              <a:defRPr sz="1400">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391183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ubrik, text YTA 3">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F8B1830C-9F61-4CBC-8552-0ED32F0B09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dirty="0"/>
          </a:p>
        </p:txBody>
      </p:sp>
      <p:sp>
        <p:nvSpPr>
          <p:cNvPr id="10" name="Platshållare för text 10">
            <a:extLst>
              <a:ext uri="{FF2B5EF4-FFF2-40B4-BE49-F238E27FC236}">
                <a16:creationId xmlns:a16="http://schemas.microsoft.com/office/drawing/2014/main" id="{DFEF7BFE-63E7-4169-B7D5-F77EE2BD0395}"/>
              </a:ext>
            </a:extLst>
          </p:cNvPr>
          <p:cNvSpPr>
            <a:spLocks noGrp="1"/>
          </p:cNvSpPr>
          <p:nvPr>
            <p:ph type="body" sz="quarter" idx="17" hasCustomPrompt="1"/>
          </p:nvPr>
        </p:nvSpPr>
        <p:spPr>
          <a:xfrm>
            <a:off x="9796461" y="5951832"/>
            <a:ext cx="2026675" cy="640267"/>
          </a:xfrm>
          <a:blipFill>
            <a:blip r:embed="rId3"/>
            <a:stretch>
              <a:fillRect/>
            </a:stretch>
          </a:blipFill>
        </p:spPr>
        <p:txBody>
          <a:bodyPr/>
          <a:lstStyle>
            <a:lvl1pPr marL="0" indent="0">
              <a:buNone/>
              <a:defRPr/>
            </a:lvl1pPr>
          </a:lstStyle>
          <a:p>
            <a:pPr lvl="0"/>
            <a:r>
              <a:rPr lang="sv-SE" dirty="0"/>
              <a:t> </a:t>
            </a:r>
          </a:p>
        </p:txBody>
      </p:sp>
      <p:sp>
        <p:nvSpPr>
          <p:cNvPr id="11" name="Rubrik 1">
            <a:extLst>
              <a:ext uri="{FF2B5EF4-FFF2-40B4-BE49-F238E27FC236}">
                <a16:creationId xmlns:a16="http://schemas.microsoft.com/office/drawing/2014/main" id="{C0D44B3E-2230-4E61-9087-BC24BA6C1527}"/>
              </a:ext>
            </a:extLst>
          </p:cNvPr>
          <p:cNvSpPr>
            <a:spLocks noGrp="1"/>
          </p:cNvSpPr>
          <p:nvPr>
            <p:ph type="title"/>
          </p:nvPr>
        </p:nvSpPr>
        <p:spPr>
          <a:xfrm>
            <a:off x="639793" y="500068"/>
            <a:ext cx="7764433" cy="1133475"/>
          </a:xfrm>
        </p:spPr>
        <p:txBody>
          <a:bodyPr/>
          <a:lstStyle>
            <a:lvl1pPr>
              <a:defRPr>
                <a:solidFill>
                  <a:schemeClr val="bg1"/>
                </a:solidFill>
              </a:defRPr>
            </a:lvl1pPr>
          </a:lstStyle>
          <a:p>
            <a:r>
              <a:rPr lang="sv-SE"/>
              <a:t>Klicka här för att ändra mall för rubrikformat</a:t>
            </a:r>
            <a:endParaRPr lang="sv-SE" dirty="0"/>
          </a:p>
        </p:txBody>
      </p:sp>
      <p:sp>
        <p:nvSpPr>
          <p:cNvPr id="12" name="Platshållare för text 9">
            <a:extLst>
              <a:ext uri="{FF2B5EF4-FFF2-40B4-BE49-F238E27FC236}">
                <a16:creationId xmlns:a16="http://schemas.microsoft.com/office/drawing/2014/main" id="{02198346-753B-4BCB-85CE-9B5714F2374F}"/>
              </a:ext>
            </a:extLst>
          </p:cNvPr>
          <p:cNvSpPr>
            <a:spLocks noGrp="1"/>
          </p:cNvSpPr>
          <p:nvPr>
            <p:ph type="body" sz="quarter" idx="13"/>
          </p:nvPr>
        </p:nvSpPr>
        <p:spPr>
          <a:xfrm>
            <a:off x="639764" y="1808163"/>
            <a:ext cx="7764461" cy="4160839"/>
          </a:xfrm>
        </p:spPr>
        <p:txBody>
          <a:bodyPr/>
          <a:lstStyle>
            <a:lvl1pPr marL="179996" indent="-179996">
              <a:defRPr sz="2000">
                <a:solidFill>
                  <a:schemeClr val="bg1"/>
                </a:solidFill>
              </a:defRPr>
            </a:lvl1pPr>
            <a:lvl2pPr marL="359991" indent="-228594">
              <a:buFont typeface="Gill Sans MT Pro Light" panose="020B0302020104020203" pitchFamily="34" charset="0"/>
              <a:buChar char="­"/>
              <a:defRPr sz="1800">
                <a:solidFill>
                  <a:schemeClr val="bg1"/>
                </a:solidFill>
              </a:defRPr>
            </a:lvl2pPr>
            <a:lvl3pPr marL="539987" indent="-228594">
              <a:buFont typeface="Gill Sans MT Pro Light" panose="020B0302020104020203" pitchFamily="34" charset="0"/>
              <a:buChar char="­"/>
              <a:defRPr sz="1600">
                <a:solidFill>
                  <a:schemeClr val="bg1"/>
                </a:solidFill>
              </a:defRPr>
            </a:lvl3pPr>
            <a:lvl4pPr marL="719982" indent="-228594">
              <a:buFont typeface="Gill Sans MT Pro Light" panose="020B0302020104020203" pitchFamily="34" charset="0"/>
              <a:buChar char="­"/>
              <a:defRPr sz="1400">
                <a:solidFill>
                  <a:schemeClr val="bg1"/>
                </a:solidFill>
              </a:defRPr>
            </a:lvl4pPr>
            <a:lvl5pPr marL="899978" indent="-228594">
              <a:buFont typeface="Gill Sans MT Pro Light" panose="020B0302020104020203" pitchFamily="34" charset="0"/>
              <a:buChar char="­"/>
              <a:defRPr sz="1400">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482242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llsammans">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BC0E07DD-05D4-465E-9001-8DAAEC83FE05}"/>
              </a:ext>
            </a:extLst>
          </p:cNvPr>
          <p:cNvSpPr/>
          <p:nvPr userDrawn="1"/>
        </p:nvSpPr>
        <p:spPr>
          <a:xfrm>
            <a:off x="0" y="0"/>
            <a:ext cx="12192000" cy="6859200"/>
          </a:xfrm>
          <a:prstGeom prst="rect">
            <a:avLst/>
          </a:prstGeom>
          <a: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endParaRPr sz="2397"/>
          </a:p>
        </p:txBody>
      </p:sp>
      <p:sp>
        <p:nvSpPr>
          <p:cNvPr id="7" name="object 4">
            <a:extLst>
              <a:ext uri="{FF2B5EF4-FFF2-40B4-BE49-F238E27FC236}">
                <a16:creationId xmlns:a16="http://schemas.microsoft.com/office/drawing/2014/main" id="{D92307DF-AF1B-4508-B8F0-AFF0C80B2A37}"/>
              </a:ext>
            </a:extLst>
          </p:cNvPr>
          <p:cNvSpPr txBox="1">
            <a:spLocks/>
          </p:cNvSpPr>
          <p:nvPr userDrawn="1"/>
        </p:nvSpPr>
        <p:spPr>
          <a:xfrm>
            <a:off x="657203" y="402754"/>
            <a:ext cx="10158535" cy="878873"/>
          </a:xfrm>
          <a:prstGeom prst="rect">
            <a:avLst/>
          </a:prstGeom>
          <a:effectLst>
            <a:outerShdw blurRad="254000" dist="76200" dir="2700000" algn="tl" rotWithShape="0">
              <a:prstClr val="black">
                <a:alpha val="60000"/>
              </a:prstClr>
            </a:outerShdw>
          </a:effectLst>
        </p:spPr>
        <p:txBody>
          <a:bodyPr vert="horz" wrap="square" lIns="0" tIns="16933" rIns="0" bIns="0" rtlCol="0">
            <a:spAutoFit/>
          </a:bodyPr>
          <a:lstStyle>
            <a:lvl1pPr>
              <a:defRPr>
                <a:latin typeface="+mj-lt"/>
                <a:ea typeface="+mj-ea"/>
                <a:cs typeface="+mj-cs"/>
              </a:defRPr>
            </a:lvl1pPr>
          </a:lstStyle>
          <a:p>
            <a:pPr marL="16933">
              <a:spcBef>
                <a:spcPts val="133"/>
              </a:spcBef>
              <a:tabLst>
                <a:tab pos="4691992" algn="l"/>
              </a:tabLst>
            </a:pPr>
            <a:r>
              <a:rPr lang="sv-SE" sz="5600" kern="0" dirty="0">
                <a:solidFill>
                  <a:srgbClr val="FFFFFF"/>
                </a:solidFill>
                <a:latin typeface="Gill Sans MT" charset="0"/>
                <a:ea typeface="Gill Sans MT" charset="0"/>
                <a:cs typeface="Gill Sans MT" charset="0"/>
              </a:rPr>
              <a:t>TILLSAMMANS ÄR </a:t>
            </a:r>
            <a:r>
              <a:rPr lang="sv-SE" sz="5600" b="1" kern="0" dirty="0">
                <a:solidFill>
                  <a:srgbClr val="FFFFFF"/>
                </a:solidFill>
                <a:latin typeface="Gill Sans MT" charset="0"/>
                <a:ea typeface="Gill Sans MT" charset="0"/>
                <a:cs typeface="Gill Sans MT" charset="0"/>
              </a:rPr>
              <a:t>VI</a:t>
            </a:r>
            <a:r>
              <a:rPr lang="sv-SE" sz="5600" b="1" kern="0" spc="-287" dirty="0">
                <a:solidFill>
                  <a:srgbClr val="FFFFFF"/>
                </a:solidFill>
                <a:latin typeface="Gill Sans MT" charset="0"/>
                <a:ea typeface="Gill Sans MT" charset="0"/>
                <a:cs typeface="Gill Sans MT" charset="0"/>
              </a:rPr>
              <a:t> </a:t>
            </a:r>
            <a:r>
              <a:rPr lang="sv-SE" sz="5600" b="1" kern="0" spc="-53" dirty="0">
                <a:solidFill>
                  <a:srgbClr val="FFFFFF"/>
                </a:solidFill>
                <a:latin typeface="Gill Sans MT" charset="0"/>
                <a:ea typeface="Gill Sans MT" charset="0"/>
                <a:cs typeface="Gill Sans MT" charset="0"/>
              </a:rPr>
              <a:t>NACKA</a:t>
            </a:r>
            <a:endParaRPr lang="sv-SE" sz="5600" b="1" kern="0" dirty="0">
              <a:solidFill>
                <a:sysClr val="windowText" lastClr="000000"/>
              </a:solidFill>
              <a:latin typeface="Gill Sans MT" charset="0"/>
              <a:ea typeface="Gill Sans MT" charset="0"/>
              <a:cs typeface="Gill Sans MT" charset="0"/>
            </a:endParaRPr>
          </a:p>
        </p:txBody>
      </p:sp>
      <p:sp>
        <p:nvSpPr>
          <p:cNvPr id="8" name="object 4">
            <a:extLst>
              <a:ext uri="{FF2B5EF4-FFF2-40B4-BE49-F238E27FC236}">
                <a16:creationId xmlns:a16="http://schemas.microsoft.com/office/drawing/2014/main" id="{DF8B430C-B3CA-4F87-A52D-6CBD5B9649DD}"/>
              </a:ext>
            </a:extLst>
          </p:cNvPr>
          <p:cNvSpPr txBox="1"/>
          <p:nvPr userDrawn="1"/>
        </p:nvSpPr>
        <p:spPr>
          <a:xfrm>
            <a:off x="710400" y="4070740"/>
            <a:ext cx="5080000" cy="1740647"/>
          </a:xfrm>
          <a:prstGeom prst="rect">
            <a:avLst/>
          </a:prstGeom>
          <a:effectLst>
            <a:outerShdw blurRad="254000" dir="2700000" algn="tl" rotWithShape="0">
              <a:prstClr val="black">
                <a:alpha val="80000"/>
              </a:prstClr>
            </a:outerShdw>
          </a:effectLst>
        </p:spPr>
        <p:txBody>
          <a:bodyPr vert="horz" wrap="square" lIns="0" tIns="98213" rIns="0" bIns="0" rtlCol="0">
            <a:spAutoFit/>
          </a:bodyPr>
          <a:lstStyle/>
          <a:p>
            <a:pPr marL="16933" marR="56724">
              <a:lnSpc>
                <a:spcPts val="3200"/>
              </a:lnSpc>
              <a:spcBef>
                <a:spcPts val="773"/>
              </a:spcBef>
            </a:pPr>
            <a:r>
              <a:rPr lang="sv-SE" sz="2933" b="1" spc="-7" dirty="0">
                <a:solidFill>
                  <a:srgbClr val="FFFFFF"/>
                </a:solidFill>
                <a:latin typeface="Gill Sans MT" charset="0"/>
                <a:ea typeface="Gill Sans MT" charset="0"/>
                <a:cs typeface="Gill Sans MT" charset="0"/>
              </a:rPr>
              <a:t>I kommunen </a:t>
            </a:r>
            <a:br>
              <a:rPr lang="sv-SE" sz="2933" b="1" spc="-7" dirty="0">
                <a:solidFill>
                  <a:srgbClr val="FFFFFF"/>
                </a:solidFill>
                <a:latin typeface="Gill Sans MT" charset="0"/>
                <a:ea typeface="Gill Sans MT" charset="0"/>
                <a:cs typeface="Gill Sans MT" charset="0"/>
              </a:rPr>
            </a:br>
            <a:r>
              <a:rPr lang="sv-SE" sz="2933" b="1" spc="-7" dirty="0">
                <a:solidFill>
                  <a:srgbClr val="FFFFFF"/>
                </a:solidFill>
                <a:latin typeface="Gill Sans MT" charset="0"/>
                <a:ea typeface="Gill Sans MT" charset="0"/>
                <a:cs typeface="Gill Sans MT" charset="0"/>
              </a:rPr>
              <a:t>testar vi nytt </a:t>
            </a:r>
            <a:br>
              <a:rPr lang="sv-SE" sz="2933" b="1" spc="-7" dirty="0">
                <a:solidFill>
                  <a:srgbClr val="FFFFFF"/>
                </a:solidFill>
                <a:latin typeface="Gill Sans MT" charset="0"/>
                <a:ea typeface="Gill Sans MT" charset="0"/>
                <a:cs typeface="Gill Sans MT" charset="0"/>
              </a:rPr>
            </a:br>
            <a:r>
              <a:rPr lang="sv-SE" sz="2933" b="1" spc="-7" dirty="0">
                <a:solidFill>
                  <a:srgbClr val="FFFFFF"/>
                </a:solidFill>
                <a:latin typeface="Gill Sans MT" charset="0"/>
                <a:ea typeface="Gill Sans MT" charset="0"/>
                <a:cs typeface="Gill Sans MT" charset="0"/>
              </a:rPr>
              <a:t>för att fortsätta </a:t>
            </a:r>
            <a:br>
              <a:rPr lang="sv-SE" sz="2933" b="1" spc="-7" dirty="0">
                <a:solidFill>
                  <a:srgbClr val="FFFFFF"/>
                </a:solidFill>
                <a:latin typeface="Gill Sans MT" charset="0"/>
                <a:ea typeface="Gill Sans MT" charset="0"/>
                <a:cs typeface="Gill Sans MT" charset="0"/>
              </a:rPr>
            </a:br>
            <a:r>
              <a:rPr lang="sv-SE" sz="2933" b="1" spc="-7" dirty="0">
                <a:solidFill>
                  <a:srgbClr val="FFFFFF"/>
                </a:solidFill>
                <a:latin typeface="Gill Sans MT" charset="0"/>
                <a:ea typeface="Gill Sans MT" charset="0"/>
                <a:cs typeface="Gill Sans MT" charset="0"/>
              </a:rPr>
              <a:t>utvecklas.</a:t>
            </a:r>
          </a:p>
        </p:txBody>
      </p:sp>
      <p:pic>
        <p:nvPicPr>
          <p:cNvPr id="9" name="Bildobjekt 6">
            <a:extLst>
              <a:ext uri="{FF2B5EF4-FFF2-40B4-BE49-F238E27FC236}">
                <a16:creationId xmlns:a16="http://schemas.microsoft.com/office/drawing/2014/main" id="{EDE11735-579B-4438-90BD-E2B6945D8CD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25116542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ubrik, text YTA 4">
    <p:spTree>
      <p:nvGrpSpPr>
        <p:cNvPr id="1" name=""/>
        <p:cNvGrpSpPr/>
        <p:nvPr/>
      </p:nvGrpSpPr>
      <p:grpSpPr>
        <a:xfrm>
          <a:off x="0" y="0"/>
          <a:ext cx="0" cy="0"/>
          <a:chOff x="0" y="0"/>
          <a:chExt cx="0" cy="0"/>
        </a:xfrm>
      </p:grpSpPr>
      <p:pic>
        <p:nvPicPr>
          <p:cNvPr id="11" name="A07EDF14-5A12-41FE-B7BA-5D61B34D2AE4" descr="6FF47256-95D4-4042-A516-8C0DC43CD4CD@chimney">
            <a:extLst>
              <a:ext uri="{FF2B5EF4-FFF2-40B4-BE49-F238E27FC236}">
                <a16:creationId xmlns:a16="http://schemas.microsoft.com/office/drawing/2014/main" id="{36A1D54F-1C19-4517-B99A-C5775151ED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3350" y="-57532"/>
            <a:ext cx="12325351" cy="6949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dirty="0"/>
          </a:p>
        </p:txBody>
      </p:sp>
      <p:sp>
        <p:nvSpPr>
          <p:cNvPr id="18" name="Platshållare för text 10">
            <a:extLst>
              <a:ext uri="{FF2B5EF4-FFF2-40B4-BE49-F238E27FC236}">
                <a16:creationId xmlns:a16="http://schemas.microsoft.com/office/drawing/2014/main" id="{8BF8537A-4E77-4766-A1DC-8BB66CFD6A5B}"/>
              </a:ext>
            </a:extLst>
          </p:cNvPr>
          <p:cNvSpPr>
            <a:spLocks noGrp="1"/>
          </p:cNvSpPr>
          <p:nvPr>
            <p:ph type="body" sz="quarter" idx="17" hasCustomPrompt="1"/>
          </p:nvPr>
        </p:nvSpPr>
        <p:spPr>
          <a:xfrm>
            <a:off x="9796461" y="5951832"/>
            <a:ext cx="2026675" cy="640267"/>
          </a:xfrm>
          <a:blipFill>
            <a:blip r:embed="rId3"/>
            <a:stretch>
              <a:fillRect/>
            </a:stretch>
          </a:blipFill>
        </p:spPr>
        <p:txBody>
          <a:bodyPr/>
          <a:lstStyle>
            <a:lvl1pPr marL="0" indent="0">
              <a:buNone/>
              <a:defRPr/>
            </a:lvl1pPr>
          </a:lstStyle>
          <a:p>
            <a:pPr lvl="0"/>
            <a:r>
              <a:rPr lang="sv-SE" dirty="0"/>
              <a:t> </a:t>
            </a:r>
          </a:p>
        </p:txBody>
      </p:sp>
      <p:sp>
        <p:nvSpPr>
          <p:cNvPr id="10" name="Rubrik 1">
            <a:extLst>
              <a:ext uri="{FF2B5EF4-FFF2-40B4-BE49-F238E27FC236}">
                <a16:creationId xmlns:a16="http://schemas.microsoft.com/office/drawing/2014/main" id="{27CDB11F-3996-4954-9D63-C2CB5FE1B3BE}"/>
              </a:ext>
            </a:extLst>
          </p:cNvPr>
          <p:cNvSpPr>
            <a:spLocks noGrp="1"/>
          </p:cNvSpPr>
          <p:nvPr>
            <p:ph type="title"/>
          </p:nvPr>
        </p:nvSpPr>
        <p:spPr>
          <a:xfrm>
            <a:off x="639793" y="500068"/>
            <a:ext cx="7764433" cy="1133475"/>
          </a:xfrm>
        </p:spPr>
        <p:txBody>
          <a:bodyPr/>
          <a:lstStyle>
            <a:lvl1pPr>
              <a:defRPr>
                <a:solidFill>
                  <a:schemeClr val="bg1"/>
                </a:solidFill>
              </a:defRPr>
            </a:lvl1pPr>
          </a:lstStyle>
          <a:p>
            <a:r>
              <a:rPr lang="sv-SE"/>
              <a:t>Klicka här för att ändra mall för rubrikformat</a:t>
            </a:r>
            <a:endParaRPr lang="sv-SE" dirty="0"/>
          </a:p>
        </p:txBody>
      </p:sp>
      <p:sp>
        <p:nvSpPr>
          <p:cNvPr id="12" name="Platshållare för text 9">
            <a:extLst>
              <a:ext uri="{FF2B5EF4-FFF2-40B4-BE49-F238E27FC236}">
                <a16:creationId xmlns:a16="http://schemas.microsoft.com/office/drawing/2014/main" id="{9811892E-62C6-418B-BFE5-8E47F014E3E3}"/>
              </a:ext>
            </a:extLst>
          </p:cNvPr>
          <p:cNvSpPr>
            <a:spLocks noGrp="1"/>
          </p:cNvSpPr>
          <p:nvPr>
            <p:ph type="body" sz="quarter" idx="13"/>
          </p:nvPr>
        </p:nvSpPr>
        <p:spPr>
          <a:xfrm>
            <a:off x="639764" y="1808163"/>
            <a:ext cx="7764461" cy="4160839"/>
          </a:xfrm>
        </p:spPr>
        <p:txBody>
          <a:bodyPr/>
          <a:lstStyle>
            <a:lvl1pPr marL="179996" indent="-179996">
              <a:defRPr sz="2000">
                <a:solidFill>
                  <a:schemeClr val="bg1"/>
                </a:solidFill>
              </a:defRPr>
            </a:lvl1pPr>
            <a:lvl2pPr marL="359991" indent="-228594">
              <a:buFont typeface="Gill Sans MT Pro Light" panose="020B0302020104020203" pitchFamily="34" charset="0"/>
              <a:buChar char="­"/>
              <a:defRPr sz="1800">
                <a:solidFill>
                  <a:schemeClr val="bg1"/>
                </a:solidFill>
              </a:defRPr>
            </a:lvl2pPr>
            <a:lvl3pPr marL="539987" indent="-228594">
              <a:buFont typeface="Gill Sans MT Pro Light" panose="020B0302020104020203" pitchFamily="34" charset="0"/>
              <a:buChar char="­"/>
              <a:defRPr sz="1600">
                <a:solidFill>
                  <a:schemeClr val="bg1"/>
                </a:solidFill>
              </a:defRPr>
            </a:lvl3pPr>
            <a:lvl4pPr marL="719982" indent="-228594">
              <a:buFont typeface="Gill Sans MT Pro Light" panose="020B0302020104020203" pitchFamily="34" charset="0"/>
              <a:buChar char="­"/>
              <a:defRPr sz="1400">
                <a:solidFill>
                  <a:schemeClr val="bg1"/>
                </a:solidFill>
              </a:defRPr>
            </a:lvl4pPr>
            <a:lvl5pPr marL="899978" indent="-228594">
              <a:buFont typeface="Gill Sans MT Pro Light" panose="020B0302020104020203" pitchFamily="34" charset="0"/>
              <a:buChar char="­"/>
              <a:defRPr sz="1400">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40925997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ldcollage 2">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D67BC8D-5DA5-4E79-BC06-B1186574795C}"/>
              </a:ext>
            </a:extLst>
          </p:cNvPr>
          <p:cNvSpPr>
            <a:spLocks noGrp="1"/>
          </p:cNvSpPr>
          <p:nvPr>
            <p:ph type="pic" idx="1"/>
          </p:nvPr>
        </p:nvSpPr>
        <p:spPr>
          <a:xfrm>
            <a:off x="1" y="0"/>
            <a:ext cx="6048000" cy="6858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9" name="Platshållare för bild 2">
            <a:extLst>
              <a:ext uri="{FF2B5EF4-FFF2-40B4-BE49-F238E27FC236}">
                <a16:creationId xmlns:a16="http://schemas.microsoft.com/office/drawing/2014/main" id="{59935704-DD69-45C8-93D6-70C51DB09123}"/>
              </a:ext>
            </a:extLst>
          </p:cNvPr>
          <p:cNvSpPr>
            <a:spLocks noGrp="1"/>
          </p:cNvSpPr>
          <p:nvPr>
            <p:ph type="pic" idx="13"/>
          </p:nvPr>
        </p:nvSpPr>
        <p:spPr>
          <a:xfrm>
            <a:off x="6150195" y="0"/>
            <a:ext cx="6048000" cy="6858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11" name="Platshållare för text 10">
            <a:extLst>
              <a:ext uri="{FF2B5EF4-FFF2-40B4-BE49-F238E27FC236}">
                <a16:creationId xmlns:a16="http://schemas.microsoft.com/office/drawing/2014/main" id="{A065E4CF-9FA7-4B21-A6DB-B73B00192A60}"/>
              </a:ext>
            </a:extLst>
          </p:cNvPr>
          <p:cNvSpPr>
            <a:spLocks noGrp="1"/>
          </p:cNvSpPr>
          <p:nvPr>
            <p:ph type="body" sz="quarter" idx="17" hasCustomPrompt="1"/>
          </p:nvPr>
        </p:nvSpPr>
        <p:spPr>
          <a:xfrm>
            <a:off x="9796461" y="5951832"/>
            <a:ext cx="2026675" cy="640267"/>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4146723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ildcollage 3">
    <p:spTree>
      <p:nvGrpSpPr>
        <p:cNvPr id="1" name=""/>
        <p:cNvGrpSpPr/>
        <p:nvPr/>
      </p:nvGrpSpPr>
      <p:grpSpPr>
        <a:xfrm>
          <a:off x="0" y="0"/>
          <a:ext cx="0" cy="0"/>
          <a:chOff x="0" y="0"/>
          <a:chExt cx="0" cy="0"/>
        </a:xfrm>
      </p:grpSpPr>
      <p:sp>
        <p:nvSpPr>
          <p:cNvPr id="6" name="Platshållare för bild 2">
            <a:extLst>
              <a:ext uri="{FF2B5EF4-FFF2-40B4-BE49-F238E27FC236}">
                <a16:creationId xmlns:a16="http://schemas.microsoft.com/office/drawing/2014/main" id="{50212A9E-C464-42DE-825E-5F023B24AABC}"/>
              </a:ext>
            </a:extLst>
          </p:cNvPr>
          <p:cNvSpPr>
            <a:spLocks noGrp="1"/>
          </p:cNvSpPr>
          <p:nvPr>
            <p:ph type="pic" idx="1"/>
          </p:nvPr>
        </p:nvSpPr>
        <p:spPr>
          <a:xfrm>
            <a:off x="1" y="0"/>
            <a:ext cx="6048000" cy="6858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7" name="Platshållare för bild 2">
            <a:extLst>
              <a:ext uri="{FF2B5EF4-FFF2-40B4-BE49-F238E27FC236}">
                <a16:creationId xmlns:a16="http://schemas.microsoft.com/office/drawing/2014/main" id="{BB7266A3-AE9B-4E41-8602-A62536078EE6}"/>
              </a:ext>
            </a:extLst>
          </p:cNvPr>
          <p:cNvSpPr>
            <a:spLocks noGrp="1"/>
          </p:cNvSpPr>
          <p:nvPr>
            <p:ph type="pic" idx="13"/>
          </p:nvPr>
        </p:nvSpPr>
        <p:spPr>
          <a:xfrm>
            <a:off x="6150195" y="-2381"/>
            <a:ext cx="6048000" cy="3384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8" name="Platshållare för bild 2">
            <a:extLst>
              <a:ext uri="{FF2B5EF4-FFF2-40B4-BE49-F238E27FC236}">
                <a16:creationId xmlns:a16="http://schemas.microsoft.com/office/drawing/2014/main" id="{4557595D-B44E-423B-B53D-C5F7E2838051}"/>
              </a:ext>
            </a:extLst>
          </p:cNvPr>
          <p:cNvSpPr>
            <a:spLocks noGrp="1"/>
          </p:cNvSpPr>
          <p:nvPr>
            <p:ph type="pic" idx="16"/>
          </p:nvPr>
        </p:nvSpPr>
        <p:spPr>
          <a:xfrm>
            <a:off x="6144001" y="3479991"/>
            <a:ext cx="6048000" cy="3384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12" name="Platshållare för text 10">
            <a:extLst>
              <a:ext uri="{FF2B5EF4-FFF2-40B4-BE49-F238E27FC236}">
                <a16:creationId xmlns:a16="http://schemas.microsoft.com/office/drawing/2014/main" id="{433BD1FA-ABD8-4829-8258-695C1D5DABEA}"/>
              </a:ext>
            </a:extLst>
          </p:cNvPr>
          <p:cNvSpPr>
            <a:spLocks noGrp="1"/>
          </p:cNvSpPr>
          <p:nvPr>
            <p:ph type="body" sz="quarter" idx="17" hasCustomPrompt="1"/>
          </p:nvPr>
        </p:nvSpPr>
        <p:spPr>
          <a:xfrm>
            <a:off x="9796461" y="5951832"/>
            <a:ext cx="2026675" cy="640267"/>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33532302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ildcollage 4">
    <p:spTree>
      <p:nvGrpSpPr>
        <p:cNvPr id="1" name=""/>
        <p:cNvGrpSpPr/>
        <p:nvPr/>
      </p:nvGrpSpPr>
      <p:grpSpPr>
        <a:xfrm>
          <a:off x="0" y="0"/>
          <a:ext cx="0" cy="0"/>
          <a:chOff x="0" y="0"/>
          <a:chExt cx="0" cy="0"/>
        </a:xfrm>
      </p:grpSpPr>
      <p:sp>
        <p:nvSpPr>
          <p:cNvPr id="14" name="Platshållare för bild 2">
            <a:extLst>
              <a:ext uri="{FF2B5EF4-FFF2-40B4-BE49-F238E27FC236}">
                <a16:creationId xmlns:a16="http://schemas.microsoft.com/office/drawing/2014/main" id="{029A61F7-5DB6-4394-9D77-1AD82E0FC402}"/>
              </a:ext>
            </a:extLst>
          </p:cNvPr>
          <p:cNvSpPr>
            <a:spLocks noGrp="1"/>
          </p:cNvSpPr>
          <p:nvPr>
            <p:ph type="pic" idx="13"/>
          </p:nvPr>
        </p:nvSpPr>
        <p:spPr>
          <a:xfrm>
            <a:off x="6151144" y="0"/>
            <a:ext cx="6048000" cy="3384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15" name="Platshållare för bild 2">
            <a:extLst>
              <a:ext uri="{FF2B5EF4-FFF2-40B4-BE49-F238E27FC236}">
                <a16:creationId xmlns:a16="http://schemas.microsoft.com/office/drawing/2014/main" id="{D59F388B-B781-43C5-8930-9169432CCE73}"/>
              </a:ext>
            </a:extLst>
          </p:cNvPr>
          <p:cNvSpPr>
            <a:spLocks noGrp="1"/>
          </p:cNvSpPr>
          <p:nvPr>
            <p:ph type="pic" idx="16"/>
          </p:nvPr>
        </p:nvSpPr>
        <p:spPr>
          <a:xfrm>
            <a:off x="6151144" y="3482372"/>
            <a:ext cx="6048000" cy="3384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endParaRPr lang="sv-SE" dirty="0"/>
          </a:p>
        </p:txBody>
      </p:sp>
      <p:sp>
        <p:nvSpPr>
          <p:cNvPr id="16" name="Platshållare för bild 2">
            <a:extLst>
              <a:ext uri="{FF2B5EF4-FFF2-40B4-BE49-F238E27FC236}">
                <a16:creationId xmlns:a16="http://schemas.microsoft.com/office/drawing/2014/main" id="{7424A79F-1B59-4EC6-9F01-F1065E75C5F2}"/>
              </a:ext>
            </a:extLst>
          </p:cNvPr>
          <p:cNvSpPr>
            <a:spLocks noGrp="1"/>
          </p:cNvSpPr>
          <p:nvPr>
            <p:ph type="pic" idx="18"/>
          </p:nvPr>
        </p:nvSpPr>
        <p:spPr>
          <a:xfrm>
            <a:off x="1" y="0"/>
            <a:ext cx="6048000" cy="3384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17" name="Platshållare för bild 2">
            <a:extLst>
              <a:ext uri="{FF2B5EF4-FFF2-40B4-BE49-F238E27FC236}">
                <a16:creationId xmlns:a16="http://schemas.microsoft.com/office/drawing/2014/main" id="{5B71CF3F-4A3E-473B-8B31-F97164CD0D8F}"/>
              </a:ext>
            </a:extLst>
          </p:cNvPr>
          <p:cNvSpPr>
            <a:spLocks noGrp="1"/>
          </p:cNvSpPr>
          <p:nvPr>
            <p:ph type="pic" idx="19"/>
          </p:nvPr>
        </p:nvSpPr>
        <p:spPr>
          <a:xfrm>
            <a:off x="1" y="3482372"/>
            <a:ext cx="6048000" cy="3384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12" name="Platshållare för text 3">
            <a:extLst>
              <a:ext uri="{FF2B5EF4-FFF2-40B4-BE49-F238E27FC236}">
                <a16:creationId xmlns:a16="http://schemas.microsoft.com/office/drawing/2014/main" id="{16C61011-8EF7-4F20-B60B-3DE7DF16D60F}"/>
              </a:ext>
            </a:extLst>
          </p:cNvPr>
          <p:cNvSpPr>
            <a:spLocks noGrp="1"/>
          </p:cNvSpPr>
          <p:nvPr>
            <p:ph type="body" sz="quarter" idx="20" hasCustomPrompt="1"/>
          </p:nvPr>
        </p:nvSpPr>
        <p:spPr>
          <a:xfrm>
            <a:off x="9796464" y="5946776"/>
            <a:ext cx="2026675" cy="658813"/>
          </a:xfrm>
        </p:spPr>
        <p:txBody>
          <a:bodyPr/>
          <a:lstStyle>
            <a:lvl1pPr marL="0" indent="0">
              <a:buNone/>
              <a:defRPr/>
            </a:lvl1pPr>
          </a:lstStyle>
          <a:p>
            <a:pPr lvl="0"/>
            <a:r>
              <a:rPr lang="sv-SE" dirty="0"/>
              <a:t> </a:t>
            </a:r>
          </a:p>
        </p:txBody>
      </p:sp>
      <p:sp>
        <p:nvSpPr>
          <p:cNvPr id="20" name="Platshållare för text 10">
            <a:extLst>
              <a:ext uri="{FF2B5EF4-FFF2-40B4-BE49-F238E27FC236}">
                <a16:creationId xmlns:a16="http://schemas.microsoft.com/office/drawing/2014/main" id="{FCA95EA6-EBA2-4B89-9F1A-5D25CFA56D29}"/>
              </a:ext>
            </a:extLst>
          </p:cNvPr>
          <p:cNvSpPr>
            <a:spLocks noGrp="1"/>
          </p:cNvSpPr>
          <p:nvPr>
            <p:ph type="body" sz="quarter" idx="17" hasCustomPrompt="1"/>
          </p:nvPr>
        </p:nvSpPr>
        <p:spPr>
          <a:xfrm>
            <a:off x="9796461" y="5951832"/>
            <a:ext cx="2026675" cy="640267"/>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35389102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ild, kort text/citat">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a:t>20xx-xx-xx</a:t>
            </a:r>
            <a:endParaRPr lang="sv-SE" dirty="0"/>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10" name="Rubrik 1">
            <a:extLst>
              <a:ext uri="{FF2B5EF4-FFF2-40B4-BE49-F238E27FC236}">
                <a16:creationId xmlns:a16="http://schemas.microsoft.com/office/drawing/2014/main" id="{C3A069D7-A832-4F5A-9DE9-18BD6C778C87}"/>
              </a:ext>
            </a:extLst>
          </p:cNvPr>
          <p:cNvSpPr>
            <a:spLocks noGrp="1"/>
          </p:cNvSpPr>
          <p:nvPr>
            <p:ph type="title" hasCustomPrompt="1"/>
          </p:nvPr>
        </p:nvSpPr>
        <p:spPr>
          <a:xfrm>
            <a:off x="639793" y="975216"/>
            <a:ext cx="5025187" cy="1777712"/>
          </a:xfrm>
        </p:spPr>
        <p:txBody>
          <a:bodyPr>
            <a:normAutofit/>
          </a:bodyPr>
          <a:lstStyle>
            <a:lvl1pPr>
              <a:defRPr lang="en-GB" sz="2800" b="1" kern="1200" cap="none" baseline="0" dirty="0">
                <a:solidFill>
                  <a:schemeClr val="bg1"/>
                </a:solidFill>
                <a:effectLst>
                  <a:outerShdw blurRad="558800" dist="50800" dir="5400000" algn="ctr" rotWithShape="0">
                    <a:schemeClr val="tx1">
                      <a:alpha val="60000"/>
                    </a:schemeClr>
                  </a:outerShdw>
                </a:effectLst>
                <a:latin typeface="+mj-lt"/>
                <a:ea typeface="+mn-ea"/>
                <a:cs typeface="+mn-cs"/>
              </a:defRPr>
            </a:lvl1pPr>
          </a:lstStyle>
          <a:p>
            <a:pPr marL="0" lvl="0" indent="0" algn="l" defTabSz="914377" rtl="0" eaLnBrk="1" latinLnBrk="0" hangingPunct="1">
              <a:lnSpc>
                <a:spcPct val="90000"/>
              </a:lnSpc>
              <a:spcBef>
                <a:spcPts val="1000"/>
              </a:spcBef>
              <a:buFont typeface="Arial" panose="020B0604020202020204" pitchFamily="34" charset="0"/>
              <a:buNone/>
            </a:pPr>
            <a:r>
              <a:rPr lang="sv-SE" dirty="0"/>
              <a:t>Klicka här för att lägga till större text eller citat</a:t>
            </a:r>
          </a:p>
        </p:txBody>
      </p:sp>
      <p:sp>
        <p:nvSpPr>
          <p:cNvPr id="12" name="Platshållare för text 10">
            <a:extLst>
              <a:ext uri="{FF2B5EF4-FFF2-40B4-BE49-F238E27FC236}">
                <a16:creationId xmlns:a16="http://schemas.microsoft.com/office/drawing/2014/main" id="{7CCA1380-98DD-4682-924F-9763C5A89ADD}"/>
              </a:ext>
            </a:extLst>
          </p:cNvPr>
          <p:cNvSpPr>
            <a:spLocks noGrp="1"/>
          </p:cNvSpPr>
          <p:nvPr>
            <p:ph type="body" sz="quarter" idx="17" hasCustomPrompt="1"/>
          </p:nvPr>
        </p:nvSpPr>
        <p:spPr>
          <a:xfrm>
            <a:off x="9796461" y="5951832"/>
            <a:ext cx="2026675" cy="640267"/>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5422359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tt diagram m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E89D1-7BB3-41A9-87A8-7B04E92C5D66}"/>
              </a:ext>
            </a:extLst>
          </p:cNvPr>
          <p:cNvSpPr>
            <a:spLocks noGrp="1"/>
          </p:cNvSpPr>
          <p:nvPr>
            <p:ph type="title"/>
          </p:nvPr>
        </p:nvSpPr>
        <p:spPr>
          <a:xfrm>
            <a:off x="639763" y="232914"/>
            <a:ext cx="9878591" cy="694260"/>
          </a:xfrm>
        </p:spPr>
        <p:txBody>
          <a:bodyPr anchor="b">
            <a:normAutofit/>
          </a:bodyPr>
          <a:lstStyle>
            <a:lvl1pPr>
              <a:defRPr lang="en-GB" sz="2400" b="1" kern="1200" cap="all" baseline="0" dirty="0">
                <a:solidFill>
                  <a:schemeClr val="tx1"/>
                </a:solidFill>
                <a:latin typeface="+mj-lt"/>
                <a:ea typeface="+mn-ea"/>
                <a:cs typeface="+mn-cs"/>
              </a:defRPr>
            </a:lvl1pPr>
          </a:lstStyle>
          <a:p>
            <a:r>
              <a:rPr lang="sv-SE"/>
              <a:t>Klicka här för att ändra mall för rubrikformat</a:t>
            </a:r>
            <a:endParaRPr lang="sv-SE" dirty="0"/>
          </a:p>
        </p:txBody>
      </p:sp>
      <p:sp>
        <p:nvSpPr>
          <p:cNvPr id="17" name="Platshållare för innehåll 3">
            <a:extLst>
              <a:ext uri="{FF2B5EF4-FFF2-40B4-BE49-F238E27FC236}">
                <a16:creationId xmlns:a16="http://schemas.microsoft.com/office/drawing/2014/main" id="{1AA353D9-3D1E-4354-958F-7F322B7A457C}"/>
              </a:ext>
            </a:extLst>
          </p:cNvPr>
          <p:cNvSpPr>
            <a:spLocks noGrp="1"/>
          </p:cNvSpPr>
          <p:nvPr>
            <p:ph sz="half" idx="2" hasCustomPrompt="1"/>
          </p:nvPr>
        </p:nvSpPr>
        <p:spPr>
          <a:xfrm>
            <a:off x="639763" y="1109663"/>
            <a:ext cx="7970836" cy="4989511"/>
          </a:xfrm>
        </p:spPr>
        <p:txBody>
          <a:bodyPr/>
          <a:lstStyle>
            <a:lvl1pPr marL="0" indent="0">
              <a:buNone/>
              <a:defRPr sz="1600"/>
            </a:lvl1pPr>
            <a:lvl2pPr marL="671383" indent="0">
              <a:buNone/>
              <a:defRPr/>
            </a:lvl2pPr>
            <a:lvl3pPr marL="1031374" indent="0">
              <a:buNone/>
              <a:defRPr/>
            </a:lvl3pPr>
            <a:lvl4pPr marL="1391365" indent="0">
              <a:buNone/>
              <a:defRPr/>
            </a:lvl4pPr>
            <a:lvl5pPr marL="1828754" indent="0">
              <a:buNone/>
              <a:defRPr/>
            </a:lvl5pPr>
          </a:lstStyle>
          <a:p>
            <a:pPr lvl="0"/>
            <a:r>
              <a:rPr lang="sv-SE" dirty="0"/>
              <a:t>Diagram</a:t>
            </a:r>
          </a:p>
        </p:txBody>
      </p:sp>
      <p:sp>
        <p:nvSpPr>
          <p:cNvPr id="7" name="Platshållare för datum 6">
            <a:extLst>
              <a:ext uri="{FF2B5EF4-FFF2-40B4-BE49-F238E27FC236}">
                <a16:creationId xmlns:a16="http://schemas.microsoft.com/office/drawing/2014/main" id="{316381CF-2E64-4AD5-AEBB-70396CAD592B}"/>
              </a:ext>
            </a:extLst>
          </p:cNvPr>
          <p:cNvSpPr>
            <a:spLocks noGrp="1"/>
          </p:cNvSpPr>
          <p:nvPr>
            <p:ph type="dt" sz="half" idx="10"/>
          </p:nvPr>
        </p:nvSpPr>
        <p:spPr/>
        <p:txBody>
          <a:bodyPr/>
          <a:lstStyle/>
          <a:p>
            <a:r>
              <a:rPr lang="sv-SE"/>
              <a:t>20xx-xx-xx</a:t>
            </a:r>
            <a:endParaRPr lang="sv-SE" dirty="0"/>
          </a:p>
        </p:txBody>
      </p:sp>
      <p:sp>
        <p:nvSpPr>
          <p:cNvPr id="8" name="Platshållare för sidfot 7">
            <a:extLst>
              <a:ext uri="{FF2B5EF4-FFF2-40B4-BE49-F238E27FC236}">
                <a16:creationId xmlns:a16="http://schemas.microsoft.com/office/drawing/2014/main" id="{EE84E61B-4EE4-4BE4-9DD2-5ED8D14FF7AE}"/>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9" name="Platshållare för bildnummer 8">
            <a:extLst>
              <a:ext uri="{FF2B5EF4-FFF2-40B4-BE49-F238E27FC236}">
                <a16:creationId xmlns:a16="http://schemas.microsoft.com/office/drawing/2014/main" id="{D50FC205-9444-4A85-9F1F-C0EA6B540C20}"/>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14" name="Platshållare för text 10">
            <a:extLst>
              <a:ext uri="{FF2B5EF4-FFF2-40B4-BE49-F238E27FC236}">
                <a16:creationId xmlns:a16="http://schemas.microsoft.com/office/drawing/2014/main" id="{63BE0F51-55C6-4DD4-BD4A-13588BB8E37E}"/>
              </a:ext>
            </a:extLst>
          </p:cNvPr>
          <p:cNvSpPr>
            <a:spLocks noGrp="1"/>
          </p:cNvSpPr>
          <p:nvPr>
            <p:ph type="body" sz="quarter" idx="17" hasCustomPrompt="1"/>
          </p:nvPr>
        </p:nvSpPr>
        <p:spPr>
          <a:xfrm>
            <a:off x="9796461" y="5951832"/>
            <a:ext cx="2026675" cy="640267"/>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8222748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vå diagram m rubrik">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ED9EF822-6A7B-4AB4-BF58-7A5EB718A1E6}"/>
              </a:ext>
            </a:extLst>
          </p:cNvPr>
          <p:cNvSpPr>
            <a:spLocks noGrp="1"/>
          </p:cNvSpPr>
          <p:nvPr>
            <p:ph type="title"/>
          </p:nvPr>
        </p:nvSpPr>
        <p:spPr>
          <a:xfrm>
            <a:off x="656003" y="706645"/>
            <a:ext cx="4295955" cy="694260"/>
          </a:xfrm>
        </p:spPr>
        <p:txBody>
          <a:bodyPr anchor="b">
            <a:normAutofit/>
          </a:bodyPr>
          <a:lstStyle>
            <a:lvl1pPr>
              <a:defRPr lang="en-GB" sz="2400" b="1" kern="1200" cap="all" baseline="0" dirty="0">
                <a:solidFill>
                  <a:schemeClr val="tx1"/>
                </a:solidFill>
                <a:latin typeface="+mj-lt"/>
                <a:ea typeface="+mn-ea"/>
                <a:cs typeface="+mn-cs"/>
              </a:defRPr>
            </a:lvl1pPr>
          </a:lstStyle>
          <a:p>
            <a:r>
              <a:rPr lang="sv-SE"/>
              <a:t>Klicka här för att ändra mall för rubrikformat</a:t>
            </a:r>
            <a:endParaRPr lang="sv-SE" dirty="0"/>
          </a:p>
        </p:txBody>
      </p:sp>
      <p:sp>
        <p:nvSpPr>
          <p:cNvPr id="5" name="Platshållare för text 4">
            <a:extLst>
              <a:ext uri="{FF2B5EF4-FFF2-40B4-BE49-F238E27FC236}">
                <a16:creationId xmlns:a16="http://schemas.microsoft.com/office/drawing/2014/main" id="{7FE0F6F0-AAB2-41C2-BCC7-8C271E8B9837}"/>
              </a:ext>
            </a:extLst>
          </p:cNvPr>
          <p:cNvSpPr>
            <a:spLocks noGrp="1"/>
          </p:cNvSpPr>
          <p:nvPr>
            <p:ph type="body" sz="quarter" idx="3" hasCustomPrompt="1"/>
          </p:nvPr>
        </p:nvSpPr>
        <p:spPr>
          <a:xfrm>
            <a:off x="5988413" y="706645"/>
            <a:ext cx="4295955" cy="694260"/>
          </a:xfrm>
        </p:spPr>
        <p:txBody>
          <a:bodyPr anchor="b">
            <a:normAutofit/>
          </a:bodyPr>
          <a:lstStyle>
            <a:lvl1pPr marL="0" indent="0">
              <a:buNone/>
              <a:defRPr sz="2400" b="1" cap="all" baseline="0">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sv-SE" dirty="0"/>
              <a:t>Klicka för att lägga till rubrik</a:t>
            </a:r>
          </a:p>
        </p:txBody>
      </p:sp>
      <p:sp>
        <p:nvSpPr>
          <p:cNvPr id="4" name="Platshållare för innehåll 3">
            <a:extLst>
              <a:ext uri="{FF2B5EF4-FFF2-40B4-BE49-F238E27FC236}">
                <a16:creationId xmlns:a16="http://schemas.microsoft.com/office/drawing/2014/main" id="{FDF390A6-276A-436C-9124-DA35C2985E3E}"/>
              </a:ext>
            </a:extLst>
          </p:cNvPr>
          <p:cNvSpPr>
            <a:spLocks noGrp="1"/>
          </p:cNvSpPr>
          <p:nvPr>
            <p:ph sz="half" idx="2" hasCustomPrompt="1"/>
          </p:nvPr>
        </p:nvSpPr>
        <p:spPr>
          <a:xfrm>
            <a:off x="656003" y="1668318"/>
            <a:ext cx="5052055" cy="3684588"/>
          </a:xfrm>
        </p:spPr>
        <p:txBody>
          <a:bodyPr/>
          <a:lstStyle>
            <a:lvl1pPr marL="0" indent="0">
              <a:buNone/>
              <a:defRPr sz="1600"/>
            </a:lvl1pPr>
            <a:lvl2pPr marL="671383" indent="0">
              <a:buNone/>
              <a:defRPr/>
            </a:lvl2pPr>
            <a:lvl3pPr marL="1031374" indent="0">
              <a:buNone/>
              <a:defRPr/>
            </a:lvl3pPr>
            <a:lvl4pPr marL="1391365" indent="0">
              <a:buNone/>
              <a:defRPr/>
            </a:lvl4pPr>
            <a:lvl5pPr marL="1828754" indent="0">
              <a:buNone/>
              <a:defRPr/>
            </a:lvl5pPr>
          </a:lstStyle>
          <a:p>
            <a:pPr lvl="0"/>
            <a:r>
              <a:rPr lang="sv-SE" dirty="0"/>
              <a:t>Diagram</a:t>
            </a:r>
          </a:p>
        </p:txBody>
      </p:sp>
      <p:sp>
        <p:nvSpPr>
          <p:cNvPr id="6" name="Platshållare för innehåll 5">
            <a:extLst>
              <a:ext uri="{FF2B5EF4-FFF2-40B4-BE49-F238E27FC236}">
                <a16:creationId xmlns:a16="http://schemas.microsoft.com/office/drawing/2014/main" id="{2EFC2A89-1B93-4FDA-A336-1F6BDCBD9644}"/>
              </a:ext>
            </a:extLst>
          </p:cNvPr>
          <p:cNvSpPr>
            <a:spLocks noGrp="1"/>
          </p:cNvSpPr>
          <p:nvPr>
            <p:ph sz="quarter" idx="4" hasCustomPrompt="1"/>
          </p:nvPr>
        </p:nvSpPr>
        <p:spPr>
          <a:xfrm>
            <a:off x="5988414" y="1668318"/>
            <a:ext cx="5076935" cy="3684588"/>
          </a:xfrm>
        </p:spPr>
        <p:txBody>
          <a:bodyPr/>
          <a:lstStyle>
            <a:lvl1pPr marL="0" indent="0">
              <a:buNone/>
              <a:defRPr sz="1600"/>
            </a:lvl1pPr>
            <a:lvl2pPr marL="671383" indent="0">
              <a:buNone/>
              <a:defRPr/>
            </a:lvl2pPr>
            <a:lvl3pPr marL="1031374" indent="0">
              <a:buNone/>
              <a:defRPr/>
            </a:lvl3pPr>
            <a:lvl4pPr marL="1391365" indent="0">
              <a:buNone/>
              <a:defRPr/>
            </a:lvl4pPr>
            <a:lvl5pPr marL="1828754" indent="0">
              <a:buNone/>
              <a:defRPr/>
            </a:lvl5pPr>
          </a:lstStyle>
          <a:p>
            <a:pPr lvl="0"/>
            <a:r>
              <a:rPr lang="sv-SE" dirty="0"/>
              <a:t>Diagram</a:t>
            </a:r>
          </a:p>
        </p:txBody>
      </p:sp>
      <p:sp>
        <p:nvSpPr>
          <p:cNvPr id="7" name="Platshållare för datum 6">
            <a:extLst>
              <a:ext uri="{FF2B5EF4-FFF2-40B4-BE49-F238E27FC236}">
                <a16:creationId xmlns:a16="http://schemas.microsoft.com/office/drawing/2014/main" id="{316381CF-2E64-4AD5-AEBB-70396CAD592B}"/>
              </a:ext>
            </a:extLst>
          </p:cNvPr>
          <p:cNvSpPr>
            <a:spLocks noGrp="1"/>
          </p:cNvSpPr>
          <p:nvPr>
            <p:ph type="dt" sz="half" idx="10"/>
          </p:nvPr>
        </p:nvSpPr>
        <p:spPr/>
        <p:txBody>
          <a:bodyPr/>
          <a:lstStyle/>
          <a:p>
            <a:r>
              <a:rPr lang="sv-SE"/>
              <a:t>20xx-xx-xx</a:t>
            </a:r>
            <a:endParaRPr lang="sv-SE" dirty="0"/>
          </a:p>
        </p:txBody>
      </p:sp>
      <p:sp>
        <p:nvSpPr>
          <p:cNvPr id="8" name="Platshållare för sidfot 7">
            <a:extLst>
              <a:ext uri="{FF2B5EF4-FFF2-40B4-BE49-F238E27FC236}">
                <a16:creationId xmlns:a16="http://schemas.microsoft.com/office/drawing/2014/main" id="{EE84E61B-4EE4-4BE4-9DD2-5ED8D14FF7AE}"/>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9" name="Platshållare för bildnummer 8">
            <a:extLst>
              <a:ext uri="{FF2B5EF4-FFF2-40B4-BE49-F238E27FC236}">
                <a16:creationId xmlns:a16="http://schemas.microsoft.com/office/drawing/2014/main" id="{D50FC205-9444-4A85-9F1F-C0EA6B540C20}"/>
              </a:ext>
            </a:extLst>
          </p:cNvPr>
          <p:cNvSpPr>
            <a:spLocks noGrp="1"/>
          </p:cNvSpPr>
          <p:nvPr>
            <p:ph type="sldNum" sz="quarter" idx="12"/>
          </p:nvPr>
        </p:nvSpPr>
        <p:spPr/>
        <p:txBody>
          <a:bodyPr/>
          <a:lstStyle/>
          <a:p>
            <a:fld id="{24DB4950-D2E7-4B1F-BC4A-EE048054108A}" type="slidenum">
              <a:rPr lang="sv-SE" smtClean="0"/>
              <a:t>‹#›</a:t>
            </a:fld>
            <a:endParaRPr lang="sv-SE" dirty="0"/>
          </a:p>
        </p:txBody>
      </p:sp>
    </p:spTree>
    <p:extLst>
      <p:ext uri="{BB962C8B-B14F-4D97-AF65-F5344CB8AC3E}">
        <p14:creationId xmlns:p14="http://schemas.microsoft.com/office/powerpoint/2010/main" val="30639215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vart rubrik, text hel bild">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D34343EF-5E8C-4D2A-8505-64504A589141}"/>
              </a:ext>
            </a:extLst>
          </p:cNvPr>
          <p:cNvSpPr>
            <a:spLocks noGrp="1"/>
          </p:cNvSpPr>
          <p:nvPr>
            <p:ph type="title"/>
          </p:nvPr>
        </p:nvSpPr>
        <p:spPr/>
        <p:txBody>
          <a:bodyPr>
            <a:normAutofit/>
          </a:bodyPr>
          <a:lstStyle>
            <a:lvl1pPr>
              <a:defRPr lang="sv-SE" sz="4200" kern="1200" dirty="0">
                <a:solidFill>
                  <a:schemeClr val="tx1"/>
                </a:solidFill>
                <a:effectLst>
                  <a:outerShdw blurRad="444500" dist="50800" dir="5400000" algn="ctr" rotWithShape="0">
                    <a:schemeClr val="bg1">
                      <a:lumMod val="50000"/>
                    </a:schemeClr>
                  </a:outerShdw>
                </a:effectLst>
                <a:latin typeface="+mj-lt"/>
                <a:ea typeface="+mj-ea"/>
                <a:cs typeface="+mj-cs"/>
              </a:defRPr>
            </a:lvl1pPr>
          </a:lstStyle>
          <a:p>
            <a:r>
              <a:rPr lang="sv-SE"/>
              <a:t>Klicka här för att ändra mall för rubrikformat</a:t>
            </a:r>
            <a:endParaRPr lang="sv-SE" dirty="0"/>
          </a:p>
        </p:txBody>
      </p:sp>
      <p:sp>
        <p:nvSpPr>
          <p:cNvPr id="8" name="Platshållare för text 15">
            <a:extLst>
              <a:ext uri="{FF2B5EF4-FFF2-40B4-BE49-F238E27FC236}">
                <a16:creationId xmlns:a16="http://schemas.microsoft.com/office/drawing/2014/main" id="{88BEADAC-DFB0-4445-A9DE-58F9281C4A5B}"/>
              </a:ext>
            </a:extLst>
          </p:cNvPr>
          <p:cNvSpPr>
            <a:spLocks noGrp="1"/>
          </p:cNvSpPr>
          <p:nvPr>
            <p:ph type="body" sz="quarter" idx="16"/>
          </p:nvPr>
        </p:nvSpPr>
        <p:spPr>
          <a:xfrm>
            <a:off x="655068" y="4210049"/>
            <a:ext cx="5795515" cy="1847851"/>
          </a:xfrm>
        </p:spPr>
        <p:txBody>
          <a:bodyPr>
            <a:noAutofit/>
          </a:bodyPr>
          <a:lstStyle>
            <a:lvl1pPr marL="0" indent="0">
              <a:buNone/>
              <a:defRPr lang="sv-SE" sz="2800" b="1" kern="1200" dirty="0">
                <a:solidFill>
                  <a:schemeClr val="tx1"/>
                </a:solidFill>
                <a:effectLst>
                  <a:outerShdw blurRad="558800" dist="50800" dir="5400000" algn="ctr" rotWithShape="0">
                    <a:schemeClr val="tx1">
                      <a:alpha val="60000"/>
                    </a:schemeClr>
                  </a:outerShdw>
                </a:effectLst>
                <a:latin typeface="+mj-lt"/>
                <a:ea typeface="+mn-ea"/>
                <a:cs typeface="+mn-cs"/>
              </a:defRPr>
            </a:lvl1pPr>
          </a:lstStyle>
          <a:p>
            <a:pPr lvl="0"/>
            <a:r>
              <a:rPr lang="sv-SE"/>
              <a:t>Redigera format för bakgrundstext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a:t>20xx-xx-xx</a:t>
            </a:r>
            <a:endParaRPr lang="sv-SE" dirty="0"/>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dirty="0"/>
          </a:p>
        </p:txBody>
      </p:sp>
      <p:pic>
        <p:nvPicPr>
          <p:cNvPr id="9" name="Bildobjekt 8">
            <a:extLst>
              <a:ext uri="{FF2B5EF4-FFF2-40B4-BE49-F238E27FC236}">
                <a16:creationId xmlns:a16="http://schemas.microsoft.com/office/drawing/2014/main" id="{8FE46B08-D3FF-4DE6-A0A7-7EE395A6E9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95730" y="5955824"/>
            <a:ext cx="2012116" cy="635955"/>
          </a:xfrm>
          <a:prstGeom prst="rect">
            <a:avLst/>
          </a:prstGeom>
        </p:spPr>
      </p:pic>
    </p:spTree>
    <p:extLst>
      <p:ext uri="{BB962C8B-B14F-4D97-AF65-F5344CB8AC3E}">
        <p14:creationId xmlns:p14="http://schemas.microsoft.com/office/powerpoint/2010/main" val="3776183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ontaktsida">
    <p:spTree>
      <p:nvGrpSpPr>
        <p:cNvPr id="1" name=""/>
        <p:cNvGrpSpPr/>
        <p:nvPr/>
      </p:nvGrpSpPr>
      <p:grpSpPr>
        <a:xfrm>
          <a:off x="0" y="0"/>
          <a:ext cx="0" cy="0"/>
          <a:chOff x="0" y="0"/>
          <a:chExt cx="0" cy="0"/>
        </a:xfrm>
      </p:grpSpPr>
      <p:pic>
        <p:nvPicPr>
          <p:cNvPr id="15" name="Bildobjekt 14">
            <a:extLst>
              <a:ext uri="{FF2B5EF4-FFF2-40B4-BE49-F238E27FC236}">
                <a16:creationId xmlns:a16="http://schemas.microsoft.com/office/drawing/2014/main" id="{98786BA4-903B-479F-9D70-DE3764B6901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819650" y="666251"/>
            <a:ext cx="7372351" cy="6191751"/>
          </a:xfrm>
          <a:prstGeom prst="rect">
            <a:avLst/>
          </a:prstGeom>
        </p:spPr>
      </p:pic>
      <p:sp>
        <p:nvSpPr>
          <p:cNvPr id="2" name="Rubrik 1">
            <a:extLst>
              <a:ext uri="{FF2B5EF4-FFF2-40B4-BE49-F238E27FC236}">
                <a16:creationId xmlns:a16="http://schemas.microsoft.com/office/drawing/2014/main" id="{672A561D-DAC6-4902-9B6A-06B7CFA2CE53}"/>
              </a:ext>
            </a:extLst>
          </p:cNvPr>
          <p:cNvSpPr>
            <a:spLocks noGrp="1"/>
          </p:cNvSpPr>
          <p:nvPr>
            <p:ph type="title" hasCustomPrompt="1"/>
          </p:nvPr>
        </p:nvSpPr>
        <p:spPr>
          <a:xfrm>
            <a:off x="2266950" y="666751"/>
            <a:ext cx="4000501" cy="365125"/>
          </a:xfrm>
        </p:spPr>
        <p:txBody>
          <a:bodyPr anchor="ctr"/>
          <a:lstStyle>
            <a:lvl1pPr>
              <a:defRPr sz="2000" b="1"/>
            </a:lvl1pPr>
          </a:lstStyle>
          <a:p>
            <a:r>
              <a:rPr lang="sv-SE" dirty="0"/>
              <a:t>Förnamn Efternamn</a:t>
            </a:r>
          </a:p>
        </p:txBody>
      </p:sp>
      <p:sp>
        <p:nvSpPr>
          <p:cNvPr id="7" name="Platshållare för text 6">
            <a:extLst>
              <a:ext uri="{FF2B5EF4-FFF2-40B4-BE49-F238E27FC236}">
                <a16:creationId xmlns:a16="http://schemas.microsoft.com/office/drawing/2014/main" id="{E8DE1D47-7EC0-4963-940D-4E4F709C70D8}"/>
              </a:ext>
            </a:extLst>
          </p:cNvPr>
          <p:cNvSpPr>
            <a:spLocks noGrp="1"/>
          </p:cNvSpPr>
          <p:nvPr>
            <p:ph type="body" sz="quarter" idx="13" hasCustomPrompt="1"/>
          </p:nvPr>
        </p:nvSpPr>
        <p:spPr>
          <a:xfrm>
            <a:off x="2266949" y="1079399"/>
            <a:ext cx="4000499" cy="438151"/>
          </a:xfrm>
        </p:spPr>
        <p:txBody>
          <a:bodyPr anchor="ctr">
            <a:normAutofit/>
          </a:bodyPr>
          <a:lstStyle>
            <a:lvl1pPr marL="0" indent="0">
              <a:buNone/>
              <a:defRPr sz="2000">
                <a:latin typeface="+mj-lt"/>
              </a:defRPr>
            </a:lvl1pPr>
          </a:lstStyle>
          <a:p>
            <a:pPr lvl="0"/>
            <a:r>
              <a:rPr lang="sv-SE" dirty="0"/>
              <a:t>Mail:</a:t>
            </a:r>
          </a:p>
        </p:txBody>
      </p:sp>
      <p:sp>
        <p:nvSpPr>
          <p:cNvPr id="13" name="Platshållare för text 6">
            <a:extLst>
              <a:ext uri="{FF2B5EF4-FFF2-40B4-BE49-F238E27FC236}">
                <a16:creationId xmlns:a16="http://schemas.microsoft.com/office/drawing/2014/main" id="{4109FDD4-BABA-47BF-997B-3FFFA1E1E202}"/>
              </a:ext>
            </a:extLst>
          </p:cNvPr>
          <p:cNvSpPr>
            <a:spLocks noGrp="1"/>
          </p:cNvSpPr>
          <p:nvPr>
            <p:ph type="body" sz="quarter" idx="14" hasCustomPrompt="1"/>
          </p:nvPr>
        </p:nvSpPr>
        <p:spPr>
          <a:xfrm>
            <a:off x="2266950" y="1565074"/>
            <a:ext cx="4000500" cy="438151"/>
          </a:xfrm>
        </p:spPr>
        <p:txBody>
          <a:bodyPr anchor="ctr">
            <a:normAutofit/>
          </a:bodyPr>
          <a:lstStyle>
            <a:lvl1pPr marL="0" indent="0">
              <a:buNone/>
              <a:defRPr sz="2000">
                <a:latin typeface="+mj-lt"/>
              </a:defRPr>
            </a:lvl1pPr>
          </a:lstStyle>
          <a:p>
            <a:pPr lvl="0"/>
            <a:r>
              <a:rPr lang="sv-SE" dirty="0"/>
              <a:t>Telefon:</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14" name="Platshållare för bild 13">
            <a:extLst>
              <a:ext uri="{FF2B5EF4-FFF2-40B4-BE49-F238E27FC236}">
                <a16:creationId xmlns:a16="http://schemas.microsoft.com/office/drawing/2014/main" id="{A2AFE334-1578-4E1D-9442-E0BEB7778A13}"/>
              </a:ext>
            </a:extLst>
          </p:cNvPr>
          <p:cNvSpPr>
            <a:spLocks noGrp="1"/>
          </p:cNvSpPr>
          <p:nvPr>
            <p:ph type="pic" sz="quarter" idx="15"/>
          </p:nvPr>
        </p:nvSpPr>
        <p:spPr>
          <a:xfrm>
            <a:off x="636347" y="666749"/>
            <a:ext cx="1332000" cy="1980000"/>
          </a:xfrm>
        </p:spPr>
        <p:txBody>
          <a:bodyPr/>
          <a:lstStyle>
            <a:lvl1pPr marL="0" indent="0">
              <a:buNone/>
              <a:defRPr sz="1600"/>
            </a:lvl1pPr>
          </a:lstStyle>
          <a:p>
            <a:r>
              <a:rPr lang="sv-SE"/>
              <a:t>Klicka på ikonen för att lägga till en bild</a:t>
            </a:r>
            <a:endParaRPr lang="sv-SE" dirty="0"/>
          </a:p>
        </p:txBody>
      </p:sp>
      <p:sp>
        <p:nvSpPr>
          <p:cNvPr id="17" name="Platshållare för text 10">
            <a:extLst>
              <a:ext uri="{FF2B5EF4-FFF2-40B4-BE49-F238E27FC236}">
                <a16:creationId xmlns:a16="http://schemas.microsoft.com/office/drawing/2014/main" id="{C4CE2CA9-E51D-484D-9B4A-B9CD481601ED}"/>
              </a:ext>
            </a:extLst>
          </p:cNvPr>
          <p:cNvSpPr>
            <a:spLocks noGrp="1"/>
          </p:cNvSpPr>
          <p:nvPr>
            <p:ph type="body" sz="quarter" idx="17" hasCustomPrompt="1"/>
          </p:nvPr>
        </p:nvSpPr>
        <p:spPr>
          <a:xfrm>
            <a:off x="9796461" y="5951832"/>
            <a:ext cx="2026675" cy="640267"/>
          </a:xfrm>
          <a:blipFill>
            <a:blip r:embed="rId3"/>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1048783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lutsida">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B08C93E5-7595-473E-9DBB-3799E27C697D}"/>
              </a:ext>
            </a:extLst>
          </p:cNvPr>
          <p:cNvSpPr>
            <a:spLocks noGrp="1"/>
          </p:cNvSpPr>
          <p:nvPr>
            <p:ph type="dt" sz="half" idx="10"/>
          </p:nvPr>
        </p:nvSpPr>
        <p:spPr/>
        <p:txBody>
          <a:bodyPr/>
          <a:lstStyle>
            <a:lvl1pPr>
              <a:defRPr>
                <a:solidFill>
                  <a:schemeClr val="bg1"/>
                </a:solidFill>
              </a:defRPr>
            </a:lvl1pPr>
          </a:lstStyle>
          <a:p>
            <a:r>
              <a:rPr lang="sv-SE"/>
              <a:t>20xx-xx-xx</a:t>
            </a:r>
            <a:endParaRPr lang="sv-SE" dirty="0"/>
          </a:p>
        </p:txBody>
      </p:sp>
      <p:sp>
        <p:nvSpPr>
          <p:cNvPr id="5" name="Platshållare för sidfot 4">
            <a:extLst>
              <a:ext uri="{FF2B5EF4-FFF2-40B4-BE49-F238E27FC236}">
                <a16:creationId xmlns:a16="http://schemas.microsoft.com/office/drawing/2014/main" id="{811D74C4-B564-431C-AD3B-A7E715A4C8E8}"/>
              </a:ext>
            </a:extLst>
          </p:cNvPr>
          <p:cNvSpPr>
            <a:spLocks noGrp="1"/>
          </p:cNvSpPr>
          <p:nvPr>
            <p:ph type="ftr" sz="quarter" idx="11"/>
          </p:nvPr>
        </p:nvSpPr>
        <p:spPr/>
        <p:txBody>
          <a:bodyPr/>
          <a:lstStyle>
            <a:lvl1pPr>
              <a:defRPr>
                <a:solidFill>
                  <a:schemeClr val="bg1"/>
                </a:solidFill>
              </a:defRPr>
            </a:lvl1pPr>
          </a:lstStyle>
          <a:p>
            <a:r>
              <a:rPr lang="sv-SE"/>
              <a:t>Sidfot om man väljer att infoga en sådan i sin presentation</a:t>
            </a:r>
            <a:endParaRPr lang="sv-SE" dirty="0"/>
          </a:p>
        </p:txBody>
      </p:sp>
      <p:sp>
        <p:nvSpPr>
          <p:cNvPr id="6" name="Platshållare för bildnummer 5">
            <a:extLst>
              <a:ext uri="{FF2B5EF4-FFF2-40B4-BE49-F238E27FC236}">
                <a16:creationId xmlns:a16="http://schemas.microsoft.com/office/drawing/2014/main" id="{5B06D967-945C-40B2-8BBB-D8CBCC565526}"/>
              </a:ext>
            </a:extLst>
          </p:cNvPr>
          <p:cNvSpPr>
            <a:spLocks noGrp="1"/>
          </p:cNvSpPr>
          <p:nvPr>
            <p:ph type="sldNum" sz="quarter" idx="12"/>
          </p:nvPr>
        </p:nvSpPr>
        <p:spPr/>
        <p:txBody>
          <a:bodyPr/>
          <a:lstStyle>
            <a:lvl1pPr>
              <a:defRPr>
                <a:solidFill>
                  <a:schemeClr val="bg1"/>
                </a:solidFill>
              </a:defRPr>
            </a:lvl1pPr>
          </a:lstStyle>
          <a:p>
            <a:fld id="{24DB4950-D2E7-4B1F-BC4A-EE048054108A}" type="slidenum">
              <a:rPr lang="sv-SE" smtClean="0"/>
              <a:pPr/>
              <a:t>‹#›</a:t>
            </a:fld>
            <a:endParaRPr lang="sv-SE" dirty="0"/>
          </a:p>
        </p:txBody>
      </p:sp>
      <p:pic>
        <p:nvPicPr>
          <p:cNvPr id="7" name="Bildobjekt 6">
            <a:extLst>
              <a:ext uri="{FF2B5EF4-FFF2-40B4-BE49-F238E27FC236}">
                <a16:creationId xmlns:a16="http://schemas.microsoft.com/office/drawing/2014/main" id="{E1F4C3BD-E6E1-4D1F-B30A-8284B67E8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21795" y="2615756"/>
            <a:ext cx="5148411" cy="1626488"/>
          </a:xfrm>
          <a:prstGeom prst="rect">
            <a:avLst/>
          </a:prstGeom>
        </p:spPr>
      </p:pic>
      <p:sp>
        <p:nvSpPr>
          <p:cNvPr id="8" name="Rectangle 2">
            <a:extLst>
              <a:ext uri="{FF2B5EF4-FFF2-40B4-BE49-F238E27FC236}">
                <a16:creationId xmlns:a16="http://schemas.microsoft.com/office/drawing/2014/main" id="{FC1EC763-9D1F-4AB2-8F08-F8DC1B96B3F2}"/>
              </a:ext>
            </a:extLst>
          </p:cNvPr>
          <p:cNvSpPr/>
          <p:nvPr userDrawn="1"/>
        </p:nvSpPr>
        <p:spPr>
          <a:xfrm>
            <a:off x="-92467" y="-226623"/>
            <a:ext cx="12192000" cy="201402"/>
          </a:xfrm>
          <a:prstGeom prst="rect">
            <a:avLst/>
          </a:prstGeom>
        </p:spPr>
        <p:txBody>
          <a:bodyPr wrap="square">
            <a:spAutoFit/>
          </a:bodyPr>
          <a:lstStyle/>
          <a:p>
            <a:pPr>
              <a:lnSpc>
                <a:spcPts val="800"/>
              </a:lnSpc>
            </a:pPr>
            <a:r>
              <a:rPr lang="sv-SE" sz="1051" dirty="0">
                <a:latin typeface="+mn-lt"/>
              </a:rPr>
              <a:t>För att byta färg, Högerklicka på sidan, välj [Formatera bakgrund], välj [Hel fyllning], och välj den färg du vill ska fylla sidan.</a:t>
            </a:r>
          </a:p>
        </p:txBody>
      </p:sp>
    </p:spTree>
    <p:extLst>
      <p:ext uri="{BB962C8B-B14F-4D97-AF65-F5344CB8AC3E}">
        <p14:creationId xmlns:p14="http://schemas.microsoft.com/office/powerpoint/2010/main" val="3927726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cka växer">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F5682BB-1F5B-4E82-9A0B-4319B54205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ktangel 6">
            <a:extLst>
              <a:ext uri="{FF2B5EF4-FFF2-40B4-BE49-F238E27FC236}">
                <a16:creationId xmlns:a16="http://schemas.microsoft.com/office/drawing/2014/main" id="{B877339E-F50B-4790-8773-EE8284D14B9C}"/>
              </a:ext>
            </a:extLst>
          </p:cNvPr>
          <p:cNvSpPr/>
          <p:nvPr userDrawn="1"/>
        </p:nvSpPr>
        <p:spPr>
          <a:xfrm>
            <a:off x="7800000" y="753602"/>
            <a:ext cx="1276800" cy="4699199"/>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200"/>
          </a:p>
        </p:txBody>
      </p:sp>
      <p:sp>
        <p:nvSpPr>
          <p:cNvPr id="8" name="Rektangel 7">
            <a:extLst>
              <a:ext uri="{FF2B5EF4-FFF2-40B4-BE49-F238E27FC236}">
                <a16:creationId xmlns:a16="http://schemas.microsoft.com/office/drawing/2014/main" id="{D77A8C9D-35CD-4691-B669-254B82035666}"/>
              </a:ext>
            </a:extLst>
          </p:cNvPr>
          <p:cNvSpPr/>
          <p:nvPr userDrawn="1"/>
        </p:nvSpPr>
        <p:spPr>
          <a:xfrm>
            <a:off x="9076800" y="753602"/>
            <a:ext cx="1233600" cy="4699199"/>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200"/>
          </a:p>
        </p:txBody>
      </p:sp>
      <p:sp>
        <p:nvSpPr>
          <p:cNvPr id="9" name="Rektangel 8">
            <a:extLst>
              <a:ext uri="{FF2B5EF4-FFF2-40B4-BE49-F238E27FC236}">
                <a16:creationId xmlns:a16="http://schemas.microsoft.com/office/drawing/2014/main" id="{86150DAE-8E2A-44D4-90BB-679D1DAF753B}"/>
              </a:ext>
            </a:extLst>
          </p:cNvPr>
          <p:cNvSpPr/>
          <p:nvPr userDrawn="1"/>
        </p:nvSpPr>
        <p:spPr>
          <a:xfrm>
            <a:off x="10310400" y="757430"/>
            <a:ext cx="1243200" cy="4699199"/>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200"/>
          </a:p>
        </p:txBody>
      </p:sp>
      <p:pic>
        <p:nvPicPr>
          <p:cNvPr id="10" name="Bildobjekt 9">
            <a:extLst>
              <a:ext uri="{FF2B5EF4-FFF2-40B4-BE49-F238E27FC236}">
                <a16:creationId xmlns:a16="http://schemas.microsoft.com/office/drawing/2014/main" id="{3A53EAC0-CB73-43CD-8606-752594EDE96D}"/>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7012800" y="595200"/>
            <a:ext cx="4588800" cy="5150400"/>
          </a:xfrm>
          <a:prstGeom prst="rect">
            <a:avLst/>
          </a:prstGeom>
        </p:spPr>
      </p:pic>
      <p:sp>
        <p:nvSpPr>
          <p:cNvPr id="11" name="object 4">
            <a:extLst>
              <a:ext uri="{FF2B5EF4-FFF2-40B4-BE49-F238E27FC236}">
                <a16:creationId xmlns:a16="http://schemas.microsoft.com/office/drawing/2014/main" id="{64AA828F-16A8-48A4-B990-70C21B0549BC}"/>
              </a:ext>
            </a:extLst>
          </p:cNvPr>
          <p:cNvSpPr txBox="1">
            <a:spLocks/>
          </p:cNvSpPr>
          <p:nvPr userDrawn="1"/>
        </p:nvSpPr>
        <p:spPr>
          <a:xfrm>
            <a:off x="657203" y="402754"/>
            <a:ext cx="10158535" cy="1530333"/>
          </a:xfrm>
          <a:prstGeom prst="rect">
            <a:avLst/>
          </a:prstGeom>
          <a:effectLst>
            <a:outerShdw blurRad="254000" dist="76200" dir="2700000" algn="tl" rotWithShape="0">
              <a:prstClr val="black">
                <a:alpha val="20000"/>
              </a:prstClr>
            </a:outerShdw>
          </a:effectLst>
        </p:spPr>
        <p:txBody>
          <a:bodyPr vert="horz" wrap="square" lIns="0" tIns="16933" rIns="0" bIns="0" rtlCol="0">
            <a:spAutoFit/>
          </a:bodyPr>
          <a:lstStyle>
            <a:lvl1pPr>
              <a:defRPr>
                <a:latin typeface="+mj-lt"/>
                <a:ea typeface="+mj-ea"/>
                <a:cs typeface="+mj-cs"/>
              </a:defRPr>
            </a:lvl1pPr>
          </a:lstStyle>
          <a:p>
            <a:pPr marL="16933">
              <a:lnSpc>
                <a:spcPts val="5867"/>
              </a:lnSpc>
              <a:spcBef>
                <a:spcPts val="133"/>
              </a:spcBef>
              <a:tabLst>
                <a:tab pos="4691992" algn="l"/>
              </a:tabLst>
            </a:pPr>
            <a:r>
              <a:rPr lang="sv-SE" sz="5600" kern="0" cap="all" dirty="0">
                <a:solidFill>
                  <a:srgbClr val="FFFFFF"/>
                </a:solidFill>
                <a:latin typeface="Gill Sans MT" charset="0"/>
                <a:ea typeface="Gill Sans MT" charset="0"/>
                <a:cs typeface="Gill Sans MT" charset="0"/>
              </a:rPr>
              <a:t>Nacka växer </a:t>
            </a:r>
            <a:br>
              <a:rPr lang="sv-SE" sz="5600" kern="0" cap="all" dirty="0">
                <a:solidFill>
                  <a:srgbClr val="FFFFFF"/>
                </a:solidFill>
                <a:latin typeface="Gill Sans MT" charset="0"/>
                <a:ea typeface="Gill Sans MT" charset="0"/>
                <a:cs typeface="Gill Sans MT" charset="0"/>
              </a:rPr>
            </a:br>
            <a:r>
              <a:rPr lang="sv-SE" sz="5600" b="1" kern="0" cap="all" dirty="0">
                <a:solidFill>
                  <a:srgbClr val="FFFFFF"/>
                </a:solidFill>
                <a:latin typeface="Gill Sans MT" charset="0"/>
                <a:ea typeface="Gill Sans MT" charset="0"/>
                <a:cs typeface="Gill Sans MT" charset="0"/>
              </a:rPr>
              <a:t>för fler</a:t>
            </a:r>
          </a:p>
        </p:txBody>
      </p:sp>
      <p:pic>
        <p:nvPicPr>
          <p:cNvPr id="12" name="Bildobjekt 6">
            <a:extLst>
              <a:ext uri="{FF2B5EF4-FFF2-40B4-BE49-F238E27FC236}">
                <a16:creationId xmlns:a16="http://schemas.microsoft.com/office/drawing/2014/main" id="{E0EA7FC3-EDCC-43D6-BEE9-A8FC85DA930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1685496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öretagsklima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7E15373E-F29D-4D3A-B726-FBAEA1344D4B}"/>
              </a:ext>
            </a:extLst>
          </p:cNvPr>
          <p:cNvSpPr/>
          <p:nvPr userDrawn="1"/>
        </p:nvSpPr>
        <p:spPr>
          <a:xfrm>
            <a:off x="0" y="0"/>
            <a:ext cx="12192000" cy="68592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397"/>
          </a:p>
        </p:txBody>
      </p:sp>
      <p:sp>
        <p:nvSpPr>
          <p:cNvPr id="7" name="object 4">
            <a:extLst>
              <a:ext uri="{FF2B5EF4-FFF2-40B4-BE49-F238E27FC236}">
                <a16:creationId xmlns:a16="http://schemas.microsoft.com/office/drawing/2014/main" id="{2A6651BB-9210-4A61-94DB-7DDF216FDCF4}"/>
              </a:ext>
            </a:extLst>
          </p:cNvPr>
          <p:cNvSpPr txBox="1"/>
          <p:nvPr userDrawn="1"/>
        </p:nvSpPr>
        <p:spPr>
          <a:xfrm>
            <a:off x="710402" y="2717802"/>
            <a:ext cx="4240407" cy="2869161"/>
          </a:xfrm>
          <a:prstGeom prst="rect">
            <a:avLst/>
          </a:prstGeom>
          <a:effectLst>
            <a:outerShdw blurRad="254000" dist="38100" dir="2700000" algn="tl" rotWithShape="0">
              <a:prstClr val="black">
                <a:alpha val="80000"/>
              </a:prstClr>
            </a:outerShdw>
          </a:effectLst>
        </p:spPr>
        <p:txBody>
          <a:bodyPr vert="horz" wrap="square" lIns="0" tIns="98213" rIns="0" bIns="0" rtlCol="0">
            <a:spAutoFit/>
          </a:bodyPr>
          <a:lstStyle/>
          <a:p>
            <a:pPr marL="16933" marR="56724">
              <a:lnSpc>
                <a:spcPts val="3200"/>
              </a:lnSpc>
              <a:spcBef>
                <a:spcPts val="773"/>
              </a:spcBef>
            </a:pPr>
            <a:r>
              <a:rPr lang="sv-SE" sz="2933" b="1" spc="-7" dirty="0">
                <a:solidFill>
                  <a:srgbClr val="FFFFFF"/>
                </a:solidFill>
                <a:latin typeface="Gill Sans MT" charset="0"/>
                <a:ea typeface="Gill Sans MT" charset="0"/>
                <a:cs typeface="Gill Sans MT" charset="0"/>
              </a:rPr>
              <a:t>3 nya företag </a:t>
            </a:r>
            <a:br>
              <a:rPr lang="sv-SE" sz="2933" b="1" spc="-7" dirty="0">
                <a:solidFill>
                  <a:srgbClr val="FFFFFF"/>
                </a:solidFill>
                <a:latin typeface="Gill Sans MT" charset="0"/>
                <a:ea typeface="Gill Sans MT" charset="0"/>
                <a:cs typeface="Gill Sans MT" charset="0"/>
              </a:rPr>
            </a:br>
            <a:r>
              <a:rPr lang="sv-SE" sz="2933" b="1" spc="-7" dirty="0">
                <a:solidFill>
                  <a:srgbClr val="FFFFFF"/>
                </a:solidFill>
                <a:latin typeface="Gill Sans MT" charset="0"/>
                <a:ea typeface="Gill Sans MT" charset="0"/>
                <a:cs typeface="Gill Sans MT" charset="0"/>
              </a:rPr>
              <a:t>startas i Nacka</a:t>
            </a:r>
            <a:br>
              <a:rPr lang="sv-SE" sz="2933" b="1" spc="-7" dirty="0">
                <a:solidFill>
                  <a:srgbClr val="FFFFFF"/>
                </a:solidFill>
                <a:latin typeface="Gill Sans MT" charset="0"/>
                <a:ea typeface="Gill Sans MT" charset="0"/>
                <a:cs typeface="Gill Sans MT" charset="0"/>
              </a:rPr>
            </a:br>
            <a:r>
              <a:rPr lang="sv-SE" sz="2933" b="1" spc="-7" dirty="0">
                <a:solidFill>
                  <a:srgbClr val="FFFFFF"/>
                </a:solidFill>
                <a:latin typeface="Gill Sans MT" charset="0"/>
                <a:ea typeface="Gill Sans MT" charset="0"/>
                <a:cs typeface="Gill Sans MT" charset="0"/>
              </a:rPr>
              <a:t>varje dag.</a:t>
            </a:r>
            <a:endParaRPr lang="sv-SE" sz="2933" b="1" dirty="0">
              <a:latin typeface="Gill Sans MT" charset="0"/>
              <a:ea typeface="Gill Sans MT" charset="0"/>
              <a:cs typeface="Gill Sans MT" charset="0"/>
            </a:endParaRPr>
          </a:p>
          <a:p>
            <a:pPr marL="16933" marR="56724">
              <a:lnSpc>
                <a:spcPts val="800"/>
              </a:lnSpc>
              <a:spcBef>
                <a:spcPts val="773"/>
              </a:spcBef>
            </a:pPr>
            <a:endParaRPr lang="sv-SE" sz="2933" b="1" spc="-7" dirty="0">
              <a:solidFill>
                <a:srgbClr val="FFFFFF"/>
              </a:solidFill>
              <a:latin typeface="Gill Sans MT" charset="0"/>
              <a:ea typeface="Gill Sans MT" charset="0"/>
              <a:cs typeface="Gill Sans MT" charset="0"/>
            </a:endParaRPr>
          </a:p>
          <a:p>
            <a:pPr marL="16933" marR="56724">
              <a:lnSpc>
                <a:spcPts val="3200"/>
              </a:lnSpc>
              <a:spcBef>
                <a:spcPts val="773"/>
              </a:spcBef>
            </a:pPr>
            <a:r>
              <a:rPr lang="sv-SE" sz="2933" b="1" spc="-7" dirty="0">
                <a:solidFill>
                  <a:srgbClr val="FFFFFF"/>
                </a:solidFill>
                <a:latin typeface="Gill Sans MT" charset="0"/>
                <a:ea typeface="Gill Sans MT" charset="0"/>
                <a:cs typeface="Gill Sans MT" charset="0"/>
              </a:rPr>
              <a:t>80% av dem som äger och driver företag </a:t>
            </a:r>
            <a:br>
              <a:rPr lang="sv-SE" sz="2933" b="1" spc="-7" dirty="0">
                <a:solidFill>
                  <a:srgbClr val="FFFFFF"/>
                </a:solidFill>
                <a:latin typeface="Gill Sans MT" charset="0"/>
                <a:ea typeface="Gill Sans MT" charset="0"/>
                <a:cs typeface="Gill Sans MT" charset="0"/>
              </a:rPr>
            </a:br>
            <a:r>
              <a:rPr lang="sv-SE" sz="2933" b="1" spc="-7" dirty="0">
                <a:solidFill>
                  <a:srgbClr val="FFFFFF"/>
                </a:solidFill>
                <a:latin typeface="Gill Sans MT" charset="0"/>
                <a:ea typeface="Gill Sans MT" charset="0"/>
                <a:cs typeface="Gill Sans MT" charset="0"/>
              </a:rPr>
              <a:t>i Nacka bor här.</a:t>
            </a:r>
            <a:endParaRPr sz="2933" b="1" dirty="0">
              <a:latin typeface="Gill Sans MT" charset="0"/>
              <a:ea typeface="Gill Sans MT" charset="0"/>
              <a:cs typeface="Gill Sans MT" charset="0"/>
            </a:endParaRPr>
          </a:p>
        </p:txBody>
      </p:sp>
      <p:sp>
        <p:nvSpPr>
          <p:cNvPr id="8" name="object 4">
            <a:extLst>
              <a:ext uri="{FF2B5EF4-FFF2-40B4-BE49-F238E27FC236}">
                <a16:creationId xmlns:a16="http://schemas.microsoft.com/office/drawing/2014/main" id="{855C37A9-6B56-4C35-91D2-97185CA93E49}"/>
              </a:ext>
            </a:extLst>
          </p:cNvPr>
          <p:cNvSpPr txBox="1">
            <a:spLocks/>
          </p:cNvSpPr>
          <p:nvPr userDrawn="1"/>
        </p:nvSpPr>
        <p:spPr>
          <a:xfrm>
            <a:off x="657203" y="402754"/>
            <a:ext cx="11276135" cy="878873"/>
          </a:xfrm>
          <a:prstGeom prst="rect">
            <a:avLst/>
          </a:prstGeom>
          <a:effectLst>
            <a:outerShdw blurRad="254000" dist="76200" dir="2700000" algn="tl" rotWithShape="0">
              <a:prstClr val="black">
                <a:alpha val="40000"/>
              </a:prstClr>
            </a:outerShdw>
          </a:effectLst>
        </p:spPr>
        <p:txBody>
          <a:bodyPr vert="horz" wrap="square" lIns="0" tIns="16933" rIns="0" bIns="0" rtlCol="0">
            <a:spAutoFit/>
          </a:bodyPr>
          <a:lstStyle>
            <a:lvl1pPr>
              <a:defRPr>
                <a:latin typeface="+mj-lt"/>
                <a:ea typeface="+mj-ea"/>
                <a:cs typeface="+mj-cs"/>
              </a:defRPr>
            </a:lvl1pPr>
          </a:lstStyle>
          <a:p>
            <a:r>
              <a:rPr lang="sv-SE" sz="5600" dirty="0">
                <a:solidFill>
                  <a:schemeClr val="bg1"/>
                </a:solidFill>
                <a:latin typeface="Gill Sans MT" charset="0"/>
                <a:ea typeface="Gill Sans MT" charset="0"/>
                <a:cs typeface="Gill Sans MT" charset="0"/>
              </a:rPr>
              <a:t>FÖRETAGSKLIMAT</a:t>
            </a:r>
            <a:r>
              <a:rPr lang="sv-SE" sz="5600" b="1" dirty="0">
                <a:solidFill>
                  <a:schemeClr val="bg1"/>
                </a:solidFill>
                <a:latin typeface="Gill Sans MT" charset="0"/>
                <a:ea typeface="Gill Sans MT" charset="0"/>
                <a:cs typeface="Gill Sans MT" charset="0"/>
              </a:rPr>
              <a:t> I TOPPKLASS</a:t>
            </a:r>
          </a:p>
        </p:txBody>
      </p:sp>
      <p:pic>
        <p:nvPicPr>
          <p:cNvPr id="9" name="Bildobjekt 6">
            <a:extLst>
              <a:ext uri="{FF2B5EF4-FFF2-40B4-BE49-F238E27FC236}">
                <a16:creationId xmlns:a16="http://schemas.microsoft.com/office/drawing/2014/main" id="{7CD85AE5-5CFF-44D0-A290-86DFE53AFEE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2902675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undval">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B1F1580-4AF6-48ED-881A-188F3E7EAB2D}"/>
              </a:ext>
            </a:extLst>
          </p:cNvPr>
          <p:cNvSpPr/>
          <p:nvPr userDrawn="1"/>
        </p:nvSpPr>
        <p:spPr>
          <a:xfrm>
            <a:off x="0" y="0"/>
            <a:ext cx="12192000" cy="6859200"/>
          </a:xfrm>
          <a:prstGeom prst="rect">
            <a:avLst/>
          </a:prstGeom>
          <a: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endParaRPr sz="2397"/>
          </a:p>
        </p:txBody>
      </p:sp>
      <p:sp>
        <p:nvSpPr>
          <p:cNvPr id="7" name="object 4">
            <a:extLst>
              <a:ext uri="{FF2B5EF4-FFF2-40B4-BE49-F238E27FC236}">
                <a16:creationId xmlns:a16="http://schemas.microsoft.com/office/drawing/2014/main" id="{036FA116-9CD1-4A61-9474-EEAC9AD88E35}"/>
              </a:ext>
            </a:extLst>
          </p:cNvPr>
          <p:cNvSpPr txBox="1">
            <a:spLocks/>
          </p:cNvSpPr>
          <p:nvPr userDrawn="1"/>
        </p:nvSpPr>
        <p:spPr>
          <a:xfrm>
            <a:off x="657203" y="402754"/>
            <a:ext cx="11276135" cy="878873"/>
          </a:xfrm>
          <a:prstGeom prst="rect">
            <a:avLst/>
          </a:prstGeom>
          <a:effectLst>
            <a:outerShdw blurRad="254000" dist="76200" dir="2700000" algn="tl" rotWithShape="0">
              <a:prstClr val="black">
                <a:alpha val="40000"/>
              </a:prstClr>
            </a:outerShdw>
          </a:effectLst>
        </p:spPr>
        <p:txBody>
          <a:bodyPr vert="horz" wrap="square" lIns="0" tIns="16933" rIns="0" bIns="0" rtlCol="0">
            <a:spAutoFit/>
          </a:bodyPr>
          <a:lstStyle>
            <a:lvl1pPr>
              <a:defRPr>
                <a:latin typeface="+mj-lt"/>
                <a:ea typeface="+mj-ea"/>
                <a:cs typeface="+mj-cs"/>
              </a:defRPr>
            </a:lvl1pPr>
          </a:lstStyle>
          <a:p>
            <a:r>
              <a:rPr lang="sv-SE" sz="5600" b="1" dirty="0">
                <a:solidFill>
                  <a:schemeClr val="bg1"/>
                </a:solidFill>
                <a:latin typeface="Gill Sans MT" charset="0"/>
                <a:ea typeface="Gill Sans MT" charset="0"/>
                <a:cs typeface="Gill Sans MT" charset="0"/>
              </a:rPr>
              <a:t>VALFRIHET</a:t>
            </a:r>
            <a:r>
              <a:rPr lang="sv-SE" sz="5600" dirty="0">
                <a:solidFill>
                  <a:schemeClr val="bg1"/>
                </a:solidFill>
                <a:latin typeface="Gill Sans MT" charset="0"/>
                <a:ea typeface="Gill Sans MT" charset="0"/>
                <a:cs typeface="Gill Sans MT" charset="0"/>
              </a:rPr>
              <a:t> OCH KVALITET</a:t>
            </a:r>
            <a:endParaRPr lang="sv-SE" sz="5600" b="1" dirty="0">
              <a:solidFill>
                <a:schemeClr val="bg1"/>
              </a:solidFill>
              <a:latin typeface="Gill Sans MT" charset="0"/>
              <a:ea typeface="Gill Sans MT" charset="0"/>
              <a:cs typeface="Gill Sans MT" charset="0"/>
            </a:endParaRPr>
          </a:p>
        </p:txBody>
      </p:sp>
      <p:sp>
        <p:nvSpPr>
          <p:cNvPr id="8" name="object 4">
            <a:extLst>
              <a:ext uri="{FF2B5EF4-FFF2-40B4-BE49-F238E27FC236}">
                <a16:creationId xmlns:a16="http://schemas.microsoft.com/office/drawing/2014/main" id="{BAF98C58-8FDD-46D8-8FEC-E19D19F6906C}"/>
              </a:ext>
            </a:extLst>
          </p:cNvPr>
          <p:cNvSpPr txBox="1"/>
          <p:nvPr userDrawn="1"/>
        </p:nvSpPr>
        <p:spPr>
          <a:xfrm>
            <a:off x="710400" y="3733802"/>
            <a:ext cx="5080000" cy="2151016"/>
          </a:xfrm>
          <a:prstGeom prst="rect">
            <a:avLst/>
          </a:prstGeom>
          <a:effectLst>
            <a:outerShdw blurRad="254000" dir="2700000" algn="tl" rotWithShape="0">
              <a:prstClr val="black">
                <a:alpha val="90000"/>
              </a:prstClr>
            </a:outerShdw>
          </a:effectLst>
        </p:spPr>
        <p:txBody>
          <a:bodyPr vert="horz" wrap="square" lIns="0" tIns="98213" rIns="0" bIns="0" rtlCol="0">
            <a:spAutoFit/>
          </a:bodyPr>
          <a:lstStyle/>
          <a:p>
            <a:pPr marL="16933" marR="56724">
              <a:lnSpc>
                <a:spcPts val="3200"/>
              </a:lnSpc>
              <a:spcBef>
                <a:spcPts val="773"/>
              </a:spcBef>
            </a:pPr>
            <a:r>
              <a:rPr lang="sv-SE" sz="2933" b="1" spc="-7" dirty="0">
                <a:solidFill>
                  <a:srgbClr val="FFFFFF"/>
                </a:solidFill>
                <a:latin typeface="Gill Sans MT" charset="0"/>
                <a:ea typeface="Gill Sans MT" charset="0"/>
                <a:cs typeface="Gill Sans MT" charset="0"/>
              </a:rPr>
              <a:t>Nackaborna har möjlighet att göra kundval inom </a:t>
            </a:r>
            <a:br>
              <a:rPr lang="sv-SE" sz="2933" b="1" spc="-7" dirty="0">
                <a:solidFill>
                  <a:srgbClr val="FFFFFF"/>
                </a:solidFill>
                <a:latin typeface="Gill Sans MT" charset="0"/>
                <a:ea typeface="Gill Sans MT" charset="0"/>
                <a:cs typeface="Gill Sans MT" charset="0"/>
              </a:rPr>
            </a:br>
            <a:r>
              <a:rPr lang="sv-SE" sz="2933" b="1" spc="-7" dirty="0">
                <a:solidFill>
                  <a:srgbClr val="FFFFFF"/>
                </a:solidFill>
                <a:latin typeface="Gill Sans MT" charset="0"/>
                <a:ea typeface="Gill Sans MT" charset="0"/>
                <a:cs typeface="Gill Sans MT" charset="0"/>
              </a:rPr>
              <a:t>24 områden där det finns 450 olika anordnare att </a:t>
            </a:r>
            <a:br>
              <a:rPr lang="sv-SE" sz="2933" b="1" spc="-7" dirty="0">
                <a:solidFill>
                  <a:srgbClr val="FFFFFF"/>
                </a:solidFill>
                <a:latin typeface="Gill Sans MT" charset="0"/>
                <a:ea typeface="Gill Sans MT" charset="0"/>
                <a:cs typeface="Gill Sans MT" charset="0"/>
              </a:rPr>
            </a:br>
            <a:r>
              <a:rPr lang="sv-SE" sz="2933" b="1" spc="-7" dirty="0">
                <a:solidFill>
                  <a:srgbClr val="FFFFFF"/>
                </a:solidFill>
                <a:latin typeface="Gill Sans MT" charset="0"/>
                <a:ea typeface="Gill Sans MT" charset="0"/>
                <a:cs typeface="Gill Sans MT" charset="0"/>
              </a:rPr>
              <a:t>välja mellan.</a:t>
            </a:r>
          </a:p>
        </p:txBody>
      </p:sp>
      <p:pic>
        <p:nvPicPr>
          <p:cNvPr id="9" name="Bildobjekt 6">
            <a:extLst>
              <a:ext uri="{FF2B5EF4-FFF2-40B4-BE49-F238E27FC236}">
                <a16:creationId xmlns:a16="http://schemas.microsoft.com/office/drawing/2014/main" id="{5561CC1A-9D96-4BE5-A556-81C89DD9210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3596251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kola">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8D1E98D5-C1B9-4A98-BABB-D5FBDA0DE2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7629"/>
            <a:ext cx="12192000" cy="6915631"/>
          </a:xfrm>
          <a:prstGeom prst="rect">
            <a:avLst/>
          </a:prstGeom>
        </p:spPr>
      </p:pic>
      <p:sp>
        <p:nvSpPr>
          <p:cNvPr id="7" name="object 4">
            <a:extLst>
              <a:ext uri="{FF2B5EF4-FFF2-40B4-BE49-F238E27FC236}">
                <a16:creationId xmlns:a16="http://schemas.microsoft.com/office/drawing/2014/main" id="{F80B5427-2593-4216-9356-F8DEE812454A}"/>
              </a:ext>
            </a:extLst>
          </p:cNvPr>
          <p:cNvSpPr txBox="1"/>
          <p:nvPr userDrawn="1"/>
        </p:nvSpPr>
        <p:spPr>
          <a:xfrm>
            <a:off x="644413" y="2364927"/>
            <a:ext cx="4436635" cy="2869161"/>
          </a:xfrm>
          <a:prstGeom prst="rect">
            <a:avLst/>
          </a:prstGeom>
          <a:effectLst>
            <a:outerShdw blurRad="254000" dir="2700000" algn="tl" rotWithShape="0">
              <a:prstClr val="black">
                <a:alpha val="90000"/>
              </a:prstClr>
            </a:outerShdw>
          </a:effectLst>
        </p:spPr>
        <p:txBody>
          <a:bodyPr vert="horz" wrap="square" lIns="0" tIns="98213" rIns="0" bIns="0" rtlCol="0">
            <a:spAutoFit/>
          </a:bodyPr>
          <a:lstStyle/>
          <a:p>
            <a:pPr marL="16933" marR="56724">
              <a:lnSpc>
                <a:spcPts val="3200"/>
              </a:lnSpc>
              <a:spcBef>
                <a:spcPts val="773"/>
              </a:spcBef>
            </a:pPr>
            <a:r>
              <a:rPr lang="sv-SE" sz="2933" b="1" spc="-7" dirty="0">
                <a:solidFill>
                  <a:srgbClr val="FFFFFF"/>
                </a:solidFill>
                <a:latin typeface="Gill Sans MT" charset="0"/>
                <a:ea typeface="Gill Sans MT" charset="0"/>
                <a:cs typeface="Gill Sans MT" charset="0"/>
              </a:rPr>
              <a:t>Nackas grundskoleelever hör till de elever som lyckas bäst i hela landet. </a:t>
            </a:r>
          </a:p>
          <a:p>
            <a:pPr marL="16933" marR="56724">
              <a:lnSpc>
                <a:spcPts val="800"/>
              </a:lnSpc>
              <a:spcBef>
                <a:spcPts val="773"/>
              </a:spcBef>
            </a:pPr>
            <a:endParaRPr lang="sv-SE" sz="2933" b="1" spc="-7" dirty="0">
              <a:solidFill>
                <a:srgbClr val="FFFFFF"/>
              </a:solidFill>
              <a:latin typeface="Gill Sans MT" charset="0"/>
              <a:ea typeface="Gill Sans MT" charset="0"/>
              <a:cs typeface="Gill Sans MT" charset="0"/>
            </a:endParaRPr>
          </a:p>
          <a:p>
            <a:pPr marL="16933" marR="56724">
              <a:lnSpc>
                <a:spcPts val="3200"/>
              </a:lnSpc>
              <a:spcBef>
                <a:spcPts val="773"/>
              </a:spcBef>
            </a:pPr>
            <a:r>
              <a:rPr lang="sv-SE" sz="2933" b="1" spc="-7" dirty="0">
                <a:solidFill>
                  <a:srgbClr val="FFFFFF"/>
                </a:solidFill>
                <a:latin typeface="Gill Sans MT" charset="0"/>
                <a:ea typeface="Gill Sans MT" charset="0"/>
                <a:cs typeface="Gill Sans MT" charset="0"/>
              </a:rPr>
              <a:t>Grundskolorna i Nacka är bland de 10 bästa i Sverige sedan länge.</a:t>
            </a:r>
          </a:p>
        </p:txBody>
      </p:sp>
      <p:pic>
        <p:nvPicPr>
          <p:cNvPr id="8" name="Bildobjekt 6">
            <a:extLst>
              <a:ext uri="{FF2B5EF4-FFF2-40B4-BE49-F238E27FC236}">
                <a16:creationId xmlns:a16="http://schemas.microsoft.com/office/drawing/2014/main" id="{9681C453-1C5E-4228-BF90-39CBE42A76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3719717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ära naturen">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704EE0F-CFF2-45A0-A7DC-F11400184BF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object 4">
            <a:extLst>
              <a:ext uri="{FF2B5EF4-FFF2-40B4-BE49-F238E27FC236}">
                <a16:creationId xmlns:a16="http://schemas.microsoft.com/office/drawing/2014/main" id="{A7D07F5A-F9B0-4B7C-93A5-2AC1EDDEDAF1}"/>
              </a:ext>
            </a:extLst>
          </p:cNvPr>
          <p:cNvSpPr txBox="1"/>
          <p:nvPr userDrawn="1"/>
        </p:nvSpPr>
        <p:spPr>
          <a:xfrm>
            <a:off x="711200" y="2097355"/>
            <a:ext cx="5080000" cy="4510636"/>
          </a:xfrm>
          <a:prstGeom prst="rect">
            <a:avLst/>
          </a:prstGeom>
          <a:effectLst>
            <a:outerShdw blurRad="254000" dir="2700000" algn="tl" rotWithShape="0">
              <a:prstClr val="black">
                <a:alpha val="90000"/>
              </a:prstClr>
            </a:outerShdw>
          </a:effectLst>
        </p:spPr>
        <p:txBody>
          <a:bodyPr vert="horz" wrap="square" lIns="0" tIns="98213" rIns="0" bIns="0" rtlCol="0">
            <a:spAutoFit/>
          </a:bodyPr>
          <a:lstStyle/>
          <a:p>
            <a:pPr marL="16933" marR="56724">
              <a:lnSpc>
                <a:spcPts val="3200"/>
              </a:lnSpc>
              <a:spcBef>
                <a:spcPts val="773"/>
              </a:spcBef>
            </a:pPr>
            <a:r>
              <a:rPr lang="sv-SE" sz="2933" b="1" spc="-7" dirty="0">
                <a:solidFill>
                  <a:srgbClr val="FFFFFF"/>
                </a:solidFill>
                <a:latin typeface="Gill Sans MT" charset="0"/>
                <a:ea typeface="Gill Sans MT" charset="0"/>
                <a:cs typeface="Gill Sans MT" charset="0"/>
              </a:rPr>
              <a:t>Nackaborna har </a:t>
            </a:r>
            <a:br>
              <a:rPr lang="sv-SE" sz="2933" b="1" spc="-7" dirty="0">
                <a:solidFill>
                  <a:srgbClr val="FFFFFF"/>
                </a:solidFill>
                <a:latin typeface="Gill Sans MT" charset="0"/>
                <a:ea typeface="Gill Sans MT" charset="0"/>
                <a:cs typeface="Gill Sans MT" charset="0"/>
              </a:rPr>
            </a:br>
            <a:r>
              <a:rPr lang="sv-SE" sz="2933" b="1" spc="-7" dirty="0">
                <a:solidFill>
                  <a:srgbClr val="FFFFFF"/>
                </a:solidFill>
                <a:latin typeface="Gill Sans MT" charset="0"/>
                <a:ea typeface="Gill Sans MT" charset="0"/>
                <a:cs typeface="Gill Sans MT" charset="0"/>
              </a:rPr>
              <a:t>i snitt 600 meter</a:t>
            </a:r>
            <a:br>
              <a:rPr lang="sv-SE" sz="2933" b="1" spc="-7" dirty="0">
                <a:solidFill>
                  <a:srgbClr val="FFFFFF"/>
                </a:solidFill>
                <a:latin typeface="Gill Sans MT" charset="0"/>
                <a:ea typeface="Gill Sans MT" charset="0"/>
                <a:cs typeface="Gill Sans MT" charset="0"/>
              </a:rPr>
            </a:br>
            <a:r>
              <a:rPr lang="sv-SE" sz="2933" b="1" spc="-7" dirty="0">
                <a:solidFill>
                  <a:srgbClr val="FFFFFF"/>
                </a:solidFill>
                <a:latin typeface="Gill Sans MT" charset="0"/>
                <a:ea typeface="Gill Sans MT" charset="0"/>
                <a:cs typeface="Gill Sans MT" charset="0"/>
              </a:rPr>
              <a:t>till skyddad natur.</a:t>
            </a:r>
          </a:p>
          <a:p>
            <a:pPr marL="16933" marR="56724">
              <a:lnSpc>
                <a:spcPts val="800"/>
              </a:lnSpc>
              <a:spcBef>
                <a:spcPts val="773"/>
              </a:spcBef>
            </a:pPr>
            <a:endParaRPr lang="sv-SE" sz="2933" b="1" spc="-7" dirty="0">
              <a:solidFill>
                <a:srgbClr val="FFFFFF"/>
              </a:solidFill>
              <a:latin typeface="Gill Sans MT" charset="0"/>
              <a:ea typeface="Gill Sans MT" charset="0"/>
              <a:cs typeface="Gill Sans MT" charset="0"/>
            </a:endParaRPr>
          </a:p>
          <a:p>
            <a:pPr marL="16933" marR="56724">
              <a:lnSpc>
                <a:spcPts val="3200"/>
              </a:lnSpc>
              <a:spcBef>
                <a:spcPts val="773"/>
              </a:spcBef>
            </a:pPr>
            <a:r>
              <a:rPr lang="sv-SE" sz="2933" b="1" spc="-7" dirty="0">
                <a:solidFill>
                  <a:srgbClr val="FFFFFF"/>
                </a:solidFill>
                <a:latin typeface="Gill Sans MT" charset="0"/>
                <a:ea typeface="Gill Sans MT" charset="0"/>
                <a:cs typeface="Gill Sans MT" charset="0"/>
              </a:rPr>
              <a:t>50% av kommunens </a:t>
            </a:r>
            <a:br>
              <a:rPr lang="sv-SE" sz="2933" b="1" spc="-7" dirty="0">
                <a:solidFill>
                  <a:srgbClr val="FFFFFF"/>
                </a:solidFill>
                <a:latin typeface="Gill Sans MT" charset="0"/>
                <a:ea typeface="Gill Sans MT" charset="0"/>
                <a:cs typeface="Gill Sans MT" charset="0"/>
              </a:rPr>
            </a:br>
            <a:r>
              <a:rPr lang="sv-SE" sz="2933" b="1" spc="-7" dirty="0">
                <a:solidFill>
                  <a:srgbClr val="FFFFFF"/>
                </a:solidFill>
                <a:latin typeface="Gill Sans MT" charset="0"/>
                <a:ea typeface="Gill Sans MT" charset="0"/>
                <a:cs typeface="Gill Sans MT" charset="0"/>
              </a:rPr>
              <a:t>yta består av </a:t>
            </a:r>
            <a:br>
              <a:rPr lang="sv-SE" sz="2933" b="1" spc="-7" dirty="0">
                <a:solidFill>
                  <a:srgbClr val="FFFFFF"/>
                </a:solidFill>
                <a:latin typeface="Gill Sans MT" charset="0"/>
                <a:ea typeface="Gill Sans MT" charset="0"/>
                <a:cs typeface="Gill Sans MT" charset="0"/>
              </a:rPr>
            </a:br>
            <a:r>
              <a:rPr lang="sv-SE" sz="2933" b="1" spc="-7" dirty="0">
                <a:solidFill>
                  <a:srgbClr val="FFFFFF"/>
                </a:solidFill>
                <a:latin typeface="Gill Sans MT" charset="0"/>
                <a:ea typeface="Gill Sans MT" charset="0"/>
                <a:cs typeface="Gill Sans MT" charset="0"/>
              </a:rPr>
              <a:t>grönområde.</a:t>
            </a:r>
          </a:p>
          <a:p>
            <a:pPr marL="16933" marR="56724">
              <a:lnSpc>
                <a:spcPts val="800"/>
              </a:lnSpc>
              <a:spcBef>
                <a:spcPts val="773"/>
              </a:spcBef>
            </a:pPr>
            <a:endParaRPr lang="sv-SE" sz="2933" b="1" spc="-7" dirty="0">
              <a:solidFill>
                <a:srgbClr val="FFFFFF"/>
              </a:solidFill>
              <a:latin typeface="Gill Sans MT" charset="0"/>
              <a:ea typeface="Gill Sans MT" charset="0"/>
              <a:cs typeface="Gill Sans MT" charset="0"/>
            </a:endParaRPr>
          </a:p>
          <a:p>
            <a:pPr marL="16933" marR="56724">
              <a:lnSpc>
                <a:spcPts val="3200"/>
              </a:lnSpc>
              <a:spcBef>
                <a:spcPts val="773"/>
              </a:spcBef>
            </a:pPr>
            <a:r>
              <a:rPr lang="sv-SE" sz="2933" b="1" spc="-7" dirty="0">
                <a:solidFill>
                  <a:srgbClr val="FFFFFF"/>
                </a:solidFill>
                <a:latin typeface="Gill Sans MT" charset="0"/>
                <a:ea typeface="Gill Sans MT" charset="0"/>
                <a:cs typeface="Gill Sans MT" charset="0"/>
              </a:rPr>
              <a:t>Nacka har </a:t>
            </a:r>
            <a:br>
              <a:rPr lang="sv-SE" sz="2933" b="1" spc="-7" dirty="0">
                <a:solidFill>
                  <a:srgbClr val="FFFFFF"/>
                </a:solidFill>
                <a:latin typeface="Gill Sans MT" charset="0"/>
                <a:ea typeface="Gill Sans MT" charset="0"/>
                <a:cs typeface="Gill Sans MT" charset="0"/>
              </a:rPr>
            </a:br>
            <a:r>
              <a:rPr lang="sv-SE" sz="2933" b="1" spc="-7" dirty="0">
                <a:solidFill>
                  <a:srgbClr val="FFFFFF"/>
                </a:solidFill>
                <a:latin typeface="Gill Sans MT" charset="0"/>
                <a:ea typeface="Gill Sans MT" charset="0"/>
                <a:cs typeface="Gill Sans MT" charset="0"/>
              </a:rPr>
              <a:t>10 mil kust.</a:t>
            </a:r>
          </a:p>
          <a:p>
            <a:pPr marL="16933" marR="56724">
              <a:lnSpc>
                <a:spcPts val="3200"/>
              </a:lnSpc>
              <a:spcBef>
                <a:spcPts val="773"/>
              </a:spcBef>
            </a:pPr>
            <a:endParaRPr lang="sv-SE" sz="2933" b="1" spc="-7" dirty="0">
              <a:solidFill>
                <a:srgbClr val="FFFFFF"/>
              </a:solidFill>
              <a:latin typeface="Gill Sans MT" charset="0"/>
              <a:ea typeface="Gill Sans MT" charset="0"/>
              <a:cs typeface="Gill Sans MT" charset="0"/>
            </a:endParaRPr>
          </a:p>
        </p:txBody>
      </p:sp>
      <p:sp>
        <p:nvSpPr>
          <p:cNvPr id="8" name="object 4">
            <a:extLst>
              <a:ext uri="{FF2B5EF4-FFF2-40B4-BE49-F238E27FC236}">
                <a16:creationId xmlns:a16="http://schemas.microsoft.com/office/drawing/2014/main" id="{9754B65E-6E5B-4E4F-8ECB-CB90DEB3FE41}"/>
              </a:ext>
            </a:extLst>
          </p:cNvPr>
          <p:cNvSpPr txBox="1">
            <a:spLocks/>
          </p:cNvSpPr>
          <p:nvPr userDrawn="1"/>
        </p:nvSpPr>
        <p:spPr>
          <a:xfrm>
            <a:off x="657203" y="402753"/>
            <a:ext cx="11276135" cy="878873"/>
          </a:xfrm>
          <a:prstGeom prst="rect">
            <a:avLst/>
          </a:prstGeom>
          <a:effectLst>
            <a:outerShdw blurRad="254000" dist="76200" dir="2700000" algn="tl" rotWithShape="0">
              <a:prstClr val="black">
                <a:alpha val="80000"/>
              </a:prstClr>
            </a:outerShdw>
          </a:effectLst>
        </p:spPr>
        <p:txBody>
          <a:bodyPr vert="horz" wrap="square" lIns="0" tIns="16933" rIns="0" bIns="0" rtlCol="0">
            <a:spAutoFit/>
          </a:bodyPr>
          <a:lstStyle>
            <a:lvl1pPr>
              <a:defRPr>
                <a:latin typeface="+mj-lt"/>
                <a:ea typeface="+mj-ea"/>
                <a:cs typeface="+mj-cs"/>
              </a:defRPr>
            </a:lvl1pPr>
          </a:lstStyle>
          <a:p>
            <a:r>
              <a:rPr lang="sv-SE" sz="5600" dirty="0">
                <a:solidFill>
                  <a:schemeClr val="bg1"/>
                </a:solidFill>
                <a:latin typeface="Gill Sans MT" charset="0"/>
                <a:ea typeface="Gill Sans MT" charset="0"/>
                <a:cs typeface="Gill Sans MT" charset="0"/>
              </a:rPr>
              <a:t>NÄRA TILL</a:t>
            </a:r>
            <a:r>
              <a:rPr lang="sv-SE" sz="5600" b="1" dirty="0">
                <a:solidFill>
                  <a:schemeClr val="bg1"/>
                </a:solidFill>
                <a:latin typeface="Gill Sans MT" charset="0"/>
                <a:ea typeface="Gill Sans MT" charset="0"/>
                <a:cs typeface="Gill Sans MT" charset="0"/>
              </a:rPr>
              <a:t> NATUREN</a:t>
            </a:r>
          </a:p>
        </p:txBody>
      </p:sp>
      <p:pic>
        <p:nvPicPr>
          <p:cNvPr id="9" name="Bildobjekt 6">
            <a:extLst>
              <a:ext uri="{FF2B5EF4-FFF2-40B4-BE49-F238E27FC236}">
                <a16:creationId xmlns:a16="http://schemas.microsoft.com/office/drawing/2014/main" id="{1B7E1678-BCE8-4FBD-ADD4-7E25270C8C4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3367726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w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theme" Target="../theme/theme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image" Target="../media/image1.w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512EBFF-0A5E-42EA-92A6-B3F7CE2A9F5C}"/>
              </a:ext>
            </a:extLst>
          </p:cNvPr>
          <p:cNvSpPr>
            <a:spLocks noGrp="1"/>
          </p:cNvSpPr>
          <p:nvPr>
            <p:ph type="title"/>
          </p:nvPr>
        </p:nvSpPr>
        <p:spPr>
          <a:xfrm>
            <a:off x="639794" y="681037"/>
            <a:ext cx="10714007" cy="1133475"/>
          </a:xfrm>
          <a:prstGeom prst="rect">
            <a:avLst/>
          </a:prstGeom>
        </p:spPr>
        <p:txBody>
          <a:bodyPr vert="horz" lIns="0" tIns="0" rIns="0" bIns="0" rtlCol="0" anchor="t">
            <a:normAutofit/>
          </a:bodyPr>
          <a:lstStyle/>
          <a:p>
            <a:r>
              <a:rPr lang="sv-SE" dirty="0"/>
              <a:t>KLICKA FÖR ATT ÄNDRA RUBRIK</a:t>
            </a:r>
          </a:p>
        </p:txBody>
      </p:sp>
      <p:sp>
        <p:nvSpPr>
          <p:cNvPr id="3" name="Platshållare för text 2">
            <a:extLst>
              <a:ext uri="{FF2B5EF4-FFF2-40B4-BE49-F238E27FC236}">
                <a16:creationId xmlns:a16="http://schemas.microsoft.com/office/drawing/2014/main" id="{E49BA34E-B4BF-4408-8F7B-DF53C1325996}"/>
              </a:ext>
            </a:extLst>
          </p:cNvPr>
          <p:cNvSpPr>
            <a:spLocks noGrp="1"/>
          </p:cNvSpPr>
          <p:nvPr>
            <p:ph type="body" idx="1"/>
          </p:nvPr>
        </p:nvSpPr>
        <p:spPr>
          <a:xfrm>
            <a:off x="639794" y="1993901"/>
            <a:ext cx="10714007" cy="3961923"/>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721C3A22-1EA6-4603-B419-F7A46993714E}"/>
              </a:ext>
            </a:extLst>
          </p:cNvPr>
          <p:cNvSpPr>
            <a:spLocks noGrp="1"/>
          </p:cNvSpPr>
          <p:nvPr>
            <p:ph type="dt" sz="half" idx="2"/>
          </p:nvPr>
        </p:nvSpPr>
        <p:spPr>
          <a:xfrm>
            <a:off x="639794" y="6356351"/>
            <a:ext cx="2941607"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BD2CEE6D-570C-4903-934C-C163F2F35A9E}" type="datetimeFigureOut">
              <a:rPr lang="sv-SE" smtClean="0"/>
              <a:pPr/>
              <a:t>2019-04-02</a:t>
            </a:fld>
            <a:endParaRPr lang="sv-SE" dirty="0"/>
          </a:p>
        </p:txBody>
      </p:sp>
      <p:sp>
        <p:nvSpPr>
          <p:cNvPr id="5" name="Platshållare för sidfot 4">
            <a:extLst>
              <a:ext uri="{FF2B5EF4-FFF2-40B4-BE49-F238E27FC236}">
                <a16:creationId xmlns:a16="http://schemas.microsoft.com/office/drawing/2014/main" id="{B64971C2-088F-43EC-A7C4-7B2DDF36BCB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sv-SE" dirty="0"/>
          </a:p>
        </p:txBody>
      </p:sp>
      <p:sp>
        <p:nvSpPr>
          <p:cNvPr id="6" name="Platshållare för bildnummer 5">
            <a:extLst>
              <a:ext uri="{FF2B5EF4-FFF2-40B4-BE49-F238E27FC236}">
                <a16:creationId xmlns:a16="http://schemas.microsoft.com/office/drawing/2014/main" id="{0864CD66-6F9F-486E-843C-7E61E4953B8F}"/>
              </a:ext>
            </a:extLst>
          </p:cNvPr>
          <p:cNvSpPr>
            <a:spLocks noGrp="1"/>
          </p:cNvSpPr>
          <p:nvPr>
            <p:ph type="sldNum" sz="quarter" idx="4"/>
          </p:nvPr>
        </p:nvSpPr>
        <p:spPr>
          <a:xfrm>
            <a:off x="8610601" y="6356351"/>
            <a:ext cx="733425"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24DB4950-D2E7-4B1F-BC4A-EE048054108A}" type="slidenum">
              <a:rPr lang="sv-SE" smtClean="0"/>
              <a:pPr/>
              <a:t>‹#›</a:t>
            </a:fld>
            <a:endParaRPr lang="sv-SE" dirty="0"/>
          </a:p>
        </p:txBody>
      </p:sp>
      <p:pic>
        <p:nvPicPr>
          <p:cNvPr id="10" name="Bildobjekt 9">
            <a:extLst>
              <a:ext uri="{FF2B5EF4-FFF2-40B4-BE49-F238E27FC236}">
                <a16:creationId xmlns:a16="http://schemas.microsoft.com/office/drawing/2014/main" id="{EF08A0FB-003D-4442-B66D-5B415FAC1E2F}"/>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9795730" y="5955824"/>
            <a:ext cx="2012116" cy="635955"/>
          </a:xfrm>
          <a:prstGeom prst="rect">
            <a:avLst/>
          </a:prstGeom>
        </p:spPr>
      </p:pic>
    </p:spTree>
    <p:extLst>
      <p:ext uri="{BB962C8B-B14F-4D97-AF65-F5344CB8AC3E}">
        <p14:creationId xmlns:p14="http://schemas.microsoft.com/office/powerpoint/2010/main" val="11582399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Lst>
  <p:txStyles>
    <p:titleStyle>
      <a:lvl1pPr algn="l" defTabSz="914377" rtl="0" eaLnBrk="1" latinLnBrk="0" hangingPunct="1">
        <a:lnSpc>
          <a:spcPct val="90000"/>
        </a:lnSpc>
        <a:spcBef>
          <a:spcPct val="0"/>
        </a:spcBef>
        <a:buNone/>
        <a:defRPr sz="5600" kern="1200" cap="all" baseline="0">
          <a:solidFill>
            <a:schemeClr val="tx1"/>
          </a:solidFill>
          <a:latin typeface="+mj-lt"/>
          <a:ea typeface="+mj-ea"/>
          <a:cs typeface="+mj-cs"/>
        </a:defRPr>
      </a:lvl1pPr>
    </p:titleStyle>
    <p:bodyStyle>
      <a:lvl1pPr marL="539987" indent="-539987"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79198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043974"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259969"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511962"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176395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595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794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199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253" userDrawn="1">
          <p15:clr>
            <a:srgbClr val="F26B43"/>
          </p15:clr>
        </p15:guide>
        <p15:guide id="2" pos="7439" userDrawn="1">
          <p15:clr>
            <a:srgbClr val="F26B43"/>
          </p15:clr>
        </p15:guide>
        <p15:guide id="3" orient="horz" pos="4087" userDrawn="1">
          <p15:clr>
            <a:srgbClr val="F26B43"/>
          </p15:clr>
        </p15:guide>
        <p15:guide id="4" orient="horz" pos="1139" userDrawn="1">
          <p15:clr>
            <a:srgbClr val="F26B43"/>
          </p15:clr>
        </p15:guide>
        <p15:guide id="5" orient="horz" pos="415" userDrawn="1">
          <p15:clr>
            <a:srgbClr val="F26B43"/>
          </p15:clr>
        </p15:guide>
        <p15:guide id="6" orient="horz" pos="3811" userDrawn="1">
          <p15:clr>
            <a:srgbClr val="F26B43"/>
          </p15:clr>
        </p15:guide>
        <p15:guide id="7" orient="horz" pos="3748" userDrawn="1">
          <p15:clr>
            <a:srgbClr val="F26B43"/>
          </p15:clr>
        </p15:guide>
        <p15:guide id="8" pos="6171" userDrawn="1">
          <p15:clr>
            <a:srgbClr val="F26B43"/>
          </p15:clr>
        </p15:guide>
        <p15:guide id="9" pos="39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512EBFF-0A5E-42EA-92A6-B3F7CE2A9F5C}"/>
              </a:ext>
            </a:extLst>
          </p:cNvPr>
          <p:cNvSpPr>
            <a:spLocks noGrp="1"/>
          </p:cNvSpPr>
          <p:nvPr>
            <p:ph type="title"/>
          </p:nvPr>
        </p:nvSpPr>
        <p:spPr>
          <a:xfrm>
            <a:off x="639794" y="500068"/>
            <a:ext cx="10714007" cy="1133475"/>
          </a:xfrm>
          <a:prstGeom prst="rect">
            <a:avLst/>
          </a:prstGeom>
        </p:spPr>
        <p:txBody>
          <a:bodyPr vert="horz" lIns="0" tIns="0" rIns="0" bIns="0" rtlCol="0" anchor="t">
            <a:normAutofit/>
          </a:bodyPr>
          <a:lstStyle/>
          <a:p>
            <a:r>
              <a:rPr lang="sv-SE" dirty="0"/>
              <a:t>KLICKA FÖR ATT ÄNDRA RUBRIK</a:t>
            </a:r>
          </a:p>
        </p:txBody>
      </p:sp>
      <p:sp>
        <p:nvSpPr>
          <p:cNvPr id="3" name="Platshållare för text 2">
            <a:extLst>
              <a:ext uri="{FF2B5EF4-FFF2-40B4-BE49-F238E27FC236}">
                <a16:creationId xmlns:a16="http://schemas.microsoft.com/office/drawing/2014/main" id="{E49BA34E-B4BF-4408-8F7B-DF53C1325996}"/>
              </a:ext>
            </a:extLst>
          </p:cNvPr>
          <p:cNvSpPr>
            <a:spLocks noGrp="1"/>
          </p:cNvSpPr>
          <p:nvPr>
            <p:ph type="body" idx="1"/>
          </p:nvPr>
        </p:nvSpPr>
        <p:spPr>
          <a:xfrm>
            <a:off x="639794" y="1808164"/>
            <a:ext cx="10714007" cy="4147661"/>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721C3A22-1EA6-4603-B419-F7A46993714E}"/>
              </a:ext>
            </a:extLst>
          </p:cNvPr>
          <p:cNvSpPr>
            <a:spLocks noGrp="1"/>
          </p:cNvSpPr>
          <p:nvPr>
            <p:ph type="dt" sz="half" idx="2"/>
          </p:nvPr>
        </p:nvSpPr>
        <p:spPr>
          <a:xfrm>
            <a:off x="639794" y="6356351"/>
            <a:ext cx="2941607"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r>
              <a:rPr lang="sv-SE"/>
              <a:t>20xx-xx-xx</a:t>
            </a:r>
            <a:endParaRPr lang="sv-SE" dirty="0"/>
          </a:p>
        </p:txBody>
      </p:sp>
      <p:sp>
        <p:nvSpPr>
          <p:cNvPr id="5" name="Platshållare för sidfot 4">
            <a:extLst>
              <a:ext uri="{FF2B5EF4-FFF2-40B4-BE49-F238E27FC236}">
                <a16:creationId xmlns:a16="http://schemas.microsoft.com/office/drawing/2014/main" id="{B64971C2-088F-43EC-A7C4-7B2DDF36BCB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sv-SE"/>
              <a:t>Sidfot om man väljer att infoga en sådan i sin presentation</a:t>
            </a:r>
            <a:endParaRPr lang="sv-SE" dirty="0"/>
          </a:p>
        </p:txBody>
      </p:sp>
      <p:sp>
        <p:nvSpPr>
          <p:cNvPr id="6" name="Platshållare för bildnummer 5">
            <a:extLst>
              <a:ext uri="{FF2B5EF4-FFF2-40B4-BE49-F238E27FC236}">
                <a16:creationId xmlns:a16="http://schemas.microsoft.com/office/drawing/2014/main" id="{0864CD66-6F9F-486E-843C-7E61E4953B8F}"/>
              </a:ext>
            </a:extLst>
          </p:cNvPr>
          <p:cNvSpPr>
            <a:spLocks noGrp="1"/>
          </p:cNvSpPr>
          <p:nvPr>
            <p:ph type="sldNum" sz="quarter" idx="4"/>
          </p:nvPr>
        </p:nvSpPr>
        <p:spPr>
          <a:xfrm>
            <a:off x="8610601" y="6356351"/>
            <a:ext cx="733425"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24DB4950-D2E7-4B1F-BC4A-EE048054108A}" type="slidenum">
              <a:rPr lang="sv-SE" smtClean="0"/>
              <a:pPr/>
              <a:t>‹#›</a:t>
            </a:fld>
            <a:endParaRPr lang="sv-SE" dirty="0"/>
          </a:p>
        </p:txBody>
      </p:sp>
      <p:pic>
        <p:nvPicPr>
          <p:cNvPr id="10" name="Bildobjekt 9">
            <a:extLst>
              <a:ext uri="{FF2B5EF4-FFF2-40B4-BE49-F238E27FC236}">
                <a16:creationId xmlns:a16="http://schemas.microsoft.com/office/drawing/2014/main" id="{EF08A0FB-003D-4442-B66D-5B415FAC1E2F}"/>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9795730" y="5955824"/>
            <a:ext cx="2012116" cy="635955"/>
          </a:xfrm>
          <a:prstGeom prst="rect">
            <a:avLst/>
          </a:prstGeom>
        </p:spPr>
      </p:pic>
    </p:spTree>
    <p:extLst>
      <p:ext uri="{BB962C8B-B14F-4D97-AF65-F5344CB8AC3E}">
        <p14:creationId xmlns:p14="http://schemas.microsoft.com/office/powerpoint/2010/main" val="171541330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Lst>
  <p:hf sldNum="0" hdr="0" ftr="0" dt="0"/>
  <p:txStyles>
    <p:titleStyle>
      <a:lvl1pPr algn="l" defTabSz="914377" rtl="0" eaLnBrk="1" latinLnBrk="0" hangingPunct="1">
        <a:lnSpc>
          <a:spcPct val="90000"/>
        </a:lnSpc>
        <a:spcBef>
          <a:spcPct val="0"/>
        </a:spcBef>
        <a:buNone/>
        <a:defRPr sz="4200" kern="1200" cap="all" baseline="0">
          <a:solidFill>
            <a:schemeClr val="tx1"/>
          </a:solidFill>
          <a:latin typeface="+mj-lt"/>
          <a:ea typeface="+mj-ea"/>
          <a:cs typeface="+mj-cs"/>
        </a:defRPr>
      </a:lvl1pPr>
    </p:titleStyle>
    <p:bodyStyle>
      <a:lvl1pPr marL="539987" indent="-539987"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79198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043974"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259969"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511962"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176395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595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794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199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253" userDrawn="1">
          <p15:clr>
            <a:srgbClr val="F26B43"/>
          </p15:clr>
        </p15:guide>
        <p15:guide id="2" pos="7439" userDrawn="1">
          <p15:clr>
            <a:srgbClr val="F26B43"/>
          </p15:clr>
        </p15:guide>
        <p15:guide id="3" orient="horz" pos="4087" userDrawn="1">
          <p15:clr>
            <a:srgbClr val="F26B43"/>
          </p15:clr>
        </p15:guide>
        <p15:guide id="4" orient="horz" pos="1139" userDrawn="1">
          <p15:clr>
            <a:srgbClr val="F26B43"/>
          </p15:clr>
        </p15:guide>
        <p15:guide id="5" orient="horz" pos="315" userDrawn="1">
          <p15:clr>
            <a:srgbClr val="F26B43"/>
          </p15:clr>
        </p15:guide>
        <p15:guide id="6" orient="horz" pos="3811" userDrawn="1">
          <p15:clr>
            <a:srgbClr val="F26B43"/>
          </p15:clr>
        </p15:guide>
        <p15:guide id="7" orient="horz" pos="3748" userDrawn="1">
          <p15:clr>
            <a:srgbClr val="F26B43"/>
          </p15:clr>
        </p15:guide>
        <p15:guide id="8" pos="617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841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028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215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9462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768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612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365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958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149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605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181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527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9256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640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5416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149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6739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271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612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115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8708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374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EDC746F6-B4FB-41D2-A3D7-94D5C78C51AC}"/>
              </a:ext>
            </a:extLst>
          </p:cNvPr>
          <p:cNvSpPr txBox="1"/>
          <p:nvPr/>
        </p:nvSpPr>
        <p:spPr>
          <a:xfrm>
            <a:off x="4171880" y="1123166"/>
            <a:ext cx="3149600" cy="4605748"/>
          </a:xfrm>
          <a:prstGeom prst="rect">
            <a:avLst/>
          </a:prstGeom>
          <a:noFill/>
          <a:effectLst>
            <a:outerShdw blurRad="254000" dist="38100" dir="2700000" algn="tl" rotWithShape="0">
              <a:prstClr val="black">
                <a:alpha val="90000"/>
              </a:prstClr>
            </a:outerShdw>
          </a:effectLst>
        </p:spPr>
        <p:txBody>
          <a:bodyPr wrap="square" rtlCol="0">
            <a:spAutoFit/>
          </a:bodyPr>
          <a:lstStyle/>
          <a:p>
            <a:pPr algn="r"/>
            <a:r>
              <a:rPr lang="sv-SE" sz="2933" dirty="0">
                <a:solidFill>
                  <a:schemeClr val="bg1"/>
                </a:solidFill>
                <a:latin typeface="Gill Sans MT" charset="0"/>
                <a:ea typeface="Gill Sans MT" charset="0"/>
                <a:cs typeface="Gill Sans MT" charset="0"/>
              </a:rPr>
              <a:t>Nackabor:</a:t>
            </a:r>
          </a:p>
          <a:p>
            <a:pPr algn="r"/>
            <a:r>
              <a:rPr lang="sv-SE" sz="2933" dirty="0">
                <a:solidFill>
                  <a:schemeClr val="bg1"/>
                </a:solidFill>
                <a:latin typeface="Gill Sans MT" charset="0"/>
                <a:ea typeface="Gill Sans MT" charset="0"/>
                <a:cs typeface="Gill Sans MT" charset="0"/>
              </a:rPr>
              <a:t>Arbetsplatser:</a:t>
            </a:r>
          </a:p>
          <a:p>
            <a:pPr algn="r"/>
            <a:r>
              <a:rPr lang="sv-SE" sz="2933" dirty="0">
                <a:solidFill>
                  <a:schemeClr val="bg1"/>
                </a:solidFill>
                <a:latin typeface="Gill Sans MT" charset="0"/>
                <a:ea typeface="Gill Sans MT" charset="0"/>
                <a:cs typeface="Gill Sans MT" charset="0"/>
              </a:rPr>
              <a:t>Arbetslöshet:</a:t>
            </a:r>
          </a:p>
          <a:p>
            <a:pPr algn="r"/>
            <a:r>
              <a:rPr lang="sv-SE" sz="2933" dirty="0">
                <a:solidFill>
                  <a:schemeClr val="bg1"/>
                </a:solidFill>
                <a:latin typeface="Gill Sans MT" charset="0"/>
                <a:ea typeface="Gill Sans MT" charset="0"/>
                <a:cs typeface="Gill Sans MT" charset="0"/>
              </a:rPr>
              <a:t>Bostäder:</a:t>
            </a:r>
          </a:p>
          <a:p>
            <a:pPr algn="r"/>
            <a:r>
              <a:rPr lang="sv-SE" sz="2933" dirty="0">
                <a:solidFill>
                  <a:schemeClr val="bg1"/>
                </a:solidFill>
                <a:latin typeface="Gill Sans MT" charset="0"/>
                <a:ea typeface="Gill Sans MT" charset="0"/>
                <a:cs typeface="Gill Sans MT" charset="0"/>
              </a:rPr>
              <a:t>Företag:</a:t>
            </a:r>
          </a:p>
          <a:p>
            <a:pPr algn="r"/>
            <a:r>
              <a:rPr lang="sv-SE" sz="2933" dirty="0">
                <a:solidFill>
                  <a:schemeClr val="bg1"/>
                </a:solidFill>
                <a:latin typeface="Gill Sans MT" charset="0"/>
                <a:ea typeface="Gill Sans MT" charset="0"/>
                <a:cs typeface="Gill Sans MT" charset="0"/>
              </a:rPr>
              <a:t>Kommunbudget:</a:t>
            </a:r>
          </a:p>
          <a:p>
            <a:pPr algn="r"/>
            <a:r>
              <a:rPr lang="sv-SE" sz="2933" dirty="0">
                <a:solidFill>
                  <a:schemeClr val="bg1"/>
                </a:solidFill>
                <a:latin typeface="Gill Sans MT" charset="0"/>
                <a:ea typeface="Gill Sans MT" charset="0"/>
                <a:cs typeface="Gill Sans MT" charset="0"/>
              </a:rPr>
              <a:t>Politisk majoritet:</a:t>
            </a:r>
          </a:p>
          <a:p>
            <a:pPr algn="r"/>
            <a:r>
              <a:rPr lang="sv-SE" sz="2933" dirty="0">
                <a:solidFill>
                  <a:schemeClr val="bg1"/>
                </a:solidFill>
                <a:latin typeface="Gill Sans MT" charset="0"/>
                <a:ea typeface="Gill Sans MT" charset="0"/>
                <a:cs typeface="Gill Sans MT" charset="0"/>
              </a:rPr>
              <a:t>Kommunyta:</a:t>
            </a:r>
          </a:p>
          <a:p>
            <a:pPr algn="r"/>
            <a:r>
              <a:rPr lang="sv-SE" sz="2933" dirty="0">
                <a:solidFill>
                  <a:schemeClr val="bg1"/>
                </a:solidFill>
                <a:latin typeface="Gill Sans MT" charset="0"/>
                <a:ea typeface="Gill Sans MT" charset="0"/>
                <a:cs typeface="Gill Sans MT" charset="0"/>
              </a:rPr>
              <a:t>Kustlinje:</a:t>
            </a:r>
          </a:p>
          <a:p>
            <a:pPr algn="r"/>
            <a:r>
              <a:rPr lang="sv-SE" sz="2933" dirty="0">
                <a:solidFill>
                  <a:schemeClr val="bg1"/>
                </a:solidFill>
                <a:latin typeface="Gill Sans MT" charset="0"/>
                <a:ea typeface="Gill Sans MT" charset="0"/>
                <a:cs typeface="Gill Sans MT" charset="0"/>
              </a:rPr>
              <a:t>Grönyta:</a:t>
            </a:r>
          </a:p>
        </p:txBody>
      </p:sp>
      <p:sp>
        <p:nvSpPr>
          <p:cNvPr id="3" name="textruta 2">
            <a:extLst>
              <a:ext uri="{FF2B5EF4-FFF2-40B4-BE49-F238E27FC236}">
                <a16:creationId xmlns:a16="http://schemas.microsoft.com/office/drawing/2014/main" id="{EB6E9DBE-FE55-451F-87D6-5D6160368419}"/>
              </a:ext>
            </a:extLst>
          </p:cNvPr>
          <p:cNvSpPr txBox="1"/>
          <p:nvPr/>
        </p:nvSpPr>
        <p:spPr>
          <a:xfrm>
            <a:off x="7219880" y="1117732"/>
            <a:ext cx="4572000" cy="4605748"/>
          </a:xfrm>
          <a:prstGeom prst="rect">
            <a:avLst/>
          </a:prstGeom>
          <a:noFill/>
          <a:effectLst>
            <a:outerShdw blurRad="254000" dist="38100" dir="2700000" algn="tl" rotWithShape="0">
              <a:prstClr val="black">
                <a:alpha val="90000"/>
              </a:prstClr>
            </a:outerShdw>
          </a:effectLst>
        </p:spPr>
        <p:txBody>
          <a:bodyPr wrap="square" rtlCol="0">
            <a:spAutoFit/>
          </a:bodyPr>
          <a:lstStyle/>
          <a:p>
            <a:r>
              <a:rPr lang="fi-FI" sz="2933" b="1" dirty="0">
                <a:solidFill>
                  <a:schemeClr val="bg1"/>
                </a:solidFill>
                <a:latin typeface="Gill Sans MT" charset="0"/>
                <a:ea typeface="Gill Sans MT" charset="0"/>
                <a:cs typeface="Gill Sans MT" charset="0"/>
              </a:rPr>
              <a:t>102 096</a:t>
            </a:r>
          </a:p>
          <a:p>
            <a:r>
              <a:rPr lang="sv-SE" sz="2933" b="1" dirty="0">
                <a:solidFill>
                  <a:schemeClr val="bg1"/>
                </a:solidFill>
                <a:latin typeface="Gill Sans MT" charset="0"/>
                <a:ea typeface="Gill Sans MT" charset="0"/>
                <a:cs typeface="Gill Sans MT" charset="0"/>
              </a:rPr>
              <a:t>36 000</a:t>
            </a:r>
          </a:p>
          <a:p>
            <a:r>
              <a:rPr lang="sv-SE" sz="2933" b="1" dirty="0">
                <a:solidFill>
                  <a:schemeClr val="bg1"/>
                </a:solidFill>
                <a:latin typeface="Gill Sans MT" charset="0"/>
                <a:ea typeface="Gill Sans MT" charset="0"/>
                <a:cs typeface="Gill Sans MT" charset="0"/>
              </a:rPr>
              <a:t>3,8%</a:t>
            </a:r>
          </a:p>
          <a:p>
            <a:r>
              <a:rPr lang="sv-SE" sz="2933" b="1" dirty="0">
                <a:solidFill>
                  <a:schemeClr val="bg1"/>
                </a:solidFill>
                <a:latin typeface="Gill Sans MT" charset="0"/>
                <a:ea typeface="Gill Sans MT" charset="0"/>
                <a:cs typeface="Gill Sans MT" charset="0"/>
              </a:rPr>
              <a:t>40 779</a:t>
            </a:r>
          </a:p>
          <a:p>
            <a:r>
              <a:rPr lang="sv-SE" sz="2933" b="1" dirty="0">
                <a:solidFill>
                  <a:schemeClr val="bg1"/>
                </a:solidFill>
                <a:latin typeface="Gill Sans MT" charset="0"/>
                <a:ea typeface="Gill Sans MT" charset="0"/>
                <a:cs typeface="Gill Sans MT" charset="0"/>
              </a:rPr>
              <a:t>13 600</a:t>
            </a:r>
          </a:p>
          <a:p>
            <a:r>
              <a:rPr lang="sv-SE" sz="2933" b="1" dirty="0">
                <a:solidFill>
                  <a:schemeClr val="bg1"/>
                </a:solidFill>
                <a:latin typeface="Gill Sans MT" charset="0"/>
                <a:ea typeface="Gill Sans MT" charset="0"/>
                <a:cs typeface="Gill Sans MT" charset="0"/>
              </a:rPr>
              <a:t>6 miljarder kronor</a:t>
            </a:r>
          </a:p>
          <a:p>
            <a:r>
              <a:rPr lang="sv-SE" sz="2933" b="1" dirty="0">
                <a:solidFill>
                  <a:schemeClr val="bg1"/>
                </a:solidFill>
                <a:latin typeface="Gill Sans MT" charset="0"/>
                <a:ea typeface="Gill Sans MT" charset="0"/>
                <a:cs typeface="Gill Sans MT" charset="0"/>
              </a:rPr>
              <a:t>M, L, KD, C</a:t>
            </a:r>
          </a:p>
          <a:p>
            <a:r>
              <a:rPr lang="sv-SE" sz="2933" b="1" dirty="0">
                <a:solidFill>
                  <a:schemeClr val="bg1"/>
                </a:solidFill>
                <a:latin typeface="Gill Sans MT" charset="0"/>
                <a:ea typeface="Gill Sans MT" charset="0"/>
                <a:cs typeface="Gill Sans MT" charset="0"/>
              </a:rPr>
              <a:t>128,8 kvadratkilometer</a:t>
            </a:r>
          </a:p>
          <a:p>
            <a:r>
              <a:rPr lang="sv-SE" sz="2933" b="1" dirty="0">
                <a:solidFill>
                  <a:schemeClr val="bg1"/>
                </a:solidFill>
                <a:latin typeface="Gill Sans MT" charset="0"/>
                <a:ea typeface="Gill Sans MT" charset="0"/>
                <a:cs typeface="Gill Sans MT" charset="0"/>
              </a:rPr>
              <a:t>10 mil</a:t>
            </a:r>
          </a:p>
          <a:p>
            <a:r>
              <a:rPr lang="sv-SE" sz="2933" b="1" dirty="0">
                <a:solidFill>
                  <a:schemeClr val="bg1"/>
                </a:solidFill>
                <a:latin typeface="Gill Sans MT" charset="0"/>
                <a:ea typeface="Gill Sans MT" charset="0"/>
                <a:cs typeface="Gill Sans MT" charset="0"/>
              </a:rPr>
              <a:t>50%</a:t>
            </a:r>
          </a:p>
        </p:txBody>
      </p:sp>
    </p:spTree>
    <p:extLst>
      <p:ext uri="{BB962C8B-B14F-4D97-AF65-F5344CB8AC3E}">
        <p14:creationId xmlns:p14="http://schemas.microsoft.com/office/powerpoint/2010/main" val="2811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556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329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19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439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597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981625"/>
      </p:ext>
    </p:extLst>
  </p:cSld>
  <p:clrMapOvr>
    <a:masterClrMapping/>
  </p:clrMapOvr>
</p:sld>
</file>

<file path=ppt/theme/theme1.xml><?xml version="1.0" encoding="utf-8"?>
<a:theme xmlns:a="http://schemas.openxmlformats.org/drawingml/2006/main" name="Nacka Kommun Final">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acka kommun 2018 FINAL Maj.potx" id="{B4363289-E246-459D-B5D9-CDB38421B6DF}" vid="{7EA88825-4CA5-43D2-93AF-2CAB623A0BF8}"/>
    </a:ext>
  </a:extLst>
</a:theme>
</file>

<file path=ppt/theme/theme2.xml><?xml version="1.0" encoding="utf-8"?>
<a:theme xmlns:a="http://schemas.openxmlformats.org/drawingml/2006/main" name="Nacka Kommun">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rundmall Nacka kommun.potx" id="{9174A1F5-068D-4EAE-B3A5-3F26DDB1F6F0}" vid="{0485FD58-D7F9-4E3D-8EFC-20BB141F821B}"/>
    </a:ext>
  </a:extLst>
</a:theme>
</file>

<file path=ppt/theme/theme3.xml><?xml version="1.0" encoding="utf-8"?>
<a:theme xmlns:a="http://schemas.openxmlformats.org/drawingml/2006/main" name="Office-tema">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Grundmall Nacka kommun</Template>
  <TotalTime>206</TotalTime>
  <Words>829</Words>
  <Application>Microsoft Office PowerPoint</Application>
  <PresentationFormat>Bredbild</PresentationFormat>
  <Paragraphs>67</Paragraphs>
  <Slides>29</Slides>
  <Notes>10</Notes>
  <HiddenSlides>0</HiddenSlides>
  <MMClips>0</MMClips>
  <ScaleCrop>false</ScaleCrop>
  <HeadingPairs>
    <vt:vector size="6" baseType="variant">
      <vt:variant>
        <vt:lpstr>Använt teckensnitt</vt:lpstr>
      </vt:variant>
      <vt:variant>
        <vt:i4>3</vt:i4>
      </vt:variant>
      <vt:variant>
        <vt:lpstr>Tema</vt:lpstr>
      </vt:variant>
      <vt:variant>
        <vt:i4>2</vt:i4>
      </vt:variant>
      <vt:variant>
        <vt:lpstr>Bildrubriker</vt:lpstr>
      </vt:variant>
      <vt:variant>
        <vt:i4>29</vt:i4>
      </vt:variant>
    </vt:vector>
  </HeadingPairs>
  <TitlesOfParts>
    <vt:vector size="34" baseType="lpstr">
      <vt:lpstr>Arial</vt:lpstr>
      <vt:lpstr>Gill Sans MT</vt:lpstr>
      <vt:lpstr>Gill Sans MT Pro Light</vt:lpstr>
      <vt:lpstr>Nacka Kommun Final</vt:lpstr>
      <vt:lpstr>Nacka Kommun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Anders Apelgren</dc:creator>
  <cp:lastModifiedBy>Seijmer Lotta</cp:lastModifiedBy>
  <cp:revision>19</cp:revision>
  <cp:lastPrinted>2018-03-09T14:29:17Z</cp:lastPrinted>
  <dcterms:created xsi:type="dcterms:W3CDTF">2018-05-29T18:10:13Z</dcterms:created>
  <dcterms:modified xsi:type="dcterms:W3CDTF">2019-04-02T11:28:20Z</dcterms:modified>
</cp:coreProperties>
</file>