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63" r:id="rId3"/>
    <p:sldId id="281" r:id="rId4"/>
    <p:sldId id="280" r:id="rId5"/>
    <p:sldId id="279" r:id="rId6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2020-03-25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 dirty="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65" r:id="rId5"/>
    <p:sldLayoutId id="2147483683" r:id="rId6"/>
    <p:sldLayoutId id="2147483666" r:id="rId7"/>
    <p:sldLayoutId id="2147483684" r:id="rId8"/>
    <p:sldLayoutId id="2147483690" r:id="rId9"/>
    <p:sldLayoutId id="2147483688" r:id="rId10"/>
    <p:sldLayoutId id="2147483667" r:id="rId11"/>
    <p:sldLayoutId id="2147483681" r:id="rId12"/>
    <p:sldLayoutId id="2147483668" r:id="rId13"/>
    <p:sldLayoutId id="2147483682" r:id="rId14"/>
    <p:sldLayoutId id="2147483663" r:id="rId15"/>
    <p:sldLayoutId id="2147483657" r:id="rId16"/>
    <p:sldLayoutId id="2147483664" r:id="rId17"/>
    <p:sldLayoutId id="2147483662" r:id="rId18"/>
    <p:sldLayoutId id="2147483691" r:id="rId19"/>
    <p:sldLayoutId id="2147483672" r:id="rId20"/>
    <p:sldLayoutId id="2147483687" r:id="rId21"/>
    <p:sldLayoutId id="2147483676" r:id="rId22"/>
    <p:sldLayoutId id="214748364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EA34693-C83C-4FA2-BBFC-54C2A48D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0" y="2437430"/>
            <a:ext cx="10972201" cy="1325563"/>
          </a:xfrm>
        </p:spPr>
        <p:txBody>
          <a:bodyPr/>
          <a:lstStyle/>
          <a:p>
            <a:r>
              <a:rPr lang="sv-SE" dirty="0"/>
              <a:t>Fokusområden och mål 2020 - 2021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501A2D5-C437-4FDA-ACBC-317AAA7D5B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Brottsförebyggande rådet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76E172-EE50-4E34-A18F-2517F953FF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010727D-88A4-44EE-8F73-547116B38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7D3F9CA-0BF8-4C2F-9CE8-5EE29B21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73524B-0A38-4AD8-BF27-6FE13D017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B0179C63-8F53-4414-918F-F053EC082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50122"/>
              </p:ext>
            </p:extLst>
          </p:nvPr>
        </p:nvGraphicFramePr>
        <p:xfrm>
          <a:off x="639763" y="500067"/>
          <a:ext cx="7879239" cy="406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347">
                  <a:extLst>
                    <a:ext uri="{9D8B030D-6E8A-4147-A177-3AD203B41FA5}">
                      <a16:colId xmlns:a16="http://schemas.microsoft.com/office/drawing/2014/main" val="1250608648"/>
                    </a:ext>
                  </a:extLst>
                </a:gridCol>
                <a:gridCol w="2099156">
                  <a:extLst>
                    <a:ext uri="{9D8B030D-6E8A-4147-A177-3AD203B41FA5}">
                      <a16:colId xmlns:a16="http://schemas.microsoft.com/office/drawing/2014/main" val="2871981367"/>
                    </a:ext>
                  </a:extLst>
                </a:gridCol>
                <a:gridCol w="1982354">
                  <a:extLst>
                    <a:ext uri="{9D8B030D-6E8A-4147-A177-3AD203B41FA5}">
                      <a16:colId xmlns:a16="http://schemas.microsoft.com/office/drawing/2014/main" val="581506501"/>
                    </a:ext>
                  </a:extLst>
                </a:gridCol>
                <a:gridCol w="1115382">
                  <a:extLst>
                    <a:ext uri="{9D8B030D-6E8A-4147-A177-3AD203B41FA5}">
                      <a16:colId xmlns:a16="http://schemas.microsoft.com/office/drawing/2014/main" val="671308955"/>
                    </a:ext>
                  </a:extLst>
                </a:gridCol>
              </a:tblGrid>
              <a:tr h="647689">
                <a:tc grid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Fokusområde ungdomar</a:t>
                      </a:r>
                      <a:endParaRPr lang="sv-SE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928487"/>
                  </a:ext>
                </a:extLst>
              </a:tr>
              <a:tr h="46157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 Inriktningsmål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Effektmål 2020 - 2021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Följs upp med</a:t>
                      </a:r>
                      <a:endParaRPr lang="sv-SE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Utfall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20198606"/>
                  </a:ext>
                </a:extLst>
              </a:tr>
              <a:tr h="295889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Genom förebyggande och ingripande insatser minska missbruket av narkotika.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Ett strukturerat arbete med stöd och uppföljning gör att inga ungdomar i riskzon radikaliseras eller hamnar i grov kriminalitet. </a:t>
                      </a:r>
                      <a:endParaRPr lang="sv-SE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Missbruk av narkotika ska minska med 2% per år.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Årlig ökning av insatser för ungdomar i riskzon. </a:t>
                      </a:r>
                      <a:endParaRPr lang="sv-SE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Stockholmsenkäten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Antal polisanmälda brott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Uppföljning genom SSPF</a:t>
                      </a:r>
                    </a:p>
                    <a:p>
                      <a:pPr marL="285750" indent="-285750">
                        <a:lnSpc>
                          <a:spcPts val="15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v-SE" sz="1400" dirty="0">
                          <a:effectLst/>
                        </a:rPr>
                        <a:t>Antal som omfattas av insatsen </a:t>
                      </a:r>
                    </a:p>
                    <a:p>
                      <a:pPr marL="285750" indent="-285750">
                        <a:lnSpc>
                          <a:spcPts val="15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v-SE" sz="1400" dirty="0">
                          <a:effectLst/>
                        </a:rPr>
                        <a:t>Andel där man ser en positiv utveckling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Statistik från </a:t>
                      </a:r>
                      <a:r>
                        <a:rPr lang="sv-SE" sz="1400" dirty="0" err="1">
                          <a:effectLst/>
                        </a:rPr>
                        <a:t>Ungdoms-verksamheten</a:t>
                      </a:r>
                      <a:endParaRPr lang="sv-SE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5823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85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AD7D5-35DA-4D9A-8F97-66D88583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3701CA-86D6-48DE-9E0D-419A3B267C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1641AE-D413-438A-A7D7-204A1B963B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877D5DC7-18DD-4282-AB85-E4A8F9F1D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99855"/>
              </p:ext>
            </p:extLst>
          </p:nvPr>
        </p:nvGraphicFramePr>
        <p:xfrm>
          <a:off x="639763" y="500067"/>
          <a:ext cx="7879239" cy="471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347">
                  <a:extLst>
                    <a:ext uri="{9D8B030D-6E8A-4147-A177-3AD203B41FA5}">
                      <a16:colId xmlns:a16="http://schemas.microsoft.com/office/drawing/2014/main" val="2568772039"/>
                    </a:ext>
                  </a:extLst>
                </a:gridCol>
                <a:gridCol w="2099156">
                  <a:extLst>
                    <a:ext uri="{9D8B030D-6E8A-4147-A177-3AD203B41FA5}">
                      <a16:colId xmlns:a16="http://schemas.microsoft.com/office/drawing/2014/main" val="279633858"/>
                    </a:ext>
                  </a:extLst>
                </a:gridCol>
                <a:gridCol w="1982354">
                  <a:extLst>
                    <a:ext uri="{9D8B030D-6E8A-4147-A177-3AD203B41FA5}">
                      <a16:colId xmlns:a16="http://schemas.microsoft.com/office/drawing/2014/main" val="1144094819"/>
                    </a:ext>
                  </a:extLst>
                </a:gridCol>
                <a:gridCol w="1115382">
                  <a:extLst>
                    <a:ext uri="{9D8B030D-6E8A-4147-A177-3AD203B41FA5}">
                      <a16:colId xmlns:a16="http://schemas.microsoft.com/office/drawing/2014/main" val="836796781"/>
                    </a:ext>
                  </a:extLst>
                </a:gridCol>
              </a:tblGrid>
              <a:tr h="570620">
                <a:tc grid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Fokusområde Trygghet</a:t>
                      </a:r>
                      <a:endParaRPr lang="sv-SE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835565"/>
                  </a:ext>
                </a:extLst>
              </a:tr>
              <a:tr h="50301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 Inriktningsmål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Effektmål 2020 –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Följs upp med</a:t>
                      </a:r>
                      <a:endParaRPr lang="sv-SE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Utfall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83502116"/>
                  </a:ext>
                </a:extLst>
              </a:tr>
              <a:tr h="363749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Hög synlighet och effektiva insatser från polisen, kommunen och lokala aktörer bidrar till ökad trygghet.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Fokuserade insatser från polisen, kommunen och lokala aktörer gör att Fisksätra och Orminge upplevs som trygga och säkra platser.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En trygg och säker närmiljö beaktas i översiktsplanen och detaljplaneringen</a:t>
                      </a:r>
                      <a:r>
                        <a:rPr lang="sv-SE" sz="1200" dirty="0">
                          <a:effectLst/>
                        </a:rPr>
                        <a:t>. </a:t>
                      </a:r>
                      <a:endParaRPr lang="sv-SE" sz="12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Tryggheten i kommunen är lika bra eller bättre än 2018.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Tryggheten i Fisksätra och Orminge ska öka jämfört med 2018.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I alla detaljplaner beaktas en trygg och säker närmiljö.</a:t>
                      </a:r>
                      <a:endParaRPr lang="sv-SE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Trygghetsundersökning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Genomgång av detaljplaner</a:t>
                      </a:r>
                      <a:endParaRPr lang="sv-SE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v-S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895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99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3D540-E88D-477D-9B10-3D1807BC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758FF2-F6D4-4DCF-ABC9-AA185503B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E5FE92-0AFF-4D2C-AD84-526509629B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27A52F07-58E2-44BD-ADDC-0D92E9439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87677"/>
              </p:ext>
            </p:extLst>
          </p:nvPr>
        </p:nvGraphicFramePr>
        <p:xfrm>
          <a:off x="639763" y="577049"/>
          <a:ext cx="7764432" cy="508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63">
                  <a:extLst>
                    <a:ext uri="{9D8B030D-6E8A-4147-A177-3AD203B41FA5}">
                      <a16:colId xmlns:a16="http://schemas.microsoft.com/office/drawing/2014/main" val="1685003187"/>
                    </a:ext>
                  </a:extLst>
                </a:gridCol>
                <a:gridCol w="2068570">
                  <a:extLst>
                    <a:ext uri="{9D8B030D-6E8A-4147-A177-3AD203B41FA5}">
                      <a16:colId xmlns:a16="http://schemas.microsoft.com/office/drawing/2014/main" val="3397933827"/>
                    </a:ext>
                  </a:extLst>
                </a:gridCol>
                <a:gridCol w="1953470">
                  <a:extLst>
                    <a:ext uri="{9D8B030D-6E8A-4147-A177-3AD203B41FA5}">
                      <a16:colId xmlns:a16="http://schemas.microsoft.com/office/drawing/2014/main" val="1165476821"/>
                    </a:ext>
                  </a:extLst>
                </a:gridCol>
                <a:gridCol w="1099129">
                  <a:extLst>
                    <a:ext uri="{9D8B030D-6E8A-4147-A177-3AD203B41FA5}">
                      <a16:colId xmlns:a16="http://schemas.microsoft.com/office/drawing/2014/main" val="553427809"/>
                    </a:ext>
                  </a:extLst>
                </a:gridCol>
              </a:tblGrid>
              <a:tr h="500158">
                <a:tc grid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Fokusområde Trafik</a:t>
                      </a:r>
                      <a:endParaRPr lang="sv-SE" sz="20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114504"/>
                  </a:ext>
                </a:extLst>
              </a:tr>
              <a:tr h="52915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 Inriktningsmål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Effektmål 2020 - 2021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Följs upp med</a:t>
                      </a:r>
                      <a:endParaRPr lang="sv-SE" sz="16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Utfall</a:t>
                      </a:r>
                      <a:endParaRPr lang="sv-SE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 anchor="ctr"/>
                </a:tc>
                <a:extLst>
                  <a:ext uri="{0D108BD9-81ED-4DB2-BD59-A6C34878D82A}">
                    <a16:rowId xmlns:a16="http://schemas.microsoft.com/office/drawing/2014/main" val="3423646050"/>
                  </a:ext>
                </a:extLst>
              </a:tr>
              <a:tr h="405759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Information till allmänheten i kombination med </a:t>
                      </a:r>
                      <a:r>
                        <a:rPr lang="sv-SE" sz="1400" dirty="0" err="1">
                          <a:effectLst/>
                        </a:rPr>
                        <a:t>trafiköver</a:t>
                      </a:r>
                      <a:r>
                        <a:rPr lang="sv-SE" sz="1400" dirty="0">
                          <a:effectLst/>
                        </a:rPr>
                        <a:t>-vakning förväntas bidra till en förbättrad framkomlighet, tillgänglighet och trafik-säkerhet. Samarbetet ska leda till ett effektivt arbete mellan Polisen och kom-</a:t>
                      </a:r>
                      <a:r>
                        <a:rPr lang="sv-SE" sz="1400" dirty="0" err="1">
                          <a:effectLst/>
                        </a:rPr>
                        <a:t>munen</a:t>
                      </a:r>
                      <a:r>
                        <a:rPr lang="sv-SE" sz="1400" dirty="0">
                          <a:effectLst/>
                        </a:rPr>
                        <a:t>. Detta ska i sin tur leda till en snabbare han-</a:t>
                      </a:r>
                      <a:r>
                        <a:rPr lang="sv-SE" sz="1400" dirty="0" err="1">
                          <a:effectLst/>
                        </a:rPr>
                        <a:t>tering</a:t>
                      </a:r>
                      <a:r>
                        <a:rPr lang="sv-SE" sz="1400" dirty="0">
                          <a:effectLst/>
                        </a:rPr>
                        <a:t> av trafikfarliga </a:t>
                      </a:r>
                      <a:r>
                        <a:rPr lang="sv-SE" sz="1400" dirty="0" err="1">
                          <a:effectLst/>
                        </a:rPr>
                        <a:t>situa-tioner</a:t>
                      </a:r>
                      <a:r>
                        <a:rPr lang="sv-SE" sz="1400" dirty="0">
                          <a:effectLst/>
                        </a:rPr>
                        <a:t> och en snabbare hantering av hinder i trafiken.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Allmänheten ska i större utsträckning följa Trafiklagstiftningen.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Säkrare och tryggare miljöer utanför skolor, idrottsanläggningar och platser där företrädesvis barn rör sig.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En god framkomlighet under avtalets giltighetstid.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Färre synpunkter från allmänheten om trafikfarliga händelser.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</a:rPr>
                        <a:t> </a:t>
                      </a: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</a:rPr>
                        <a:t>Hastighetskontroller – antal och utfall</a:t>
                      </a:r>
                      <a:endParaRPr lang="sv-SE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effectLst/>
                        </a:rPr>
                        <a:t> </a:t>
                      </a:r>
                      <a:endParaRPr lang="sv-SE" sz="9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80" marR="31680" marT="0" marB="0"/>
                </a:tc>
                <a:extLst>
                  <a:ext uri="{0D108BD9-81ED-4DB2-BD59-A6C34878D82A}">
                    <a16:rowId xmlns:a16="http://schemas.microsoft.com/office/drawing/2014/main" val="114227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06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 - kopia - kopia.potx" id="{C51510DD-16D5-4A72-B9F2-A8B7710C4EB8}" vid="{AE21F7A3-E57D-41BE-A32A-501EC7F1D496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</TotalTime>
  <Words>237</Words>
  <Application>Microsoft Office PowerPoint</Application>
  <PresentationFormat>Bredbild</PresentationFormat>
  <Paragraphs>75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Gill Sans MT</vt:lpstr>
      <vt:lpstr>Gill Sans MT Pro Light</vt:lpstr>
      <vt:lpstr>Nacka kommun</vt:lpstr>
      <vt:lpstr>Fokusområden och mål 2020 - 2021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Fredriksson Anders</dc:creator>
  <cp:lastModifiedBy>Landström Jan</cp:lastModifiedBy>
  <cp:revision>3</cp:revision>
  <cp:lastPrinted>2018-03-09T14:29:17Z</cp:lastPrinted>
  <dcterms:created xsi:type="dcterms:W3CDTF">2020-02-14T15:56:23Z</dcterms:created>
  <dcterms:modified xsi:type="dcterms:W3CDTF">2020-03-25T11:32:38Z</dcterms:modified>
</cp:coreProperties>
</file>