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0" r:id="rId5"/>
    <p:sldId id="330" r:id="rId6"/>
    <p:sldId id="261" r:id="rId7"/>
    <p:sldId id="2147481948" r:id="rId8"/>
    <p:sldId id="331" r:id="rId9"/>
    <p:sldId id="332" r:id="rId10"/>
    <p:sldId id="333" r:id="rId11"/>
    <p:sldId id="334" r:id="rId12"/>
    <p:sldId id="279" r:id="rId13"/>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3734" autoAdjust="0"/>
  </p:normalViewPr>
  <p:slideViewPr>
    <p:cSldViewPr snapToGrid="0">
      <p:cViewPr varScale="1">
        <p:scale>
          <a:sx n="80" d="100"/>
          <a:sy n="80" d="100"/>
        </p:scale>
        <p:origin x="739" y="53"/>
      </p:cViewPr>
      <p:guideLst/>
    </p:cSldViewPr>
  </p:slideViewPr>
  <p:notesTextViewPr>
    <p:cViewPr>
      <p:scale>
        <a:sx n="3" d="2"/>
        <a:sy n="3" d="2"/>
      </p:scale>
      <p:origin x="0" y="0"/>
    </p:cViewPr>
  </p:notesTextViewPr>
  <p:notesViewPr>
    <p:cSldViewPr snapToGrid="0">
      <p:cViewPr varScale="1">
        <p:scale>
          <a:sx n="83" d="100"/>
          <a:sy n="83" d="100"/>
        </p:scale>
        <p:origin x="28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6DF61DB-AC4B-450F-93C3-C71E4FE8A52E}" type="datetimeFigureOut">
              <a:rPr lang="sv-SE" smtClean="0"/>
              <a:t>2026-04-02</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686C6F5-63B6-49E7-B2F9-5F41140D9FE4}" type="datetimeFigureOut">
              <a:rPr lang="en-GB" smtClean="0"/>
              <a:t>02/04/2026</a:t>
            </a:fld>
            <a:endParaRPr lang="en-GB"/>
          </a:p>
        </p:txBody>
      </p:sp>
      <p:sp>
        <p:nvSpPr>
          <p:cNvPr id="4" name="Platshållare för bildobjekt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1</a:t>
            </a:fld>
            <a:endParaRPr lang="sv-SE" dirty="0"/>
          </a:p>
        </p:txBody>
      </p:sp>
    </p:spTree>
    <p:extLst>
      <p:ext uri="{BB962C8B-B14F-4D97-AF65-F5344CB8AC3E}">
        <p14:creationId xmlns:p14="http://schemas.microsoft.com/office/powerpoint/2010/main" val="212760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55C22-4844-CF58-C55B-998D251B312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50ECC7-62F8-28DA-8795-3EB740DE739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6598084-E757-D09E-0454-76C3D38BFD3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A8A6EA5-9363-C868-CD2C-E53B5D240B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0101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3</a:t>
            </a:fld>
            <a:endParaRPr lang="sv-SE" dirty="0"/>
          </a:p>
        </p:txBody>
      </p:sp>
    </p:spTree>
    <p:extLst>
      <p:ext uri="{BB962C8B-B14F-4D97-AF65-F5344CB8AC3E}">
        <p14:creationId xmlns:p14="http://schemas.microsoft.com/office/powerpoint/2010/main" val="237232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F307-F390-B084-3B6A-5EC53EF8AD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E27A1E-F9D8-BB4B-A74B-300101393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29B12E-2737-7874-F402-EE5C28DEB7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Kommunens tre övergripande klimat- och miljömål. </a:t>
            </a:r>
          </a:p>
        </p:txBody>
      </p:sp>
      <p:sp>
        <p:nvSpPr>
          <p:cNvPr id="4" name="Platshållare för bildnummer 3">
            <a:extLst>
              <a:ext uri="{FF2B5EF4-FFF2-40B4-BE49-F238E27FC236}">
                <a16:creationId xmlns:a16="http://schemas.microsoft.com/office/drawing/2014/main" id="{B632EB0A-1617-3D32-946D-B96AD7C828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74859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B4ED8-91D2-F08E-95B1-09AFDDD69A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749F954-FC77-5FC9-8890-38D051E72FA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D477529-AC6E-DCD0-6FF0-3FA7DC8E9DA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3937DB2-D096-E2D2-B275-1962A9EB13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05573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7EA4-51EC-4F66-F334-A066AE5CF27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890D67-9F4C-0387-208B-BA89E41B6AB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69038DD-EC5D-AE2C-816B-A5CB1F64FF3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91EAE9E-E148-1CC1-746F-9F2E85341D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40199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A4FCB-A26D-7340-64B3-13A31E5C06C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0259ADA-958D-9B01-0E70-AC1AAA95C3E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1005E2-4B3C-725A-57B3-47BC46B2992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1F94755-3244-3C61-4014-150CB4948E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96394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33985-ABE0-D7AC-9FF0-0A5EC1B71FD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E252A11-A8F2-2F7D-32FA-D1385568A4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6263D6-EF0E-8D1D-6343-47EC501104C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DA82276-6C2B-70B5-EE31-3ED7E57177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18611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9</a:t>
            </a:fld>
            <a:endParaRPr lang="sv-SE" dirty="0"/>
          </a:p>
        </p:txBody>
      </p:sp>
    </p:spTree>
    <p:extLst>
      <p:ext uri="{BB962C8B-B14F-4D97-AF65-F5344CB8AC3E}">
        <p14:creationId xmlns:p14="http://schemas.microsoft.com/office/powerpoint/2010/main" val="225654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a:effectLst>
            <a:outerShdw blurRad="431800" sx="102000" sy="102000" algn="ctr" rotWithShape="0">
              <a:schemeClr val="tx1">
                <a:alpha val="60000"/>
              </a:schemeClr>
            </a:outerShdw>
          </a:effectLst>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hasCustomPrompt="1"/>
          </p:nvPr>
        </p:nvSpPr>
        <p:spPr>
          <a:xfrm>
            <a:off x="639792" y="3817333"/>
            <a:ext cx="10212693" cy="919767"/>
          </a:xfrm>
          <a:effectLst>
            <a:outerShdw blurRad="431800" sx="102000" sy="102000" algn="ctr" rotWithShape="0">
              <a:schemeClr val="tx1">
                <a:alpha val="60000"/>
              </a:schemeClr>
            </a:outerShdw>
          </a:effectLst>
        </p:spPr>
        <p:txBody>
          <a:bodyPr>
            <a:noAutofit/>
          </a:bodyPr>
          <a:lstStyle>
            <a:lvl1pPr marL="0" indent="0">
              <a:buNone/>
              <a:defRPr lang="sv-SE" sz="2400" b="0" kern="1200" dirty="0">
                <a:solidFill>
                  <a:schemeClr val="bg1"/>
                </a:solidFill>
                <a:effectLst>
                  <a:outerShdw blurRad="431800" dist="50800" sx="102000" sy="102000" algn="ctr" rotWithShape="0">
                    <a:schemeClr val="tx1">
                      <a:alpha val="60000"/>
                    </a:schemeClr>
                  </a:outerShdw>
                </a:effectLst>
                <a:latin typeface="+mj-lt"/>
                <a:ea typeface="+mn-ea"/>
                <a:cs typeface="+mn-cs"/>
              </a:defRPr>
            </a:lvl1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9" name="textruta 8">
            <a:extLst>
              <a:ext uri="{FF2B5EF4-FFF2-40B4-BE49-F238E27FC236}">
                <a16:creationId xmlns:a16="http://schemas.microsoft.com/office/drawing/2014/main" id="{EE1DA8B7-4757-4D9C-8531-9B8B734BBDF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3" name="Bildobjekt 9">
            <a:extLst>
              <a:ext uri="{FF2B5EF4-FFF2-40B4-BE49-F238E27FC236}">
                <a16:creationId xmlns:a16="http://schemas.microsoft.com/office/drawing/2014/main" id="{B7BC6F34-AD60-6330-0621-FEA85A3BF2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bg1">
                <a:alpha val="60000"/>
              </a:schemeClr>
            </a:outerShdw>
          </a:effectLst>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95729" y="5955824"/>
            <a:ext cx="2012116" cy="635953"/>
          </a:xfrm>
          <a:prstGeom prst="rect">
            <a:avLst/>
          </a:prstGeom>
        </p:spPr>
      </p:pic>
      <p:sp>
        <p:nvSpPr>
          <p:cNvPr id="3" name="Platshållare för text 2">
            <a:extLst>
              <a:ext uri="{FF2B5EF4-FFF2-40B4-BE49-F238E27FC236}">
                <a16:creationId xmlns:a16="http://schemas.microsoft.com/office/drawing/2014/main" id="{E6155EB1-40EA-4333-A5B8-5F76C366DDB7}"/>
              </a:ext>
            </a:extLst>
          </p:cNvPr>
          <p:cNvSpPr>
            <a:spLocks noGrp="1"/>
          </p:cNvSpPr>
          <p:nvPr>
            <p:ph type="body" sz="quarter" idx="18"/>
          </p:nvPr>
        </p:nvSpPr>
        <p:spPr>
          <a:xfrm>
            <a:off x="655068" y="2710340"/>
            <a:ext cx="5795514" cy="2921358"/>
          </a:xfrm>
          <a:effectLst>
            <a:outerShdw blurRad="431800" sx="102000" sy="102000" algn="ctr" rotWithShape="0">
              <a:schemeClr val="bg1">
                <a:alpha val="60000"/>
              </a:schemeClr>
            </a:outerShdw>
          </a:effectLst>
        </p:spPr>
        <p:txBody>
          <a:bodyPr anchor="b" anchorCtr="0"/>
          <a:lstStyle>
            <a:lvl1pPr marL="180000" indent="-180000">
              <a:defRPr sz="2400" b="0">
                <a:effectLst>
                  <a:outerShdw blurRad="558800" dist="50800" dir="5400000" algn="tl">
                    <a:srgbClr val="000000">
                      <a:alpha val="60000"/>
                    </a:srgbClr>
                  </a:outerShdw>
                </a:effectLst>
              </a:defRPr>
            </a:lvl1pPr>
          </a:lstStyle>
          <a:p>
            <a:pPr lvl="0"/>
            <a:r>
              <a:rPr lang="sv-SE"/>
              <a:t>Klicka här för att ändra format på bakgrundstexten</a:t>
            </a:r>
          </a:p>
        </p:txBody>
      </p:sp>
      <p:sp>
        <p:nvSpPr>
          <p:cNvPr id="11" name="textruta 10">
            <a:extLst>
              <a:ext uri="{FF2B5EF4-FFF2-40B4-BE49-F238E27FC236}">
                <a16:creationId xmlns:a16="http://schemas.microsoft.com/office/drawing/2014/main" id="{45DCB75F-F8F9-478C-A12E-320A32C68211}"/>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9972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6" name="Bildobjekt 9">
            <a:extLst>
              <a:ext uri="{FF2B5EF4-FFF2-40B4-BE49-F238E27FC236}">
                <a16:creationId xmlns:a16="http://schemas.microsoft.com/office/drawing/2014/main" id="{BA3192CD-5AA2-0161-9B74-7B78FF742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10" name="Platshållare för text 9">
            <a:extLst>
              <a:ext uri="{FF2B5EF4-FFF2-40B4-BE49-F238E27FC236}">
                <a16:creationId xmlns:a16="http://schemas.microsoft.com/office/drawing/2014/main" id="{5751F454-9157-2B2C-9E4B-652D19638586}"/>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7560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bg>
      <p:bgPr>
        <a:solidFill>
          <a:schemeClr val="accent5"/>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257C2E31-97B1-8F92-07CE-A035E00497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109940DB-A5E5-9621-F868-6C08A38B25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2186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bg>
      <p:bgPr>
        <a:solidFill>
          <a:schemeClr val="accent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686F5218-ACF6-0E48-E030-5AA6BA905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CEC9BAC3-3881-1DA6-19C5-145A5622CA8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6930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bg>
      <p:bgPr>
        <a:solidFill>
          <a:schemeClr val="accent3"/>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10A266B6-17AF-BD1A-0C21-38792FCD8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72E4BFF7-399A-4A0E-BAC8-47B0DCF0C0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953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text YTA 5">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BFD40A6E-4987-8EE9-756D-391A42AB2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1E6127E5-3EBB-9689-4FE1-680885C6DBD2}"/>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00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text YTA 6">
    <p:bg>
      <p:bgPr>
        <a:solidFill>
          <a:srgbClr val="DC6EA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EBA4AC54-216B-DEC2-1E17-8C5CD323F6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0CFE23BF-1CE1-CC40-720C-17877FA095FB}"/>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67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5" name="Platshållare för text 4">
            <a:extLst>
              <a:ext uri="{FF2B5EF4-FFF2-40B4-BE49-F238E27FC236}">
                <a16:creationId xmlns:a16="http://schemas.microsoft.com/office/drawing/2014/main" id="{44779CC6-60C0-C179-69FB-D21689DB312A}"/>
              </a:ext>
            </a:extLst>
          </p:cNvPr>
          <p:cNvSpPr>
            <a:spLocks noGrp="1"/>
          </p:cNvSpPr>
          <p:nvPr>
            <p:ph type="body" sz="quarter" idx="22"/>
          </p:nvPr>
        </p:nvSpPr>
        <p:spPr>
          <a:xfrm>
            <a:off x="639763" y="1993899"/>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718"/>
          <a:stretch/>
        </p:blipFill>
        <p:spPr>
          <a:xfrm>
            <a:off x="8234305" y="882652"/>
            <a:ext cx="3957695"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24C6D7BA-915D-42FE-B952-FDE6EBCF961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6" name="Platshållare för text 9">
            <a:extLst>
              <a:ext uri="{FF2B5EF4-FFF2-40B4-BE49-F238E27FC236}">
                <a16:creationId xmlns:a16="http://schemas.microsoft.com/office/drawing/2014/main" id="{BB835F50-038A-C4FB-B09A-129D9CEE7ED9}"/>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9">
            <a:extLst>
              <a:ext uri="{FF2B5EF4-FFF2-40B4-BE49-F238E27FC236}">
                <a16:creationId xmlns:a16="http://schemas.microsoft.com/office/drawing/2014/main" id="{6DFB45F0-12B8-C0EC-78DC-19DFD390F3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88860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50088F07-221B-4592-BD24-D62E4EC00BD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45B9D934-1423-0FE8-486C-3F94A8455B4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7F4EBF1-E4EE-352B-712A-F91B5F638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04622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FE3454E4-EEE4-5F80-F1F8-CB323C568DA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BDB4EDA6-2AEF-CD65-B61F-9F7A4275C4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95293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2B85C3D4-67AE-425C-98E8-B09F508AB1D6}"/>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886DEBC-39B4-25EF-19E9-1DD66DADA552}"/>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5FD83798-26A4-E162-37B1-44A69D7F8A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1321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 text BAS 5">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6B85FD2B-6409-45D6-8514-B3C5B31301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D5C3D162-896B-3ABE-00CF-8987952FC27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2E65B470-6738-1507-3637-A66D01B099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86753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 text BAS 6">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D73FCD9B-7556-4543-A297-1EE0E14C10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EAD5385-0049-C886-CD51-6FF69D7F4246}"/>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CF18260-D95F-6423-A2F3-50A305E0EE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16985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 text BAS 7">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37812766-2F89-46FE-BB86-1D640FBE0302}"/>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EC4AD334-D2B9-9A67-5EB7-99254A32A88B}"/>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FBD619E8-F7C3-5C30-3F42-680ECC9A9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25395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59213FD1-3E18-4067-8D54-EF13F8E4415D}"/>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utöver bilden i bildplatshållaren, molnet är enda dekoren. Vill du infoga bild, använd då en annan typ av mallsida. </a:t>
            </a:r>
          </a:p>
          <a:p>
            <a:r>
              <a:rPr lang="sv-SE" sz="1400" dirty="0"/>
              <a:t>Se till att anpassa textmängden till textplatshållaren så den inte går ut över molnet för bästa läsbarhet.</a:t>
            </a:r>
          </a:p>
        </p:txBody>
      </p:sp>
      <p:pic>
        <p:nvPicPr>
          <p:cNvPr id="6" name="Bildobjekt 9">
            <a:extLst>
              <a:ext uri="{FF2B5EF4-FFF2-40B4-BE49-F238E27FC236}">
                <a16:creationId xmlns:a16="http://schemas.microsoft.com/office/drawing/2014/main" id="{C8567263-096D-BFD5-1A0A-CF88FA33C2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521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2949" y="2615756"/>
            <a:ext cx="5146101" cy="1626488"/>
          </a:xfrm>
          <a:prstGeom prst="rect">
            <a:avLst/>
          </a:prstGeom>
        </p:spPr>
      </p:pic>
      <p:sp>
        <p:nvSpPr>
          <p:cNvPr id="9" name="textruta 8">
            <a:extLst>
              <a:ext uri="{FF2B5EF4-FFF2-40B4-BE49-F238E27FC236}">
                <a16:creationId xmlns:a16="http://schemas.microsoft.com/office/drawing/2014/main" id="{42E96C2D-C8F6-45AD-B0DF-DEF2ED32D6EC}"/>
              </a:ext>
            </a:extLst>
          </p:cNvPr>
          <p:cNvSpPr txBox="1"/>
          <p:nvPr userDrawn="1"/>
        </p:nvSpPr>
        <p:spPr>
          <a:xfrm>
            <a:off x="0" y="-422129"/>
            <a:ext cx="12193200" cy="307777"/>
          </a:xfrm>
          <a:prstGeom prst="rect">
            <a:avLst/>
          </a:prstGeom>
          <a:solidFill>
            <a:schemeClr val="bg1"/>
          </a:solidFill>
        </p:spPr>
        <p:txBody>
          <a:bodyPr wrap="square" lIns="144000" rIns="144000" rtlCol="0">
            <a:spAutoFit/>
          </a:bodyPr>
          <a:lstStyle/>
          <a:p>
            <a:r>
              <a:rPr lang="sv-SE" sz="1400" dirty="0"/>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8"/>
            <a:ext cx="8839200" cy="2862322"/>
          </a:xfrm>
          <a:prstGeom prst="rect">
            <a:avLst/>
          </a:prstGeom>
          <a:noFill/>
        </p:spPr>
        <p:txBody>
          <a:bodyPr wrap="square" rtlCol="0">
            <a:spAutoFit/>
          </a:bodyPr>
          <a:lstStyle/>
          <a:p>
            <a:pPr algn="ctr">
              <a:lnSpc>
                <a:spcPct val="90000"/>
              </a:lnSpc>
            </a:pPr>
            <a:r>
              <a:rPr lang="sv-SE" sz="5000" b="0" kern="1200" dirty="0">
                <a:solidFill>
                  <a:schemeClr val="tx1"/>
                </a:solidFill>
                <a:latin typeface="+mj-lt"/>
                <a:ea typeface="+mj-ea"/>
                <a:cs typeface="+mj-cs"/>
              </a:rPr>
              <a:t>Sidor efter denna sida tillhör </a:t>
            </a:r>
            <a:br>
              <a:rPr lang="sv-SE" sz="5000" b="0" kern="1200" dirty="0">
                <a:solidFill>
                  <a:schemeClr val="tx1"/>
                </a:solidFill>
                <a:latin typeface="+mj-lt"/>
                <a:ea typeface="+mj-ea"/>
                <a:cs typeface="+mj-cs"/>
              </a:rPr>
            </a:br>
            <a:r>
              <a:rPr lang="sv-SE" sz="5000" b="0" kern="1200" dirty="0">
                <a:solidFill>
                  <a:schemeClr val="tx1"/>
                </a:solidFill>
                <a:latin typeface="+mj-lt"/>
                <a:ea typeface="+mj-ea"/>
                <a:cs typeface="+mj-cs"/>
              </a:rPr>
              <a:t>ej mallen. Byt till en layout som ligger innan denna sida för att hålla dig till mallen.</a:t>
            </a:r>
          </a:p>
        </p:txBody>
      </p:sp>
    </p:spTree>
    <p:extLst>
      <p:ext uri="{BB962C8B-B14F-4D97-AF65-F5344CB8AC3E}">
        <p14:creationId xmlns:p14="http://schemas.microsoft.com/office/powerpoint/2010/main" val="382494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4" name="Platshållare för text 3">
            <a:extLst>
              <a:ext uri="{FF2B5EF4-FFF2-40B4-BE49-F238E27FC236}">
                <a16:creationId xmlns:a16="http://schemas.microsoft.com/office/drawing/2014/main" id="{CA71F7B2-D404-197F-65AA-AD04AA906903}"/>
              </a:ext>
            </a:extLst>
          </p:cNvPr>
          <p:cNvSpPr>
            <a:spLocks noGrp="1"/>
          </p:cNvSpPr>
          <p:nvPr>
            <p:ph type="body" sz="quarter" idx="22"/>
          </p:nvPr>
        </p:nvSpPr>
        <p:spPr>
          <a:xfrm>
            <a:off x="639762" y="1993900"/>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tx1">
                <a:alpha val="60000"/>
              </a:schemeClr>
            </a:outerShdw>
          </a:effectLst>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endParaRPr lang="sv-SE" dirty="0">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endParaRPr lang="sv-SE" dirty="0">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14" name="Platshållare för text 13">
            <a:extLst>
              <a:ext uri="{FF2B5EF4-FFF2-40B4-BE49-F238E27FC236}">
                <a16:creationId xmlns:a16="http://schemas.microsoft.com/office/drawing/2014/main" id="{7F2A22A5-5B16-450C-BFBE-06E87CEF9C02}"/>
              </a:ext>
            </a:extLst>
          </p:cNvPr>
          <p:cNvSpPr>
            <a:spLocks noGrp="1"/>
          </p:cNvSpPr>
          <p:nvPr>
            <p:ph type="body" sz="quarter" idx="19"/>
          </p:nvPr>
        </p:nvSpPr>
        <p:spPr>
          <a:xfrm>
            <a:off x="655068" y="2710340"/>
            <a:ext cx="5795514" cy="2921358"/>
          </a:xfrm>
          <a:effectLst>
            <a:outerShdw blurRad="431800" sx="102000" sy="102000" algn="ctr" rotWithShape="0">
              <a:schemeClr val="tx1">
                <a:alpha val="60000"/>
              </a:schemeClr>
            </a:outerShdw>
          </a:effectLst>
        </p:spPr>
        <p:txBody>
          <a:bodyPr anchor="b" anchorCtr="0"/>
          <a:lstStyle>
            <a:lvl1pPr marL="180000" indent="-180000">
              <a:defRPr sz="2400">
                <a:solidFill>
                  <a:schemeClr val="bg1"/>
                </a:solidFill>
                <a:effectLst>
                  <a:outerShdw blurRad="444500" dist="50800" dir="6000000" algn="tl">
                    <a:srgbClr val="7F7F7F"/>
                  </a:outerShdw>
                </a:effectLst>
              </a:defRPr>
            </a:lvl1pPr>
            <a:lvl2pPr marL="360000">
              <a:buFont typeface="Gill Sans MT" panose="020B0502020104020203"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0" name="textruta 9">
            <a:extLst>
              <a:ext uri="{FF2B5EF4-FFF2-40B4-BE49-F238E27FC236}">
                <a16:creationId xmlns:a16="http://schemas.microsoft.com/office/drawing/2014/main" id="{36C36CA1-C28D-49E6-8695-1FD99CD8492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2" name="Bildobjekt 9">
            <a:extLst>
              <a:ext uri="{FF2B5EF4-FFF2-40B4-BE49-F238E27FC236}">
                <a16:creationId xmlns:a16="http://schemas.microsoft.com/office/drawing/2014/main" id="{CF21BBFC-37F5-EB88-E5FF-6E954CCC2C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41649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text 8">
            <a:extLst>
              <a:ext uri="{FF2B5EF4-FFF2-40B4-BE49-F238E27FC236}">
                <a16:creationId xmlns:a16="http://schemas.microsoft.com/office/drawing/2014/main" id="{2D70E158-29E5-9235-ACDE-7CFA09AD8A3F}"/>
              </a:ext>
            </a:extLst>
          </p:cNvPr>
          <p:cNvSpPr>
            <a:spLocks noGrp="1"/>
          </p:cNvSpPr>
          <p:nvPr>
            <p:ph type="body"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3529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0142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10714007"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6">
            <a:extLst>
              <a:ext uri="{FF2B5EF4-FFF2-40B4-BE49-F238E27FC236}">
                <a16:creationId xmlns:a16="http://schemas.microsoft.com/office/drawing/2014/main" id="{EDC61E10-24C0-F35B-5F54-4218C73168BF}"/>
              </a:ext>
            </a:extLst>
          </p:cNvPr>
          <p:cNvSpPr>
            <a:spLocks noGrp="1"/>
          </p:cNvSpPr>
          <p:nvPr>
            <p:ph sz="quarter" idx="14"/>
          </p:nvPr>
        </p:nvSpPr>
        <p:spPr>
          <a:xfrm>
            <a:off x="598841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434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yra diagram">
    <p:bg>
      <p:bgPr>
        <a:solidFill>
          <a:schemeClr val="bg1"/>
        </a:solidFill>
        <a:effectLst/>
      </p:bgPr>
    </p:bg>
    <p:spTree>
      <p:nvGrpSpPr>
        <p:cNvPr id="1" name=""/>
        <p:cNvGrpSpPr/>
        <p:nvPr/>
      </p:nvGrpSpPr>
      <p:grpSpPr>
        <a:xfrm>
          <a:off x="0" y="0"/>
          <a:ext cx="0" cy="0"/>
          <a:chOff x="0" y="0"/>
          <a:chExt cx="0" cy="0"/>
        </a:xfrm>
      </p:grpSpPr>
      <p:sp>
        <p:nvSpPr>
          <p:cNvPr id="4" name="Platshållare för diagram 3">
            <a:extLst>
              <a:ext uri="{FF2B5EF4-FFF2-40B4-BE49-F238E27FC236}">
                <a16:creationId xmlns:a16="http://schemas.microsoft.com/office/drawing/2014/main" id="{302EE346-AE42-7268-523F-618D885A9BCE}"/>
              </a:ext>
            </a:extLst>
          </p:cNvPr>
          <p:cNvSpPr>
            <a:spLocks noGrp="1"/>
          </p:cNvSpPr>
          <p:nvPr>
            <p:ph type="chart" sz="quarter" idx="21"/>
          </p:nvPr>
        </p:nvSpPr>
        <p:spPr>
          <a:xfrm>
            <a:off x="1" y="0"/>
            <a:ext cx="6048000" cy="3384000"/>
          </a:xfrm>
        </p:spPr>
        <p:txBody>
          <a:bodyPr/>
          <a:lstStyle>
            <a:lvl1pPr marL="0" indent="0">
              <a:buFontTx/>
              <a:buNone/>
              <a:defRPr sz="1600"/>
            </a:lvl1pPr>
          </a:lstStyle>
          <a:p>
            <a:r>
              <a:rPr lang="sv-SE"/>
              <a:t>Klicka på ikonen för att lägga till ett diagram</a:t>
            </a:r>
          </a:p>
        </p:txBody>
      </p:sp>
      <p:sp>
        <p:nvSpPr>
          <p:cNvPr id="6" name="Platshållare för diagram 5">
            <a:extLst>
              <a:ext uri="{FF2B5EF4-FFF2-40B4-BE49-F238E27FC236}">
                <a16:creationId xmlns:a16="http://schemas.microsoft.com/office/drawing/2014/main" id="{4F72A220-C3B8-35AF-D95F-BD0DABE972DD}"/>
              </a:ext>
            </a:extLst>
          </p:cNvPr>
          <p:cNvSpPr>
            <a:spLocks noGrp="1"/>
          </p:cNvSpPr>
          <p:nvPr>
            <p:ph type="chart" sz="quarter" idx="22"/>
          </p:nvPr>
        </p:nvSpPr>
        <p:spPr>
          <a:xfrm>
            <a:off x="6151144" y="0"/>
            <a:ext cx="6048000" cy="3384000"/>
          </a:xfrm>
        </p:spPr>
        <p:txBody>
          <a:bodyPr/>
          <a:lstStyle>
            <a:lvl1pPr marL="0" indent="0">
              <a:buFontTx/>
              <a:buNone/>
              <a:defRPr sz="1600"/>
            </a:lvl1pPr>
          </a:lstStyle>
          <a:p>
            <a:r>
              <a:rPr lang="sv-SE"/>
              <a:t>Klicka på ikonen för att lägga till ett diagram</a:t>
            </a:r>
          </a:p>
        </p:txBody>
      </p:sp>
      <p:sp>
        <p:nvSpPr>
          <p:cNvPr id="9" name="Platshållare för diagram 8">
            <a:extLst>
              <a:ext uri="{FF2B5EF4-FFF2-40B4-BE49-F238E27FC236}">
                <a16:creationId xmlns:a16="http://schemas.microsoft.com/office/drawing/2014/main" id="{2ABA8CFC-6100-D7F3-FBA9-6CDD5EA2A3C7}"/>
              </a:ext>
            </a:extLst>
          </p:cNvPr>
          <p:cNvSpPr>
            <a:spLocks noGrp="1"/>
          </p:cNvSpPr>
          <p:nvPr>
            <p:ph type="chart" sz="quarter" idx="23"/>
          </p:nvPr>
        </p:nvSpPr>
        <p:spPr>
          <a:xfrm>
            <a:off x="0" y="3482371"/>
            <a:ext cx="6048000" cy="3384000"/>
          </a:xfrm>
        </p:spPr>
        <p:txBody>
          <a:bodyPr/>
          <a:lstStyle>
            <a:lvl1pPr marL="0" indent="0">
              <a:buFontTx/>
              <a:buNone/>
              <a:defRPr sz="1600"/>
            </a:lvl1pPr>
          </a:lstStyle>
          <a:p>
            <a:r>
              <a:rPr lang="sv-SE"/>
              <a:t>Klicka på ikonen för att lägga till ett diagram</a:t>
            </a:r>
          </a:p>
        </p:txBody>
      </p:sp>
      <p:sp>
        <p:nvSpPr>
          <p:cNvPr id="11" name="Platshållare för diagram 10">
            <a:extLst>
              <a:ext uri="{FF2B5EF4-FFF2-40B4-BE49-F238E27FC236}">
                <a16:creationId xmlns:a16="http://schemas.microsoft.com/office/drawing/2014/main" id="{B5476526-936D-A023-143E-83570AC6F977}"/>
              </a:ext>
            </a:extLst>
          </p:cNvPr>
          <p:cNvSpPr>
            <a:spLocks noGrp="1"/>
          </p:cNvSpPr>
          <p:nvPr>
            <p:ph type="chart" sz="quarter" idx="24"/>
          </p:nvPr>
        </p:nvSpPr>
        <p:spPr>
          <a:xfrm>
            <a:off x="6151144" y="3482371"/>
            <a:ext cx="6048000" cy="3384000"/>
          </a:xfrm>
        </p:spPr>
        <p:txBody>
          <a:bodyPr/>
          <a:lstStyle>
            <a:lvl1pPr marL="0" indent="0">
              <a:buFontTx/>
              <a:buNone/>
              <a:defRPr sz="1600"/>
            </a:lvl1pPr>
          </a:lstStyle>
          <a:p>
            <a:r>
              <a:rPr lang="sv-SE"/>
              <a:t>Klicka på ikonen för att lägga till ett diagram</a:t>
            </a:r>
          </a:p>
        </p:txBody>
      </p:sp>
    </p:spTree>
    <p:extLst>
      <p:ext uri="{BB962C8B-B14F-4D97-AF65-F5344CB8AC3E}">
        <p14:creationId xmlns:p14="http://schemas.microsoft.com/office/powerpoint/2010/main" val="25701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dirty="0"/>
              <a:t>20xx-xx-xx</a:t>
            </a:r>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dirty="0"/>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
        <p:nvSpPr>
          <p:cNvPr id="7" name="textruta 6">
            <a:extLst>
              <a:ext uri="{FF2B5EF4-FFF2-40B4-BE49-F238E27FC236}">
                <a16:creationId xmlns:a16="http://schemas.microsoft.com/office/drawing/2014/main" id="{5F2D9F1C-5884-4F33-A8E2-8BC5F00A868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30202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dirty="0"/>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9795729" y="5955824"/>
            <a:ext cx="2012116" cy="635953"/>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90" r:id="rId5"/>
    <p:sldLayoutId id="2147483691" r:id="rId6"/>
    <p:sldLayoutId id="2147483699" r:id="rId7"/>
    <p:sldLayoutId id="2147483700" r:id="rId8"/>
    <p:sldLayoutId id="2147483688" r:id="rId9"/>
    <p:sldLayoutId id="2147483663" r:id="rId10"/>
    <p:sldLayoutId id="2147483657" r:id="rId11"/>
    <p:sldLayoutId id="2147483664" r:id="rId12"/>
    <p:sldLayoutId id="2147483687" r:id="rId13"/>
    <p:sldLayoutId id="2147483667" r:id="rId14"/>
    <p:sldLayoutId id="2147483681" r:id="rId15"/>
    <p:sldLayoutId id="2147483668" r:id="rId16"/>
    <p:sldLayoutId id="2147483682" r:id="rId17"/>
    <p:sldLayoutId id="2147483695" r:id="rId18"/>
    <p:sldLayoutId id="2147483696" r:id="rId19"/>
    <p:sldLayoutId id="2147483665" r:id="rId20"/>
    <p:sldLayoutId id="2147483683" r:id="rId21"/>
    <p:sldLayoutId id="2147483666" r:id="rId22"/>
    <p:sldLayoutId id="2147483684" r:id="rId23"/>
    <p:sldLayoutId id="2147483692" r:id="rId24"/>
    <p:sldLayoutId id="2147483693" r:id="rId25"/>
    <p:sldLayoutId id="2147483694" r:id="rId26"/>
    <p:sldLayoutId id="2147483676" r:id="rId27"/>
    <p:sldLayoutId id="2147483649" r:id="rId28"/>
    <p:sldLayoutId id="2147483698" r:id="rId29"/>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acka.se/boende-miljo/klimat-och-miljo/vad-gor-nacka-kommu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www.nacka.se/boende-miljo/klimat-och-miljo/vad-gor-nacka-kommu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acka.se/boende-miljo/klimat-och-miljo/for-dig-som-nackab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5D97D41-3B02-DCBA-4B57-679A6D5A44D9}"/>
              </a:ext>
            </a:extLst>
          </p:cNvPr>
          <p:cNvSpPr>
            <a:spLocks noGrp="1"/>
          </p:cNvSpPr>
          <p:nvPr>
            <p:ph type="title"/>
          </p:nvPr>
        </p:nvSpPr>
        <p:spPr/>
        <p:txBody>
          <a:bodyPr>
            <a:normAutofit/>
          </a:bodyPr>
          <a:lstStyle/>
          <a:p>
            <a:r>
              <a:rPr lang="sv-SE" dirty="0" err="1"/>
              <a:t>Boilerplate</a:t>
            </a:r>
            <a:r>
              <a:rPr lang="sv-SE" dirty="0"/>
              <a:t> och budskap till ”allt vi gör räknas”</a:t>
            </a:r>
          </a:p>
        </p:txBody>
      </p:sp>
      <p:sp>
        <p:nvSpPr>
          <p:cNvPr id="10" name="Platshållare för text 9">
            <a:extLst>
              <a:ext uri="{FF2B5EF4-FFF2-40B4-BE49-F238E27FC236}">
                <a16:creationId xmlns:a16="http://schemas.microsoft.com/office/drawing/2014/main" id="{B41E2132-9B48-3E81-7F86-629431A11F09}"/>
              </a:ext>
            </a:extLst>
          </p:cNvPr>
          <p:cNvSpPr>
            <a:spLocks noGrp="1"/>
          </p:cNvSpPr>
          <p:nvPr>
            <p:ph type="body" sz="quarter" idx="16"/>
          </p:nvPr>
        </p:nvSpPr>
        <p:spPr/>
        <p:txBody>
          <a:bodyPr/>
          <a:lstStyle/>
          <a:p>
            <a:r>
              <a:rPr lang="sv-SE" dirty="0"/>
              <a:t>Enheten för strategiskt klimat- och miljöarbete, ESKOM</a:t>
            </a:r>
          </a:p>
        </p:txBody>
      </p:sp>
      <p:sp>
        <p:nvSpPr>
          <p:cNvPr id="2" name="textruta 1">
            <a:extLst>
              <a:ext uri="{FF2B5EF4-FFF2-40B4-BE49-F238E27FC236}">
                <a16:creationId xmlns:a16="http://schemas.microsoft.com/office/drawing/2014/main" id="{0503AF2E-BA1C-7110-BD1E-8B02CFD23FA1}"/>
              </a:ext>
            </a:extLst>
          </p:cNvPr>
          <p:cNvSpPr txBox="1"/>
          <p:nvPr/>
        </p:nvSpPr>
        <p:spPr>
          <a:xfrm>
            <a:off x="639791" y="5553075"/>
            <a:ext cx="6343650" cy="646331"/>
          </a:xfrm>
          <a:prstGeom prst="rect">
            <a:avLst/>
          </a:prstGeom>
          <a:noFill/>
        </p:spPr>
        <p:txBody>
          <a:bodyPr wrap="square" rtlCol="0">
            <a:spAutoFit/>
          </a:bodyPr>
          <a:lstStyle/>
          <a:p>
            <a:r>
              <a:rPr lang="sv-SE" dirty="0">
                <a:solidFill>
                  <a:schemeClr val="bg1"/>
                </a:solidFill>
              </a:rPr>
              <a:t>Karin Ekeberg, klimat- och </a:t>
            </a:r>
            <a:r>
              <a:rPr lang="sv-SE" dirty="0" err="1">
                <a:solidFill>
                  <a:schemeClr val="bg1"/>
                </a:solidFill>
              </a:rPr>
              <a:t>miljöstrateg</a:t>
            </a:r>
            <a:endParaRPr lang="sv-SE" dirty="0">
              <a:solidFill>
                <a:schemeClr val="bg1"/>
              </a:solidFill>
            </a:endParaRPr>
          </a:p>
          <a:p>
            <a:r>
              <a:rPr lang="sv-SE" dirty="0">
                <a:solidFill>
                  <a:schemeClr val="bg1"/>
                </a:solidFill>
              </a:rPr>
              <a:t>Frida Lenholm, kommunikatör</a:t>
            </a:r>
          </a:p>
        </p:txBody>
      </p:sp>
    </p:spTree>
    <p:extLst>
      <p:ext uri="{BB962C8B-B14F-4D97-AF65-F5344CB8AC3E}">
        <p14:creationId xmlns:p14="http://schemas.microsoft.com/office/powerpoint/2010/main" val="250353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AFC2-E6FF-D6C2-5738-A9217E40FAA9}"/>
            </a:ext>
          </a:extLst>
        </p:cNvPr>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E38E12B0-0F36-9C45-3ED7-B4A00C105F1A}"/>
              </a:ext>
              <a:ext uri="{C183D7F6-B498-43B3-948B-1728B52AA6E4}">
                <adec:decorative xmlns:adec="http://schemas.microsoft.com/office/drawing/2017/decorative" val="1"/>
              </a:ext>
            </a:extLst>
          </p:cNvPr>
          <p:cNvPicPr>
            <a:picLocks noGrp="1" noChangeAspect="1"/>
          </p:cNvPicPr>
          <p:nvPr>
            <p:ph type="pic" idx="17"/>
          </p:nvPr>
        </p:nvPicPr>
        <p:blipFill>
          <a:blip r:embed="rId3">
            <a:extLst>
              <a:ext uri="{28A0092B-C50C-407E-A947-70E740481C1C}">
                <a14:useLocalDpi xmlns:a14="http://schemas.microsoft.com/office/drawing/2010/main" val="0"/>
              </a:ext>
            </a:extLst>
          </a:blip>
          <a:srcRect l="5903" r="5903"/>
          <a:stretch/>
        </p:blipFill>
        <p:spPr>
          <a:xfrm>
            <a:off x="6564084" y="64931"/>
            <a:ext cx="5756573" cy="6527168"/>
          </a:xfrm>
          <a:noFill/>
        </p:spPr>
      </p:pic>
      <p:sp>
        <p:nvSpPr>
          <p:cNvPr id="12" name="Text Placeholder 3">
            <a:extLst>
              <a:ext uri="{FF2B5EF4-FFF2-40B4-BE49-F238E27FC236}">
                <a16:creationId xmlns:a16="http://schemas.microsoft.com/office/drawing/2014/main" id="{4FDD830B-C9C7-EEBA-1E16-DFE27CF5B6CB}"/>
              </a:ext>
            </a:extLst>
          </p:cNvPr>
          <p:cNvSpPr>
            <a:spLocks noGrp="1"/>
          </p:cNvSpPr>
          <p:nvPr>
            <p:ph type="body" sz="quarter" idx="21"/>
          </p:nvPr>
        </p:nvSpPr>
        <p:spPr>
          <a:xfrm>
            <a:off x="9796460" y="5951832"/>
            <a:ext cx="2026674" cy="640267"/>
          </a:xfrm>
        </p:spPr>
        <p:txBody>
          <a:bodyPr/>
          <a:lstStyle/>
          <a:p>
            <a:endParaRPr lang="en-US" dirty="0"/>
          </a:p>
        </p:txBody>
      </p:sp>
      <p:sp>
        <p:nvSpPr>
          <p:cNvPr id="5" name="Platshållare för text 4">
            <a:extLst>
              <a:ext uri="{FF2B5EF4-FFF2-40B4-BE49-F238E27FC236}">
                <a16:creationId xmlns:a16="http://schemas.microsoft.com/office/drawing/2014/main" id="{EA0D386A-B7F0-60F1-C84E-F7361E7F71EF}"/>
              </a:ext>
            </a:extLst>
          </p:cNvPr>
          <p:cNvSpPr>
            <a:spLocks noGrp="1"/>
          </p:cNvSpPr>
          <p:nvPr>
            <p:ph type="body" sz="quarter" idx="22"/>
          </p:nvPr>
        </p:nvSpPr>
        <p:spPr>
          <a:xfrm>
            <a:off x="639762" y="1993898"/>
            <a:ext cx="5756573" cy="4465267"/>
          </a:xfrm>
        </p:spPr>
        <p:txBody>
          <a:bodyPr>
            <a:normAutofit lnSpcReduction="10000"/>
          </a:bodyPr>
          <a:lstStyle/>
          <a:p>
            <a:pPr marL="0" indent="0">
              <a:buNone/>
            </a:pPr>
            <a:r>
              <a:rPr lang="sv-SE" b="1" dirty="0"/>
              <a:t>Allt vi gör räknas </a:t>
            </a:r>
            <a:r>
              <a:rPr lang="sv-SE" dirty="0"/>
              <a:t>är Nacka kommuns gemensamma sätt att visa att varje val, litet som stort, bidrar till våra ambitiösa klimat- och miljömål.</a:t>
            </a:r>
          </a:p>
          <a:p>
            <a:r>
              <a:rPr lang="sv-SE" dirty="0"/>
              <a:t>Konceptet grundar sig i formuleringen ”varje åtgärd och varje val bidrar”, hämtad ur Nacka kommuns klimat- och miljöprogram 2025.</a:t>
            </a:r>
          </a:p>
          <a:p>
            <a:r>
              <a:rPr lang="sv-SE" dirty="0"/>
              <a:t>Ett koncept som ska hålla över tid och fungera för många olika åtgärder.</a:t>
            </a:r>
          </a:p>
          <a:p>
            <a:r>
              <a:rPr lang="sv-SE" dirty="0"/>
              <a:t>Alla ska känna sig välkomna att vara med. Vi tar oss an utmaningarna tillsammans!</a:t>
            </a:r>
          </a:p>
          <a:p>
            <a:r>
              <a:rPr lang="sv-SE" dirty="0"/>
              <a:t>Det ska vara en låg tröskel och kännas lätt och enkelt.</a:t>
            </a:r>
          </a:p>
          <a:p>
            <a:r>
              <a:rPr lang="sv-SE" dirty="0"/>
              <a:t>Konceptet ska bidra till engagemang, framtidstro och visa att förändring är möjlig.</a:t>
            </a:r>
          </a:p>
          <a:p>
            <a:r>
              <a:rPr lang="sv-SE" dirty="0"/>
              <a:t>Konceptet används både internt och externt.</a:t>
            </a:r>
          </a:p>
        </p:txBody>
      </p:sp>
      <p:sp>
        <p:nvSpPr>
          <p:cNvPr id="2" name="Rubrik 1">
            <a:extLst>
              <a:ext uri="{FF2B5EF4-FFF2-40B4-BE49-F238E27FC236}">
                <a16:creationId xmlns:a16="http://schemas.microsoft.com/office/drawing/2014/main" id="{0C84AE82-B7D5-E9B3-0109-E63FBFBD2831}"/>
              </a:ext>
              <a:ext uri="{C183D7F6-B498-43B3-948B-1728B52AA6E4}">
                <adec:decorative xmlns:adec="http://schemas.microsoft.com/office/drawing/2017/decorative" val="0"/>
              </a:ext>
            </a:extLst>
          </p:cNvPr>
          <p:cNvSpPr>
            <a:spLocks noGrp="1"/>
          </p:cNvSpPr>
          <p:nvPr>
            <p:ph type="title"/>
          </p:nvPr>
        </p:nvSpPr>
        <p:spPr>
          <a:xfrm>
            <a:off x="639793" y="500400"/>
            <a:ext cx="5233470" cy="1133475"/>
          </a:xfrm>
        </p:spPr>
        <p:txBody>
          <a:bodyPr anchor="t">
            <a:normAutofit/>
          </a:bodyPr>
          <a:lstStyle/>
          <a:p>
            <a:r>
              <a:rPr lang="sv-SE" sz="3900" dirty="0"/>
              <a:t>Konceptet ”allt vi gör räknas”</a:t>
            </a:r>
          </a:p>
        </p:txBody>
      </p:sp>
    </p:spTree>
    <p:extLst>
      <p:ext uri="{BB962C8B-B14F-4D97-AF65-F5344CB8AC3E}">
        <p14:creationId xmlns:p14="http://schemas.microsoft.com/office/powerpoint/2010/main" val="96259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a:extLst>
              <a:ext uri="{FF2B5EF4-FFF2-40B4-BE49-F238E27FC236}">
                <a16:creationId xmlns:a16="http://schemas.microsoft.com/office/drawing/2014/main" id="{B3BD9E17-3DA9-098E-61CD-D2FBA00A4E21}"/>
              </a:ext>
              <a:ext uri="{C183D7F6-B498-43B3-948B-1728B52AA6E4}">
                <adec:decorative xmlns:adec="http://schemas.microsoft.com/office/drawing/2017/decorative" val="1"/>
              </a:ext>
            </a:extLst>
          </p:cNvPr>
          <p:cNvPicPr>
            <a:picLocks noGrp="1"/>
          </p:cNvPicPr>
          <p:nvPr>
            <p:ph type="pic" idx="17"/>
          </p:nvPr>
        </p:nvPicPr>
        <p:blipFill>
          <a:blip r:embed="rId3">
            <a:extLst>
              <a:ext uri="{28A0092B-C50C-407E-A947-70E740481C1C}">
                <a14:useLocalDpi xmlns:a14="http://schemas.microsoft.com/office/drawing/2010/main" val="0"/>
              </a:ext>
            </a:extLst>
          </a:blip>
          <a:srcRect t="9" b="9"/>
          <a:stretch>
            <a:fillRect/>
          </a:stretch>
        </p:blipFill>
        <p:spPr/>
      </p:pic>
      <p:sp>
        <p:nvSpPr>
          <p:cNvPr id="2" name="Rubrik 1">
            <a:extLst>
              <a:ext uri="{FF2B5EF4-FFF2-40B4-BE49-F238E27FC236}">
                <a16:creationId xmlns:a16="http://schemas.microsoft.com/office/drawing/2014/main" id="{3A78CC66-1F81-78D1-AA29-A878415375CB}"/>
              </a:ext>
            </a:extLst>
          </p:cNvPr>
          <p:cNvSpPr>
            <a:spLocks noGrp="1"/>
          </p:cNvSpPr>
          <p:nvPr>
            <p:ph type="title"/>
          </p:nvPr>
        </p:nvSpPr>
        <p:spPr>
          <a:xfrm>
            <a:off x="639792" y="500400"/>
            <a:ext cx="5597721" cy="1133475"/>
          </a:xfrm>
        </p:spPr>
        <p:txBody>
          <a:bodyPr>
            <a:noAutofit/>
          </a:bodyPr>
          <a:lstStyle/>
          <a:p>
            <a:r>
              <a:rPr lang="sv-SE" sz="3400" dirty="0" err="1"/>
              <a:t>boilerplate</a:t>
            </a:r>
            <a:r>
              <a:rPr lang="sv-SE" sz="3400" dirty="0"/>
              <a:t> och</a:t>
            </a:r>
            <a:br>
              <a:rPr lang="sv-SE" sz="3400" dirty="0"/>
            </a:br>
            <a:r>
              <a:rPr lang="sv-SE" sz="3400" dirty="0"/>
              <a:t>budskap</a:t>
            </a:r>
          </a:p>
        </p:txBody>
      </p:sp>
      <p:sp>
        <p:nvSpPr>
          <p:cNvPr id="4" name="Platshållare för text 3">
            <a:extLst>
              <a:ext uri="{FF2B5EF4-FFF2-40B4-BE49-F238E27FC236}">
                <a16:creationId xmlns:a16="http://schemas.microsoft.com/office/drawing/2014/main" id="{E45AE433-EDF4-99BA-DA6A-16A8F2D3CA82}"/>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DC939F24-A05A-3BB9-CAB1-8B455CBB1BA2}"/>
              </a:ext>
            </a:extLst>
          </p:cNvPr>
          <p:cNvSpPr>
            <a:spLocks noGrp="1"/>
          </p:cNvSpPr>
          <p:nvPr>
            <p:ph type="body" sz="quarter" idx="22"/>
          </p:nvPr>
        </p:nvSpPr>
        <p:spPr>
          <a:xfrm>
            <a:off x="639793" y="1976732"/>
            <a:ext cx="5233470" cy="3975100"/>
          </a:xfrm>
        </p:spPr>
        <p:txBody>
          <a:bodyPr/>
          <a:lstStyle/>
          <a:p>
            <a:pPr marL="0" indent="0">
              <a:buNone/>
            </a:pPr>
            <a:r>
              <a:rPr lang="sv-SE" dirty="0"/>
              <a:t>Syftet med dessa </a:t>
            </a:r>
            <a:r>
              <a:rPr lang="sv-SE" dirty="0" err="1"/>
              <a:t>boilerplates</a:t>
            </a:r>
            <a:r>
              <a:rPr lang="sv-SE" dirty="0"/>
              <a:t> och stödjande budskap är att belysa Nacka kommuns tre övergripande klimat- och miljömål och att öka kännedomen om konceptet </a:t>
            </a:r>
            <a:r>
              <a:rPr lang="sv-SE" i="1" dirty="0"/>
              <a:t>Allt vi gör räknas</a:t>
            </a:r>
            <a:r>
              <a:rPr lang="sv-SE" dirty="0"/>
              <a:t>.</a:t>
            </a:r>
          </a:p>
          <a:p>
            <a:pPr marL="0" indent="0">
              <a:buNone/>
            </a:pPr>
            <a:r>
              <a:rPr lang="sv-SE" dirty="0" err="1"/>
              <a:t>Boilerplate</a:t>
            </a:r>
            <a:r>
              <a:rPr lang="sv-SE" dirty="0"/>
              <a:t> och budskap kan exempelvis användas i nyheter, artiklar, pressmeddelanden och inlägg i sociala medier. </a:t>
            </a:r>
          </a:p>
          <a:p>
            <a:pPr marL="0" indent="0">
              <a:buNone/>
            </a:pPr>
            <a:r>
              <a:rPr lang="sv-SE" dirty="0"/>
              <a:t>Budskapen kan vävas in i en text eller som en </a:t>
            </a:r>
            <a:r>
              <a:rPr lang="sv-SE" dirty="0" err="1"/>
              <a:t>boilerplate</a:t>
            </a:r>
            <a:r>
              <a:rPr lang="sv-SE" dirty="0"/>
              <a:t> i slutet av en text med underrubriken Allt vi gör räknas! </a:t>
            </a:r>
          </a:p>
          <a:p>
            <a:pPr marL="0" indent="0">
              <a:buNone/>
            </a:pPr>
            <a:endParaRPr lang="sv-SE" dirty="0"/>
          </a:p>
        </p:txBody>
      </p:sp>
    </p:spTree>
    <p:extLst>
      <p:ext uri="{BB962C8B-B14F-4D97-AF65-F5344CB8AC3E}">
        <p14:creationId xmlns:p14="http://schemas.microsoft.com/office/powerpoint/2010/main" val="40561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7F06E29-8722-A85D-5AB5-F130342AB473}"/>
            </a:ext>
          </a:extLst>
        </p:cNvPr>
        <p:cNvGrpSpPr/>
        <p:nvPr/>
      </p:nvGrpSpPr>
      <p:grpSpPr>
        <a:xfrm>
          <a:off x="0" y="0"/>
          <a:ext cx="0" cy="0"/>
          <a:chOff x="0" y="0"/>
          <a:chExt cx="0" cy="0"/>
        </a:xfrm>
      </p:grpSpPr>
      <p:sp>
        <p:nvSpPr>
          <p:cNvPr id="9" name="Rubrik 8">
            <a:extLst>
              <a:ext uri="{FF2B5EF4-FFF2-40B4-BE49-F238E27FC236}">
                <a16:creationId xmlns:a16="http://schemas.microsoft.com/office/drawing/2014/main" id="{DEB01FC9-0708-392A-A168-E93F29C4EF61}"/>
              </a:ext>
            </a:extLst>
          </p:cNvPr>
          <p:cNvSpPr>
            <a:spLocks noGrp="1"/>
          </p:cNvSpPr>
          <p:nvPr>
            <p:ph type="title"/>
          </p:nvPr>
        </p:nvSpPr>
        <p:spPr>
          <a:xfrm>
            <a:off x="639791" y="2256455"/>
            <a:ext cx="10212693" cy="1325563"/>
          </a:xfrm>
        </p:spPr>
        <p:txBody>
          <a:bodyPr>
            <a:normAutofit/>
          </a:bodyPr>
          <a:lstStyle/>
          <a:p>
            <a:r>
              <a:rPr lang="sv-SE" dirty="0"/>
              <a:t>Tre övergripande mål</a:t>
            </a:r>
          </a:p>
        </p:txBody>
      </p:sp>
      <p:sp>
        <p:nvSpPr>
          <p:cNvPr id="10" name="Platshållare för text 9">
            <a:extLst>
              <a:ext uri="{FF2B5EF4-FFF2-40B4-BE49-F238E27FC236}">
                <a16:creationId xmlns:a16="http://schemas.microsoft.com/office/drawing/2014/main" id="{4C2E1D0D-0978-1D4D-86DA-D07CB2B26805}"/>
              </a:ext>
            </a:extLst>
          </p:cNvPr>
          <p:cNvSpPr>
            <a:spLocks noGrp="1"/>
          </p:cNvSpPr>
          <p:nvPr>
            <p:ph type="body" sz="quarter" idx="16"/>
          </p:nvPr>
        </p:nvSpPr>
        <p:spPr/>
        <p:txBody>
          <a:bodyPr/>
          <a:lstStyle/>
          <a:p>
            <a:r>
              <a:rPr lang="sv-SE" dirty="0"/>
              <a:t>Mål 1: Ett klimatpositivt och cirkulärt Nacka </a:t>
            </a:r>
          </a:p>
          <a:p>
            <a:r>
              <a:rPr lang="sv-SE" dirty="0"/>
              <a:t>Mål 2: Livskraftiga natur- och vattenmiljöer</a:t>
            </a:r>
          </a:p>
          <a:p>
            <a:r>
              <a:rPr lang="sv-SE" dirty="0"/>
              <a:t>Mål 3: Ett klimatanpassat och hälsosamt Nacka</a:t>
            </a:r>
          </a:p>
        </p:txBody>
      </p:sp>
    </p:spTree>
    <p:extLst>
      <p:ext uri="{BB962C8B-B14F-4D97-AF65-F5344CB8AC3E}">
        <p14:creationId xmlns:p14="http://schemas.microsoft.com/office/powerpoint/2010/main" val="238979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743C6-9503-9942-12F4-2D1B40937E0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FB4CF1B-B15E-64C7-41D1-0DDB00A9F16A}"/>
              </a:ext>
            </a:extLst>
          </p:cNvPr>
          <p:cNvSpPr>
            <a:spLocks noGrp="1"/>
          </p:cNvSpPr>
          <p:nvPr>
            <p:ph type="title"/>
          </p:nvPr>
        </p:nvSpPr>
        <p:spPr>
          <a:xfrm>
            <a:off x="619244" y="1874591"/>
            <a:ext cx="2893982" cy="459534"/>
          </a:xfrm>
        </p:spPr>
        <p:txBody>
          <a:bodyPr>
            <a:noAutofit/>
          </a:bodyPr>
          <a:lstStyle/>
          <a:p>
            <a:r>
              <a:rPr lang="sv-SE" sz="1400" dirty="0"/>
              <a:t>MÅL 1: Ett klimatpositivt och cirkulärt Nacka</a:t>
            </a:r>
          </a:p>
        </p:txBody>
      </p:sp>
      <p:sp>
        <p:nvSpPr>
          <p:cNvPr id="5" name="Platshållare för text 4">
            <a:extLst>
              <a:ext uri="{FF2B5EF4-FFF2-40B4-BE49-F238E27FC236}">
                <a16:creationId xmlns:a16="http://schemas.microsoft.com/office/drawing/2014/main" id="{71D5EB8D-C3F1-2794-1E22-9C29FFBA0712}"/>
              </a:ext>
            </a:extLst>
          </p:cNvPr>
          <p:cNvSpPr>
            <a:spLocks noGrp="1"/>
          </p:cNvSpPr>
          <p:nvPr>
            <p:ph type="body" sz="quarter" idx="22"/>
          </p:nvPr>
        </p:nvSpPr>
        <p:spPr>
          <a:xfrm>
            <a:off x="588423" y="2433915"/>
            <a:ext cx="3248686" cy="2651789"/>
          </a:xfrm>
        </p:spPr>
        <p:txBody>
          <a:bodyPr/>
          <a:lstStyle/>
          <a:p>
            <a:pPr marL="0" indent="0">
              <a:buNone/>
            </a:pPr>
            <a:r>
              <a:rPr lang="sv-SE" sz="1400" b="1" dirty="0"/>
              <a:t>Allt vi gör räknas!</a:t>
            </a:r>
            <a:br>
              <a:rPr lang="sv-SE" sz="1400" dirty="0"/>
            </a:br>
            <a:r>
              <a:rPr lang="sv-SE" sz="1400" dirty="0"/>
              <a:t>Nacka kommun har som mål att vara klimatpositiv och cirkulär till år 2040. Det kräver minskade utsläpp och en smartare användning av resurser. Därför ser vi bland annat över hur transporter, energi, byggande, upphandlingar, återbruk och återvinning kan bidra till ett mer hållbart Nacka. </a:t>
            </a:r>
          </a:p>
          <a:p>
            <a:pPr marL="0" indent="0">
              <a:buNone/>
            </a:pPr>
            <a:r>
              <a:rPr lang="sv-SE" sz="1400" dirty="0">
                <a:hlinkClick r:id="rId3"/>
              </a:rPr>
              <a:t>Läs mer om Nacka kommuns klimat- och miljöåtgärder</a:t>
            </a:r>
            <a:endParaRPr lang="sv-SE" sz="1400" dirty="0"/>
          </a:p>
          <a:p>
            <a:pPr marL="0" indent="0">
              <a:buNone/>
            </a:pPr>
            <a:endParaRPr lang="sv-SE" sz="1400" dirty="0"/>
          </a:p>
          <a:p>
            <a:pPr marL="0" indent="0">
              <a:buNone/>
            </a:pPr>
            <a:r>
              <a:rPr lang="sv-SE" sz="1400" b="1" dirty="0"/>
              <a:t>Stödord: </a:t>
            </a:r>
            <a:r>
              <a:rPr lang="sv-SE" sz="1400" dirty="0"/>
              <a:t>Energi, hållbara transporter, byggande och stadsutveckling, cirkulär ekonomi, minskat matsvinn och avfall, hållbar konsumtion</a:t>
            </a:r>
          </a:p>
        </p:txBody>
      </p:sp>
      <p:sp>
        <p:nvSpPr>
          <p:cNvPr id="10" name="textruta 9">
            <a:extLst>
              <a:ext uri="{FF2B5EF4-FFF2-40B4-BE49-F238E27FC236}">
                <a16:creationId xmlns:a16="http://schemas.microsoft.com/office/drawing/2014/main" id="{717D03AD-836A-0D9F-6F88-F252ED3DC295}"/>
              </a:ext>
            </a:extLst>
          </p:cNvPr>
          <p:cNvSpPr txBox="1"/>
          <p:nvPr/>
        </p:nvSpPr>
        <p:spPr>
          <a:xfrm>
            <a:off x="4337970" y="2334125"/>
            <a:ext cx="3376531" cy="3970318"/>
          </a:xfrm>
          <a:prstGeom prst="rect">
            <a:avLst/>
          </a:prstGeom>
          <a:noFill/>
        </p:spPr>
        <p:txBody>
          <a:bodyPr wrap="square">
            <a:spAutoFit/>
          </a:bodyPr>
          <a:lstStyle/>
          <a:p>
            <a:pPr marL="0" lvl="0" indent="0">
              <a:lnSpc>
                <a:spcPct val="100000"/>
              </a:lnSpc>
              <a:spcBef>
                <a:spcPts val="0"/>
              </a:spcBef>
              <a:buNone/>
              <a:defRPr/>
            </a:pPr>
            <a:r>
              <a:rPr lang="sv-SE" sz="1400" b="1" dirty="0"/>
              <a:t>Allt vi gör räknas!</a:t>
            </a:r>
            <a:br>
              <a:rPr lang="sv-SE" sz="1400" dirty="0"/>
            </a:br>
            <a:r>
              <a:rPr lang="sv-SE" sz="1400" dirty="0"/>
              <a:t>Ett av Nacka kommuns klimat- och miljömål är ett grönare Nacka med livskraftiga natur- och vattenmiljöer. Det betyder bland annat att vi ska bidra till renare sjöar, anlägga och återställa våtmarker och arbeta aktivt för att öka den biologiska mångfalden genom att skapa och vårda ängsytor. </a:t>
            </a:r>
          </a:p>
          <a:p>
            <a:pPr>
              <a:defRPr/>
            </a:pPr>
            <a:r>
              <a:rPr lang="sv-SE" sz="1400" dirty="0">
                <a:hlinkClick r:id="rId3"/>
              </a:rPr>
              <a:t>Läs mer om Nacka kommuns klimat- och miljöåtgärder</a:t>
            </a:r>
            <a:endParaRPr lang="sv-SE" sz="1400" dirty="0"/>
          </a:p>
          <a:p>
            <a:pPr marL="0" lvl="0" indent="0">
              <a:lnSpc>
                <a:spcPct val="100000"/>
              </a:lnSpc>
              <a:spcBef>
                <a:spcPts val="0"/>
              </a:spcBef>
              <a:buNone/>
              <a:defRPr/>
            </a:pPr>
            <a:endParaRPr lang="sv-SE" sz="1400" dirty="0"/>
          </a:p>
          <a:p>
            <a:pPr>
              <a:defRPr/>
            </a:pPr>
            <a:endParaRPr lang="sv-SE" sz="1400" b="1" dirty="0"/>
          </a:p>
          <a:p>
            <a:pPr>
              <a:defRPr/>
            </a:pPr>
            <a:r>
              <a:rPr lang="sv-SE" sz="1400" b="1" dirty="0"/>
              <a:t>Stödord: </a:t>
            </a:r>
            <a:r>
              <a:rPr lang="sv-SE" sz="1400" dirty="0"/>
              <a:t>Parker och rekreation, sjöar och vattenmiljöer, våtmarker, biologisk mångfald, naturskydd och grön infrastruktur</a:t>
            </a:r>
          </a:p>
          <a:p>
            <a:pPr marL="0" lvl="0" indent="0">
              <a:lnSpc>
                <a:spcPct val="100000"/>
              </a:lnSpc>
              <a:spcBef>
                <a:spcPts val="0"/>
              </a:spcBef>
              <a:buNone/>
              <a:defRPr/>
            </a:pPr>
            <a:br>
              <a:rPr lang="sv-SE" sz="1400" dirty="0"/>
            </a:br>
            <a:br>
              <a:rPr lang="sv-SE" sz="1400" dirty="0"/>
            </a:br>
            <a:endParaRPr lang="sv-SE" sz="1400" dirty="0"/>
          </a:p>
        </p:txBody>
      </p:sp>
      <p:sp>
        <p:nvSpPr>
          <p:cNvPr id="12" name="textruta 11">
            <a:extLst>
              <a:ext uri="{FF2B5EF4-FFF2-40B4-BE49-F238E27FC236}">
                <a16:creationId xmlns:a16="http://schemas.microsoft.com/office/drawing/2014/main" id="{EA3A4B32-1F3F-2ABD-84EB-5692CDEFDF28}"/>
              </a:ext>
            </a:extLst>
          </p:cNvPr>
          <p:cNvSpPr txBox="1"/>
          <p:nvPr/>
        </p:nvSpPr>
        <p:spPr>
          <a:xfrm>
            <a:off x="8198990" y="2334125"/>
            <a:ext cx="3353217" cy="3539430"/>
          </a:xfrm>
          <a:prstGeom prst="rect">
            <a:avLst/>
          </a:prstGeom>
          <a:noFill/>
        </p:spPr>
        <p:txBody>
          <a:bodyPr wrap="square">
            <a:spAutoFit/>
          </a:bodyPr>
          <a:lstStyle/>
          <a:p>
            <a:pPr marL="0" indent="0">
              <a:buNone/>
            </a:pPr>
            <a:r>
              <a:rPr lang="sv-SE" sz="1400" b="1" dirty="0"/>
              <a:t>Allt vi gör räknas!</a:t>
            </a:r>
            <a:br>
              <a:rPr lang="sv-SE" sz="1400" dirty="0"/>
            </a:br>
            <a:r>
              <a:rPr lang="sv-SE" sz="1400" dirty="0"/>
              <a:t>Ett av Nacka kommuns klimat- och miljömål är att vi ska verka för ett klimatanpassat och hälsosamt Nacka. Det betyder bland annat att vi ska förebygga översvämningsrisken, minska gifter och kemikalier och verka för ett Nacka med frisk luft och god ljudmiljö. </a:t>
            </a:r>
          </a:p>
          <a:p>
            <a:r>
              <a:rPr lang="sv-SE" sz="1400" dirty="0">
                <a:hlinkClick r:id="rId3"/>
              </a:rPr>
              <a:t>Läs mer om Nacka kommuns klimat- och miljöåtgärder</a:t>
            </a:r>
            <a:endParaRPr lang="sv-SE" sz="1400" dirty="0"/>
          </a:p>
          <a:p>
            <a:br>
              <a:rPr lang="sv-SE" sz="1400" dirty="0">
                <a:hlinkClick r:id="rId3"/>
              </a:rPr>
            </a:br>
            <a:endParaRPr lang="sv-SE" sz="1400" dirty="0"/>
          </a:p>
          <a:p>
            <a:r>
              <a:rPr lang="sv-SE" sz="1400" b="1" dirty="0"/>
              <a:t>Stödord: </a:t>
            </a:r>
            <a:r>
              <a:rPr lang="sv-SE" sz="1400" dirty="0"/>
              <a:t>Klimatanpassning (skyfall, värme, översvämning), dagvatten, grönska i den byggda miljön, buller och luftkvalitet, giftfria material, dubbfritt, elfordon, beredskap</a:t>
            </a:r>
          </a:p>
        </p:txBody>
      </p:sp>
      <p:pic>
        <p:nvPicPr>
          <p:cNvPr id="17" name="Bildobjekt 16">
            <a:extLst>
              <a:ext uri="{FF2B5EF4-FFF2-40B4-BE49-F238E27FC236}">
                <a16:creationId xmlns:a16="http://schemas.microsoft.com/office/drawing/2014/main" id="{FDB5A192-BBC1-C5E5-4A5E-D5242376AE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926" y="5633127"/>
            <a:ext cx="2671959" cy="1502586"/>
          </a:xfrm>
          <a:prstGeom prst="rect">
            <a:avLst/>
          </a:prstGeom>
        </p:spPr>
      </p:pic>
      <p:sp>
        <p:nvSpPr>
          <p:cNvPr id="19" name="textruta 18">
            <a:extLst>
              <a:ext uri="{FF2B5EF4-FFF2-40B4-BE49-F238E27FC236}">
                <a16:creationId xmlns:a16="http://schemas.microsoft.com/office/drawing/2014/main" id="{05E6F449-EE9B-E6C1-A0AC-0DD75DCD5CB9}"/>
              </a:ext>
            </a:extLst>
          </p:cNvPr>
          <p:cNvSpPr txBox="1"/>
          <p:nvPr/>
        </p:nvSpPr>
        <p:spPr>
          <a:xfrm>
            <a:off x="4337970" y="1810905"/>
            <a:ext cx="3228975" cy="523220"/>
          </a:xfrm>
          <a:prstGeom prst="rect">
            <a:avLst/>
          </a:prstGeom>
          <a:noFill/>
        </p:spPr>
        <p:txBody>
          <a:bodyPr wrap="square">
            <a:spAutoFit/>
          </a:bodyPr>
          <a:lstStyle/>
          <a:p>
            <a:r>
              <a:rPr lang="sv-SE" sz="1400" dirty="0"/>
              <a:t>MÅL 2: LIVSKRAFTIGA NATUR- OCH VATTENMILJÖER</a:t>
            </a:r>
          </a:p>
        </p:txBody>
      </p:sp>
      <p:sp>
        <p:nvSpPr>
          <p:cNvPr id="21" name="textruta 20">
            <a:extLst>
              <a:ext uri="{FF2B5EF4-FFF2-40B4-BE49-F238E27FC236}">
                <a16:creationId xmlns:a16="http://schemas.microsoft.com/office/drawing/2014/main" id="{48262818-290C-D184-470D-83F545237F1F}"/>
              </a:ext>
            </a:extLst>
          </p:cNvPr>
          <p:cNvSpPr txBox="1"/>
          <p:nvPr/>
        </p:nvSpPr>
        <p:spPr>
          <a:xfrm>
            <a:off x="8234501" y="1728302"/>
            <a:ext cx="2906743" cy="523220"/>
          </a:xfrm>
          <a:prstGeom prst="rect">
            <a:avLst/>
          </a:prstGeom>
          <a:noFill/>
        </p:spPr>
        <p:txBody>
          <a:bodyPr wrap="square">
            <a:spAutoFit/>
          </a:bodyPr>
          <a:lstStyle/>
          <a:p>
            <a:r>
              <a:rPr lang="sv-SE" sz="1400" dirty="0"/>
              <a:t>MÅL 3: ETT KLIMATANPASSAT OCH HÄLSOSAMT NACKA</a:t>
            </a:r>
          </a:p>
        </p:txBody>
      </p:sp>
      <p:sp>
        <p:nvSpPr>
          <p:cNvPr id="6" name="Rektangel: rundade hörn 5">
            <a:extLst>
              <a:ext uri="{FF2B5EF4-FFF2-40B4-BE49-F238E27FC236}">
                <a16:creationId xmlns:a16="http://schemas.microsoft.com/office/drawing/2014/main" id="{1D3A9934-167D-FB5D-00DC-F260B28772B3}"/>
              </a:ext>
              <a:ext uri="{C183D7F6-B498-43B3-948B-1728B52AA6E4}">
                <adec:decorative xmlns:adec="http://schemas.microsoft.com/office/drawing/2017/decorative" val="1"/>
              </a:ext>
            </a:extLst>
          </p:cNvPr>
          <p:cNvSpPr/>
          <p:nvPr/>
        </p:nvSpPr>
        <p:spPr>
          <a:xfrm>
            <a:off x="407507" y="1592496"/>
            <a:ext cx="3581968" cy="4404194"/>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ubrik 1">
            <a:extLst>
              <a:ext uri="{FF2B5EF4-FFF2-40B4-BE49-F238E27FC236}">
                <a16:creationId xmlns:a16="http://schemas.microsoft.com/office/drawing/2014/main" id="{3AF79190-160C-F507-FED3-06A45DCD8E2E}"/>
              </a:ext>
            </a:extLst>
          </p:cNvPr>
          <p:cNvSpPr txBox="1">
            <a:spLocks/>
          </p:cNvSpPr>
          <p:nvPr/>
        </p:nvSpPr>
        <p:spPr>
          <a:xfrm>
            <a:off x="639792" y="500400"/>
            <a:ext cx="10767922" cy="11334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a:lstStyle>
          <a:p>
            <a:r>
              <a:rPr lang="sv-SE" sz="2800" dirty="0"/>
              <a:t>Tre övergripande klimat- och miljömål</a:t>
            </a:r>
          </a:p>
          <a:p>
            <a:r>
              <a:rPr lang="sv-SE" sz="2800" dirty="0"/>
              <a:t>- Välj den </a:t>
            </a:r>
            <a:r>
              <a:rPr lang="sv-SE" sz="2800" dirty="0" err="1"/>
              <a:t>boilerplate</a:t>
            </a:r>
            <a:r>
              <a:rPr lang="sv-SE" sz="2800" dirty="0"/>
              <a:t> som passar bäst</a:t>
            </a:r>
          </a:p>
        </p:txBody>
      </p:sp>
      <p:cxnSp>
        <p:nvCxnSpPr>
          <p:cNvPr id="13" name="Rak koppling 12">
            <a:extLst>
              <a:ext uri="{FF2B5EF4-FFF2-40B4-BE49-F238E27FC236}">
                <a16:creationId xmlns:a16="http://schemas.microsoft.com/office/drawing/2014/main" id="{23422E43-CC13-B7A4-2D47-9F72DC278675}"/>
              </a:ext>
              <a:ext uri="{C183D7F6-B498-43B3-948B-1728B52AA6E4}">
                <adec:decorative xmlns:adec="http://schemas.microsoft.com/office/drawing/2017/decorative" val="1"/>
              </a:ext>
            </a:extLst>
          </p:cNvPr>
          <p:cNvCxnSpPr>
            <a:cxnSpLocks/>
          </p:cNvCxnSpPr>
          <p:nvPr/>
        </p:nvCxnSpPr>
        <p:spPr>
          <a:xfrm>
            <a:off x="8342004" y="4792918"/>
            <a:ext cx="3065710" cy="0"/>
          </a:xfrm>
          <a:prstGeom prst="line">
            <a:avLst/>
          </a:prstGeom>
        </p:spPr>
        <p:style>
          <a:lnRef idx="1">
            <a:schemeClr val="dk1"/>
          </a:lnRef>
          <a:fillRef idx="0">
            <a:schemeClr val="dk1"/>
          </a:fillRef>
          <a:effectRef idx="0">
            <a:schemeClr val="dk1"/>
          </a:effectRef>
          <a:fontRef idx="minor">
            <a:schemeClr val="tx1"/>
          </a:fontRef>
        </p:style>
      </p:cxnSp>
      <p:sp>
        <p:nvSpPr>
          <p:cNvPr id="14" name="Rektangel: rundade hörn 13">
            <a:extLst>
              <a:ext uri="{FF2B5EF4-FFF2-40B4-BE49-F238E27FC236}">
                <a16:creationId xmlns:a16="http://schemas.microsoft.com/office/drawing/2014/main" id="{14B80420-7079-2CC9-4FF6-7A056250670E}"/>
              </a:ext>
              <a:ext uri="{C183D7F6-B498-43B3-948B-1728B52AA6E4}">
                <adec:decorative xmlns:adec="http://schemas.microsoft.com/office/drawing/2017/decorative" val="1"/>
              </a:ext>
            </a:extLst>
          </p:cNvPr>
          <p:cNvSpPr/>
          <p:nvPr/>
        </p:nvSpPr>
        <p:spPr>
          <a:xfrm>
            <a:off x="4227785" y="1592496"/>
            <a:ext cx="3581968" cy="4412758"/>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Rektangel: rundade hörn 17">
            <a:extLst>
              <a:ext uri="{FF2B5EF4-FFF2-40B4-BE49-F238E27FC236}">
                <a16:creationId xmlns:a16="http://schemas.microsoft.com/office/drawing/2014/main" id="{71B39D0A-C65B-3C7A-4F20-31EB30EE09A7}"/>
              </a:ext>
              <a:ext uri="{C183D7F6-B498-43B3-948B-1728B52AA6E4}">
                <adec:decorative xmlns:adec="http://schemas.microsoft.com/office/drawing/2017/decorative" val="1"/>
              </a:ext>
            </a:extLst>
          </p:cNvPr>
          <p:cNvSpPr/>
          <p:nvPr/>
        </p:nvSpPr>
        <p:spPr>
          <a:xfrm>
            <a:off x="8068611" y="1592496"/>
            <a:ext cx="3581968" cy="4431596"/>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22" name="Rak koppling 21">
            <a:extLst>
              <a:ext uri="{FF2B5EF4-FFF2-40B4-BE49-F238E27FC236}">
                <a16:creationId xmlns:a16="http://schemas.microsoft.com/office/drawing/2014/main" id="{B4F41A28-1D15-26C1-314D-5053C888A83B}"/>
              </a:ext>
              <a:ext uri="{C183D7F6-B498-43B3-948B-1728B52AA6E4}">
                <adec:decorative xmlns:adec="http://schemas.microsoft.com/office/drawing/2017/decorative" val="1"/>
              </a:ext>
            </a:extLst>
          </p:cNvPr>
          <p:cNvCxnSpPr>
            <a:cxnSpLocks/>
          </p:cNvCxnSpPr>
          <p:nvPr/>
        </p:nvCxnSpPr>
        <p:spPr>
          <a:xfrm>
            <a:off x="4477204" y="4801482"/>
            <a:ext cx="3065710" cy="0"/>
          </a:xfrm>
          <a:prstGeom prst="line">
            <a:avLst/>
          </a:prstGeom>
        </p:spPr>
        <p:style>
          <a:lnRef idx="1">
            <a:schemeClr val="dk1"/>
          </a:lnRef>
          <a:fillRef idx="0">
            <a:schemeClr val="dk1"/>
          </a:fillRef>
          <a:effectRef idx="0">
            <a:schemeClr val="dk1"/>
          </a:effectRef>
          <a:fontRef idx="minor">
            <a:schemeClr val="tx1"/>
          </a:fontRef>
        </p:style>
      </p:cxnSp>
      <p:cxnSp>
        <p:nvCxnSpPr>
          <p:cNvPr id="23" name="Rak koppling 22">
            <a:extLst>
              <a:ext uri="{FF2B5EF4-FFF2-40B4-BE49-F238E27FC236}">
                <a16:creationId xmlns:a16="http://schemas.microsoft.com/office/drawing/2014/main" id="{E53D2DB4-DC09-0905-D565-B399A0F324DB}"/>
              </a:ext>
              <a:ext uri="{C183D7F6-B498-43B3-948B-1728B52AA6E4}">
                <adec:decorative xmlns:adec="http://schemas.microsoft.com/office/drawing/2017/decorative" val="1"/>
              </a:ext>
            </a:extLst>
          </p:cNvPr>
          <p:cNvCxnSpPr>
            <a:cxnSpLocks/>
          </p:cNvCxnSpPr>
          <p:nvPr/>
        </p:nvCxnSpPr>
        <p:spPr>
          <a:xfrm>
            <a:off x="608970" y="4792918"/>
            <a:ext cx="306571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341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5C29A-B662-4562-217C-FE8E61A53A3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EF39E14-2699-F087-D75F-9409CDC1831F}"/>
              </a:ext>
            </a:extLst>
          </p:cNvPr>
          <p:cNvSpPr>
            <a:spLocks noGrp="1"/>
          </p:cNvSpPr>
          <p:nvPr>
            <p:ph type="title"/>
          </p:nvPr>
        </p:nvSpPr>
        <p:spPr/>
        <p:txBody>
          <a:bodyPr>
            <a:normAutofit fontScale="90000"/>
          </a:bodyPr>
          <a:lstStyle/>
          <a:p>
            <a:r>
              <a:rPr lang="sv-SE" dirty="0"/>
              <a:t>Stödjande budskap</a:t>
            </a:r>
          </a:p>
        </p:txBody>
      </p:sp>
      <p:sp>
        <p:nvSpPr>
          <p:cNvPr id="4" name="Platshållare för text 3">
            <a:extLst>
              <a:ext uri="{FF2B5EF4-FFF2-40B4-BE49-F238E27FC236}">
                <a16:creationId xmlns:a16="http://schemas.microsoft.com/office/drawing/2014/main" id="{5B388BBF-D155-4E75-7B90-98CB9E9A932F}"/>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6B47A199-01BF-3FC0-CE99-5B23835B30AB}"/>
              </a:ext>
            </a:extLst>
          </p:cNvPr>
          <p:cNvSpPr>
            <a:spLocks noGrp="1"/>
          </p:cNvSpPr>
          <p:nvPr>
            <p:ph type="body" sz="quarter" idx="22"/>
          </p:nvPr>
        </p:nvSpPr>
        <p:spPr>
          <a:xfrm>
            <a:off x="639793" y="1255486"/>
            <a:ext cx="5233470" cy="3975100"/>
          </a:xfrm>
        </p:spPr>
        <p:txBody>
          <a:bodyPr/>
          <a:lstStyle/>
          <a:p>
            <a:pPr marL="0" indent="0">
              <a:buNone/>
            </a:pPr>
            <a:r>
              <a:rPr lang="sv-SE" sz="1800" dirty="0"/>
              <a:t>Här är exempel på hur konceptet </a:t>
            </a:r>
            <a:r>
              <a:rPr lang="sv-SE" sz="1800" i="1" dirty="0"/>
              <a:t>Allt vi gör räknas! </a:t>
            </a:r>
            <a:r>
              <a:rPr lang="sv-SE" sz="1800" dirty="0"/>
              <a:t>kan användas i olika texter och inlägg på sociala medier.</a:t>
            </a:r>
          </a:p>
          <a:p>
            <a:r>
              <a:rPr lang="sv-SE" sz="1800" dirty="0"/>
              <a:t>Genom att byta till LED-belysning minskar vi energianvändningen och tar ett steg närmare målet om ett klimatpositivt och cirkulärt Nacka 2040.  Allt vi gör räknas!</a:t>
            </a:r>
          </a:p>
          <a:p>
            <a:r>
              <a:rPr lang="sv-SE" sz="1800" dirty="0"/>
              <a:t>När fler väljer cykeln framför bilen bidrar det till ett mer hållbart Nacka. Allt vi gör räknas!</a:t>
            </a:r>
          </a:p>
          <a:p>
            <a:r>
              <a:rPr lang="sv-SE" sz="1800" dirty="0"/>
              <a:t>Arbetet med att förebygga översvämningar är en del av kommunens mål om ett klimatanpassat Nacka.  Allt vi gör räknas!</a:t>
            </a:r>
          </a:p>
          <a:p>
            <a:r>
              <a:rPr lang="sv-SE" sz="1800" dirty="0"/>
              <a:t>Investeringen i solpaneler är en del av kommunens arbete att nå målet om ett klimatpositivt och cirkulärt Nacka till år 2040.  Allt vi gör räknas!</a:t>
            </a:r>
          </a:p>
          <a:p>
            <a:pPr marL="0" indent="0">
              <a:buNone/>
            </a:pPr>
            <a:r>
              <a:rPr lang="sv-SE" sz="1800" dirty="0"/>
              <a:t>När det passar kan budskapen kompletteras med en länk till Nackas klimatåtgärder, exempelvis:</a:t>
            </a:r>
          </a:p>
          <a:p>
            <a:pPr marL="0" indent="0">
              <a:buNone/>
            </a:pPr>
            <a:r>
              <a:rPr lang="sv-SE" sz="1800" dirty="0"/>
              <a:t>”… Allt vi gör räknas!”</a:t>
            </a:r>
            <a:br>
              <a:rPr lang="sv-SE" sz="1800" dirty="0"/>
            </a:br>
            <a:r>
              <a:rPr lang="sv-SE" sz="1800" dirty="0">
                <a:hlinkClick r:id="rId3"/>
              </a:rPr>
              <a:t>Läs mer om Nacka kommuns klimat- och miljöåtgärder.</a:t>
            </a:r>
            <a:r>
              <a:rPr lang="sv-SE" sz="1800" dirty="0"/>
              <a:t>”</a:t>
            </a:r>
          </a:p>
          <a:p>
            <a:pPr marL="0" indent="0">
              <a:buNone/>
            </a:pPr>
            <a:endParaRPr lang="sv-SE" sz="1800" dirty="0"/>
          </a:p>
        </p:txBody>
      </p:sp>
      <p:pic>
        <p:nvPicPr>
          <p:cNvPr id="11" name="Platshållare för bild 10">
            <a:extLst>
              <a:ext uri="{FF2B5EF4-FFF2-40B4-BE49-F238E27FC236}">
                <a16:creationId xmlns:a16="http://schemas.microsoft.com/office/drawing/2014/main" id="{277D60F1-642C-82B0-316E-A8DA83311F06}"/>
              </a:ext>
              <a:ext uri="{C183D7F6-B498-43B3-948B-1728B52AA6E4}">
                <adec:decorative xmlns:adec="http://schemas.microsoft.com/office/drawing/2017/decorative" val="1"/>
              </a:ext>
            </a:extLst>
          </p:cNvPr>
          <p:cNvPicPr>
            <a:picLocks noGrp="1" noChangeAspect="1"/>
          </p:cNvPicPr>
          <p:nvPr>
            <p:ph type="pic" idx="17"/>
          </p:nvPr>
        </p:nvPicPr>
        <p:blipFill>
          <a:blip r:embed="rId4">
            <a:extLst>
              <a:ext uri="{28A0092B-C50C-407E-A947-70E740481C1C}">
                <a14:useLocalDpi xmlns:a14="http://schemas.microsoft.com/office/drawing/2010/main" val="0"/>
              </a:ext>
            </a:extLst>
          </a:blip>
          <a:srcRect l="20602" r="20602"/>
          <a:stretch>
            <a:fillRect/>
          </a:stretch>
        </p:blipFill>
        <p:spPr/>
      </p:pic>
    </p:spTree>
    <p:extLst>
      <p:ext uri="{BB962C8B-B14F-4D97-AF65-F5344CB8AC3E}">
        <p14:creationId xmlns:p14="http://schemas.microsoft.com/office/powerpoint/2010/main" val="305773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9BAB-E8E5-9341-8C5B-A8CEA5F811B4}"/>
            </a:ext>
          </a:extLst>
        </p:cNvPr>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AEE5C175-EF6B-B182-1898-DEB8BDB4ECD4}"/>
              </a:ext>
              <a:ext uri="{C183D7F6-B498-43B3-948B-1728B52AA6E4}">
                <adec:decorative xmlns:adec="http://schemas.microsoft.com/office/drawing/2017/decorative" val="1"/>
              </a:ext>
            </a:extLst>
          </p:cNvPr>
          <p:cNvPicPr>
            <a:picLocks noGrp="1" noChangeAspect="1"/>
          </p:cNvPicPr>
          <p:nvPr>
            <p:ph type="pic" idx="17"/>
          </p:nvPr>
        </p:nvPicPr>
        <p:blipFill>
          <a:blip r:embed="rId3">
            <a:extLst>
              <a:ext uri="{28A0092B-C50C-407E-A947-70E740481C1C}">
                <a14:useLocalDpi xmlns:a14="http://schemas.microsoft.com/office/drawing/2010/main" val="0"/>
              </a:ext>
            </a:extLst>
          </a:blip>
          <a:srcRect l="20602" r="20602"/>
          <a:stretch>
            <a:fillRect/>
          </a:stretch>
        </p:blipFill>
        <p:spPr/>
      </p:pic>
      <p:sp>
        <p:nvSpPr>
          <p:cNvPr id="2" name="Rubrik 1">
            <a:extLst>
              <a:ext uri="{FF2B5EF4-FFF2-40B4-BE49-F238E27FC236}">
                <a16:creationId xmlns:a16="http://schemas.microsoft.com/office/drawing/2014/main" id="{0B3A031A-6BC3-1AD1-281A-77B467322B70}"/>
              </a:ext>
            </a:extLst>
          </p:cNvPr>
          <p:cNvSpPr>
            <a:spLocks noGrp="1"/>
          </p:cNvSpPr>
          <p:nvPr>
            <p:ph type="title"/>
          </p:nvPr>
        </p:nvSpPr>
        <p:spPr/>
        <p:txBody>
          <a:bodyPr>
            <a:normAutofit fontScale="90000"/>
          </a:bodyPr>
          <a:lstStyle/>
          <a:p>
            <a:r>
              <a:rPr lang="sv-SE" dirty="0"/>
              <a:t>Stödjande budskap till nackabor</a:t>
            </a:r>
          </a:p>
        </p:txBody>
      </p:sp>
      <p:sp>
        <p:nvSpPr>
          <p:cNvPr id="4" name="Platshållare för text 3">
            <a:extLst>
              <a:ext uri="{FF2B5EF4-FFF2-40B4-BE49-F238E27FC236}">
                <a16:creationId xmlns:a16="http://schemas.microsoft.com/office/drawing/2014/main" id="{A64C5048-B074-682E-F628-9940F6DDA925}"/>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D3FF414E-86FB-F7AB-8824-2156AE08C6B6}"/>
              </a:ext>
            </a:extLst>
          </p:cNvPr>
          <p:cNvSpPr>
            <a:spLocks noGrp="1"/>
          </p:cNvSpPr>
          <p:nvPr>
            <p:ph type="body" sz="quarter" idx="22"/>
          </p:nvPr>
        </p:nvSpPr>
        <p:spPr>
          <a:xfrm>
            <a:off x="639793" y="1772625"/>
            <a:ext cx="5233470" cy="3975100"/>
          </a:xfrm>
        </p:spPr>
        <p:txBody>
          <a:bodyPr/>
          <a:lstStyle/>
          <a:p>
            <a:pPr marL="0" indent="0">
              <a:buNone/>
            </a:pPr>
            <a:r>
              <a:rPr lang="sv-SE" sz="1800" dirty="0"/>
              <a:t>Här är exempel på hur konceptet Allt vi gör räknas! kan riktas till Nackabor. Syftet är att flytta fokus från vad kommunen gör till vad vi kan göra tillsammans. </a:t>
            </a:r>
          </a:p>
          <a:p>
            <a:r>
              <a:rPr lang="sv-SE" sz="1800" dirty="0"/>
              <a:t>Även du kan göra skillnad – byt ut lamporna hemma mot effektiva LED-lampor och bidra till ett mer hållbart Nacka.  Allt vi gör räknas!</a:t>
            </a:r>
          </a:p>
          <a:p>
            <a:r>
              <a:rPr lang="sv-SE" sz="1800" dirty="0"/>
              <a:t>Genom att cykla eller gå till jobbet bidrar du till ett mer hållbart Nacka.  Allt vi gör räknas!</a:t>
            </a:r>
          </a:p>
          <a:p>
            <a:r>
              <a:rPr lang="sv-SE" sz="1800" dirty="0"/>
              <a:t>Vi kan minska mängden avfall genom att till exempel låna, hyra, reparera, återanvända och köpa/sälja second hand.  Allt vi gör räknas!</a:t>
            </a:r>
          </a:p>
          <a:p>
            <a:pPr marL="0" indent="0">
              <a:buNone/>
            </a:pPr>
            <a:r>
              <a:rPr lang="sv-SE" sz="1800" dirty="0"/>
              <a:t>När det passar kan budskapen kompletteras med en länk till webbsidan ”För dig som </a:t>
            </a:r>
            <a:r>
              <a:rPr lang="sv-SE" sz="1800" dirty="0" err="1"/>
              <a:t>Nackabo</a:t>
            </a:r>
            <a:r>
              <a:rPr lang="sv-SE" sz="1800" dirty="0"/>
              <a:t>”. Exempelvis:</a:t>
            </a:r>
          </a:p>
          <a:p>
            <a:pPr marL="0" indent="0">
              <a:buNone/>
            </a:pPr>
            <a:r>
              <a:rPr lang="sv-SE" sz="1800" dirty="0"/>
              <a:t>”… Allt vi gör räknas!</a:t>
            </a:r>
            <a:br>
              <a:rPr lang="sv-SE" sz="1800" dirty="0"/>
            </a:br>
            <a:r>
              <a:rPr lang="sv-SE" sz="1800" dirty="0"/>
              <a:t>Tips för klimatsmarta val hittar du på webbsidan</a:t>
            </a:r>
            <a:br>
              <a:rPr lang="sv-SE" sz="1800" dirty="0"/>
            </a:br>
            <a:r>
              <a:rPr lang="sv-SE" sz="1800" dirty="0">
                <a:hlinkClick r:id="rId4"/>
              </a:rPr>
              <a:t>För dig som </a:t>
            </a:r>
            <a:r>
              <a:rPr lang="sv-SE" sz="1800" dirty="0" err="1">
                <a:hlinkClick r:id="rId4"/>
              </a:rPr>
              <a:t>Nackabo</a:t>
            </a:r>
            <a:r>
              <a:rPr lang="sv-SE" sz="1800" dirty="0">
                <a:hlinkClick r:id="rId4"/>
              </a:rPr>
              <a:t>.</a:t>
            </a:r>
            <a:r>
              <a:rPr lang="sv-SE" sz="1800" dirty="0"/>
              <a:t>”</a:t>
            </a:r>
          </a:p>
        </p:txBody>
      </p:sp>
    </p:spTree>
    <p:extLst>
      <p:ext uri="{BB962C8B-B14F-4D97-AF65-F5344CB8AC3E}">
        <p14:creationId xmlns:p14="http://schemas.microsoft.com/office/powerpoint/2010/main" val="75136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CD4D-1C3F-E85D-1324-6FC87A0088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E4A8F13-539A-7CC0-C6C7-F750014C48A2}"/>
              </a:ext>
            </a:extLst>
          </p:cNvPr>
          <p:cNvSpPr>
            <a:spLocks noGrp="1"/>
          </p:cNvSpPr>
          <p:nvPr>
            <p:ph type="title"/>
          </p:nvPr>
        </p:nvSpPr>
        <p:spPr/>
        <p:txBody>
          <a:bodyPr>
            <a:normAutofit fontScale="90000"/>
          </a:bodyPr>
          <a:lstStyle/>
          <a:p>
            <a:r>
              <a:rPr lang="sv-SE" dirty="0"/>
              <a:t>Stöd när du skriver om klimat och miljö</a:t>
            </a:r>
          </a:p>
        </p:txBody>
      </p:sp>
      <p:sp>
        <p:nvSpPr>
          <p:cNvPr id="4" name="Platshållare för text 3">
            <a:extLst>
              <a:ext uri="{FF2B5EF4-FFF2-40B4-BE49-F238E27FC236}">
                <a16:creationId xmlns:a16="http://schemas.microsoft.com/office/drawing/2014/main" id="{B8BF1590-7100-455C-E277-66110B0641FA}"/>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AAD0B304-E427-2836-A5F7-3E108CECC813}"/>
              </a:ext>
            </a:extLst>
          </p:cNvPr>
          <p:cNvSpPr>
            <a:spLocks noGrp="1"/>
          </p:cNvSpPr>
          <p:nvPr>
            <p:ph type="body" sz="quarter" idx="22"/>
          </p:nvPr>
        </p:nvSpPr>
        <p:spPr>
          <a:xfrm>
            <a:off x="639793" y="1772625"/>
            <a:ext cx="5233470" cy="3975100"/>
          </a:xfrm>
        </p:spPr>
        <p:txBody>
          <a:bodyPr/>
          <a:lstStyle/>
          <a:p>
            <a:pPr marL="0" indent="0">
              <a:buNone/>
            </a:pPr>
            <a:r>
              <a:rPr lang="sv-SE" sz="1800" dirty="0"/>
              <a:t>När du skriver om klimat, miljö eller hållbarhet kan konceptet </a:t>
            </a:r>
            <a:r>
              <a:rPr lang="sv-SE" sz="1800" i="1" dirty="0"/>
              <a:t>Allt vi gör räknas!</a:t>
            </a:r>
            <a:r>
              <a:rPr lang="sv-SE" sz="1800" dirty="0"/>
              <a:t> hjälpa till att sätta innehållet i ett större sammanhang.</a:t>
            </a:r>
          </a:p>
          <a:p>
            <a:pPr marL="0" indent="0">
              <a:buNone/>
            </a:pPr>
            <a:r>
              <a:rPr lang="sv-SE" sz="1800" b="1" dirty="0"/>
              <a:t>Du kan till exempel:</a:t>
            </a:r>
            <a:br>
              <a:rPr lang="sv-SE" sz="1800" dirty="0"/>
            </a:br>
            <a:r>
              <a:rPr lang="sv-SE" sz="1800" dirty="0"/>
              <a:t>• väva in ett stödjande budskap i brödtexten</a:t>
            </a:r>
            <a:br>
              <a:rPr lang="sv-SE" sz="1800" dirty="0"/>
            </a:br>
            <a:r>
              <a:rPr lang="sv-SE" sz="1800" dirty="0"/>
              <a:t>• avsluta texten med </a:t>
            </a:r>
            <a:r>
              <a:rPr lang="sv-SE" sz="1800" dirty="0" err="1"/>
              <a:t>boilerplaten</a:t>
            </a:r>
            <a:r>
              <a:rPr lang="sv-SE" sz="1800" dirty="0"/>
              <a:t> </a:t>
            </a:r>
            <a:r>
              <a:rPr lang="sv-SE" sz="1800" i="1" dirty="0"/>
              <a:t>Allt vi gör räknas!</a:t>
            </a:r>
            <a:br>
              <a:rPr lang="sv-SE" sz="1800" dirty="0"/>
            </a:br>
            <a:r>
              <a:rPr lang="sv-SE" sz="1800" dirty="0"/>
              <a:t>• länka vidare till Klimatåtgärder i Nacka kommun eller För dig som </a:t>
            </a:r>
            <a:r>
              <a:rPr lang="sv-SE" sz="1800" dirty="0" err="1"/>
              <a:t>Nackabo</a:t>
            </a:r>
            <a:r>
              <a:rPr lang="sv-SE" sz="1800" dirty="0"/>
              <a:t> när det passar.</a:t>
            </a:r>
          </a:p>
          <a:p>
            <a:pPr marL="0" indent="0">
              <a:buNone/>
            </a:pPr>
            <a:r>
              <a:rPr lang="sv-SE" sz="1800" dirty="0"/>
              <a:t>Välj det som fungerar bäst utifrån kanal, målgrupp och sammanhang.</a:t>
            </a:r>
          </a:p>
          <a:p>
            <a:pPr marL="0" indent="0">
              <a:buNone/>
            </a:pPr>
            <a:r>
              <a:rPr lang="sv-SE" sz="1800" dirty="0"/>
              <a:t>Det viktigaste är inte att allt används – utan att konceptet lever i kommunikationen.</a:t>
            </a:r>
          </a:p>
          <a:p>
            <a:pPr marL="0" indent="0">
              <a:buNone/>
            </a:pPr>
            <a:r>
              <a:rPr lang="sv-SE" sz="1800" dirty="0"/>
              <a:t>Är du osäker vilken </a:t>
            </a:r>
            <a:r>
              <a:rPr lang="sv-SE" sz="1800" dirty="0" err="1"/>
              <a:t>boilerplate</a:t>
            </a:r>
            <a:r>
              <a:rPr lang="sv-SE" sz="1800" dirty="0"/>
              <a:t> du ska använda fungerar ”Ett klimatpositivt  och cirkulärt Nacka” i de flesta artiklar som handlar om klimat och miljö.</a:t>
            </a:r>
          </a:p>
          <a:p>
            <a:pPr marL="0" indent="0">
              <a:buNone/>
            </a:pPr>
            <a:endParaRPr lang="sv-SE" sz="1800" dirty="0"/>
          </a:p>
        </p:txBody>
      </p:sp>
      <p:pic>
        <p:nvPicPr>
          <p:cNvPr id="9" name="Platshållare för bild 8">
            <a:extLst>
              <a:ext uri="{FF2B5EF4-FFF2-40B4-BE49-F238E27FC236}">
                <a16:creationId xmlns:a16="http://schemas.microsoft.com/office/drawing/2014/main" id="{61665449-A9B7-F38B-30EC-1FD4CD1D2A5D}"/>
              </a:ext>
              <a:ext uri="{C183D7F6-B498-43B3-948B-1728B52AA6E4}">
                <adec:decorative xmlns:adec="http://schemas.microsoft.com/office/drawing/2017/decorative" val="1"/>
              </a:ext>
            </a:extLst>
          </p:cNvPr>
          <p:cNvPicPr>
            <a:picLocks noGrp="1" noChangeAspect="1"/>
          </p:cNvPicPr>
          <p:nvPr>
            <p:ph type="pic" idx="17"/>
          </p:nvPr>
        </p:nvPicPr>
        <p:blipFill>
          <a:blip r:embed="rId3">
            <a:extLst>
              <a:ext uri="{28A0092B-C50C-407E-A947-70E740481C1C}">
                <a14:useLocalDpi xmlns:a14="http://schemas.microsoft.com/office/drawing/2010/main" val="0"/>
              </a:ext>
            </a:extLst>
          </a:blip>
          <a:srcRect l="20602" r="20602"/>
          <a:stretch>
            <a:fillRect/>
          </a:stretch>
        </p:blipFill>
        <p:spPr/>
      </p:pic>
    </p:spTree>
    <p:extLst>
      <p:ext uri="{BB962C8B-B14F-4D97-AF65-F5344CB8AC3E}">
        <p14:creationId xmlns:p14="http://schemas.microsoft.com/office/powerpoint/2010/main" val="74901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theme/theme1.xml><?xml version="1.0" encoding="utf-8"?>
<a:theme xmlns:a="http://schemas.openxmlformats.org/drawingml/2006/main" name="Nacka kommun december 2023">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88202DA0-AFD5-44A7-B2EF-F03DEC54083C}" vid="{91F41270-B164-4F9A-A367-01CC0B5E08F2}"/>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7" ma:contentTypeDescription="Skapa ett nytt dokument." ma:contentTypeScope="" ma:versionID="8b608e2ea3ca83dca8c5a596bebb4993">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bba38429aa8f784e5a437d320974d342"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6abd8375-7149-41b9-8fce-28385bcac481}"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7A3BB-BB49-44E4-B0EA-E31D664E2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75C123-D2E5-4A79-8B9C-17E11C31C75E}">
  <ds:schemaRefs>
    <ds:schemaRef ds:uri="http://schemas.microsoft.com/office/2006/metadata/properties"/>
    <ds:schemaRef ds:uri="http://schemas.microsoft.com/office/infopath/2007/PartnerControls"/>
    <ds:schemaRef ds:uri="10c3a147-0d64-46aa-a281-dc97358e8373"/>
    <ds:schemaRef ds:uri="d7532cd0-e888-47d6-8f58-db0210f25002"/>
  </ds:schemaRefs>
</ds:datastoreItem>
</file>

<file path=customXml/itemProps3.xml><?xml version="1.0" encoding="utf-8"?>
<ds:datastoreItem xmlns:ds="http://schemas.openxmlformats.org/officeDocument/2006/customXml" ds:itemID="{B4A80FD1-DEC9-4658-AE0A-33E9AB38BC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Grundmall Nacka kommun</Template>
  <TotalTime>19126</TotalTime>
  <Words>987</Words>
  <Application>Microsoft Office PowerPoint</Application>
  <PresentationFormat>Bredbild</PresentationFormat>
  <Paragraphs>70</Paragraphs>
  <Slides>9</Slides>
  <Notes>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9</vt:i4>
      </vt:variant>
    </vt:vector>
  </HeadingPairs>
  <TitlesOfParts>
    <vt:vector size="12" baseType="lpstr">
      <vt:lpstr>Arial</vt:lpstr>
      <vt:lpstr>Gill Sans MT</vt:lpstr>
      <vt:lpstr>Nacka kommun december 2023</vt:lpstr>
      <vt:lpstr>Boilerplate och budskap till ”allt vi gör räknas”</vt:lpstr>
      <vt:lpstr>Konceptet ”allt vi gör räknas”</vt:lpstr>
      <vt:lpstr>boilerplate och budskap</vt:lpstr>
      <vt:lpstr>Tre övergripande mål</vt:lpstr>
      <vt:lpstr>MÅL 1: Ett klimatpositivt och cirkulärt Nacka</vt:lpstr>
      <vt:lpstr>Stödjande budskap</vt:lpstr>
      <vt:lpstr>Stödjande budskap till nackabor</vt:lpstr>
      <vt:lpstr>Stöd när du skriver om klimat och miljö</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Ekeberg</dc:creator>
  <cp:lastModifiedBy>Frida Lenholm</cp:lastModifiedBy>
  <cp:revision>104</cp:revision>
  <cp:lastPrinted>2018-03-09T14:29:17Z</cp:lastPrinted>
  <dcterms:created xsi:type="dcterms:W3CDTF">2026-01-19T07:40:41Z</dcterms:created>
  <dcterms:modified xsi:type="dcterms:W3CDTF">2026-04-02T06:31:01Z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1245200</vt:r8>
  </property>
  <property fmtid="{D5CDD505-2E9C-101B-9397-08002B2CF9AE}" pid="4" name="MediaServiceImageTags">
    <vt:lpwstr/>
  </property>
</Properties>
</file>