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9" r:id="rId3"/>
    <p:sldId id="270" r:id="rId4"/>
    <p:sldId id="266" r:id="rId5"/>
    <p:sldId id="271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Nacka!$B$4</c:f>
              <c:strCache>
                <c:ptCount val="1"/>
                <c:pt idx="0">
                  <c:v>Klottrat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Nacka!$C$3:$J$3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Nacka!$C$4:$J$4</c:f>
              <c:numCache>
                <c:formatCode>General</c:formatCode>
                <c:ptCount val="8"/>
                <c:pt idx="0">
                  <c:v>21</c:v>
                </c:pt>
                <c:pt idx="1">
                  <c:v>20</c:v>
                </c:pt>
                <c:pt idx="2">
                  <c:v>22</c:v>
                </c:pt>
                <c:pt idx="3">
                  <c:v>19</c:v>
                </c:pt>
                <c:pt idx="4">
                  <c:v>17</c:v>
                </c:pt>
                <c:pt idx="5">
                  <c:v>11</c:v>
                </c:pt>
                <c:pt idx="6">
                  <c:v>10</c:v>
                </c:pt>
                <c:pt idx="7">
                  <c:v>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Nacka!$B$5</c:f>
              <c:strCache>
                <c:ptCount val="1"/>
                <c:pt idx="0">
                  <c:v>Snattat eller stulit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Nacka!$C$3:$J$3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Nacka!$C$5:$J$5</c:f>
              <c:numCache>
                <c:formatCode>General</c:formatCode>
                <c:ptCount val="8"/>
                <c:pt idx="0">
                  <c:v>28</c:v>
                </c:pt>
                <c:pt idx="1">
                  <c:v>29</c:v>
                </c:pt>
                <c:pt idx="2">
                  <c:v>23</c:v>
                </c:pt>
                <c:pt idx="3">
                  <c:v>31</c:v>
                </c:pt>
                <c:pt idx="4">
                  <c:v>27</c:v>
                </c:pt>
                <c:pt idx="5">
                  <c:v>28</c:v>
                </c:pt>
                <c:pt idx="6">
                  <c:v>20</c:v>
                </c:pt>
                <c:pt idx="7">
                  <c:v>20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Nacka!$B$6</c:f>
              <c:strCache>
                <c:ptCount val="1"/>
                <c:pt idx="0">
                  <c:v>Använt hot eller våld (lindrigt)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Nacka!$C$3:$J$3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Nacka!$C$6:$J$6</c:f>
              <c:numCache>
                <c:formatCode>General</c:formatCode>
                <c:ptCount val="8"/>
                <c:pt idx="3">
                  <c:v>17</c:v>
                </c:pt>
                <c:pt idx="4">
                  <c:v>13</c:v>
                </c:pt>
                <c:pt idx="5">
                  <c:v>14</c:v>
                </c:pt>
                <c:pt idx="6">
                  <c:v>10</c:v>
                </c:pt>
                <c:pt idx="7">
                  <c:v>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Nacka!$B$7</c:f>
              <c:strCache>
                <c:ptCount val="1"/>
                <c:pt idx="0">
                  <c:v>Slagit ngn (grovt)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Nacka!$C$3:$J$3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Nacka!$C$7:$J$7</c:f>
              <c:numCache>
                <c:formatCode>General</c:formatCode>
                <c:ptCount val="8"/>
                <c:pt idx="0">
                  <c:v>8</c:v>
                </c:pt>
                <c:pt idx="1">
                  <c:v>5</c:v>
                </c:pt>
                <c:pt idx="2">
                  <c:v>11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Nacka!$B$8</c:f>
              <c:strCache>
                <c:ptCount val="1"/>
                <c:pt idx="0">
                  <c:v>Allvarligt egensomsbrott, stulit moped, mc, bil etc.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Nacka!$C$3:$J$3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Nacka!$C$8:$J$8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10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Nacka!$B$9</c:f>
              <c:strCache>
                <c:ptCount val="1"/>
                <c:pt idx="0">
                  <c:v>Mobbat ngn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Nacka!$C$3:$J$3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Nacka!$C$9:$J$9</c:f>
              <c:numCache>
                <c:formatCode>General</c:formatCode>
                <c:ptCount val="8"/>
                <c:pt idx="0">
                  <c:v>27</c:v>
                </c:pt>
                <c:pt idx="1">
                  <c:v>30</c:v>
                </c:pt>
                <c:pt idx="2">
                  <c:v>26</c:v>
                </c:pt>
                <c:pt idx="3">
                  <c:v>24</c:v>
                </c:pt>
                <c:pt idx="4">
                  <c:v>21</c:v>
                </c:pt>
                <c:pt idx="5">
                  <c:v>18</c:v>
                </c:pt>
                <c:pt idx="6">
                  <c:v>12</c:v>
                </c:pt>
                <c:pt idx="7">
                  <c:v>10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Nacka!$B$10</c:f>
              <c:strCache>
                <c:ptCount val="1"/>
                <c:pt idx="0">
                  <c:v>Skolkat hel dag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Nacka!$C$3:$J$3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Nacka!$C$10:$J$10</c:f>
              <c:numCache>
                <c:formatCode>General</c:formatCode>
                <c:ptCount val="8"/>
                <c:pt idx="0">
                  <c:v>48</c:v>
                </c:pt>
                <c:pt idx="1">
                  <c:v>47</c:v>
                </c:pt>
                <c:pt idx="2">
                  <c:v>38</c:v>
                </c:pt>
                <c:pt idx="3">
                  <c:v>29</c:v>
                </c:pt>
                <c:pt idx="4">
                  <c:v>27</c:v>
                </c:pt>
                <c:pt idx="5">
                  <c:v>25</c:v>
                </c:pt>
                <c:pt idx="6">
                  <c:v>18</c:v>
                </c:pt>
                <c:pt idx="7">
                  <c:v>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9936168"/>
        <c:axId val="629936560"/>
      </c:lineChart>
      <c:catAx>
        <c:axId val="62993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9936560"/>
        <c:crosses val="autoZero"/>
        <c:auto val="1"/>
        <c:lblAlgn val="ctr"/>
        <c:lblOffset val="100"/>
        <c:noMultiLvlLbl val="0"/>
      </c:catAx>
      <c:valAx>
        <c:axId val="62993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9936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Nacka!$B$14</c:f>
              <c:strCache>
                <c:ptCount val="1"/>
                <c:pt idx="0">
                  <c:v>Klottrat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Nacka!$C$13:$J$13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Nacka!$C$14:$J$14</c:f>
              <c:numCache>
                <c:formatCode>General</c:formatCode>
                <c:ptCount val="8"/>
                <c:pt idx="0">
                  <c:v>15</c:v>
                </c:pt>
                <c:pt idx="1">
                  <c:v>17</c:v>
                </c:pt>
                <c:pt idx="2">
                  <c:v>16</c:v>
                </c:pt>
                <c:pt idx="3">
                  <c:v>9</c:v>
                </c:pt>
                <c:pt idx="4">
                  <c:v>9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Nacka!$B$15</c:f>
              <c:strCache>
                <c:ptCount val="1"/>
                <c:pt idx="0">
                  <c:v>Snattat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Nacka!$C$13:$J$13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Nacka!$C$15:$J$15</c:f>
              <c:numCache>
                <c:formatCode>General</c:formatCode>
                <c:ptCount val="8"/>
                <c:pt idx="0">
                  <c:v>21</c:v>
                </c:pt>
                <c:pt idx="1">
                  <c:v>22</c:v>
                </c:pt>
                <c:pt idx="2">
                  <c:v>17</c:v>
                </c:pt>
                <c:pt idx="3">
                  <c:v>19</c:v>
                </c:pt>
                <c:pt idx="4">
                  <c:v>19</c:v>
                </c:pt>
                <c:pt idx="5">
                  <c:v>16</c:v>
                </c:pt>
                <c:pt idx="6">
                  <c:v>18</c:v>
                </c:pt>
                <c:pt idx="7">
                  <c:v>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Nacka!$B$16</c:f>
              <c:strCache>
                <c:ptCount val="1"/>
                <c:pt idx="0">
                  <c:v>Använt hot eller våld (lindrigt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Nacka!$C$13:$J$13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Nacka!$C$16:$J$16</c:f>
              <c:numCache>
                <c:formatCode>General</c:formatCode>
                <c:ptCount val="8"/>
                <c:pt idx="3">
                  <c:v>12</c:v>
                </c:pt>
                <c:pt idx="4">
                  <c:v>9</c:v>
                </c:pt>
                <c:pt idx="5">
                  <c:v>9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Nacka!$B$17</c:f>
              <c:strCache>
                <c:ptCount val="1"/>
                <c:pt idx="0">
                  <c:v>Slagit ngn (grovt)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Nacka!$C$13:$J$13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Nacka!$C$17:$J$17</c:f>
              <c:numCache>
                <c:formatCode>General</c:formatCode>
                <c:ptCount val="8"/>
                <c:pt idx="0">
                  <c:v>8</c:v>
                </c:pt>
                <c:pt idx="1">
                  <c:v>7</c:v>
                </c:pt>
                <c:pt idx="2">
                  <c:v>12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Nacka!$B$18</c:f>
              <c:strCache>
                <c:ptCount val="1"/>
                <c:pt idx="0">
                  <c:v>Allvarligt egensomsbrott, stulit moped, mc, bil etc.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Nacka!$C$13:$J$13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Nacka!$C$18:$J$18</c:f>
              <c:numCache>
                <c:formatCode>General</c:formatCode>
                <c:ptCount val="8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Nacka!$B$19</c:f>
              <c:strCache>
                <c:ptCount val="1"/>
                <c:pt idx="0">
                  <c:v>Mobbat ngn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Nacka!$C$13:$J$13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Nacka!$C$19:$J$19</c:f>
              <c:numCache>
                <c:formatCode>General</c:formatCode>
                <c:ptCount val="8"/>
                <c:pt idx="0">
                  <c:v>22</c:v>
                </c:pt>
                <c:pt idx="1">
                  <c:v>25</c:v>
                </c:pt>
                <c:pt idx="2">
                  <c:v>21</c:v>
                </c:pt>
                <c:pt idx="3">
                  <c:v>11</c:v>
                </c:pt>
                <c:pt idx="4">
                  <c:v>8</c:v>
                </c:pt>
                <c:pt idx="5">
                  <c:v>8</c:v>
                </c:pt>
                <c:pt idx="6">
                  <c:v>7</c:v>
                </c:pt>
                <c:pt idx="7">
                  <c:v>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Nacka!$B$20</c:f>
              <c:strCache>
                <c:ptCount val="1"/>
                <c:pt idx="0">
                  <c:v>Skolkat hel dag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Nacka!$C$13:$J$13</c:f>
              <c:strCache>
                <c:ptCount val="8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Nacka!$C$20:$J$20</c:f>
              <c:numCache>
                <c:formatCode>General</c:formatCode>
                <c:ptCount val="8"/>
                <c:pt idx="0">
                  <c:v>76</c:v>
                </c:pt>
                <c:pt idx="1">
                  <c:v>78</c:v>
                </c:pt>
                <c:pt idx="2">
                  <c:v>72</c:v>
                </c:pt>
                <c:pt idx="3">
                  <c:v>54</c:v>
                </c:pt>
                <c:pt idx="4">
                  <c:v>54</c:v>
                </c:pt>
                <c:pt idx="5">
                  <c:v>41</c:v>
                </c:pt>
                <c:pt idx="6">
                  <c:v>36</c:v>
                </c:pt>
                <c:pt idx="7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9937344"/>
        <c:axId val="629937736"/>
      </c:lineChart>
      <c:catAx>
        <c:axId val="62993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9937736"/>
        <c:crosses val="autoZero"/>
        <c:auto val="1"/>
        <c:lblAlgn val="ctr"/>
        <c:lblOffset val="100"/>
        <c:noMultiLvlLbl val="0"/>
      </c:catAx>
      <c:valAx>
        <c:axId val="629937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993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Nacka!$B$24</c:f>
              <c:strCache>
                <c:ptCount val="1"/>
                <c:pt idx="0">
                  <c:v>Bestulen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Nacka!$C$23:$J$23</c:f>
              <c:strCache>
                <c:ptCount val="8"/>
                <c:pt idx="0">
                  <c:v>År 2003</c:v>
                </c:pt>
                <c:pt idx="1">
                  <c:v>År 2005</c:v>
                </c:pt>
                <c:pt idx="2">
                  <c:v>År 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Nacka!$C$24:$J$24</c:f>
              <c:numCache>
                <c:formatCode>General</c:formatCode>
                <c:ptCount val="8"/>
                <c:pt idx="0">
                  <c:v>35</c:v>
                </c:pt>
                <c:pt idx="1">
                  <c:v>34</c:v>
                </c:pt>
                <c:pt idx="2">
                  <c:v>35</c:v>
                </c:pt>
                <c:pt idx="3">
                  <c:v>13</c:v>
                </c:pt>
                <c:pt idx="4">
                  <c:v>11</c:v>
                </c:pt>
                <c:pt idx="5">
                  <c:v>12</c:v>
                </c:pt>
                <c:pt idx="6">
                  <c:v>10</c:v>
                </c:pt>
                <c:pt idx="7">
                  <c:v>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Nacka!$B$25</c:f>
              <c:strCache>
                <c:ptCount val="1"/>
                <c:pt idx="0">
                  <c:v>Slagen (grovt)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Nacka!$C$23:$J$23</c:f>
              <c:strCache>
                <c:ptCount val="8"/>
                <c:pt idx="0">
                  <c:v>År 2003</c:v>
                </c:pt>
                <c:pt idx="1">
                  <c:v>År 2005</c:v>
                </c:pt>
                <c:pt idx="2">
                  <c:v>År 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Nacka!$C$25:$J$25</c:f>
              <c:numCache>
                <c:formatCode>General</c:formatCode>
                <c:ptCount val="8"/>
                <c:pt idx="0">
                  <c:v>5</c:v>
                </c:pt>
                <c:pt idx="1">
                  <c:v>3</c:v>
                </c:pt>
                <c:pt idx="2">
                  <c:v>9</c:v>
                </c:pt>
                <c:pt idx="3">
                  <c:v>7</c:v>
                </c:pt>
                <c:pt idx="4">
                  <c:v>5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Nacka!$B$26</c:f>
              <c:strCache>
                <c:ptCount val="1"/>
                <c:pt idx="0">
                  <c:v>Mobbad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Nacka!$C$23:$J$23</c:f>
              <c:strCache>
                <c:ptCount val="8"/>
                <c:pt idx="0">
                  <c:v>År 2003</c:v>
                </c:pt>
                <c:pt idx="1">
                  <c:v>År 2005</c:v>
                </c:pt>
                <c:pt idx="2">
                  <c:v>År 2007</c:v>
                </c:pt>
                <c:pt idx="3">
                  <c:v>År 2008</c:v>
                </c:pt>
                <c:pt idx="4">
                  <c:v>År 2010</c:v>
                </c:pt>
                <c:pt idx="5">
                  <c:v>År 2012</c:v>
                </c:pt>
                <c:pt idx="6">
                  <c:v>År 2014</c:v>
                </c:pt>
                <c:pt idx="7">
                  <c:v>År 2016</c:v>
                </c:pt>
              </c:strCache>
            </c:strRef>
          </c:cat>
          <c:val>
            <c:numRef>
              <c:f>Nacka!$C$26:$J$26</c:f>
              <c:numCache>
                <c:formatCode>General</c:formatCode>
                <c:ptCount val="8"/>
                <c:pt idx="0">
                  <c:v>17</c:v>
                </c:pt>
                <c:pt idx="1">
                  <c:v>14</c:v>
                </c:pt>
                <c:pt idx="2">
                  <c:v>22</c:v>
                </c:pt>
                <c:pt idx="3">
                  <c:v>17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9938520"/>
        <c:axId val="629938912"/>
      </c:lineChart>
      <c:catAx>
        <c:axId val="62993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9938912"/>
        <c:crosses val="autoZero"/>
        <c:auto val="1"/>
        <c:lblAlgn val="ctr"/>
        <c:lblOffset val="100"/>
        <c:noMultiLvlLbl val="0"/>
      </c:catAx>
      <c:valAx>
        <c:axId val="62993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9938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Nacka!$B$30</c:f>
              <c:strCache>
                <c:ptCount val="1"/>
                <c:pt idx="0">
                  <c:v>Bestulen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Nacka!$C$28:$J$29</c:f>
              <c:multiLvlStrCache>
                <c:ptCount val="8"/>
                <c:lvl>
                  <c:pt idx="0">
                    <c:v>År 2003</c:v>
                  </c:pt>
                  <c:pt idx="1">
                    <c:v>År 2005</c:v>
                  </c:pt>
                  <c:pt idx="2">
                    <c:v>År 2007</c:v>
                  </c:pt>
                  <c:pt idx="3">
                    <c:v>År 2008</c:v>
                  </c:pt>
                  <c:pt idx="4">
                    <c:v>År 2010</c:v>
                  </c:pt>
                  <c:pt idx="5">
                    <c:v>År 2012</c:v>
                  </c:pt>
                  <c:pt idx="6">
                    <c:v>År 2014</c:v>
                  </c:pt>
                  <c:pt idx="7">
                    <c:v>År 2016</c:v>
                  </c:pt>
                </c:lvl>
                <c:lvl>
                  <c:pt idx="0">
                    <c:v>år2</c:v>
                  </c:pt>
                </c:lvl>
              </c:multiLvlStrCache>
            </c:multiLvlStrRef>
          </c:cat>
          <c:val>
            <c:numRef>
              <c:f>Nacka!$C$30:$J$30</c:f>
              <c:numCache>
                <c:formatCode>General</c:formatCode>
                <c:ptCount val="8"/>
                <c:pt idx="0">
                  <c:v>37</c:v>
                </c:pt>
                <c:pt idx="1">
                  <c:v>35</c:v>
                </c:pt>
                <c:pt idx="2">
                  <c:v>33</c:v>
                </c:pt>
                <c:pt idx="3">
                  <c:v>16</c:v>
                </c:pt>
                <c:pt idx="4">
                  <c:v>14</c:v>
                </c:pt>
                <c:pt idx="5">
                  <c:v>12</c:v>
                </c:pt>
                <c:pt idx="6">
                  <c:v>10</c:v>
                </c:pt>
                <c:pt idx="7">
                  <c:v>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Nacka!$B$31</c:f>
              <c:strCache>
                <c:ptCount val="1"/>
                <c:pt idx="0">
                  <c:v>Slagen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Nacka!$C$28:$J$29</c:f>
              <c:multiLvlStrCache>
                <c:ptCount val="8"/>
                <c:lvl>
                  <c:pt idx="0">
                    <c:v>År 2003</c:v>
                  </c:pt>
                  <c:pt idx="1">
                    <c:v>År 2005</c:v>
                  </c:pt>
                  <c:pt idx="2">
                    <c:v>År 2007</c:v>
                  </c:pt>
                  <c:pt idx="3">
                    <c:v>År 2008</c:v>
                  </c:pt>
                  <c:pt idx="4">
                    <c:v>År 2010</c:v>
                  </c:pt>
                  <c:pt idx="5">
                    <c:v>År 2012</c:v>
                  </c:pt>
                  <c:pt idx="6">
                    <c:v>År 2014</c:v>
                  </c:pt>
                  <c:pt idx="7">
                    <c:v>År 2016</c:v>
                  </c:pt>
                </c:lvl>
                <c:lvl>
                  <c:pt idx="0">
                    <c:v>år2</c:v>
                  </c:pt>
                </c:lvl>
              </c:multiLvlStrCache>
            </c:multiLvlStrRef>
          </c:cat>
          <c:val>
            <c:numRef>
              <c:f>Nacka!$C$31:$J$31</c:f>
              <c:numCache>
                <c:formatCode>General</c:formatCode>
                <c:ptCount val="8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Nacka!$B$32</c:f>
              <c:strCache>
                <c:ptCount val="1"/>
                <c:pt idx="0">
                  <c:v>Mobbad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Nacka!$C$28:$J$29</c:f>
              <c:multiLvlStrCache>
                <c:ptCount val="8"/>
                <c:lvl>
                  <c:pt idx="0">
                    <c:v>År 2003</c:v>
                  </c:pt>
                  <c:pt idx="1">
                    <c:v>År 2005</c:v>
                  </c:pt>
                  <c:pt idx="2">
                    <c:v>År 2007</c:v>
                  </c:pt>
                  <c:pt idx="3">
                    <c:v>År 2008</c:v>
                  </c:pt>
                  <c:pt idx="4">
                    <c:v>År 2010</c:v>
                  </c:pt>
                  <c:pt idx="5">
                    <c:v>År 2012</c:v>
                  </c:pt>
                  <c:pt idx="6">
                    <c:v>År 2014</c:v>
                  </c:pt>
                  <c:pt idx="7">
                    <c:v>År 2016</c:v>
                  </c:pt>
                </c:lvl>
                <c:lvl>
                  <c:pt idx="0">
                    <c:v>år2</c:v>
                  </c:pt>
                </c:lvl>
              </c:multiLvlStrCache>
            </c:multiLvlStrRef>
          </c:cat>
          <c:val>
            <c:numRef>
              <c:f>Nacka!$C$32:$J$32</c:f>
              <c:numCache>
                <c:formatCode>General</c:formatCode>
                <c:ptCount val="8"/>
                <c:pt idx="0">
                  <c:v>10</c:v>
                </c:pt>
                <c:pt idx="1">
                  <c:v>12</c:v>
                </c:pt>
                <c:pt idx="2">
                  <c:v>15</c:v>
                </c:pt>
                <c:pt idx="3">
                  <c:v>6</c:v>
                </c:pt>
                <c:pt idx="4">
                  <c:v>6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9939696"/>
        <c:axId val="629940088"/>
      </c:lineChart>
      <c:catAx>
        <c:axId val="62993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9940088"/>
        <c:crosses val="autoZero"/>
        <c:auto val="1"/>
        <c:lblAlgn val="ctr"/>
        <c:lblOffset val="100"/>
        <c:noMultiLvlLbl val="0"/>
      </c:catAx>
      <c:valAx>
        <c:axId val="629940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993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Nacka!$B$54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Nacka!$C$52:$L$53</c:f>
              <c:multiLvlStrCache>
                <c:ptCount val="10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  <c:pt idx="6">
                    <c:v>Pojkar</c:v>
                  </c:pt>
                  <c:pt idx="7">
                    <c:v>Flickor</c:v>
                  </c:pt>
                  <c:pt idx="8">
                    <c:v>Pojkar</c:v>
                  </c:pt>
                  <c:pt idx="9">
                    <c:v>Flickor</c:v>
                  </c:pt>
                </c:lvl>
                <c:lvl>
                  <c:pt idx="0">
                    <c:v>Har du känt dig mobbad eller trakasserad i skolan?</c:v>
                  </c:pt>
                  <c:pt idx="2">
                    <c:v>Jag har blivit mobbad eller trakasserad via internet eller SMS</c:v>
                  </c:pt>
                  <c:pt idx="4">
                    <c:v>Skolkat en hel dag</c:v>
                  </c:pt>
                  <c:pt idx="6">
                    <c:v>Mobbat eller takasserat andra</c:v>
                  </c:pt>
                  <c:pt idx="8">
                    <c:v>Det är ok att fuska i skolan</c:v>
                  </c:pt>
                </c:lvl>
              </c:multiLvlStrCache>
            </c:multiLvlStrRef>
          </c:cat>
          <c:val>
            <c:numRef>
              <c:f>Nacka!$C$54:$L$54</c:f>
              <c:numCache>
                <c:formatCode>General</c:formatCode>
                <c:ptCount val="10"/>
                <c:pt idx="0">
                  <c:v>14</c:v>
                </c:pt>
                <c:pt idx="1">
                  <c:v>21</c:v>
                </c:pt>
                <c:pt idx="2">
                  <c:v>4</c:v>
                </c:pt>
                <c:pt idx="3">
                  <c:v>10</c:v>
                </c:pt>
                <c:pt idx="4">
                  <c:v>25</c:v>
                </c:pt>
                <c:pt idx="5">
                  <c:v>33</c:v>
                </c:pt>
                <c:pt idx="6">
                  <c:v>28</c:v>
                </c:pt>
                <c:pt idx="7">
                  <c:v>20</c:v>
                </c:pt>
                <c:pt idx="8">
                  <c:v>87</c:v>
                </c:pt>
                <c:pt idx="9">
                  <c:v>92</c:v>
                </c:pt>
              </c:numCache>
            </c:numRef>
          </c:val>
        </c:ser>
        <c:ser>
          <c:idx val="1"/>
          <c:order val="1"/>
          <c:tx>
            <c:strRef>
              <c:f>Nacka!$B$55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Nacka!$C$52:$L$53</c:f>
              <c:multiLvlStrCache>
                <c:ptCount val="10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  <c:pt idx="6">
                    <c:v>Pojkar</c:v>
                  </c:pt>
                  <c:pt idx="7">
                    <c:v>Flickor</c:v>
                  </c:pt>
                  <c:pt idx="8">
                    <c:v>Pojkar</c:v>
                  </c:pt>
                  <c:pt idx="9">
                    <c:v>Flickor</c:v>
                  </c:pt>
                </c:lvl>
                <c:lvl>
                  <c:pt idx="0">
                    <c:v>Har du känt dig mobbad eller trakasserad i skolan?</c:v>
                  </c:pt>
                  <c:pt idx="2">
                    <c:v>Jag har blivit mobbad eller trakasserad via internet eller SMS</c:v>
                  </c:pt>
                  <c:pt idx="4">
                    <c:v>Skolkat en hel dag</c:v>
                  </c:pt>
                  <c:pt idx="6">
                    <c:v>Mobbat eller takasserat andra</c:v>
                  </c:pt>
                  <c:pt idx="8">
                    <c:v>Det är ok att fuska i skolan</c:v>
                  </c:pt>
                </c:lvl>
              </c:multiLvlStrCache>
            </c:multiLvlStrRef>
          </c:cat>
          <c:val>
            <c:numRef>
              <c:f>Nacka!$C$55:$L$55</c:f>
              <c:numCache>
                <c:formatCode>General</c:formatCode>
                <c:ptCount val="10"/>
                <c:pt idx="0">
                  <c:v>11</c:v>
                </c:pt>
                <c:pt idx="1">
                  <c:v>19</c:v>
                </c:pt>
                <c:pt idx="2">
                  <c:v>6</c:v>
                </c:pt>
                <c:pt idx="3">
                  <c:v>10</c:v>
                </c:pt>
                <c:pt idx="4">
                  <c:v>25</c:v>
                </c:pt>
                <c:pt idx="5">
                  <c:v>29</c:v>
                </c:pt>
                <c:pt idx="6">
                  <c:v>30</c:v>
                </c:pt>
                <c:pt idx="7">
                  <c:v>13</c:v>
                </c:pt>
                <c:pt idx="8">
                  <c:v>87</c:v>
                </c:pt>
                <c:pt idx="9">
                  <c:v>92</c:v>
                </c:pt>
              </c:numCache>
            </c:numRef>
          </c:val>
        </c:ser>
        <c:ser>
          <c:idx val="2"/>
          <c:order val="2"/>
          <c:tx>
            <c:strRef>
              <c:f>Nacka!$B$56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Nacka!$C$52:$L$53</c:f>
              <c:multiLvlStrCache>
                <c:ptCount val="10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  <c:pt idx="6">
                    <c:v>Pojkar</c:v>
                  </c:pt>
                  <c:pt idx="7">
                    <c:v>Flickor</c:v>
                  </c:pt>
                  <c:pt idx="8">
                    <c:v>Pojkar</c:v>
                  </c:pt>
                  <c:pt idx="9">
                    <c:v>Flickor</c:v>
                  </c:pt>
                </c:lvl>
                <c:lvl>
                  <c:pt idx="0">
                    <c:v>Har du känt dig mobbad eller trakasserad i skolan?</c:v>
                  </c:pt>
                  <c:pt idx="2">
                    <c:v>Jag har blivit mobbad eller trakasserad via internet eller SMS</c:v>
                  </c:pt>
                  <c:pt idx="4">
                    <c:v>Skolkat en hel dag</c:v>
                  </c:pt>
                  <c:pt idx="6">
                    <c:v>Mobbat eller takasserat andra</c:v>
                  </c:pt>
                  <c:pt idx="8">
                    <c:v>Det är ok att fuska i skolan</c:v>
                  </c:pt>
                </c:lvl>
              </c:multiLvlStrCache>
            </c:multiLvlStrRef>
          </c:cat>
          <c:val>
            <c:numRef>
              <c:f>Nacka!$C$56:$L$56</c:f>
              <c:numCache>
                <c:formatCode>General</c:formatCode>
                <c:ptCount val="10"/>
                <c:pt idx="0">
                  <c:v>13</c:v>
                </c:pt>
                <c:pt idx="1">
                  <c:v>18</c:v>
                </c:pt>
                <c:pt idx="2">
                  <c:v>5</c:v>
                </c:pt>
                <c:pt idx="3">
                  <c:v>10</c:v>
                </c:pt>
                <c:pt idx="4">
                  <c:v>22</c:v>
                </c:pt>
                <c:pt idx="5">
                  <c:v>27</c:v>
                </c:pt>
                <c:pt idx="6">
                  <c:v>23</c:v>
                </c:pt>
                <c:pt idx="7">
                  <c:v>12</c:v>
                </c:pt>
                <c:pt idx="8">
                  <c:v>89</c:v>
                </c:pt>
                <c:pt idx="9">
                  <c:v>90</c:v>
                </c:pt>
              </c:numCache>
            </c:numRef>
          </c:val>
        </c:ser>
        <c:ser>
          <c:idx val="3"/>
          <c:order val="3"/>
          <c:tx>
            <c:strRef>
              <c:f>Nacka!$B$57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Nacka!$C$52:$L$53</c:f>
              <c:multiLvlStrCache>
                <c:ptCount val="10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  <c:pt idx="6">
                    <c:v>Pojkar</c:v>
                  </c:pt>
                  <c:pt idx="7">
                    <c:v>Flickor</c:v>
                  </c:pt>
                  <c:pt idx="8">
                    <c:v>Pojkar</c:v>
                  </c:pt>
                  <c:pt idx="9">
                    <c:v>Flickor</c:v>
                  </c:pt>
                </c:lvl>
                <c:lvl>
                  <c:pt idx="0">
                    <c:v>Har du känt dig mobbad eller trakasserad i skolan?</c:v>
                  </c:pt>
                  <c:pt idx="2">
                    <c:v>Jag har blivit mobbad eller trakasserad via internet eller SMS</c:v>
                  </c:pt>
                  <c:pt idx="4">
                    <c:v>Skolkat en hel dag</c:v>
                  </c:pt>
                  <c:pt idx="6">
                    <c:v>Mobbat eller takasserat andra</c:v>
                  </c:pt>
                  <c:pt idx="8">
                    <c:v>Det är ok att fuska i skolan</c:v>
                  </c:pt>
                </c:lvl>
              </c:multiLvlStrCache>
            </c:multiLvlStrRef>
          </c:cat>
          <c:val>
            <c:numRef>
              <c:f>Nacka!$C$57:$L$57</c:f>
              <c:numCache>
                <c:formatCode>General</c:formatCode>
                <c:ptCount val="10"/>
                <c:pt idx="0">
                  <c:v>10</c:v>
                </c:pt>
                <c:pt idx="1">
                  <c:v>22</c:v>
                </c:pt>
                <c:pt idx="2">
                  <c:v>8</c:v>
                </c:pt>
                <c:pt idx="3">
                  <c:v>9</c:v>
                </c:pt>
                <c:pt idx="4">
                  <c:v>14</c:v>
                </c:pt>
                <c:pt idx="5">
                  <c:v>23</c:v>
                </c:pt>
                <c:pt idx="6">
                  <c:v>16</c:v>
                </c:pt>
                <c:pt idx="7">
                  <c:v>7</c:v>
                </c:pt>
                <c:pt idx="8">
                  <c:v>88</c:v>
                </c:pt>
                <c:pt idx="9">
                  <c:v>92</c:v>
                </c:pt>
              </c:numCache>
            </c:numRef>
          </c:val>
        </c:ser>
        <c:ser>
          <c:idx val="4"/>
          <c:order val="4"/>
          <c:tx>
            <c:strRef>
              <c:f>Nacka!$B$58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Nacka!$C$52:$L$53</c:f>
              <c:multiLvlStrCache>
                <c:ptCount val="10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  <c:pt idx="6">
                    <c:v>Pojkar</c:v>
                  </c:pt>
                  <c:pt idx="7">
                    <c:v>Flickor</c:v>
                  </c:pt>
                  <c:pt idx="8">
                    <c:v>Pojkar</c:v>
                  </c:pt>
                  <c:pt idx="9">
                    <c:v>Flickor</c:v>
                  </c:pt>
                </c:lvl>
                <c:lvl>
                  <c:pt idx="0">
                    <c:v>Har du känt dig mobbad eller trakasserad i skolan?</c:v>
                  </c:pt>
                  <c:pt idx="2">
                    <c:v>Jag har blivit mobbad eller trakasserad via internet eller SMS</c:v>
                  </c:pt>
                  <c:pt idx="4">
                    <c:v>Skolkat en hel dag</c:v>
                  </c:pt>
                  <c:pt idx="6">
                    <c:v>Mobbat eller takasserat andra</c:v>
                  </c:pt>
                  <c:pt idx="8">
                    <c:v>Det är ok att fuska i skolan</c:v>
                  </c:pt>
                </c:lvl>
              </c:multiLvlStrCache>
            </c:multiLvlStrRef>
          </c:cat>
          <c:val>
            <c:numRef>
              <c:f>Nacka!$C$58:$L$58</c:f>
              <c:numCache>
                <c:formatCode>General</c:formatCode>
                <c:ptCount val="10"/>
                <c:pt idx="0">
                  <c:v>7</c:v>
                </c:pt>
                <c:pt idx="1">
                  <c:v>21</c:v>
                </c:pt>
                <c:pt idx="2">
                  <c:v>5</c:v>
                </c:pt>
                <c:pt idx="3">
                  <c:v>10</c:v>
                </c:pt>
                <c:pt idx="4">
                  <c:v>14</c:v>
                </c:pt>
                <c:pt idx="5">
                  <c:v>23</c:v>
                </c:pt>
                <c:pt idx="6">
                  <c:v>15</c:v>
                </c:pt>
                <c:pt idx="7">
                  <c:v>10</c:v>
                </c:pt>
                <c:pt idx="8">
                  <c:v>91</c:v>
                </c:pt>
                <c:pt idx="9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9933816"/>
        <c:axId val="629934208"/>
      </c:barChart>
      <c:catAx>
        <c:axId val="62993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9934208"/>
        <c:crosses val="autoZero"/>
        <c:auto val="1"/>
        <c:lblAlgn val="ctr"/>
        <c:lblOffset val="100"/>
        <c:noMultiLvlLbl val="0"/>
      </c:catAx>
      <c:valAx>
        <c:axId val="62993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993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Nacka!$B$76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Nacka!$C$74:$L$75</c:f>
              <c:multiLvlStrCache>
                <c:ptCount val="10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  <c:pt idx="6">
                    <c:v>Pojkar</c:v>
                  </c:pt>
                  <c:pt idx="7">
                    <c:v>Flickor</c:v>
                  </c:pt>
                  <c:pt idx="8">
                    <c:v>Pojkar</c:v>
                  </c:pt>
                  <c:pt idx="9">
                    <c:v>Flickor</c:v>
                  </c:pt>
                </c:lvl>
                <c:lvl>
                  <c:pt idx="0">
                    <c:v>Har du känt dig mobbad eller trakasserad i skolan?</c:v>
                  </c:pt>
                  <c:pt idx="2">
                    <c:v>Jag har blivit mobbad eller trakasserad via internet eller SMS</c:v>
                  </c:pt>
                  <c:pt idx="4">
                    <c:v>Skolkat en hel dag</c:v>
                  </c:pt>
                  <c:pt idx="6">
                    <c:v>Mobbat eller takasserat andra</c:v>
                  </c:pt>
                  <c:pt idx="8">
                    <c:v>Det är ok att fuska i skolan</c:v>
                  </c:pt>
                </c:lvl>
              </c:multiLvlStrCache>
            </c:multiLvlStrRef>
          </c:cat>
          <c:val>
            <c:numRef>
              <c:f>Nacka!$C$76:$L$76</c:f>
              <c:numCache>
                <c:formatCode>General</c:formatCode>
                <c:ptCount val="10"/>
                <c:pt idx="0">
                  <c:v>6</c:v>
                </c:pt>
                <c:pt idx="1">
                  <c:v>6</c:v>
                </c:pt>
                <c:pt idx="2">
                  <c:v>3</c:v>
                </c:pt>
                <c:pt idx="3">
                  <c:v>5</c:v>
                </c:pt>
                <c:pt idx="4">
                  <c:v>53</c:v>
                </c:pt>
                <c:pt idx="5">
                  <c:v>55</c:v>
                </c:pt>
                <c:pt idx="6">
                  <c:v>17</c:v>
                </c:pt>
                <c:pt idx="7">
                  <c:v>3</c:v>
                </c:pt>
                <c:pt idx="8">
                  <c:v>88</c:v>
                </c:pt>
                <c:pt idx="9">
                  <c:v>95</c:v>
                </c:pt>
              </c:numCache>
            </c:numRef>
          </c:val>
        </c:ser>
        <c:ser>
          <c:idx val="1"/>
          <c:order val="1"/>
          <c:tx>
            <c:strRef>
              <c:f>Nacka!$B$77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Nacka!$C$74:$L$75</c:f>
              <c:multiLvlStrCache>
                <c:ptCount val="10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  <c:pt idx="6">
                    <c:v>Pojkar</c:v>
                  </c:pt>
                  <c:pt idx="7">
                    <c:v>Flickor</c:v>
                  </c:pt>
                  <c:pt idx="8">
                    <c:v>Pojkar</c:v>
                  </c:pt>
                  <c:pt idx="9">
                    <c:v>Flickor</c:v>
                  </c:pt>
                </c:lvl>
                <c:lvl>
                  <c:pt idx="0">
                    <c:v>Har du känt dig mobbad eller trakasserad i skolan?</c:v>
                  </c:pt>
                  <c:pt idx="2">
                    <c:v>Jag har blivit mobbad eller trakasserad via internet eller SMS</c:v>
                  </c:pt>
                  <c:pt idx="4">
                    <c:v>Skolkat en hel dag</c:v>
                  </c:pt>
                  <c:pt idx="6">
                    <c:v>Mobbat eller takasserat andra</c:v>
                  </c:pt>
                  <c:pt idx="8">
                    <c:v>Det är ok att fuska i skolan</c:v>
                  </c:pt>
                </c:lvl>
              </c:multiLvlStrCache>
            </c:multiLvlStrRef>
          </c:cat>
          <c:val>
            <c:numRef>
              <c:f>Nacka!$C$77:$L$77</c:f>
              <c:numCache>
                <c:formatCode>General</c:formatCode>
                <c:ptCount val="10"/>
                <c:pt idx="0">
                  <c:v>5</c:v>
                </c:pt>
                <c:pt idx="1">
                  <c:v>7</c:v>
                </c:pt>
                <c:pt idx="2">
                  <c:v>4</c:v>
                </c:pt>
                <c:pt idx="3">
                  <c:v>4</c:v>
                </c:pt>
                <c:pt idx="4">
                  <c:v>54</c:v>
                </c:pt>
                <c:pt idx="5">
                  <c:v>53</c:v>
                </c:pt>
                <c:pt idx="6">
                  <c:v>12</c:v>
                </c:pt>
                <c:pt idx="7">
                  <c:v>5</c:v>
                </c:pt>
                <c:pt idx="8">
                  <c:v>87</c:v>
                </c:pt>
                <c:pt idx="9">
                  <c:v>95</c:v>
                </c:pt>
              </c:numCache>
            </c:numRef>
          </c:val>
        </c:ser>
        <c:ser>
          <c:idx val="2"/>
          <c:order val="2"/>
          <c:tx>
            <c:strRef>
              <c:f>Nacka!$B$78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Nacka!$C$74:$L$75</c:f>
              <c:multiLvlStrCache>
                <c:ptCount val="10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  <c:pt idx="6">
                    <c:v>Pojkar</c:v>
                  </c:pt>
                  <c:pt idx="7">
                    <c:v>Flickor</c:v>
                  </c:pt>
                  <c:pt idx="8">
                    <c:v>Pojkar</c:v>
                  </c:pt>
                  <c:pt idx="9">
                    <c:v>Flickor</c:v>
                  </c:pt>
                </c:lvl>
                <c:lvl>
                  <c:pt idx="0">
                    <c:v>Har du känt dig mobbad eller trakasserad i skolan?</c:v>
                  </c:pt>
                  <c:pt idx="2">
                    <c:v>Jag har blivit mobbad eller trakasserad via internet eller SMS</c:v>
                  </c:pt>
                  <c:pt idx="4">
                    <c:v>Skolkat en hel dag</c:v>
                  </c:pt>
                  <c:pt idx="6">
                    <c:v>Mobbat eller takasserat andra</c:v>
                  </c:pt>
                  <c:pt idx="8">
                    <c:v>Det är ok att fuska i skolan</c:v>
                  </c:pt>
                </c:lvl>
              </c:multiLvlStrCache>
            </c:multiLvlStrRef>
          </c:cat>
          <c:val>
            <c:numRef>
              <c:f>Nacka!$C$78:$L$78</c:f>
              <c:numCache>
                <c:formatCode>General</c:formatCode>
                <c:ptCount val="10"/>
                <c:pt idx="0">
                  <c:v>6</c:v>
                </c:pt>
                <c:pt idx="1">
                  <c:v>11</c:v>
                </c:pt>
                <c:pt idx="2">
                  <c:v>6</c:v>
                </c:pt>
                <c:pt idx="3">
                  <c:v>6</c:v>
                </c:pt>
                <c:pt idx="4">
                  <c:v>39</c:v>
                </c:pt>
                <c:pt idx="5">
                  <c:v>42</c:v>
                </c:pt>
                <c:pt idx="6">
                  <c:v>11</c:v>
                </c:pt>
                <c:pt idx="7">
                  <c:v>4</c:v>
                </c:pt>
                <c:pt idx="8">
                  <c:v>89</c:v>
                </c:pt>
                <c:pt idx="9">
                  <c:v>96</c:v>
                </c:pt>
              </c:numCache>
            </c:numRef>
          </c:val>
        </c:ser>
        <c:ser>
          <c:idx val="3"/>
          <c:order val="3"/>
          <c:tx>
            <c:strRef>
              <c:f>Nacka!$B$79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Nacka!$C$74:$L$75</c:f>
              <c:multiLvlStrCache>
                <c:ptCount val="10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  <c:pt idx="6">
                    <c:v>Pojkar</c:v>
                  </c:pt>
                  <c:pt idx="7">
                    <c:v>Flickor</c:v>
                  </c:pt>
                  <c:pt idx="8">
                    <c:v>Pojkar</c:v>
                  </c:pt>
                  <c:pt idx="9">
                    <c:v>Flickor</c:v>
                  </c:pt>
                </c:lvl>
                <c:lvl>
                  <c:pt idx="0">
                    <c:v>Har du känt dig mobbad eller trakasserad i skolan?</c:v>
                  </c:pt>
                  <c:pt idx="2">
                    <c:v>Jag har blivit mobbad eller trakasserad via internet eller SMS</c:v>
                  </c:pt>
                  <c:pt idx="4">
                    <c:v>Skolkat en hel dag</c:v>
                  </c:pt>
                  <c:pt idx="6">
                    <c:v>Mobbat eller takasserat andra</c:v>
                  </c:pt>
                  <c:pt idx="8">
                    <c:v>Det är ok att fuska i skolan</c:v>
                  </c:pt>
                </c:lvl>
              </c:multiLvlStrCache>
            </c:multiLvlStrRef>
          </c:cat>
          <c:val>
            <c:numRef>
              <c:f>Nacka!$C$79:$L$79</c:f>
              <c:numCache>
                <c:formatCode>General</c:formatCode>
                <c:ptCount val="10"/>
                <c:pt idx="0">
                  <c:v>6</c:v>
                </c:pt>
                <c:pt idx="1">
                  <c:v>10</c:v>
                </c:pt>
                <c:pt idx="2">
                  <c:v>4</c:v>
                </c:pt>
                <c:pt idx="3">
                  <c:v>7</c:v>
                </c:pt>
                <c:pt idx="4">
                  <c:v>36</c:v>
                </c:pt>
                <c:pt idx="5">
                  <c:v>36</c:v>
                </c:pt>
                <c:pt idx="6">
                  <c:v>10</c:v>
                </c:pt>
                <c:pt idx="7">
                  <c:v>5</c:v>
                </c:pt>
                <c:pt idx="8">
                  <c:v>88</c:v>
                </c:pt>
                <c:pt idx="9">
                  <c:v>94</c:v>
                </c:pt>
              </c:numCache>
            </c:numRef>
          </c:val>
        </c:ser>
        <c:ser>
          <c:idx val="4"/>
          <c:order val="4"/>
          <c:tx>
            <c:strRef>
              <c:f>Nacka!$B$80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Nacka!$C$74:$L$75</c:f>
              <c:multiLvlStrCache>
                <c:ptCount val="10"/>
                <c:lvl>
                  <c:pt idx="0">
                    <c:v>Pojkar</c:v>
                  </c:pt>
                  <c:pt idx="1">
                    <c:v>Flickor</c:v>
                  </c:pt>
                  <c:pt idx="2">
                    <c:v>Pojkar</c:v>
                  </c:pt>
                  <c:pt idx="3">
                    <c:v>Flickor</c:v>
                  </c:pt>
                  <c:pt idx="4">
                    <c:v>Pojkar</c:v>
                  </c:pt>
                  <c:pt idx="5">
                    <c:v>Flickor</c:v>
                  </c:pt>
                  <c:pt idx="6">
                    <c:v>Pojkar</c:v>
                  </c:pt>
                  <c:pt idx="7">
                    <c:v>Flickor</c:v>
                  </c:pt>
                  <c:pt idx="8">
                    <c:v>Pojkar</c:v>
                  </c:pt>
                  <c:pt idx="9">
                    <c:v>Flickor</c:v>
                  </c:pt>
                </c:lvl>
                <c:lvl>
                  <c:pt idx="0">
                    <c:v>Har du känt dig mobbad eller trakasserad i skolan?</c:v>
                  </c:pt>
                  <c:pt idx="2">
                    <c:v>Jag har blivit mobbad eller trakasserad via internet eller SMS</c:v>
                  </c:pt>
                  <c:pt idx="4">
                    <c:v>Skolkat en hel dag</c:v>
                  </c:pt>
                  <c:pt idx="6">
                    <c:v>Mobbat eller takasserat andra</c:v>
                  </c:pt>
                  <c:pt idx="8">
                    <c:v>Det är ok att fuska i skolan</c:v>
                  </c:pt>
                </c:lvl>
              </c:multiLvlStrCache>
            </c:multiLvlStrRef>
          </c:cat>
          <c:val>
            <c:numRef>
              <c:f>Nacka!$C$80:$L$80</c:f>
              <c:numCache>
                <c:formatCode>General</c:formatCode>
                <c:ptCount val="10"/>
                <c:pt idx="0">
                  <c:v>8</c:v>
                </c:pt>
                <c:pt idx="1">
                  <c:v>8</c:v>
                </c:pt>
                <c:pt idx="2">
                  <c:v>11</c:v>
                </c:pt>
                <c:pt idx="3">
                  <c:v>7</c:v>
                </c:pt>
                <c:pt idx="4">
                  <c:v>24</c:v>
                </c:pt>
                <c:pt idx="5">
                  <c:v>32</c:v>
                </c:pt>
                <c:pt idx="6">
                  <c:v>13</c:v>
                </c:pt>
                <c:pt idx="7">
                  <c:v>4</c:v>
                </c:pt>
                <c:pt idx="8">
                  <c:v>93</c:v>
                </c:pt>
                <c:pt idx="9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9940872"/>
        <c:axId val="629941264"/>
      </c:barChart>
      <c:catAx>
        <c:axId val="629940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9941264"/>
        <c:crosses val="autoZero"/>
        <c:auto val="1"/>
        <c:lblAlgn val="ctr"/>
        <c:lblOffset val="100"/>
        <c:noMultiLvlLbl val="0"/>
      </c:catAx>
      <c:valAx>
        <c:axId val="62994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9940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12/3/2016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9" name="Bildobjekt 8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2016-12-03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pic>
        <p:nvPicPr>
          <p:cNvPr id="13" name="Bildobjekt 12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pic>
        <p:nvPicPr>
          <p:cNvPr id="11" name="Bildobjekt 10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13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1" name="Bildobjekt 10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2016-12-03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2016-12-03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6" r:id="rId5"/>
    <p:sldLayoutId id="2147483655" r:id="rId6"/>
    <p:sldLayoutId id="2147483675" r:id="rId7"/>
    <p:sldLayoutId id="2147483649" r:id="rId8"/>
    <p:sldLayoutId id="2147483654" r:id="rId9"/>
    <p:sldLayoutId id="2147483677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Ungdomsbrottslighetens utveckling i Nacka</a:t>
            </a:r>
            <a:endParaRPr lang="sv-SE" dirty="0"/>
          </a:p>
        </p:txBody>
      </p:sp>
      <p:sp>
        <p:nvSpPr>
          <p:cNvPr id="3" name="Underrubrik 2"/>
          <p:cNvSpPr txBox="1">
            <a:spLocks/>
          </p:cNvSpPr>
          <p:nvPr/>
        </p:nvSpPr>
        <p:spPr>
          <a:xfrm>
            <a:off x="683568" y="3933056"/>
            <a:ext cx="4136504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sv-SE" sz="28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sv-SE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sv-SE" sz="22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sv-SE" sz="18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8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sv-SE" b="1" dirty="0" smtClean="0"/>
              <a:t>Stockholmsenkäten</a:t>
            </a:r>
          </a:p>
          <a:p>
            <a:pPr marL="0" indent="0">
              <a:buNone/>
              <a:defRPr/>
            </a:pPr>
            <a:r>
              <a:rPr lang="sv-SE" smtClean="0"/>
              <a:t>Nacka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957750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Skolrelaterade frågor kring brott och ordningsstörningar. Skolår 9</a:t>
            </a:r>
            <a:endParaRPr lang="sv-SE" dirty="0"/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953710"/>
              </p:ext>
            </p:extLst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51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027172"/>
              </p:ext>
            </p:extLst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dirty="0" smtClean="0"/>
              <a:t>Skolrelaterade frågor kring brott och ordningsstörningar. År 2, gymn.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76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begångna brott</a:t>
            </a:r>
            <a:br>
              <a:rPr lang="sv-SE" dirty="0" smtClean="0"/>
            </a:br>
            <a:r>
              <a:rPr lang="sv-SE" sz="2400" dirty="0" smtClean="0"/>
              <a:t>- Jämförelse mellan kommuner, skolår 9</a:t>
            </a:r>
            <a:endParaRPr lang="sv-SE" sz="2400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8079" y="1803974"/>
            <a:ext cx="7177734" cy="2862155"/>
          </a:xfrm>
          <a:prstGeom prst="rect">
            <a:avLst/>
          </a:prstGeom>
        </p:spPr>
      </p:pic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3856856" y="4941168"/>
          <a:ext cx="1507232" cy="720081"/>
        </p:xfrm>
        <a:graphic>
          <a:graphicData uri="http://schemas.openxmlformats.org/drawingml/2006/table">
            <a:tbl>
              <a:tblPr/>
              <a:tblGrid>
                <a:gridCol w="753616"/>
                <a:gridCol w="753616"/>
              </a:tblGrid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effectLst/>
                          <a:latin typeface="Arial" panose="020B0604020202020204" pitchFamily="34" charset="0"/>
                        </a:rPr>
                        <a:t>Lägst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effectLst/>
                          <a:latin typeface="Arial" panose="020B0604020202020204" pitchFamily="34" charset="0"/>
                        </a:rPr>
                        <a:t>Mellan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effectLst/>
                          <a:latin typeface="Arial" panose="020B0604020202020204" pitchFamily="34" charset="0"/>
                        </a:rPr>
                        <a:t>Högst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5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60648"/>
            <a:ext cx="776208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Ungdomsbrottslighetens utveckling, </a:t>
            </a:r>
            <a:br>
              <a:rPr lang="sv-SE" dirty="0" smtClean="0"/>
            </a:br>
            <a:r>
              <a:rPr lang="sv-SE" dirty="0" smtClean="0"/>
              <a:t>begångna brott</a:t>
            </a:r>
            <a:br>
              <a:rPr lang="sv-SE" dirty="0" smtClean="0"/>
            </a:br>
            <a:r>
              <a:rPr lang="sv-SE" sz="2400" dirty="0" smtClean="0"/>
              <a:t>- Jämförelse mellan kommuner, År 2, </a:t>
            </a:r>
            <a:r>
              <a:rPr lang="sv-SE" sz="2400" dirty="0" err="1" smtClean="0"/>
              <a:t>gymn</a:t>
            </a:r>
            <a:endParaRPr lang="sv-SE" sz="2400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3856856" y="4941168"/>
          <a:ext cx="1507232" cy="720081"/>
        </p:xfrm>
        <a:graphic>
          <a:graphicData uri="http://schemas.openxmlformats.org/drawingml/2006/table">
            <a:tbl>
              <a:tblPr/>
              <a:tblGrid>
                <a:gridCol w="753616"/>
                <a:gridCol w="753616"/>
              </a:tblGrid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effectLst/>
                          <a:latin typeface="Arial" panose="020B0604020202020204" pitchFamily="34" charset="0"/>
                        </a:rPr>
                        <a:t>Lägst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effectLst/>
                          <a:latin typeface="Arial" panose="020B0604020202020204" pitchFamily="34" charset="0"/>
                        </a:rPr>
                        <a:t>Mellan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effectLst/>
                          <a:latin typeface="Arial" panose="020B0604020202020204" pitchFamily="34" charset="0"/>
                        </a:rPr>
                        <a:t>Högst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920359"/>
              </p:ext>
            </p:extLst>
          </p:nvPr>
        </p:nvGraphicFramePr>
        <p:xfrm>
          <a:off x="1043609" y="1772816"/>
          <a:ext cx="7128792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3" imgW="3305156" imgH="1304859" progId="Excel.Sheet.12">
                  <p:embed/>
                </p:oleObj>
              </mc:Choice>
              <mc:Fallback>
                <p:oleObj name="Worksheet" r:id="rId3" imgW="3305156" imgH="13048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9" y="1772816"/>
                        <a:ext cx="7128792" cy="2880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735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62306"/>
              </p:ext>
            </p:extLst>
          </p:nvPr>
        </p:nvGraphicFramePr>
        <p:xfrm>
          <a:off x="971550" y="2348880"/>
          <a:ext cx="7231063" cy="1819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Worksheet" r:id="rId3" imgW="3305156" imgH="657288" progId="Excel.Sheet.12">
                  <p:embed/>
                </p:oleObj>
              </mc:Choice>
              <mc:Fallback>
                <p:oleObj name="Worksheet" r:id="rId3" imgW="3305156" imgH="6572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2348880"/>
                        <a:ext cx="7231063" cy="1819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Utsatt för brott</a:t>
            </a:r>
            <a:br>
              <a:rPr lang="sv-SE" dirty="0" smtClean="0"/>
            </a:br>
            <a:r>
              <a:rPr lang="sv-SE" sz="2400" dirty="0" smtClean="0"/>
              <a:t>- Jämförelse mellan kommuner, skolår 9</a:t>
            </a:r>
            <a:endParaRPr lang="sv-SE" sz="2400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3856856" y="4941168"/>
          <a:ext cx="1507232" cy="720081"/>
        </p:xfrm>
        <a:graphic>
          <a:graphicData uri="http://schemas.openxmlformats.org/drawingml/2006/table">
            <a:tbl>
              <a:tblPr/>
              <a:tblGrid>
                <a:gridCol w="753616"/>
                <a:gridCol w="753616"/>
              </a:tblGrid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effectLst/>
                          <a:latin typeface="Arial" panose="020B0604020202020204" pitchFamily="34" charset="0"/>
                        </a:rPr>
                        <a:t>Lägst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effectLst/>
                          <a:latin typeface="Arial" panose="020B0604020202020204" pitchFamily="34" charset="0"/>
                        </a:rPr>
                        <a:t>Mellan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effectLst/>
                          <a:latin typeface="Arial" panose="020B0604020202020204" pitchFamily="34" charset="0"/>
                        </a:rPr>
                        <a:t>Högst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94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1130400" y="260648"/>
            <a:ext cx="7762080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Utsatt för brott</a:t>
            </a:r>
            <a:br>
              <a:rPr lang="sv-SE" dirty="0" smtClean="0"/>
            </a:br>
            <a:r>
              <a:rPr lang="sv-SE" sz="2400" dirty="0" smtClean="0"/>
              <a:t>- Jämförelse mellan kommuner, År 2, gymn.</a:t>
            </a:r>
            <a:endParaRPr lang="sv-SE" sz="2400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3856856" y="4941168"/>
          <a:ext cx="1507232" cy="720081"/>
        </p:xfrm>
        <a:graphic>
          <a:graphicData uri="http://schemas.openxmlformats.org/drawingml/2006/table">
            <a:tbl>
              <a:tblPr/>
              <a:tblGrid>
                <a:gridCol w="753616"/>
                <a:gridCol w="753616"/>
              </a:tblGrid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effectLst/>
                          <a:latin typeface="Arial" panose="020B0604020202020204" pitchFamily="34" charset="0"/>
                        </a:rPr>
                        <a:t>Lägst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effectLst/>
                          <a:latin typeface="Arial" panose="020B0604020202020204" pitchFamily="34" charset="0"/>
                        </a:rPr>
                        <a:t>Mellan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effectLst/>
                          <a:latin typeface="Arial" panose="020B0604020202020204" pitchFamily="34" charset="0"/>
                        </a:rPr>
                        <a:t>Högst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460436"/>
              </p:ext>
            </p:extLst>
          </p:nvPr>
        </p:nvGraphicFramePr>
        <p:xfrm>
          <a:off x="971600" y="2380307"/>
          <a:ext cx="7251886" cy="1788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Worksheet" r:id="rId3" imgW="3305156" imgH="657288" progId="Excel.Sheet.12">
                  <p:embed/>
                </p:oleObj>
              </mc:Choice>
              <mc:Fallback>
                <p:oleObj name="Worksheet" r:id="rId3" imgW="3305156" imgH="6572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2380307"/>
                        <a:ext cx="7251886" cy="1788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477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Ungdomsbrott 2003 – 2016</a:t>
            </a:r>
            <a:br>
              <a:rPr lang="sv-SE" dirty="0" smtClean="0"/>
            </a:br>
            <a:r>
              <a:rPr lang="sv-SE" dirty="0" smtClean="0"/>
              <a:t>Skolår </a:t>
            </a:r>
            <a:r>
              <a:rPr lang="sv-SE" dirty="0"/>
              <a:t>9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246804"/>
              </p:ext>
            </p:extLst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880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dirty="0" smtClean="0"/>
              <a:t>Ungdomsbrott 2003 – 2016</a:t>
            </a:r>
            <a:br>
              <a:rPr lang="sv-SE" dirty="0" smtClean="0"/>
            </a:br>
            <a:r>
              <a:rPr lang="sv-SE" dirty="0" smtClean="0"/>
              <a:t>År 2, gymn.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009715"/>
              </p:ext>
            </p:extLst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1676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Utsatt för brott, </a:t>
            </a:r>
            <a:r>
              <a:rPr lang="sv-SE" dirty="0"/>
              <a:t>2003 – 2016</a:t>
            </a:r>
            <a:br>
              <a:rPr lang="sv-SE" dirty="0"/>
            </a:br>
            <a:r>
              <a:rPr lang="sv-SE" dirty="0"/>
              <a:t>Skolår 9</a:t>
            </a: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454555"/>
              </p:ext>
            </p:extLst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1111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Utsatt för brott, 2003 – 2016</a:t>
            </a:r>
            <a:br>
              <a:rPr lang="sv-SE" dirty="0"/>
            </a:br>
            <a:r>
              <a:rPr lang="sv-SE" dirty="0" smtClean="0"/>
              <a:t>År 2, gymn. </a:t>
            </a:r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882934"/>
              </p:ext>
            </p:extLst>
          </p:nvPr>
        </p:nvGraphicFramePr>
        <p:xfrm>
          <a:off x="1130300" y="1600200"/>
          <a:ext cx="77628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32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lila kvarnhjul och grön logotyp</Template>
  <TotalTime>1816</TotalTime>
  <Words>73</Words>
  <Application>Microsoft Office PowerPoint</Application>
  <PresentationFormat>Bildspel på skärmen (4:3)</PresentationFormat>
  <Paragraphs>38</Paragraphs>
  <Slides>11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Office-tema</vt:lpstr>
      <vt:lpstr>Microsoft Excel Worksheet</vt:lpstr>
      <vt:lpstr>Ungdomsbrottslighetens utveckling i Nacka</vt:lpstr>
      <vt:lpstr>begångna brott - Jämförelse mellan kommuner, skolår 9</vt:lpstr>
      <vt:lpstr>Ungdomsbrottslighetens utveckling,  begångna brott - Jämförelse mellan kommuner, År 2, gymn</vt:lpstr>
      <vt:lpstr>Utsatt för brott - Jämförelse mellan kommuner, skolår 9</vt:lpstr>
      <vt:lpstr>Utsatt för brott - Jämförelse mellan kommuner, År 2, gymn.</vt:lpstr>
      <vt:lpstr>Ungdomsbrott 2003 – 2016 Skolår 9</vt:lpstr>
      <vt:lpstr>Ungdomsbrott 2003 – 2016 År 2, gymn.</vt:lpstr>
      <vt:lpstr>Utsatt för brott, 2003 – 2016 Skolår 9</vt:lpstr>
      <vt:lpstr>Utsatt för brott, 2003 – 2016 År 2, gymn. </vt:lpstr>
      <vt:lpstr>Skolrelaterade frågor kring brott och ordningsstörningar. Skolår 9</vt:lpstr>
      <vt:lpstr>Skolrelaterade frågor kring brott och ordningsstörningar. År 2, gymn.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Ungdomsbrottslighetens utveckling i Nacka</dc:title>
  <dc:creator>Landström Jan</dc:creator>
  <cp:lastModifiedBy>Landström Jan</cp:lastModifiedBy>
  <cp:revision>12</cp:revision>
  <dcterms:created xsi:type="dcterms:W3CDTF">2016-11-14T13:50:25Z</dcterms:created>
  <dcterms:modified xsi:type="dcterms:W3CDTF">2016-12-03T20:52:28Z</dcterms:modified>
</cp:coreProperties>
</file>