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34" r:id="rId5"/>
    <p:sldId id="261" r:id="rId6"/>
    <p:sldId id="330" r:id="rId7"/>
    <p:sldId id="331" r:id="rId8"/>
    <p:sldId id="332" r:id="rId9"/>
    <p:sldId id="333" r:id="rId10"/>
    <p:sldId id="279" r:id="rId11"/>
  </p:sldIdLst>
  <p:sldSz cx="12192000" cy="6858000"/>
  <p:notesSz cx="6797675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77853" autoAdjust="0"/>
  </p:normalViewPr>
  <p:slideViewPr>
    <p:cSldViewPr snapToGrid="0">
      <p:cViewPr varScale="1">
        <p:scale>
          <a:sx n="68" d="100"/>
          <a:sy n="68" d="100"/>
        </p:scale>
        <p:origin x="950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87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AA52EF4-A221-4FBA-AE64-7D3430AC67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32BD1A5-6026-4E78-85A1-B63ECA44EC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61DB-AC4B-450F-93C3-C71E4FE8A52E}" type="datetimeFigureOut">
              <a:rPr lang="sv-SE" smtClean="0"/>
              <a:t>2026-04-24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5FC5327-66F8-43D6-BB05-7AEBF3D072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9E72939-E2AA-4A0B-87BE-CBFB641A7B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354C0-ECD5-4C44-8214-B6A420EC7C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783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6C6F5-63B6-49E7-B2F9-5F41140D9FE4}" type="datetimeFigureOut">
              <a:rPr lang="en-GB" smtClean="0"/>
              <a:t>24/04/2026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88DA3-5DB5-423B-869F-710A2F573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71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 err="1"/>
              <a:t>Pratmanus</a:t>
            </a:r>
            <a:r>
              <a:rPr lang="sv-SE" b="1" dirty="0"/>
              <a:t>:</a:t>
            </a:r>
            <a:endParaRPr lang="sv-SE" dirty="0"/>
          </a:p>
          <a:p>
            <a:r>
              <a:rPr lang="sv-SE" dirty="0"/>
              <a:t>“Varje vår händer något spännande i naturen. Groddjur, som grodor och paddor, vaknar efter att ha sovit hela vintern.</a:t>
            </a:r>
          </a:p>
          <a:p>
            <a:br>
              <a:rPr lang="sv-SE" dirty="0"/>
            </a:br>
            <a:r>
              <a:rPr lang="sv-SE" dirty="0"/>
              <a:t>De börjar då vandra till vatten, till exempel små sjöar och dammar, för att para sig och lägga ägg.</a:t>
            </a:r>
          </a:p>
          <a:p>
            <a:r>
              <a:rPr lang="sv-SE" dirty="0"/>
              <a:t>Men det är inte en helt enkel resa. Idag finns det vägar, hus och annat som gör det svårt för dem att ta sig fram.</a:t>
            </a:r>
          </a:p>
          <a:p>
            <a:br>
              <a:rPr lang="sv-SE" dirty="0"/>
            </a:br>
            <a:r>
              <a:rPr lang="sv-SE" dirty="0"/>
              <a:t>Många grodor skadas faktiskt när de försöker korsa vägar.</a:t>
            </a:r>
          </a:p>
          <a:p>
            <a:br>
              <a:rPr lang="sv-SE" dirty="0"/>
            </a:br>
            <a:r>
              <a:rPr lang="sv-SE" dirty="0"/>
              <a:t>Därför är det viktigt att vi människor hjälper till.”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2321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C1DBC-EA90-CF54-FC97-7027459D1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308232A4-E23E-F427-1FA7-16EC5ED672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61FEB96-3DC5-3C2E-B052-4916A8D28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 err="1"/>
              <a:t>Pratmanus</a:t>
            </a:r>
            <a:r>
              <a:rPr lang="sv-SE" b="1" dirty="0"/>
              <a:t>:</a:t>
            </a:r>
            <a:endParaRPr lang="sv-SE" dirty="0"/>
          </a:p>
          <a:p>
            <a:r>
              <a:rPr lang="sv-SE" dirty="0"/>
              <a:t>“I Nacka kommun gör vi flera saker för att hjälpa groddjuren.</a:t>
            </a:r>
          </a:p>
          <a:p>
            <a:r>
              <a:rPr lang="sv-SE" dirty="0"/>
              <a:t>Till exempel bygger vi </a:t>
            </a:r>
            <a:r>
              <a:rPr lang="sv-SE" dirty="0" err="1"/>
              <a:t>grodtunnlar</a:t>
            </a:r>
            <a:r>
              <a:rPr lang="sv-SE" dirty="0"/>
              <a:t> under vägar. Där kan grodorna gå säkert istället för att gå över vägen.</a:t>
            </a:r>
          </a:p>
          <a:p>
            <a:r>
              <a:rPr lang="sv-SE" dirty="0"/>
              <a:t>Vi sätter också upp små stängsel som leder dem rätt, så att de hittar till tunnlarna.</a:t>
            </a:r>
          </a:p>
          <a:p>
            <a:r>
              <a:rPr lang="sv-SE" dirty="0"/>
              <a:t>Dessutom skapar vi dammar och våtmarker där groddjur kan leva och få ungar.</a:t>
            </a:r>
          </a:p>
          <a:p>
            <a:r>
              <a:rPr lang="sv-SE" dirty="0"/>
              <a:t>Allt det här gör att fler grodor klarar sig.”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AA25FF9-BE17-55A1-B3BF-B52727F220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88DA3-5DB5-423B-869F-710A2F573C7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423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7D7A6-E00E-3780-46B5-FC9CD39E0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EE44A1D-9A2B-3CB2-F421-463CA8E77B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95E8C13-7D53-C09F-79C7-7A21572167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 err="1"/>
              <a:t>Pratmanus</a:t>
            </a:r>
            <a:r>
              <a:rPr lang="sv-SE" b="1" dirty="0"/>
              <a:t>:</a:t>
            </a:r>
            <a:endParaRPr lang="sv-SE" dirty="0"/>
          </a:p>
          <a:p>
            <a:r>
              <a:rPr lang="sv-SE" dirty="0"/>
              <a:t>“Man behöver inte vara vuxen eller jobba i kommunen för att hjälpa till.</a:t>
            </a:r>
          </a:p>
          <a:p>
            <a:r>
              <a:rPr lang="sv-SE" dirty="0"/>
              <a:t>Du kan till exempel göra en hög med löv och kvistar. Där kan groddjur gömma sig och bo.</a:t>
            </a:r>
          </a:p>
          <a:p>
            <a:r>
              <a:rPr lang="sv-SE" dirty="0"/>
              <a:t>Har man en trädgård kan man göra en liten damm – det gillar grodor jättemycket.</a:t>
            </a:r>
          </a:p>
          <a:p>
            <a:r>
              <a:rPr lang="sv-SE" dirty="0"/>
              <a:t>En annan viktig sak är att inte ha för stark belysning på natten. Många djur behöver mörker för att kunna leva som vanligt.</a:t>
            </a:r>
          </a:p>
          <a:p>
            <a:r>
              <a:rPr lang="sv-SE" dirty="0"/>
              <a:t>Små saker kan faktiskt göra stor skillnad.”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825FBD7-0A1E-513A-1EA0-9CAFD78454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88DA3-5DB5-423B-869F-710A2F573C7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486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2B3B4-B8F4-EFB5-8419-D90CB39D9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F2810B04-663E-412D-46F0-62D3B1B490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3383B683-CB16-8AD8-F02E-B55E6EBE29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 err="1"/>
              <a:t>Pratmanus</a:t>
            </a:r>
            <a:r>
              <a:rPr lang="sv-SE" b="1" dirty="0"/>
              <a:t>:</a:t>
            </a:r>
            <a:endParaRPr lang="sv-SE" dirty="0"/>
          </a:p>
          <a:p>
            <a:r>
              <a:rPr lang="sv-SE" dirty="0"/>
              <a:t>“Grodor har en spännande livscykel.</a:t>
            </a:r>
          </a:p>
          <a:p>
            <a:r>
              <a:rPr lang="sv-SE" dirty="0"/>
              <a:t>Först är de ägg i vattnet. Sen blir de yngel – det ser nästan ut som små fiskar med svans.</a:t>
            </a:r>
          </a:p>
          <a:p>
            <a:r>
              <a:rPr lang="sv-SE" dirty="0"/>
              <a:t>Efter ett tag får de ben och blir små grodor, och till slut vuxna grodor.</a:t>
            </a:r>
          </a:p>
          <a:p>
            <a:r>
              <a:rPr lang="sv-SE" dirty="0"/>
              <a:t>Det här kan ta mellan en och fyra månader.</a:t>
            </a:r>
          </a:p>
          <a:p>
            <a:r>
              <a:rPr lang="sv-SE" dirty="0"/>
              <a:t>Grodor äter insekter, sniglar och maskar – så de hjälper faktiskt till att hålla naturen i balans.</a:t>
            </a:r>
          </a:p>
          <a:p>
            <a:r>
              <a:rPr lang="sv-SE" dirty="0"/>
              <a:t>Men de är också mat för andra djur, som fåglar och ormar.”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77C2538-4389-66EE-E1E5-936033E891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88DA3-5DB5-423B-869F-710A2F573C7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071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1E7DF-DDAA-6689-5AB8-292A83D2C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8C9345B8-1936-162C-84DB-186728CE96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43CDD41-EDAF-3B71-5CBC-32A2B82289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467218F-1961-F21A-B22B-37AD3BDB8A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88DA3-5DB5-423B-869F-710A2F573C7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277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6545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, bild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9321DD-D9B2-4EAE-AF79-0962788E7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1" y="2437430"/>
            <a:ext cx="10212693" cy="1325563"/>
          </a:xfrm>
          <a:effectLst>
            <a:outerShdw blurRad="431800" sx="102000" sy="102000" algn="ctr" rotWithShape="0">
              <a:schemeClr val="tx1">
                <a:alpha val="60000"/>
              </a:schemeClr>
            </a:outerShdw>
          </a:effectLst>
        </p:spPr>
        <p:txBody>
          <a:bodyPr anchor="b"/>
          <a:lstStyle>
            <a:lvl1pPr>
              <a:defRPr lang="en-GB" sz="4800" kern="1200" cap="all" baseline="0" dirty="0" smtClean="0">
                <a:solidFill>
                  <a:schemeClr val="bg1"/>
                </a:solidFill>
                <a:effectLst>
                  <a:outerShdw blurRad="431800" sx="102000" sy="102000" algn="ctr" rotWithShape="0">
                    <a:prstClr val="black">
                      <a:alpha val="60000"/>
                    </a:prstClr>
                  </a:outerShdw>
                  <a:reflection stA="45000" endPos="0" dist="508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Redigera text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3A2A7EE-308B-4807-8CF2-EFEBBEE1D2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792" y="3817333"/>
            <a:ext cx="10212693" cy="919767"/>
          </a:xfrm>
          <a:effectLst>
            <a:outerShdw blurRad="431800" sx="102000" sy="102000" algn="ctr" rotWithShape="0">
              <a:schemeClr val="tx1">
                <a:alpha val="60000"/>
              </a:scheme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lang="sv-SE" sz="2400" b="0" kern="1200" dirty="0">
                <a:solidFill>
                  <a:schemeClr val="bg1"/>
                </a:solidFill>
                <a:effectLst>
                  <a:outerShdw blurRad="431800" dist="50800" sx="102000" sy="102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E1DA8B7-4757-4D9C-8531-9B8B734BBDFE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  <p:pic>
        <p:nvPicPr>
          <p:cNvPr id="3" name="Bildobjekt 9">
            <a:extLst>
              <a:ext uri="{FF2B5EF4-FFF2-40B4-BE49-F238E27FC236}">
                <a16:creationId xmlns:a16="http://schemas.microsoft.com/office/drawing/2014/main" id="{B7BC6F34-AD60-6330-0621-FEA85A3BF2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3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D67BC8D-5DA5-4E79-BC06-B1186574795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9" name="Platshållare för bild 2">
            <a:extLst>
              <a:ext uri="{FF2B5EF4-FFF2-40B4-BE49-F238E27FC236}">
                <a16:creationId xmlns:a16="http://schemas.microsoft.com/office/drawing/2014/main" id="{59935704-DD69-45C8-93D6-70C51DB0912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A09E10-170F-4155-A3FD-6E245A2D17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86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50212A9E-C464-42DE-825E-5F023B24AAB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B7266A3-AE9B-4E41-8602-A62536078EE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-238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4557595D-B44E-423B-B53D-C5F7E283805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144001" y="347999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5AB8A6-31DF-4D12-BDDD-85AA79E1F5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730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2">
            <a:extLst>
              <a:ext uri="{FF2B5EF4-FFF2-40B4-BE49-F238E27FC236}">
                <a16:creationId xmlns:a16="http://schemas.microsoft.com/office/drawing/2014/main" id="{7424A79F-1B59-4EC6-9F01-F1065E75C5F2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1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029A61F7-5DB6-4394-9D77-1AD82E0FC40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1144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7" name="Platshållare för bild 2">
            <a:extLst>
              <a:ext uri="{FF2B5EF4-FFF2-40B4-BE49-F238E27FC236}">
                <a16:creationId xmlns:a16="http://schemas.microsoft.com/office/drawing/2014/main" id="{5B71CF3F-4A3E-473B-8B31-F97164CD0D8F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1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5" name="Platshållare för bild 2">
            <a:extLst>
              <a:ext uri="{FF2B5EF4-FFF2-40B4-BE49-F238E27FC236}">
                <a16:creationId xmlns:a16="http://schemas.microsoft.com/office/drawing/2014/main" id="{D59F388B-B781-43C5-8930-9169432CCE7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151144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AF3568C-A856-4C22-9290-890FA2F523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387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vart rubrik, text hel ljus bild">
    <p:bg>
      <p:bgPr>
        <a:solidFill>
          <a:srgbClr val="00ADBA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431800" sx="102000" sy="102000" algn="ctr" rotWithShape="0">
              <a:schemeClr val="bg1">
                <a:alpha val="60000"/>
              </a:schemeClr>
            </a:outerShdw>
          </a:effectLst>
        </p:spPr>
        <p:txBody>
          <a:bodyPr>
            <a:normAutofit/>
          </a:bodyPr>
          <a:lstStyle>
            <a:lvl1pPr>
              <a:defRPr lang="sv-SE" sz="4200" kern="1200" dirty="0">
                <a:solidFill>
                  <a:schemeClr val="tx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FE46B08-D3FF-4DE6-A0A7-7EE395A6E9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95729" y="5955824"/>
            <a:ext cx="2012116" cy="635953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6155EB1-40EA-4333-A5B8-5F76C366DD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5068" y="2710340"/>
            <a:ext cx="5795514" cy="2921358"/>
          </a:xfrm>
          <a:effectLst>
            <a:outerShdw blurRad="431800" sx="102000" sy="102000" algn="ctr" rotWithShape="0">
              <a:schemeClr val="bg1">
                <a:alpha val="60000"/>
              </a:schemeClr>
            </a:outerShdw>
          </a:effectLst>
        </p:spPr>
        <p:txBody>
          <a:bodyPr anchor="b" anchorCtr="0"/>
          <a:lstStyle>
            <a:lvl1pPr marL="180000" indent="-180000">
              <a:defRPr sz="2400" b="0">
                <a:effectLst>
                  <a:outerShdw blurRad="558800" dist="50800" dir="5400000" algn="tl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45DCB75F-F8F9-478C-A12E-320A32C68211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3997214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797104-044F-41BF-94DC-B093FBCD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6" name="Bildobjekt 9">
            <a:extLst>
              <a:ext uri="{FF2B5EF4-FFF2-40B4-BE49-F238E27FC236}">
                <a16:creationId xmlns:a16="http://schemas.microsoft.com/office/drawing/2014/main" id="{BA3192CD-5AA2-0161-9B74-7B78FF742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5751F454-9157-2B2C-9E4B-652D196385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5608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7CCD8F0C-D47B-4D33-A65C-93947E97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" name="Bildobjekt 9">
            <a:extLst>
              <a:ext uri="{FF2B5EF4-FFF2-40B4-BE49-F238E27FC236}">
                <a16:creationId xmlns:a16="http://schemas.microsoft.com/office/drawing/2014/main" id="{257C2E31-97B1-8F92-07CE-A035E00497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109940DB-A5E5-9621-F868-6C08A38B25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1862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C0D44B3E-2230-4E61-9087-BC24BA6C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" name="Bildobjekt 9">
            <a:extLst>
              <a:ext uri="{FF2B5EF4-FFF2-40B4-BE49-F238E27FC236}">
                <a16:creationId xmlns:a16="http://schemas.microsoft.com/office/drawing/2014/main" id="{686F5218-ACF6-0E48-E030-5AA6BA905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CEC9BAC3-3881-1DA6-19C5-145A5622CA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69309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" name="Bildobjekt 9">
            <a:extLst>
              <a:ext uri="{FF2B5EF4-FFF2-40B4-BE49-F238E27FC236}">
                <a16:creationId xmlns:a16="http://schemas.microsoft.com/office/drawing/2014/main" id="{10A266B6-17AF-BD1A-0C21-38792FCD8F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72E4BFF7-399A-4A0E-BAC8-47B0DCF0C0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79534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5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BFD40A6E-4987-8EE9-756D-391A42AB2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1E6127E5-3EBB-9689-4FE1-680885C6DB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3000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6">
    <p:bg>
      <p:bgPr>
        <a:solidFill>
          <a:srgbClr val="DC6E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EBA4AC54-216B-DEC2-1E17-8C5CD323F6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0CFE23BF-1CE1-CC40-720C-17877FA095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8678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halv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50194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BA74EE-1BA3-4895-A5D2-64B1E8E7F6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4779CC6-60C0-C179-69FB-D21689DB312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9763" y="1993899"/>
            <a:ext cx="5233470" cy="3975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2844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391C0B8D-FD03-4137-959C-C2131EBF1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18"/>
          <a:stretch/>
        </p:blipFill>
        <p:spPr>
          <a:xfrm>
            <a:off x="8234305" y="882652"/>
            <a:ext cx="3957695" cy="597916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4C6D7BA-915D-42FE-B952-FDE6EBCF961E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BB835F50-038A-C4FB-B09A-129D9CEE7E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8" name="Bildobjekt 9">
            <a:extLst>
              <a:ext uri="{FF2B5EF4-FFF2-40B4-BE49-F238E27FC236}">
                <a16:creationId xmlns:a16="http://schemas.microsoft.com/office/drawing/2014/main" id="{6DFB45F0-12B8-C0EC-78DC-19DFD390F3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06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3F831D6-7135-4A24-99C1-F0DF17C94649" descr="619662A7-C6E3-493E-AB4D-8A0EB9BEFD5A@chimney">
            <a:extLst>
              <a:ext uri="{FF2B5EF4-FFF2-40B4-BE49-F238E27FC236}">
                <a16:creationId xmlns:a16="http://schemas.microsoft.com/office/drawing/2014/main" id="{446C5C2E-84C1-468B-8495-1E19C6F13A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" y="0"/>
            <a:ext cx="12167678" cy="685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F2A74945-F6A6-4723-B1C7-CE05F816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50088F07-221B-4592-BD24-D62E4EC00BD0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45B9D934-1423-0FE8-486C-3F94A8455B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47F4EBF1-E4EE-352B-712A-F91B5F6387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2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84AF43B1-71B2-46E5-8479-C58CF8859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0401" y="128816"/>
            <a:ext cx="3911600" cy="6767574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7E10A433-C73D-4180-B2D7-A447536A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FEF107E-4AC8-4982-8F56-2345429F6954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FE3454E4-EEE4-5F80-F1F8-CB323C568D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BDB4EDA6-2AEF-CD65-B61F-9F7A4275C4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37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 descr="F17F010F-174D-444B-877B-4423E8E1FE16@chimney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b="3149"/>
          <a:stretch/>
        </p:blipFill>
        <p:spPr bwMode="auto">
          <a:xfrm>
            <a:off x="0" y="-21325"/>
            <a:ext cx="12192000" cy="687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B85C3D4-67AE-425C-98E8-B09F508AB1D6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1886DEBC-39B4-25EF-19E9-1DD66DADA5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5FD83798-26A4-E162-37B1-44A69D7F8A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14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6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B85FD2B-6409-45D6-8514-B3C5B31301BB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D5C3D162-896B-3ABE-00CF-8987952FC2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2E65B470-6738-1507-3637-A66D01B099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37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6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73FCD9B-7556-4543-A297-1EE0E14C106A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1EAD5385-0049-C886-CD51-6FF69D7F42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4CF18260-D95F-6423-A2F3-50A305E0EE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55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6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7812766-2F89-46FE-BB86-1D640FBE0302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EC4AD334-D2B9-9A67-5EB7-99254A32A8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FBD619E8-F7C3-5C30-3F42-680ECC9A91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58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98786BA4-903B-479F-9D70-DE3764B69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9650" y="666251"/>
            <a:ext cx="7372350" cy="61917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72A561D-DAC6-4902-9B6A-06B7CFA2CE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949" y="666750"/>
            <a:ext cx="4000501" cy="365125"/>
          </a:xfrm>
        </p:spPr>
        <p:txBody>
          <a:bodyPr anchor="ctr"/>
          <a:lstStyle>
            <a:lvl1pPr>
              <a:defRPr sz="2000" b="1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DE1D47-7EC0-4963-940D-4E4F709C70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6948" y="1079399"/>
            <a:ext cx="4000499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Mail: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4109FDD4-BABA-47BF-997B-3FFFA1E1E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6949" y="1565073"/>
            <a:ext cx="4000500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Telefon:</a:t>
            </a:r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A2AFE334-1578-4E1D-9442-E0BEB7778A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346" y="666749"/>
            <a:ext cx="1332000" cy="19800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9213FD1-3E18-4067-8D54-EF13F8E4415D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 utöver bilden i bildplatshållaren,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pic>
        <p:nvPicPr>
          <p:cNvPr id="6" name="Bildobjekt 9">
            <a:extLst>
              <a:ext uri="{FF2B5EF4-FFF2-40B4-BE49-F238E27FC236}">
                <a16:creationId xmlns:a16="http://schemas.microsoft.com/office/drawing/2014/main" id="{C8567263-096D-BFD5-1A0A-CF88FA33C2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47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8C93E5-7595-473E-9DBB-3799E27C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1D74C4-B564-431C-AD3B-A7E715A4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06D967-945C-40B2-8BBB-D8CBCC56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1F4C3BD-E6E1-4D1F-B30A-8284B67E87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22949" y="2615756"/>
            <a:ext cx="5146101" cy="1626488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42E96C2D-C8F6-45AD-B0DF-DEF2ED32D6EC}"/>
              </a:ext>
            </a:extLst>
          </p:cNvPr>
          <p:cNvSpPr txBox="1"/>
          <p:nvPr userDrawn="1"/>
        </p:nvSpPr>
        <p:spPr>
          <a:xfrm>
            <a:off x="0" y="-422129"/>
            <a:ext cx="1219320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byta färg, högerklicka på sidan, välj ”Formatera bakgrund”, välj ”Hel fyllning” och välj den färg du vill ska fylla sidan.</a:t>
            </a:r>
          </a:p>
        </p:txBody>
      </p:sp>
    </p:spTree>
    <p:extLst>
      <p:ext uri="{BB962C8B-B14F-4D97-AF65-F5344CB8AC3E}">
        <p14:creationId xmlns:p14="http://schemas.microsoft.com/office/powerpoint/2010/main" val="281324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dor efter denna sida tillhör ej ma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4405A5C8-297E-E3EB-142A-5DE16BD606D2}"/>
              </a:ext>
            </a:extLst>
          </p:cNvPr>
          <p:cNvSpPr txBox="1"/>
          <p:nvPr userDrawn="1"/>
        </p:nvSpPr>
        <p:spPr>
          <a:xfrm>
            <a:off x="1676400" y="2344088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50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Sidor efter denna sida tillhör </a:t>
            </a:r>
            <a:br>
              <a:rPr lang="sv-SE" sz="50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sv-SE" sz="50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ej mallen. Byt till en layout som ligger innan denna sida för att hålla dig till mallen.</a:t>
            </a:r>
          </a:p>
        </p:txBody>
      </p:sp>
    </p:spTree>
    <p:extLst>
      <p:ext uri="{BB962C8B-B14F-4D97-AF65-F5344CB8AC3E}">
        <p14:creationId xmlns:p14="http://schemas.microsoft.com/office/powerpoint/2010/main" val="382494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,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61A0864-2A98-40C1-BEA0-0641453C6AF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-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44001" y="347761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84A01CD-0C33-445B-B8F4-5027F007940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A71F7B2-D404-197F-65AA-AD04AA9069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9762" y="1993900"/>
            <a:ext cx="5233470" cy="3975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5605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rubrik, text hel bild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431800" sx="102000" sy="102000" algn="ctr" rotWithShape="0">
              <a:schemeClr val="tx1">
                <a:alpha val="60000"/>
              </a:schemeClr>
            </a:outerShdw>
          </a:effectLst>
        </p:spPr>
        <p:txBody>
          <a:bodyPr>
            <a:normAutofit/>
          </a:bodyPr>
          <a:lstStyle>
            <a:lvl1pPr>
              <a:defRPr lang="sv-SE" sz="4200" kern="1200" dirty="0">
                <a:solidFill>
                  <a:schemeClr val="bg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7F2A22A5-5B16-450C-BFBE-06E87CEF9C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5068" y="2710340"/>
            <a:ext cx="5795514" cy="2921358"/>
          </a:xfrm>
          <a:effectLst>
            <a:outerShdw blurRad="431800" sx="102000" sy="102000" algn="ctr" rotWithShape="0">
              <a:schemeClr val="tx1">
                <a:alpha val="60000"/>
              </a:schemeClr>
            </a:outerShdw>
          </a:effectLst>
        </p:spPr>
        <p:txBody>
          <a:bodyPr anchor="b" anchorCtr="0"/>
          <a:lstStyle>
            <a:lvl1pPr marL="180000" indent="-180000">
              <a:defRPr sz="2400">
                <a:solidFill>
                  <a:schemeClr val="bg1"/>
                </a:solidFill>
                <a:effectLst>
                  <a:outerShdw blurRad="444500" dist="50800" dir="6000000" algn="tl">
                    <a:srgbClr val="7F7F7F"/>
                  </a:outerShdw>
                </a:effectLst>
              </a:defRPr>
            </a:lvl1pPr>
            <a:lvl2pPr marL="360000">
              <a:buFont typeface="Gill Sans MT" panose="020B0502020104020203" pitchFamily="34" charset="0"/>
              <a:buChar char="­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6C36CA1-C28D-49E6-8695-1FD99CD8492F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  <p:pic>
        <p:nvPicPr>
          <p:cNvPr id="2" name="Bildobjekt 9">
            <a:extLst>
              <a:ext uri="{FF2B5EF4-FFF2-40B4-BE49-F238E27FC236}">
                <a16:creationId xmlns:a16="http://schemas.microsoft.com/office/drawing/2014/main" id="{CF21BBFC-37F5-EB88-E5FF-6E954CCC2C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4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D70E158-29E5-9235-ACDE-7CFA09AD8A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1" cy="41608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529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AB766D0B-04FF-1257-F8C4-066A252DDA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763" y="1808163"/>
            <a:ext cx="7764461" cy="41608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142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10714007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AB766D0B-04FF-1257-F8C4-066A252DDA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764" y="1808163"/>
            <a:ext cx="5050800" cy="41608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EDC61E10-24C0-F35B-5F54-4218C73168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88414" y="1808163"/>
            <a:ext cx="5050800" cy="41608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345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yra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302EE346-AE42-7268-523F-618D885A9BCE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1" y="0"/>
            <a:ext cx="6048000" cy="3384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6" name="Platshållare för diagram 5">
            <a:extLst>
              <a:ext uri="{FF2B5EF4-FFF2-40B4-BE49-F238E27FC236}">
                <a16:creationId xmlns:a16="http://schemas.microsoft.com/office/drawing/2014/main" id="{4F72A220-C3B8-35AF-D95F-BD0DABE972DD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6151144" y="0"/>
            <a:ext cx="6048000" cy="3384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9" name="Platshållare för diagram 8">
            <a:extLst>
              <a:ext uri="{FF2B5EF4-FFF2-40B4-BE49-F238E27FC236}">
                <a16:creationId xmlns:a16="http://schemas.microsoft.com/office/drawing/2014/main" id="{2ABA8CFC-6100-D7F3-FBA9-6CDD5EA2A3C7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0" y="3482371"/>
            <a:ext cx="6048000" cy="3384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11" name="Platshållare för diagram 10">
            <a:extLst>
              <a:ext uri="{FF2B5EF4-FFF2-40B4-BE49-F238E27FC236}">
                <a16:creationId xmlns:a16="http://schemas.microsoft.com/office/drawing/2014/main" id="{B5476526-936D-A023-143E-83570AC6F977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6151144" y="3482371"/>
            <a:ext cx="6048000" cy="3384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257019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51911A-369F-4D76-99B1-3BE8101EC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3CD0A-BB8F-468A-9FCD-995A75C7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CA0E6-F76A-445B-AE0E-1E97629A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F2D9F1C-5884-4F33-A8E2-8BC5F00A8688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330202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512EBFF-0A5E-42EA-92A6-B3F7CE2A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10714007" cy="11334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/>
              <a:t>KLICKA FÖR ATT ÄNDRA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9BA34E-B4BF-4408-8F7B-DF53C1325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793" y="1808163"/>
            <a:ext cx="10714007" cy="41476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1C3A22-1EA6-4603-B419-F7A469937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9793" y="6356350"/>
            <a:ext cx="2941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4971C2-088F-43EC-A7C4-7B2DDF36B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64CD66-6F9F-486E-843C-7E61E4953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73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F08A0FB-003D-4442-B66D-5B415FAC1E2F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9795729" y="5955824"/>
            <a:ext cx="2012116" cy="63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1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6" r:id="rId2"/>
    <p:sldLayoutId id="2147483689" r:id="rId3"/>
    <p:sldLayoutId id="2147483650" r:id="rId4"/>
    <p:sldLayoutId id="2147483690" r:id="rId5"/>
    <p:sldLayoutId id="2147483691" r:id="rId6"/>
    <p:sldLayoutId id="2147483699" r:id="rId7"/>
    <p:sldLayoutId id="2147483700" r:id="rId8"/>
    <p:sldLayoutId id="2147483688" r:id="rId9"/>
    <p:sldLayoutId id="2147483663" r:id="rId10"/>
    <p:sldLayoutId id="2147483657" r:id="rId11"/>
    <p:sldLayoutId id="2147483664" r:id="rId12"/>
    <p:sldLayoutId id="2147483687" r:id="rId13"/>
    <p:sldLayoutId id="2147483667" r:id="rId14"/>
    <p:sldLayoutId id="2147483681" r:id="rId15"/>
    <p:sldLayoutId id="2147483668" r:id="rId16"/>
    <p:sldLayoutId id="2147483682" r:id="rId17"/>
    <p:sldLayoutId id="2147483695" r:id="rId18"/>
    <p:sldLayoutId id="2147483696" r:id="rId19"/>
    <p:sldLayoutId id="2147483665" r:id="rId20"/>
    <p:sldLayoutId id="2147483683" r:id="rId21"/>
    <p:sldLayoutId id="2147483666" r:id="rId22"/>
    <p:sldLayoutId id="2147483684" r:id="rId23"/>
    <p:sldLayoutId id="2147483692" r:id="rId24"/>
    <p:sldLayoutId id="2147483693" r:id="rId25"/>
    <p:sldLayoutId id="2147483694" r:id="rId26"/>
    <p:sldLayoutId id="2147483676" r:id="rId27"/>
    <p:sldLayoutId id="2147483649" r:id="rId28"/>
    <p:sldLayoutId id="2147483698" r:id="rId2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Gill Sans MT" panose="020B0502020104020203" pitchFamily="34" charset="0"/>
        <a:buChar char="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Gill Sans MT" panose="020B0502020104020203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Gill Sans MT" panose="020B0502020104020203" pitchFamily="34" charset="0"/>
        <a:buChar char="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Gill Sans MT" panose="020B0502020104020203" pitchFamily="34" charset="0"/>
        <a:buChar char="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8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2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3" userDrawn="1">
          <p15:clr>
            <a:srgbClr val="F26B43"/>
          </p15:clr>
        </p15:guide>
        <p15:guide id="2" pos="7439" userDrawn="1">
          <p15:clr>
            <a:srgbClr val="F26B43"/>
          </p15:clr>
        </p15:guide>
        <p15:guide id="3" orient="horz" pos="4087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orient="horz" pos="314" userDrawn="1">
          <p15:clr>
            <a:srgbClr val="F26B43"/>
          </p15:clr>
        </p15:guide>
        <p15:guide id="6" orient="horz" pos="3811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pos="6171" userDrawn="1">
          <p15:clr>
            <a:srgbClr val="F26B43"/>
          </p15:clr>
        </p15:guide>
        <p15:guide id="9" pos="4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groddjur, groda, vatten, utomhus">
            <a:extLst>
              <a:ext uri="{FF2B5EF4-FFF2-40B4-BE49-F238E27FC236}">
                <a16:creationId xmlns:a16="http://schemas.microsoft.com/office/drawing/2014/main" id="{8DD2CBF7-84A9-FEB0-59EC-AACFAE29B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919"/>
            <a:ext cx="12259059" cy="736383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78399F6-90A9-55C1-277C-80383B598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715" y="5500084"/>
            <a:ext cx="10714007" cy="1133475"/>
          </a:xfrm>
        </p:spPr>
        <p:txBody>
          <a:bodyPr/>
          <a:lstStyle/>
          <a:p>
            <a:r>
              <a:rPr lang="sv-SE" dirty="0"/>
              <a:t>GRODDJUR I NACKA</a:t>
            </a:r>
          </a:p>
        </p:txBody>
      </p:sp>
    </p:spTree>
    <p:extLst>
      <p:ext uri="{BB962C8B-B14F-4D97-AF65-F5344CB8AC3E}">
        <p14:creationId xmlns:p14="http://schemas.microsoft.com/office/powerpoint/2010/main" val="276253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4B12306B-9648-E10A-91F9-81374CEFF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0" r="25190"/>
          <a:stretch/>
        </p:blipFill>
        <p:spPr/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A78CC66-1F81-78D1-AA29-A8784153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Nackas groddjur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45AE433-EDF4-99BA-DA6A-16A8F2D3CA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C939F24-A05A-3BB9-CAB1-8B455CBB1BA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9793" y="1355544"/>
            <a:ext cx="5233470" cy="3975100"/>
          </a:xfrm>
        </p:spPr>
        <p:txBody>
          <a:bodyPr/>
          <a:lstStyle/>
          <a:p>
            <a:r>
              <a:rPr lang="sv-SE" dirty="0"/>
              <a:t>Varje vår vaknar groddjur efter vintern</a:t>
            </a:r>
          </a:p>
          <a:p>
            <a:r>
              <a:rPr lang="sv-SE" dirty="0"/>
              <a:t>De vandrar till vatten för att para sig och lägga ägg</a:t>
            </a:r>
          </a:p>
          <a:p>
            <a:r>
              <a:rPr lang="sv-SE" dirty="0"/>
              <a:t>På vägen möter de hinder som vägar och bebyggelse</a:t>
            </a:r>
          </a:p>
          <a:p>
            <a:r>
              <a:rPr lang="sv-SE" dirty="0"/>
              <a:t>Många groddjur skadas i trafiken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🐸 Därför behöver de vår hjälp!</a:t>
            </a:r>
          </a:p>
        </p:txBody>
      </p:sp>
    </p:spTree>
    <p:extLst>
      <p:ext uri="{BB962C8B-B14F-4D97-AF65-F5344CB8AC3E}">
        <p14:creationId xmlns:p14="http://schemas.microsoft.com/office/powerpoint/2010/main" val="405611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A37D1-3A1F-01B0-8E99-DBAC84852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9645AB53-6EBF-D9EB-D215-FF42DF738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8" r="15978"/>
          <a:stretch/>
        </p:blipFill>
        <p:spPr/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71AD86F-1C00-F97F-72AE-E58B21784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Vad gör kommunen?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FC8988F-A95F-0BA9-CC72-542851981C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F681519-8F89-4534-2F70-7EA1A332C6C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9793" y="1317893"/>
            <a:ext cx="5233470" cy="3975100"/>
          </a:xfrm>
        </p:spPr>
        <p:txBody>
          <a:bodyPr/>
          <a:lstStyle/>
          <a:p>
            <a:r>
              <a:rPr lang="sv-SE" dirty="0"/>
              <a:t>Bygger </a:t>
            </a:r>
            <a:r>
              <a:rPr lang="sv-SE" dirty="0" err="1"/>
              <a:t>grodtunnlar</a:t>
            </a:r>
            <a:r>
              <a:rPr lang="sv-SE" dirty="0"/>
              <a:t> under vägar</a:t>
            </a:r>
          </a:p>
          <a:p>
            <a:r>
              <a:rPr lang="sv-SE" dirty="0"/>
              <a:t>Sätter upp </a:t>
            </a:r>
            <a:r>
              <a:rPr lang="sv-SE" dirty="0" err="1"/>
              <a:t>grodstängsel</a:t>
            </a:r>
            <a:r>
              <a:rPr lang="sv-SE" dirty="0"/>
              <a:t> som leder rätt</a:t>
            </a:r>
          </a:p>
          <a:p>
            <a:r>
              <a:rPr lang="sv-SE" dirty="0"/>
              <a:t>Skapar våtmarker och dammar</a:t>
            </a:r>
          </a:p>
          <a:p>
            <a:r>
              <a:rPr lang="sv-SE" dirty="0"/>
              <a:t>Förbättrar naturen så groddjur kan sprida sig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🐸 Målet: göra det tryggare för groddjur att   överleva!</a:t>
            </a:r>
          </a:p>
        </p:txBody>
      </p:sp>
    </p:spTree>
    <p:extLst>
      <p:ext uri="{BB962C8B-B14F-4D97-AF65-F5344CB8AC3E}">
        <p14:creationId xmlns:p14="http://schemas.microsoft.com/office/powerpoint/2010/main" val="88562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593DB-A007-F63B-65DC-E69467A7A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910DE022-75E1-13DB-DFF5-525624D44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9" r="16929"/>
          <a:stretch/>
        </p:blipFill>
        <p:spPr/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9116B67-D690-9161-43D2-C0E134590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Vad kan du göra?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D4EFB3C-5068-8A4F-2E28-343E9E492D3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59E27AF-5124-6E59-B52D-7BE4CB7446E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9793" y="1317893"/>
            <a:ext cx="5233470" cy="3975100"/>
          </a:xfrm>
        </p:spPr>
        <p:txBody>
          <a:bodyPr/>
          <a:lstStyle/>
          <a:p>
            <a:r>
              <a:rPr lang="sv-SE" dirty="0"/>
              <a:t>Gör en hög av löv och kvistar</a:t>
            </a:r>
          </a:p>
          <a:p>
            <a:r>
              <a:rPr lang="sv-SE" dirty="0"/>
              <a:t>Ordna en liten damm eller vatten</a:t>
            </a:r>
          </a:p>
          <a:p>
            <a:r>
              <a:rPr lang="sv-SE" dirty="0"/>
              <a:t>Släck lampor på natten (djur behöver mörker)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🐸 Små saker kan göra stor skillnad</a:t>
            </a:r>
          </a:p>
        </p:txBody>
      </p:sp>
    </p:spTree>
    <p:extLst>
      <p:ext uri="{BB962C8B-B14F-4D97-AF65-F5344CB8AC3E}">
        <p14:creationId xmlns:p14="http://schemas.microsoft.com/office/powerpoint/2010/main" val="1427782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B2FAF-3F44-2C96-BB0E-272097077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36DB92E9-9729-1ECF-CBE6-1214C2A4F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" r="7698"/>
          <a:stretch/>
        </p:blipFill>
        <p:spPr>
          <a:xfrm>
            <a:off x="6141568" y="0"/>
            <a:ext cx="6050432" cy="6858000"/>
          </a:xfr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2D9288F-1198-5315-0F54-5FFA47640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Grodans liv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8790B3-23D7-1B76-F0D9-B0072294CDF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C1DADC9-62F1-C6A6-E93E-AE37A7093C9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9793" y="1317893"/>
            <a:ext cx="5233470" cy="3975100"/>
          </a:xfrm>
        </p:spPr>
        <p:txBody>
          <a:bodyPr/>
          <a:lstStyle/>
          <a:p>
            <a:r>
              <a:rPr lang="sv-SE" dirty="0"/>
              <a:t>Grodor utvecklas i fyra steg:</a:t>
            </a:r>
            <a:br>
              <a:rPr lang="sv-SE" dirty="0"/>
            </a:br>
            <a:r>
              <a:rPr lang="sv-SE" dirty="0"/>
              <a:t>ägg        yngel        liten groda        vuxen groda </a:t>
            </a:r>
          </a:p>
          <a:p>
            <a:r>
              <a:rPr lang="sv-SE" dirty="0"/>
              <a:t>Det tar ungefär 1-4 månader</a:t>
            </a:r>
          </a:p>
          <a:p>
            <a:r>
              <a:rPr lang="sv-SE" dirty="0"/>
              <a:t>Grodor äter insekter, sniglar och maskar</a:t>
            </a:r>
          </a:p>
          <a:p>
            <a:r>
              <a:rPr lang="sv-SE" dirty="0"/>
              <a:t>De blir själva mat åt andra djur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🐸 Grodor är viktiga i naturen</a:t>
            </a:r>
          </a:p>
        </p:txBody>
      </p: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B7C99B8A-4A2F-3729-079C-3A8C50E4A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74323" y="1753496"/>
            <a:ext cx="34046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8990715A-0213-BEF1-3BFD-FD4904A32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334638" y="1753496"/>
            <a:ext cx="35992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13DCA316-77CF-E0F7-1E55-D118573C2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998068" y="1753496"/>
            <a:ext cx="34046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690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84ED6-C6E1-FFEE-1D33-5E182CD0B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B4C033-ED09-2147-09DD-33882FE1D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10714007" cy="1133475"/>
          </a:xfrm>
        </p:spPr>
        <p:txBody>
          <a:bodyPr anchor="t">
            <a:normAutofit fontScale="90000"/>
          </a:bodyPr>
          <a:lstStyle/>
          <a:p>
            <a:r>
              <a:rPr lang="sv-SE" dirty="0"/>
              <a:t>Den lilla </a:t>
            </a:r>
            <a:br>
              <a:rPr lang="sv-SE" dirty="0"/>
            </a:br>
            <a:r>
              <a:rPr lang="sv-SE" dirty="0" err="1"/>
              <a:t>grodvandringen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EB5C3D4-E450-9969-5417-0678C0BB93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764" y="1808163"/>
            <a:ext cx="5050800" cy="4160838"/>
          </a:xfrm>
        </p:spPr>
        <p:txBody>
          <a:bodyPr>
            <a:normAutofit lnSpcReduction="10000"/>
          </a:bodyPr>
          <a:lstStyle/>
          <a:p>
            <a:r>
              <a:rPr lang="sv-SE" dirty="0"/>
              <a:t>Varje vår vandrar grodor till sina lekplatser</a:t>
            </a:r>
          </a:p>
          <a:p>
            <a:r>
              <a:rPr lang="sv-SE" dirty="0"/>
              <a:t>Vid Sarvträsk i </a:t>
            </a:r>
            <a:r>
              <a:rPr lang="sv-SE" dirty="0" err="1"/>
              <a:t>Orminge</a:t>
            </a:r>
            <a:r>
              <a:rPr lang="sv-SE" dirty="0"/>
              <a:t> finns en </a:t>
            </a:r>
            <a:r>
              <a:rPr lang="sv-SE" dirty="0" err="1"/>
              <a:t>grodtunnel</a:t>
            </a:r>
            <a:endParaRPr lang="sv-SE" dirty="0"/>
          </a:p>
          <a:p>
            <a:r>
              <a:rPr lang="sv-SE" dirty="0"/>
              <a:t>I tunneln har vi en kamera som filmar grodorna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🐸 Tips: Vill ni se filmer med grodor?</a:t>
            </a:r>
            <a:br>
              <a:rPr lang="sv-SE" dirty="0"/>
            </a:br>
            <a:r>
              <a:rPr lang="sv-SE" dirty="0"/>
              <a:t>      Kika in på: nacka.se/</a:t>
            </a:r>
            <a:r>
              <a:rPr lang="sv-SE" dirty="0" err="1"/>
              <a:t>denlillagrodvandringen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🐸Tips: Gå gärna ut i naturen tillsammans med</a:t>
            </a:r>
            <a:br>
              <a:rPr lang="sv-SE" dirty="0"/>
            </a:br>
            <a:r>
              <a:rPr lang="sv-SE" dirty="0"/>
              <a:t>      en vuxen och titta på grodor.</a:t>
            </a:r>
          </a:p>
          <a:p>
            <a:pPr marL="0" indent="0">
              <a:buNone/>
            </a:pPr>
            <a:r>
              <a:rPr lang="sv-SE" dirty="0"/>
              <a:t>🐸Tips: Om du är försiktig och riktigt tyst kan</a:t>
            </a:r>
            <a:br>
              <a:rPr lang="sv-SE" dirty="0"/>
            </a:br>
            <a:r>
              <a:rPr lang="sv-SE" dirty="0"/>
              <a:t>      du lyssna på när de spelar </a:t>
            </a:r>
            <a:r>
              <a:rPr lang="sv-SE"/>
              <a:t>i kärr.</a:t>
            </a:r>
            <a:endParaRPr lang="sv-SE" dirty="0"/>
          </a:p>
          <a:p>
            <a:pPr marL="0" indent="0">
              <a:buNone/>
            </a:pPr>
            <a:br>
              <a:rPr lang="sv-SE" dirty="0"/>
            </a:br>
            <a:endParaRPr lang="sv-SE" dirty="0"/>
          </a:p>
        </p:txBody>
      </p:sp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A83BE887-E639-357A-2367-5C3F1B951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433394" y="210396"/>
            <a:ext cx="5758605" cy="5758605"/>
          </a:xfrm>
          <a:noFill/>
        </p:spPr>
      </p:pic>
    </p:spTree>
    <p:extLst>
      <p:ext uri="{BB962C8B-B14F-4D97-AF65-F5344CB8AC3E}">
        <p14:creationId xmlns:p14="http://schemas.microsoft.com/office/powerpoint/2010/main" val="4080330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610111"/>
      </p:ext>
    </p:extLst>
  </p:cSld>
  <p:clrMapOvr>
    <a:masterClrMapping/>
  </p:clrMapOvr>
</p:sld>
</file>

<file path=ppt/theme/theme1.xml><?xml version="1.0" encoding="utf-8"?>
<a:theme xmlns:a="http://schemas.openxmlformats.org/drawingml/2006/main" name="Nacka kommun december 2023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rundmall Nacka kommun.potx" id="{88202DA0-AFD5-44A7-B2EF-F03DEC54083C}" vid="{91F41270-B164-4F9A-A367-01CC0B5E08F2}"/>
    </a:ext>
  </a:extLst>
</a:theme>
</file>

<file path=ppt/theme/theme2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7" ma:contentTypeDescription="Skapa ett nytt dokument." ma:contentTypeScope="" ma:versionID="8b608e2ea3ca83dca8c5a596bebb4993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bba38429aa8f784e5a437d320974d342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abd8375-7149-41b9-8fce-28385bcac481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c3a147-0d64-46aa-a281-dc97358e8373">
      <Terms xmlns="http://schemas.microsoft.com/office/infopath/2007/PartnerControls"/>
    </lcf76f155ced4ddcb4097134ff3c332f>
    <TaxCatchAll xmlns="d7532cd0-e888-47d6-8f58-db0210f25002" xsi:nil="true"/>
  </documentManagement>
</p:properties>
</file>

<file path=customXml/itemProps1.xml><?xml version="1.0" encoding="utf-8"?>
<ds:datastoreItem xmlns:ds="http://schemas.openxmlformats.org/officeDocument/2006/customXml" ds:itemID="{B507A3BB-BB49-44E4-B0EA-E31D664E2C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A80FD1-DEC9-4658-AE0A-33E9AB38BC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75C123-D2E5-4A79-8B9C-17E11C31C75E}">
  <ds:schemaRefs>
    <ds:schemaRef ds:uri="http://schemas.microsoft.com/office/2006/metadata/properties"/>
    <ds:schemaRef ds:uri="http://schemas.microsoft.com/office/infopath/2007/PartnerControls"/>
    <ds:schemaRef ds:uri="10c3a147-0d64-46aa-a281-dc97358e8373"/>
    <ds:schemaRef ds:uri="d7532cd0-e888-47d6-8f58-db0210f2500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Grundmall Nacka kommun</Template>
  <TotalTime>93</TotalTime>
  <Words>602</Words>
  <Application>Microsoft Office PowerPoint</Application>
  <PresentationFormat>Bredbild</PresentationFormat>
  <Paragraphs>68</Paragraphs>
  <Slides>7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Nacka kommun december 2023</vt:lpstr>
      <vt:lpstr>GRODDJUR I NACKA</vt:lpstr>
      <vt:lpstr>Nackas groddjur</vt:lpstr>
      <vt:lpstr>Vad gör kommunen?</vt:lpstr>
      <vt:lpstr>Vad kan du göra?</vt:lpstr>
      <vt:lpstr>Grodans liv</vt:lpstr>
      <vt:lpstr>Den lilla  grodvandringen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Frida Lenholm</dc:creator>
  <cp:lastModifiedBy>Frida Lenholm</cp:lastModifiedBy>
  <cp:revision>23</cp:revision>
  <cp:lastPrinted>2018-03-09T14:29:17Z</cp:lastPrinted>
  <dcterms:created xsi:type="dcterms:W3CDTF">2026-03-27T11:59:08Z</dcterms:created>
  <dcterms:modified xsi:type="dcterms:W3CDTF">2026-04-24T08:31:45Z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0x010100129BBCBF21362E4099AE6C2F27C58737</vt:lpwstr>
  </property>
  <property fmtid="{D5CDD505-2E9C-101B-9397-08002B2CF9AE}" pid="3" name="Order">
    <vt:r8>1245200</vt:r8>
  </property>
  <property fmtid="{D5CDD505-2E9C-101B-9397-08002B2CF9AE}" pid="4" name="MediaServiceImageTags">
    <vt:lpwstr/>
  </property>
</Properties>
</file>