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Lst>
  <p:notesMasterIdLst>
    <p:notesMasterId r:id="rId22"/>
  </p:notesMasterIdLst>
  <p:handoutMasterIdLst>
    <p:handoutMasterId r:id="rId23"/>
  </p:handoutMasterIdLst>
  <p:sldIdLst>
    <p:sldId id="2147472110" r:id="rId6"/>
    <p:sldId id="2147472139" r:id="rId7"/>
    <p:sldId id="2147472124" r:id="rId8"/>
    <p:sldId id="2147472125" r:id="rId9"/>
    <p:sldId id="261" r:id="rId10"/>
    <p:sldId id="2147472144" r:id="rId11"/>
    <p:sldId id="2147472149" r:id="rId12"/>
    <p:sldId id="2147472145" r:id="rId13"/>
    <p:sldId id="2147472146" r:id="rId14"/>
    <p:sldId id="2147472147" r:id="rId15"/>
    <p:sldId id="2147472142" r:id="rId16"/>
    <p:sldId id="2147472148" r:id="rId17"/>
    <p:sldId id="2147472137" r:id="rId18"/>
    <p:sldId id="2147472140" r:id="rId19"/>
    <p:sldId id="2147472138" r:id="rId20"/>
    <p:sldId id="279" r:id="rId21"/>
  </p:sldIdLst>
  <p:sldSz cx="12192000" cy="6858000"/>
  <p:notesSz cx="6797675"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30216-3361-4F16-A69C-38BA701E3D34}" v="3270" dt="2026-04-28T13:04:47.31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2026-04-28</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28/04/2026</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t"/>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3</a:t>
            </a:fld>
            <a:endParaRPr lang="en-GB"/>
          </a:p>
        </p:txBody>
      </p:sp>
    </p:spTree>
    <p:extLst>
      <p:ext uri="{BB962C8B-B14F-4D97-AF65-F5344CB8AC3E}">
        <p14:creationId xmlns:p14="http://schemas.microsoft.com/office/powerpoint/2010/main" val="149732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”Vilken liten sak skulle vi kunna testa redan nu som gör vårt arbete lite mer hållbart – utan att det gör vardagen krångligare?”</a:t>
            </a:r>
          </a:p>
          <a:p>
            <a:endParaRPr lang="sv-SE"/>
          </a:p>
          <a:p>
            <a:pPr fontAlgn="t"/>
            <a:r>
              <a:rPr lang="sv-SE" sz="1200" b="0" i="0" kern="1200">
                <a:solidFill>
                  <a:schemeClr val="tx1"/>
                </a:solidFill>
                <a:effectLst/>
                <a:latin typeface="+mn-lt"/>
                <a:ea typeface="+mn-ea"/>
                <a:cs typeface="+mn-cs"/>
              </a:rPr>
              <a:t>&lt;&lt;Du som chef väljer om övningarna ska göras i smågrupper 2-3 personer eller i helgrupp. Vi rekommenderar att övning 1 görs i smågrupper, med frivillig uppsamling i storgrupp samt att övning 2 görs i helgrupp (popcorn)&gt;&gt;</a:t>
            </a:r>
          </a:p>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13</a:t>
            </a:fld>
            <a:endParaRPr lang="en-GB"/>
          </a:p>
        </p:txBody>
      </p:sp>
    </p:spTree>
    <p:extLst>
      <p:ext uri="{BB962C8B-B14F-4D97-AF65-F5344CB8AC3E}">
        <p14:creationId xmlns:p14="http://schemas.microsoft.com/office/powerpoint/2010/main" val="2262526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sv-SE" smtClean="0"/>
              <a:t>16</a:t>
            </a:fld>
            <a:endParaRPr lang="sv-SE"/>
          </a:p>
        </p:txBody>
      </p:sp>
    </p:spTree>
    <p:extLst>
      <p:ext uri="{BB962C8B-B14F-4D97-AF65-F5344CB8AC3E}">
        <p14:creationId xmlns:p14="http://schemas.microsoft.com/office/powerpoint/2010/main" val="225654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sv-SE" smtClean="0"/>
              <a:t>5</a:t>
            </a:fld>
            <a:endParaRPr lang="sv-SE"/>
          </a:p>
        </p:txBody>
      </p:sp>
    </p:spTree>
    <p:extLst>
      <p:ext uri="{BB962C8B-B14F-4D97-AF65-F5344CB8AC3E}">
        <p14:creationId xmlns:p14="http://schemas.microsoft.com/office/powerpoint/2010/main" val="2372321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LÄS INNANTILL.</a:t>
            </a:r>
          </a:p>
        </p:txBody>
      </p:sp>
      <p:sp>
        <p:nvSpPr>
          <p:cNvPr id="4" name="Platshållare för bildnummer 3"/>
          <p:cNvSpPr>
            <a:spLocks noGrp="1"/>
          </p:cNvSpPr>
          <p:nvPr>
            <p:ph type="sldNum" sz="quarter" idx="5"/>
          </p:nvPr>
        </p:nvSpPr>
        <p:spPr/>
        <p:txBody>
          <a:bodyPr/>
          <a:lstStyle/>
          <a:p>
            <a:fld id="{7C088DA3-5DB5-423B-869F-710A2F573C74}" type="slidenum">
              <a:rPr lang="en-GB" smtClean="0"/>
              <a:t>6</a:t>
            </a:fld>
            <a:endParaRPr lang="en-GB"/>
          </a:p>
        </p:txBody>
      </p:sp>
    </p:spTree>
    <p:extLst>
      <p:ext uri="{BB962C8B-B14F-4D97-AF65-F5344CB8AC3E}">
        <p14:creationId xmlns:p14="http://schemas.microsoft.com/office/powerpoint/2010/main" val="295595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t"/>
            <a:r>
              <a:rPr lang="sv-SE"/>
              <a:t>Klimat och miljö är politiskt prioriterade frågor i Nacka. I Mars 2025 beslutade politiken om ett nytt Klimat och miljöprogram som påverkar hur vi planerar, prioriterar och arbetar. Alla verksamheter berörs – men på olika sätt.</a:t>
            </a:r>
          </a:p>
          <a:p>
            <a:pPr fontAlgn="t"/>
            <a:endParaRPr lang="sv-SE"/>
          </a:p>
          <a:p>
            <a:pPr marL="0" indent="0" fontAlgn="t">
              <a:buFontTx/>
              <a:buNone/>
            </a:pPr>
            <a:r>
              <a:rPr lang="sv-SE"/>
              <a:t>Klimat och miljöprogrammet innehåller tre övergripande, inriktningsmål och 9 mer detaljerade mål. </a:t>
            </a:r>
          </a:p>
          <a:p>
            <a:pPr fontAlgn="t"/>
            <a:r>
              <a:rPr lang="sv-SE" sz="1200" b="0" i="0" kern="1200">
                <a:solidFill>
                  <a:schemeClr val="tx1"/>
                </a:solidFill>
                <a:effectLst/>
                <a:latin typeface="+mn-lt"/>
                <a:ea typeface="+mn-ea"/>
                <a:cs typeface="+mn-cs"/>
              </a:rPr>
              <a:t>Inriktningsmålen är:</a:t>
            </a:r>
          </a:p>
          <a:p>
            <a:pPr marL="228600" indent="-228600" fontAlgn="t">
              <a:buAutoNum type="arabicPeriod"/>
            </a:pPr>
            <a:r>
              <a:rPr lang="sv-SE" sz="1200" b="0" i="0" kern="1200">
                <a:solidFill>
                  <a:schemeClr val="tx1"/>
                </a:solidFill>
                <a:effectLst/>
                <a:latin typeface="+mn-lt"/>
                <a:ea typeface="+mn-ea"/>
                <a:cs typeface="+mn-cs"/>
              </a:rPr>
              <a:t>Ett klimatpositivt nacka</a:t>
            </a:r>
          </a:p>
          <a:p>
            <a:pPr marL="228600" indent="-228600" fontAlgn="t">
              <a:buAutoNum type="arabicPeriod"/>
            </a:pPr>
            <a:r>
              <a:rPr lang="sv-SE" sz="1200" b="0" i="0" kern="1200">
                <a:solidFill>
                  <a:schemeClr val="tx1"/>
                </a:solidFill>
                <a:effectLst/>
                <a:latin typeface="+mn-lt"/>
                <a:ea typeface="+mn-ea"/>
                <a:cs typeface="+mn-cs"/>
              </a:rPr>
              <a:t>Ett grönare nacka med livskraftiga natur och vattenmiljöer</a:t>
            </a:r>
          </a:p>
          <a:p>
            <a:pPr marL="228600" indent="-228600" fontAlgn="t">
              <a:buAutoNum type="arabicPeriod"/>
            </a:pPr>
            <a:r>
              <a:rPr lang="sv-SE" sz="1200" b="0" i="0" kern="1200">
                <a:solidFill>
                  <a:schemeClr val="tx1"/>
                </a:solidFill>
                <a:effectLst/>
                <a:latin typeface="+mn-lt"/>
                <a:ea typeface="+mn-ea"/>
                <a:cs typeface="+mn-cs"/>
              </a:rPr>
              <a:t>Ett klimatanpassat och hälsosamt Nacka</a:t>
            </a:r>
          </a:p>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7</a:t>
            </a:fld>
            <a:endParaRPr lang="en-GB"/>
          </a:p>
        </p:txBody>
      </p:sp>
    </p:spTree>
    <p:extLst>
      <p:ext uri="{BB962C8B-B14F-4D97-AF65-F5344CB8AC3E}">
        <p14:creationId xmlns:p14="http://schemas.microsoft.com/office/powerpoint/2010/main" val="239372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LÄS INNANTILL.</a:t>
            </a:r>
          </a:p>
          <a:p>
            <a:r>
              <a:rPr lang="sv-SE"/>
              <a:t>-------------------------------------------</a:t>
            </a:r>
          </a:p>
          <a:p>
            <a:endParaRPr lang="sv-SE"/>
          </a:p>
          <a:p>
            <a:r>
              <a:rPr lang="sv-SE"/>
              <a:t>Alternativ fördjupning.</a:t>
            </a:r>
          </a:p>
          <a:p>
            <a:pPr marL="171450" indent="-171450">
              <a:buFontTx/>
              <a:buChar char="-"/>
            </a:pPr>
            <a:r>
              <a:rPr lang="sv-SE"/>
              <a:t>Kommunorganisationen ska vara klimatpositiva till 2040, vilket betyder att våra utsläpp ska vara lägre än vårt koldioxidupptag i mark och skog. För att nå dit behöver kommunens egna klimatutsläpp minska med i snitt 12% per år fram till 2040. Exempel på utsläpp från kommunorganisationen är kommunägda fordon och maskiner, klimatpåverkan från livsmedelsinköp, energianvändning och klimatpåverkan från avfall.</a:t>
            </a:r>
          </a:p>
          <a:p>
            <a:pPr marL="171450" indent="-171450">
              <a:buFontTx/>
              <a:buChar char="-"/>
            </a:pPr>
            <a:r>
              <a:rPr lang="sv-SE"/>
              <a:t>Nacka som region, dvs utsläpp som sker innanför vårt geografiska område ska även de minska med 12% per år. Inom ramen för detta mäter vi </a:t>
            </a:r>
            <a:r>
              <a:rPr lang="sv-SE" err="1"/>
              <a:t>bla</a:t>
            </a:r>
            <a:r>
              <a:rPr lang="sv-SE"/>
              <a:t> invånares transporter, energiförbrukning och konsumtionsdata (från nationellnivå utbrutet på Nacka).</a:t>
            </a:r>
          </a:p>
          <a:p>
            <a:pPr marL="171450" indent="-171450">
              <a:buFontTx/>
              <a:buChar char="-"/>
            </a:pPr>
            <a:r>
              <a:rPr lang="sv-SE"/>
              <a:t>Nackas </a:t>
            </a:r>
            <a:r>
              <a:rPr lang="sv-SE" err="1"/>
              <a:t>cirkuläritet</a:t>
            </a:r>
            <a:r>
              <a:rPr lang="sv-SE"/>
              <a:t> ska också öka, exempel på detta är att andelen återbrukade produkter i Nacka.  </a:t>
            </a:r>
          </a:p>
        </p:txBody>
      </p:sp>
      <p:sp>
        <p:nvSpPr>
          <p:cNvPr id="4" name="Platshållare för bildnummer 3"/>
          <p:cNvSpPr>
            <a:spLocks noGrp="1"/>
          </p:cNvSpPr>
          <p:nvPr>
            <p:ph type="sldNum" sz="quarter" idx="5"/>
          </p:nvPr>
        </p:nvSpPr>
        <p:spPr/>
        <p:txBody>
          <a:bodyPr/>
          <a:lstStyle/>
          <a:p>
            <a:fld id="{7C088DA3-5DB5-423B-869F-710A2F573C74}" type="slidenum">
              <a:rPr lang="en-GB" smtClean="0"/>
              <a:t>8</a:t>
            </a:fld>
            <a:endParaRPr lang="en-GB"/>
          </a:p>
        </p:txBody>
      </p:sp>
    </p:spTree>
    <p:extLst>
      <p:ext uri="{BB962C8B-B14F-4D97-AF65-F5344CB8AC3E}">
        <p14:creationId xmlns:p14="http://schemas.microsoft.com/office/powerpoint/2010/main" val="370232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LÄS INNANTILL.</a:t>
            </a:r>
          </a:p>
          <a:p>
            <a:r>
              <a:rPr lang="sv-SE"/>
              <a:t>-------------------------------------------</a:t>
            </a:r>
          </a:p>
          <a:p>
            <a:endParaRPr lang="sv-SE"/>
          </a:p>
          <a:p>
            <a:r>
              <a:rPr lang="sv-SE"/>
              <a:t>Alternativ fördjupning.</a:t>
            </a:r>
          </a:p>
          <a:p>
            <a:pPr marL="171450" indent="-171450">
              <a:buFontTx/>
              <a:buChar char="-"/>
            </a:pPr>
            <a:r>
              <a:rPr lang="sv-SE"/>
              <a:t>Nackabornas tillgång till natur och vatten ska öka varje år, här mäter vi bl.a. hur stor andel av Nackaborna som har natur inom max 300meters avstånd. </a:t>
            </a:r>
          </a:p>
          <a:p>
            <a:pPr marL="171450" indent="-171450">
              <a:buFontTx/>
              <a:buChar char="-"/>
            </a:pPr>
            <a:r>
              <a:rPr lang="sv-SE"/>
              <a:t>Nackas gröna och blå miljöer, dvs skog, mark och vatten, ska öka varje år. Där mäter vi bl.a. hur mycket vegetation vi har i relation till hårdgjorda ytor i tätbebyggda områden och andel naturreservat och naturskyddsområden som finns i Nacka. </a:t>
            </a:r>
          </a:p>
          <a:p>
            <a:pPr marL="171450" indent="-171450">
              <a:buFontTx/>
              <a:buChar char="-"/>
            </a:pPr>
            <a:r>
              <a:rPr lang="sv-SE"/>
              <a:t>Nackas bidrag till den biologiska mångfalden ska varje år öka dvs vi ska bidra till ett Nacka med fler djur- och växtarter. Här mäter vi exempelvis andel inköpt ekologisk mat (eftersom ekologisk certifierade produkter har krav på bl.a. bekämpningsmedel), övergödning i sjöar och hur stor andel mark som har så kallad naturvärdesklassning, dvs är utpekad ha ett högt antingen djur- eller </a:t>
            </a:r>
            <a:r>
              <a:rPr lang="sv-SE" err="1"/>
              <a:t>växtvärde</a:t>
            </a:r>
            <a:r>
              <a:rPr lang="sv-SE"/>
              <a:t>, som exploateras.   </a:t>
            </a:r>
          </a:p>
        </p:txBody>
      </p:sp>
      <p:sp>
        <p:nvSpPr>
          <p:cNvPr id="4" name="Platshållare för bildnummer 3"/>
          <p:cNvSpPr>
            <a:spLocks noGrp="1"/>
          </p:cNvSpPr>
          <p:nvPr>
            <p:ph type="sldNum" sz="quarter" idx="5"/>
          </p:nvPr>
        </p:nvSpPr>
        <p:spPr/>
        <p:txBody>
          <a:bodyPr/>
          <a:lstStyle/>
          <a:p>
            <a:fld id="{7C088DA3-5DB5-423B-869F-710A2F573C74}" type="slidenum">
              <a:rPr lang="en-GB" smtClean="0"/>
              <a:t>9</a:t>
            </a:fld>
            <a:endParaRPr lang="en-GB"/>
          </a:p>
        </p:txBody>
      </p:sp>
    </p:spTree>
    <p:extLst>
      <p:ext uri="{BB962C8B-B14F-4D97-AF65-F5344CB8AC3E}">
        <p14:creationId xmlns:p14="http://schemas.microsoft.com/office/powerpoint/2010/main" val="62132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LÄS INNANTILL.</a:t>
            </a:r>
          </a:p>
          <a:p>
            <a:r>
              <a:rPr lang="sv-SE"/>
              <a:t>-------------------------------------------</a:t>
            </a:r>
          </a:p>
          <a:p>
            <a:endParaRPr lang="sv-SE"/>
          </a:p>
          <a:p>
            <a:r>
              <a:rPr lang="sv-SE"/>
              <a:t>Alternativ fördjupning.</a:t>
            </a:r>
          </a:p>
          <a:p>
            <a:pPr marL="171450" indent="-171450">
              <a:buFontTx/>
              <a:buChar char="-"/>
            </a:pPr>
            <a:r>
              <a:rPr lang="sv-SE"/>
              <a:t>Vi ska varje år få färre områden i Nacka som riskerar att drabbas av klimatförändringarnas effekter, dvs översvämning till följd av skyfall och så kallade värmeöar, extra utsatta områden att drabbas av temperaturhöjningarna. </a:t>
            </a:r>
          </a:p>
          <a:p>
            <a:pPr marL="171450" indent="-171450">
              <a:buFontTx/>
              <a:buChar char="-"/>
            </a:pPr>
            <a:r>
              <a:rPr lang="sv-SE"/>
              <a:t>Nackaborna ska dessutom drabbas allt mindre av skadligt buller. Här mäter vi bl.a. ljudnivåer på skol och </a:t>
            </a:r>
            <a:r>
              <a:rPr lang="sv-SE" err="1"/>
              <a:t>förskolegårdar</a:t>
            </a:r>
            <a:r>
              <a:rPr lang="sv-SE"/>
              <a:t> och vid husfasad på hus i områden som utsätt av exempelvis vägbuller från de större vägarna. </a:t>
            </a:r>
          </a:p>
          <a:p>
            <a:pPr marL="171450" indent="-171450">
              <a:buFontTx/>
              <a:buChar char="-"/>
            </a:pPr>
            <a:r>
              <a:rPr lang="sv-SE"/>
              <a:t>Vi ska ha allt mindre föroreningar och farliga ämnen i Nacka. Här tittar vi på luftutsläpp där biltrafiken bidrar negativt till sämre luftkvalitet. Även badvattenprover följs upp och byggmaterial i kommunala fastigheter. </a:t>
            </a:r>
          </a:p>
        </p:txBody>
      </p:sp>
      <p:sp>
        <p:nvSpPr>
          <p:cNvPr id="4" name="Platshållare för bildnummer 3"/>
          <p:cNvSpPr>
            <a:spLocks noGrp="1"/>
          </p:cNvSpPr>
          <p:nvPr>
            <p:ph type="sldNum" sz="quarter" idx="5"/>
          </p:nvPr>
        </p:nvSpPr>
        <p:spPr/>
        <p:txBody>
          <a:bodyPr/>
          <a:lstStyle/>
          <a:p>
            <a:fld id="{7C088DA3-5DB5-423B-869F-710A2F573C74}" type="slidenum">
              <a:rPr lang="en-GB" smtClean="0"/>
              <a:t>10</a:t>
            </a:fld>
            <a:endParaRPr lang="en-GB"/>
          </a:p>
        </p:txBody>
      </p:sp>
    </p:spTree>
    <p:extLst>
      <p:ext uri="{BB962C8B-B14F-4D97-AF65-F5344CB8AC3E}">
        <p14:creationId xmlns:p14="http://schemas.microsoft.com/office/powerpoint/2010/main" val="1226987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LÄS INNANTILL.</a:t>
            </a:r>
          </a:p>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11</a:t>
            </a:fld>
            <a:endParaRPr lang="en-GB"/>
          </a:p>
        </p:txBody>
      </p:sp>
    </p:spTree>
    <p:extLst>
      <p:ext uri="{BB962C8B-B14F-4D97-AF65-F5344CB8AC3E}">
        <p14:creationId xmlns:p14="http://schemas.microsoft.com/office/powerpoint/2010/main" val="106845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Varje verksamhet bidrar utifrån sitt uppdrag – målen innebär inte samma åtgärder för alla, men ett gemensamt ansvar. Tillsammans gör vi Nacka mer hållbart – ett steg i taget.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LÄS DE EXEMPEL I SLIDEN SOM PASSAR BÄST FÖR ER VERKSAMHET.</a:t>
            </a:r>
          </a:p>
        </p:txBody>
      </p:sp>
      <p:sp>
        <p:nvSpPr>
          <p:cNvPr id="4" name="Platshållare för bildnummer 3"/>
          <p:cNvSpPr>
            <a:spLocks noGrp="1"/>
          </p:cNvSpPr>
          <p:nvPr>
            <p:ph type="sldNum" sz="quarter" idx="5"/>
          </p:nvPr>
        </p:nvSpPr>
        <p:spPr/>
        <p:txBody>
          <a:bodyPr/>
          <a:lstStyle/>
          <a:p>
            <a:fld id="{7C088DA3-5DB5-423B-869F-710A2F573C74}" type="slidenum">
              <a:rPr lang="en-GB" smtClean="0"/>
              <a:t>12</a:t>
            </a:fld>
            <a:endParaRPr lang="en-GB"/>
          </a:p>
        </p:txBody>
      </p:sp>
    </p:spTree>
    <p:extLst>
      <p:ext uri="{BB962C8B-B14F-4D97-AF65-F5344CB8AC3E}">
        <p14:creationId xmlns:p14="http://schemas.microsoft.com/office/powerpoint/2010/main" val="2531665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a:effectLst>
            <a:outerShdw blurRad="431800" sx="102000" sy="102000" algn="ctr" rotWithShape="0">
              <a:schemeClr val="tx1">
                <a:alpha val="60000"/>
              </a:schemeClr>
            </a:outerShdw>
          </a:effectLst>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a:effectLst>
            <a:outerShdw blurRad="431800" sx="102000" sy="102000" algn="ctr" rotWithShape="0">
              <a:schemeClr val="tx1">
                <a:alpha val="60000"/>
              </a:schemeClr>
            </a:outerShdw>
          </a:effectLst>
        </p:spPr>
        <p:txBody>
          <a:bodyPr>
            <a:noAutofit/>
          </a:bodyPr>
          <a:lstStyle>
            <a:lvl1pPr marL="0" indent="0">
              <a:buNone/>
              <a:defRPr lang="sv-SE" sz="2400" b="0" kern="1200" dirty="0">
                <a:solidFill>
                  <a:schemeClr val="bg1"/>
                </a:solidFill>
                <a:effectLst>
                  <a:outerShdw blurRad="431800" dist="50800" sx="102000" sy="102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3" name="Bildobjekt 9">
            <a:extLst>
              <a:ext uri="{FF2B5EF4-FFF2-40B4-BE49-F238E27FC236}">
                <a16:creationId xmlns:a16="http://schemas.microsoft.com/office/drawing/2014/main" id="{B7BC6F34-AD60-6330-0621-FEA85A3BF2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97313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35986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5173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90338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bg1">
                <a:alpha val="60000"/>
              </a:schemeClr>
            </a:outerShdw>
          </a:effectLst>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a:effectLst>
            <a:outerShdw blurRad="431800" sx="102000" sy="102000" algn="ctr" rotWithShape="0">
              <a:schemeClr val="bg1">
                <a:alpha val="60000"/>
              </a:schemeClr>
            </a:outerShdw>
          </a:effectLst>
        </p:spPr>
        <p:txBody>
          <a:bodyPr anchor="b" anchorCtr="0"/>
          <a:lstStyle>
            <a:lvl1pPr marL="180000" indent="-180000">
              <a:defRPr sz="2400" b="0">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99721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6" name="Bildobjekt 9">
            <a:extLst>
              <a:ext uri="{FF2B5EF4-FFF2-40B4-BE49-F238E27FC236}">
                <a16:creationId xmlns:a16="http://schemas.microsoft.com/office/drawing/2014/main" id="{BA3192CD-5AA2-0161-9B74-7B78FF742D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10" name="Platshållare för text 9">
            <a:extLst>
              <a:ext uri="{FF2B5EF4-FFF2-40B4-BE49-F238E27FC236}">
                <a16:creationId xmlns:a16="http://schemas.microsoft.com/office/drawing/2014/main" id="{5751F454-9157-2B2C-9E4B-652D19638586}"/>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75608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bg>
      <p:bgPr>
        <a:solidFill>
          <a:schemeClr val="accent5"/>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257C2E31-97B1-8F92-07CE-A035E00497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109940DB-A5E5-9621-F868-6C08A38B25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21862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bg>
      <p:bgPr>
        <a:solidFill>
          <a:schemeClr val="accent2"/>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686F5218-ACF6-0E48-E030-5AA6BA9054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CEC9BAC3-3881-1DA6-19C5-145A5622CA8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69309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bg>
      <p:bgPr>
        <a:solidFill>
          <a:schemeClr val="accent3"/>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10A266B6-17AF-BD1A-0C21-38792FCD8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72E4BFF7-399A-4A0E-BAC8-47B0DCF0C0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79534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7" name="Bildobjekt 9">
            <a:extLst>
              <a:ext uri="{FF2B5EF4-FFF2-40B4-BE49-F238E27FC236}">
                <a16:creationId xmlns:a16="http://schemas.microsoft.com/office/drawing/2014/main" id="{BFD40A6E-4987-8EE9-756D-391A42AB2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1E6127E5-3EBB-9689-4FE1-680885C6DBD2}"/>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300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bg>
      <p:bgPr>
        <a:solidFill>
          <a:srgbClr val="DC6EA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7" name="Bildobjekt 9">
            <a:extLst>
              <a:ext uri="{FF2B5EF4-FFF2-40B4-BE49-F238E27FC236}">
                <a16:creationId xmlns:a16="http://schemas.microsoft.com/office/drawing/2014/main" id="{EBA4AC54-216B-DEC2-1E17-8C5CD323F6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0CFE23BF-1CE1-CC40-720C-17877FA095FB}"/>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8678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5" name="Platshållare för text 4">
            <a:extLst>
              <a:ext uri="{FF2B5EF4-FFF2-40B4-BE49-F238E27FC236}">
                <a16:creationId xmlns:a16="http://schemas.microsoft.com/office/drawing/2014/main" id="{44779CC6-60C0-C179-69FB-D21689DB312A}"/>
              </a:ext>
            </a:extLst>
          </p:cNvPr>
          <p:cNvSpPr>
            <a:spLocks noGrp="1"/>
          </p:cNvSpPr>
          <p:nvPr>
            <p:ph type="body" sz="quarter" idx="22"/>
          </p:nvPr>
        </p:nvSpPr>
        <p:spPr>
          <a:xfrm>
            <a:off x="639763" y="1993899"/>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72844774"/>
      </p:ext>
    </p:extLst>
  </p:cSld>
  <p:clrMapOvr>
    <a:masterClrMapping/>
  </p:clrMapOvr>
  <p:extLst>
    <p:ext uri="{DCECCB84-F9BA-43D5-87BE-67443E8EF086}">
      <p15:sldGuideLst xmlns:p15="http://schemas.microsoft.com/office/powerpoint/2012/main">
        <p15:guide id="1" orient="horz" pos="1176"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6" name="Platshållare för text 9">
            <a:extLst>
              <a:ext uri="{FF2B5EF4-FFF2-40B4-BE49-F238E27FC236}">
                <a16:creationId xmlns:a16="http://schemas.microsoft.com/office/drawing/2014/main" id="{BB835F50-038A-C4FB-B09A-129D9CEE7ED9}"/>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9">
            <a:extLst>
              <a:ext uri="{FF2B5EF4-FFF2-40B4-BE49-F238E27FC236}">
                <a16:creationId xmlns:a16="http://schemas.microsoft.com/office/drawing/2014/main" id="{6DFB45F0-12B8-C0EC-78DC-19DFD390F3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888606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45B9D934-1423-0FE8-486C-3F94A8455B4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7F4EBF1-E4EE-352B-712A-F91B5F6387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0462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FE3454E4-EEE4-5F80-F1F8-CB323C568DA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BDB4EDA6-2AEF-CD65-B61F-9F7A4275C4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952937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886DEBC-39B4-25EF-19E9-1DD66DADA552}"/>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5FD83798-26A4-E162-37B1-44A69D7F8A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013214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D5C3D162-896B-3ABE-00CF-8987952FC27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2E65B470-6738-1507-3637-A66D01B099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1867537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EAD5385-0049-C886-CD51-6FF69D7F4246}"/>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CF18260-D95F-6423-A2F3-50A305E0E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116985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EC4AD334-D2B9-9A67-5EB7-99254A32A88B}"/>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FBD619E8-F7C3-5C30-3F42-680ECC9A9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253958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utöver bilden i bildplatshållaren, molnet är enda dekoren. Vill du infoga bild, använd då en annan typ av mallsida. </a:t>
            </a:r>
          </a:p>
          <a:p>
            <a:r>
              <a:rPr lang="sv-SE" sz="1400"/>
              <a:t>Se till att anpassa textmängden till textplatshållaren så den inte går ut över molnet för bästa läsbarhet.</a:t>
            </a:r>
          </a:p>
        </p:txBody>
      </p:sp>
      <p:pic>
        <p:nvPicPr>
          <p:cNvPr id="6" name="Bildobjekt 9">
            <a:extLst>
              <a:ext uri="{FF2B5EF4-FFF2-40B4-BE49-F238E27FC236}">
                <a16:creationId xmlns:a16="http://schemas.microsoft.com/office/drawing/2014/main" id="{C8567263-096D-BFD5-1A0A-CF88FA33C2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052147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281324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8"/>
            <a:ext cx="8839200" cy="2862322"/>
          </a:xfrm>
          <a:prstGeom prst="rect">
            <a:avLst/>
          </a:prstGeom>
          <a:noFill/>
        </p:spPr>
        <p:txBody>
          <a:bodyPr wrap="square" rtlCol="0">
            <a:spAutoFit/>
          </a:bodyPr>
          <a:lstStyle/>
          <a:p>
            <a:pPr algn="ctr">
              <a:lnSpc>
                <a:spcPct val="90000"/>
              </a:lnSpc>
            </a:pPr>
            <a:r>
              <a:rPr lang="sv-SE" sz="5000" b="0" kern="1200">
                <a:solidFill>
                  <a:schemeClr val="tx1"/>
                </a:solidFill>
                <a:latin typeface="+mj-lt"/>
                <a:ea typeface="+mj-ea"/>
                <a:cs typeface="+mj-cs"/>
              </a:rPr>
              <a:t>Sidor efter denna sida tillhör </a:t>
            </a:r>
            <a:br>
              <a:rPr lang="sv-SE" sz="5000" b="0" kern="1200">
                <a:solidFill>
                  <a:schemeClr val="tx1"/>
                </a:solidFill>
                <a:latin typeface="+mj-lt"/>
                <a:ea typeface="+mj-ea"/>
                <a:cs typeface="+mj-cs"/>
              </a:rPr>
            </a:br>
            <a:r>
              <a:rPr lang="sv-SE" sz="5000" b="0" kern="1200">
                <a:solidFill>
                  <a:schemeClr val="tx1"/>
                </a:solidFill>
                <a:latin typeface="+mj-lt"/>
                <a:ea typeface="+mj-ea"/>
                <a:cs typeface="+mj-cs"/>
              </a:rPr>
              <a:t>ej mallen. Byt till en layout som ligger innan denna sida för att hålla dig till mallen.</a:t>
            </a:r>
          </a:p>
        </p:txBody>
      </p:sp>
    </p:spTree>
    <p:extLst>
      <p:ext uri="{BB962C8B-B14F-4D97-AF65-F5344CB8AC3E}">
        <p14:creationId xmlns:p14="http://schemas.microsoft.com/office/powerpoint/2010/main" val="382494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4" name="Platshållare för text 3">
            <a:extLst>
              <a:ext uri="{FF2B5EF4-FFF2-40B4-BE49-F238E27FC236}">
                <a16:creationId xmlns:a16="http://schemas.microsoft.com/office/drawing/2014/main" id="{CA71F7B2-D404-197F-65AA-AD04AA906903}"/>
              </a:ext>
            </a:extLst>
          </p:cNvPr>
          <p:cNvSpPr>
            <a:spLocks noGrp="1"/>
          </p:cNvSpPr>
          <p:nvPr>
            <p:ph type="body" sz="quarter" idx="22"/>
          </p:nvPr>
        </p:nvSpPr>
        <p:spPr>
          <a:xfrm>
            <a:off x="639762" y="1993900"/>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15605423"/>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a:effectLst>
            <a:outerShdw blurRad="431800" sx="102000" sy="102000" algn="ctr" rotWithShape="0">
              <a:schemeClr val="tx1">
                <a:alpha val="60000"/>
              </a:schemeClr>
            </a:outerShdw>
          </a:effectLst>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a:effectLst>
            <a:outerShdw blurRad="431800" sx="102000" sy="102000" algn="ctr" rotWithShape="0">
              <a:schemeClr val="tx1">
                <a:alpha val="60000"/>
              </a:schemeClr>
            </a:outerShdw>
          </a:effectLst>
        </p:spPr>
        <p:txBody>
          <a:bodyPr>
            <a:noAutofit/>
          </a:bodyPr>
          <a:lstStyle>
            <a:lvl1pPr marL="0" indent="0">
              <a:buNone/>
              <a:defRPr lang="sv-SE" sz="2400" b="0" kern="1200" dirty="0">
                <a:solidFill>
                  <a:schemeClr val="bg1"/>
                </a:solidFill>
                <a:effectLst>
                  <a:outerShdw blurRad="431800" dist="50800" sx="102000" sy="102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3" name="Bildobjekt 9">
            <a:extLst>
              <a:ext uri="{FF2B5EF4-FFF2-40B4-BE49-F238E27FC236}">
                <a16:creationId xmlns:a16="http://schemas.microsoft.com/office/drawing/2014/main" id="{B7BC6F34-AD60-6330-0621-FEA85A3BF2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595717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5" name="Platshållare för text 4">
            <a:extLst>
              <a:ext uri="{FF2B5EF4-FFF2-40B4-BE49-F238E27FC236}">
                <a16:creationId xmlns:a16="http://schemas.microsoft.com/office/drawing/2014/main" id="{44779CC6-60C0-C179-69FB-D21689DB312A}"/>
              </a:ext>
            </a:extLst>
          </p:cNvPr>
          <p:cNvSpPr>
            <a:spLocks noGrp="1"/>
          </p:cNvSpPr>
          <p:nvPr>
            <p:ph type="body" sz="quarter" idx="22"/>
          </p:nvPr>
        </p:nvSpPr>
        <p:spPr>
          <a:xfrm>
            <a:off x="639763" y="1993899"/>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86236396"/>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4" name="Platshållare för text 3">
            <a:extLst>
              <a:ext uri="{FF2B5EF4-FFF2-40B4-BE49-F238E27FC236}">
                <a16:creationId xmlns:a16="http://schemas.microsoft.com/office/drawing/2014/main" id="{CA71F7B2-D404-197F-65AA-AD04AA906903}"/>
              </a:ext>
            </a:extLst>
          </p:cNvPr>
          <p:cNvSpPr>
            <a:spLocks noGrp="1"/>
          </p:cNvSpPr>
          <p:nvPr>
            <p:ph type="body" sz="quarter" idx="22"/>
          </p:nvPr>
        </p:nvSpPr>
        <p:spPr>
          <a:xfrm>
            <a:off x="639762" y="1993900"/>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83887048"/>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277010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text 8">
            <a:extLst>
              <a:ext uri="{FF2B5EF4-FFF2-40B4-BE49-F238E27FC236}">
                <a16:creationId xmlns:a16="http://schemas.microsoft.com/office/drawing/2014/main" id="{2D70E158-29E5-9235-ACDE-7CFA09AD8A3F}"/>
              </a:ext>
            </a:extLst>
          </p:cNvPr>
          <p:cNvSpPr>
            <a:spLocks noGrp="1"/>
          </p:cNvSpPr>
          <p:nvPr>
            <p:ph type="body"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4561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73146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10714007"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a:extLst>
              <a:ext uri="{FF2B5EF4-FFF2-40B4-BE49-F238E27FC236}">
                <a16:creationId xmlns:a16="http://schemas.microsoft.com/office/drawing/2014/main" id="{EDC61E10-24C0-F35B-5F54-4218C73168BF}"/>
              </a:ext>
            </a:extLst>
          </p:cNvPr>
          <p:cNvSpPr>
            <a:spLocks noGrp="1"/>
          </p:cNvSpPr>
          <p:nvPr>
            <p:ph sz="quarter" idx="14"/>
          </p:nvPr>
        </p:nvSpPr>
        <p:spPr>
          <a:xfrm>
            <a:off x="598841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5957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yra diagram">
    <p:bg>
      <p:bgPr>
        <a:solidFill>
          <a:schemeClr val="bg1"/>
        </a:solidFill>
        <a:effectLst/>
      </p:bgPr>
    </p:bg>
    <p:spTree>
      <p:nvGrpSpPr>
        <p:cNvPr id="1" name=""/>
        <p:cNvGrpSpPr/>
        <p:nvPr/>
      </p:nvGrpSpPr>
      <p:grpSpPr>
        <a:xfrm>
          <a:off x="0" y="0"/>
          <a:ext cx="0" cy="0"/>
          <a:chOff x="0" y="0"/>
          <a:chExt cx="0" cy="0"/>
        </a:xfrm>
      </p:grpSpPr>
      <p:sp>
        <p:nvSpPr>
          <p:cNvPr id="4" name="Platshållare för diagram 3">
            <a:extLst>
              <a:ext uri="{FF2B5EF4-FFF2-40B4-BE49-F238E27FC236}">
                <a16:creationId xmlns:a16="http://schemas.microsoft.com/office/drawing/2014/main" id="{302EE346-AE42-7268-523F-618D885A9BCE}"/>
              </a:ext>
            </a:extLst>
          </p:cNvPr>
          <p:cNvSpPr>
            <a:spLocks noGrp="1"/>
          </p:cNvSpPr>
          <p:nvPr>
            <p:ph type="chart" sz="quarter" idx="21"/>
          </p:nvPr>
        </p:nvSpPr>
        <p:spPr>
          <a:xfrm>
            <a:off x="1" y="0"/>
            <a:ext cx="6048000" cy="3384000"/>
          </a:xfrm>
        </p:spPr>
        <p:txBody>
          <a:bodyPr/>
          <a:lstStyle>
            <a:lvl1pPr marL="0" indent="0">
              <a:buFontTx/>
              <a:buNone/>
              <a:defRPr sz="1600"/>
            </a:lvl1pPr>
          </a:lstStyle>
          <a:p>
            <a:r>
              <a:rPr lang="sv-SE"/>
              <a:t>Klicka på ikonen för att lägga till ett diagram</a:t>
            </a:r>
          </a:p>
        </p:txBody>
      </p:sp>
      <p:sp>
        <p:nvSpPr>
          <p:cNvPr id="6" name="Platshållare för diagram 5">
            <a:extLst>
              <a:ext uri="{FF2B5EF4-FFF2-40B4-BE49-F238E27FC236}">
                <a16:creationId xmlns:a16="http://schemas.microsoft.com/office/drawing/2014/main" id="{4F72A220-C3B8-35AF-D95F-BD0DABE972DD}"/>
              </a:ext>
            </a:extLst>
          </p:cNvPr>
          <p:cNvSpPr>
            <a:spLocks noGrp="1"/>
          </p:cNvSpPr>
          <p:nvPr>
            <p:ph type="chart" sz="quarter" idx="22"/>
          </p:nvPr>
        </p:nvSpPr>
        <p:spPr>
          <a:xfrm>
            <a:off x="6151144" y="0"/>
            <a:ext cx="6048000" cy="3384000"/>
          </a:xfrm>
        </p:spPr>
        <p:txBody>
          <a:bodyPr/>
          <a:lstStyle>
            <a:lvl1pPr marL="0" indent="0">
              <a:buFontTx/>
              <a:buNone/>
              <a:defRPr sz="1600"/>
            </a:lvl1pPr>
          </a:lstStyle>
          <a:p>
            <a:r>
              <a:rPr lang="sv-SE"/>
              <a:t>Klicka på ikonen för att lägga till ett diagram</a:t>
            </a:r>
          </a:p>
        </p:txBody>
      </p:sp>
      <p:sp>
        <p:nvSpPr>
          <p:cNvPr id="9" name="Platshållare för diagram 8">
            <a:extLst>
              <a:ext uri="{FF2B5EF4-FFF2-40B4-BE49-F238E27FC236}">
                <a16:creationId xmlns:a16="http://schemas.microsoft.com/office/drawing/2014/main" id="{2ABA8CFC-6100-D7F3-FBA9-6CDD5EA2A3C7}"/>
              </a:ext>
            </a:extLst>
          </p:cNvPr>
          <p:cNvSpPr>
            <a:spLocks noGrp="1"/>
          </p:cNvSpPr>
          <p:nvPr>
            <p:ph type="chart" sz="quarter" idx="23"/>
          </p:nvPr>
        </p:nvSpPr>
        <p:spPr>
          <a:xfrm>
            <a:off x="0" y="3482371"/>
            <a:ext cx="6048000" cy="3384000"/>
          </a:xfrm>
        </p:spPr>
        <p:txBody>
          <a:bodyPr/>
          <a:lstStyle>
            <a:lvl1pPr marL="0" indent="0">
              <a:buFontTx/>
              <a:buNone/>
              <a:defRPr sz="1600"/>
            </a:lvl1pPr>
          </a:lstStyle>
          <a:p>
            <a:r>
              <a:rPr lang="sv-SE"/>
              <a:t>Klicka på ikonen för att lägga till ett diagram</a:t>
            </a:r>
          </a:p>
        </p:txBody>
      </p:sp>
      <p:sp>
        <p:nvSpPr>
          <p:cNvPr id="11" name="Platshållare för diagram 10">
            <a:extLst>
              <a:ext uri="{FF2B5EF4-FFF2-40B4-BE49-F238E27FC236}">
                <a16:creationId xmlns:a16="http://schemas.microsoft.com/office/drawing/2014/main" id="{B5476526-936D-A023-143E-83570AC6F977}"/>
              </a:ext>
            </a:extLst>
          </p:cNvPr>
          <p:cNvSpPr>
            <a:spLocks noGrp="1"/>
          </p:cNvSpPr>
          <p:nvPr>
            <p:ph type="chart" sz="quarter" idx="24"/>
          </p:nvPr>
        </p:nvSpPr>
        <p:spPr>
          <a:xfrm>
            <a:off x="6151144" y="3482371"/>
            <a:ext cx="6048000" cy="3384000"/>
          </a:xfrm>
        </p:spPr>
        <p:txBody>
          <a:bodyPr/>
          <a:lstStyle>
            <a:lvl1pPr marL="0" indent="0">
              <a:buFontTx/>
              <a:buNone/>
              <a:defRPr sz="1600"/>
            </a:lvl1pPr>
          </a:lstStyle>
          <a:p>
            <a:r>
              <a:rPr lang="sv-SE"/>
              <a:t>Klicka på ikonen för att lägga till ett diagram</a:t>
            </a:r>
          </a:p>
        </p:txBody>
      </p:sp>
    </p:spTree>
    <p:extLst>
      <p:ext uri="{BB962C8B-B14F-4D97-AF65-F5344CB8AC3E}">
        <p14:creationId xmlns:p14="http://schemas.microsoft.com/office/powerpoint/2010/main" val="3669401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972227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59783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4164945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695529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876887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bg1">
                <a:alpha val="60000"/>
              </a:schemeClr>
            </a:outerShdw>
          </a:effectLst>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a:effectLst>
            <a:outerShdw blurRad="431800" sx="102000" sy="102000" algn="ctr" rotWithShape="0">
              <a:schemeClr val="bg1">
                <a:alpha val="60000"/>
              </a:schemeClr>
            </a:outerShdw>
          </a:effectLst>
        </p:spPr>
        <p:txBody>
          <a:bodyPr anchor="b" anchorCtr="0"/>
          <a:lstStyle>
            <a:lvl1pPr marL="180000" indent="-180000">
              <a:defRPr sz="2400" b="0">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49370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6" name="Bildobjekt 9">
            <a:extLst>
              <a:ext uri="{FF2B5EF4-FFF2-40B4-BE49-F238E27FC236}">
                <a16:creationId xmlns:a16="http://schemas.microsoft.com/office/drawing/2014/main" id="{BA3192CD-5AA2-0161-9B74-7B78FF742D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10" name="Platshållare för text 9">
            <a:extLst>
              <a:ext uri="{FF2B5EF4-FFF2-40B4-BE49-F238E27FC236}">
                <a16:creationId xmlns:a16="http://schemas.microsoft.com/office/drawing/2014/main" id="{5751F454-9157-2B2C-9E4B-652D19638586}"/>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92698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bg>
      <p:bgPr>
        <a:solidFill>
          <a:schemeClr val="accent5"/>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257C2E31-97B1-8F92-07CE-A035E00497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109940DB-A5E5-9621-F868-6C08A38B25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92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bg>
      <p:bgPr>
        <a:solidFill>
          <a:schemeClr val="accent2"/>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686F5218-ACF6-0E48-E030-5AA6BA9054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CEC9BAC3-3881-1DA6-19C5-145A5622CA8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28147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bg>
      <p:bgPr>
        <a:solidFill>
          <a:schemeClr val="accent3"/>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10A266B6-17AF-BD1A-0C21-38792FCD8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72E4BFF7-399A-4A0E-BAC8-47B0DCF0C0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62004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7" name="Bildobjekt 9">
            <a:extLst>
              <a:ext uri="{FF2B5EF4-FFF2-40B4-BE49-F238E27FC236}">
                <a16:creationId xmlns:a16="http://schemas.microsoft.com/office/drawing/2014/main" id="{BFD40A6E-4987-8EE9-756D-391A42AB2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1E6127E5-3EBB-9689-4FE1-680885C6DBD2}"/>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10424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bg>
      <p:bgPr>
        <a:solidFill>
          <a:srgbClr val="DC6EA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7" name="Bildobjekt 9">
            <a:extLst>
              <a:ext uri="{FF2B5EF4-FFF2-40B4-BE49-F238E27FC236}">
                <a16:creationId xmlns:a16="http://schemas.microsoft.com/office/drawing/2014/main" id="{EBA4AC54-216B-DEC2-1E17-8C5CD323F6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0CFE23BF-1CE1-CC40-720C-17877FA095FB}"/>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70678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6" name="Platshållare för text 9">
            <a:extLst>
              <a:ext uri="{FF2B5EF4-FFF2-40B4-BE49-F238E27FC236}">
                <a16:creationId xmlns:a16="http://schemas.microsoft.com/office/drawing/2014/main" id="{BB835F50-038A-C4FB-B09A-129D9CEE7ED9}"/>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9">
            <a:extLst>
              <a:ext uri="{FF2B5EF4-FFF2-40B4-BE49-F238E27FC236}">
                <a16:creationId xmlns:a16="http://schemas.microsoft.com/office/drawing/2014/main" id="{6DFB45F0-12B8-C0EC-78DC-19DFD390F3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4957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text 8">
            <a:extLst>
              <a:ext uri="{FF2B5EF4-FFF2-40B4-BE49-F238E27FC236}">
                <a16:creationId xmlns:a16="http://schemas.microsoft.com/office/drawing/2014/main" id="{2D70E158-29E5-9235-ACDE-7CFA09AD8A3F}"/>
              </a:ext>
            </a:extLst>
          </p:cNvPr>
          <p:cNvSpPr>
            <a:spLocks noGrp="1"/>
          </p:cNvSpPr>
          <p:nvPr>
            <p:ph type="body"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35299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45B9D934-1423-0FE8-486C-3F94A8455B4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7F4EBF1-E4EE-352B-712A-F91B5F6387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362436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FE3454E4-EEE4-5F80-F1F8-CB323C568DA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BDB4EDA6-2AEF-CD65-B61F-9F7A4275C4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659546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886DEBC-39B4-25EF-19E9-1DD66DADA552}"/>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5FD83798-26A4-E162-37B1-44A69D7F8A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979773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D5C3D162-896B-3ABE-00CF-8987952FC27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2E65B470-6738-1507-3637-A66D01B099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488537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EAD5385-0049-C886-CD51-6FF69D7F4246}"/>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CF18260-D95F-6423-A2F3-50A305E0E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355985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EC4AD334-D2B9-9A67-5EB7-99254A32A88B}"/>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FBD619E8-F7C3-5C30-3F42-680ECC9A9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940420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utöver bilden i bildplatshållaren, molnet är enda dekoren. Vill du infoga bild, använd då en annan typ av mallsida. </a:t>
            </a:r>
          </a:p>
          <a:p>
            <a:r>
              <a:rPr lang="sv-SE" sz="1400"/>
              <a:t>Se till att anpassa textmängden till textplatshållaren så den inte går ut över molnet för bästa läsbarhet.</a:t>
            </a:r>
          </a:p>
        </p:txBody>
      </p:sp>
      <p:pic>
        <p:nvPicPr>
          <p:cNvPr id="6" name="Bildobjekt 9">
            <a:extLst>
              <a:ext uri="{FF2B5EF4-FFF2-40B4-BE49-F238E27FC236}">
                <a16:creationId xmlns:a16="http://schemas.microsoft.com/office/drawing/2014/main" id="{C8567263-096D-BFD5-1A0A-CF88FA33C2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693746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552397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8"/>
            <a:ext cx="8839200" cy="2862322"/>
          </a:xfrm>
          <a:prstGeom prst="rect">
            <a:avLst/>
          </a:prstGeom>
          <a:noFill/>
        </p:spPr>
        <p:txBody>
          <a:bodyPr wrap="square" rtlCol="0">
            <a:spAutoFit/>
          </a:bodyPr>
          <a:lstStyle/>
          <a:p>
            <a:pPr algn="ctr">
              <a:lnSpc>
                <a:spcPct val="90000"/>
              </a:lnSpc>
            </a:pPr>
            <a:r>
              <a:rPr lang="sv-SE" sz="5000" b="0" kern="1200">
                <a:solidFill>
                  <a:schemeClr val="tx1"/>
                </a:solidFill>
                <a:latin typeface="+mj-lt"/>
                <a:ea typeface="+mj-ea"/>
                <a:cs typeface="+mj-cs"/>
              </a:rPr>
              <a:t>Sidor efter denna sida tillhör </a:t>
            </a:r>
            <a:br>
              <a:rPr lang="sv-SE" sz="5000" b="0" kern="1200">
                <a:solidFill>
                  <a:schemeClr val="tx1"/>
                </a:solidFill>
                <a:latin typeface="+mj-lt"/>
                <a:ea typeface="+mj-ea"/>
                <a:cs typeface="+mj-cs"/>
              </a:rPr>
            </a:br>
            <a:r>
              <a:rPr lang="sv-SE" sz="5000" b="0" kern="1200">
                <a:solidFill>
                  <a:schemeClr val="tx1"/>
                </a:solidFill>
                <a:latin typeface="+mj-lt"/>
                <a:ea typeface="+mj-ea"/>
                <a:cs typeface="+mj-cs"/>
              </a:rPr>
              <a:t>ej mallen. Byt till en layout som ligger innan denna sida för att hålla dig till mallen.</a:t>
            </a:r>
          </a:p>
        </p:txBody>
      </p:sp>
    </p:spTree>
    <p:extLst>
      <p:ext uri="{BB962C8B-B14F-4D97-AF65-F5344CB8AC3E}">
        <p14:creationId xmlns:p14="http://schemas.microsoft.com/office/powerpoint/2010/main" val="376749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AD6F-539A-9CDE-C8B0-3BD21F24FDAD}"/>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420D2940-90D0-D815-E06A-2FD2D56E60A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852620AD-91C4-31D5-5B95-6A0F2285243E}"/>
              </a:ext>
            </a:extLst>
          </p:cNvPr>
          <p:cNvSpPr>
            <a:spLocks noGrp="1"/>
          </p:cNvSpPr>
          <p:nvPr>
            <p:ph type="dt" sz="half" idx="10"/>
          </p:nvPr>
        </p:nvSpPr>
        <p:spPr/>
        <p:txBody>
          <a:bodyPr/>
          <a:lstStyle/>
          <a:p>
            <a:endParaRPr lang="sv-SE"/>
          </a:p>
        </p:txBody>
      </p:sp>
      <p:sp>
        <p:nvSpPr>
          <p:cNvPr id="5" name="Footer Placeholder 4">
            <a:extLst>
              <a:ext uri="{FF2B5EF4-FFF2-40B4-BE49-F238E27FC236}">
                <a16:creationId xmlns:a16="http://schemas.microsoft.com/office/drawing/2014/main" id="{BED37EC9-116F-D1A7-4B51-6C11324DE10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DF762E6-808F-C395-5B9E-1C1CC9E43A02}"/>
              </a:ext>
            </a:extLst>
          </p:cNvPr>
          <p:cNvSpPr>
            <a:spLocks noGrp="1"/>
          </p:cNvSpPr>
          <p:nvPr>
            <p:ph type="sldNum" sz="quarter" idx="12"/>
          </p:nvPr>
        </p:nvSpPr>
        <p:spPr/>
        <p:txBody>
          <a:bodyPr/>
          <a:lstStyle/>
          <a:p>
            <a:fld id="{431C63D3-FC1D-3A4B-82D6-7A01CA90C99D}" type="slidenum">
              <a:rPr lang="sv-SE" smtClean="0"/>
              <a:t>‹#›</a:t>
            </a:fld>
            <a:endParaRPr lang="sv-SE"/>
          </a:p>
        </p:txBody>
      </p:sp>
    </p:spTree>
    <p:extLst>
      <p:ext uri="{BB962C8B-B14F-4D97-AF65-F5344CB8AC3E}">
        <p14:creationId xmlns:p14="http://schemas.microsoft.com/office/powerpoint/2010/main" val="400413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01420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10714007"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a:extLst>
              <a:ext uri="{FF2B5EF4-FFF2-40B4-BE49-F238E27FC236}">
                <a16:creationId xmlns:a16="http://schemas.microsoft.com/office/drawing/2014/main" id="{EDC61E10-24C0-F35B-5F54-4218C73168BF}"/>
              </a:ext>
            </a:extLst>
          </p:cNvPr>
          <p:cNvSpPr>
            <a:spLocks noGrp="1"/>
          </p:cNvSpPr>
          <p:nvPr>
            <p:ph sz="quarter" idx="14"/>
          </p:nvPr>
        </p:nvSpPr>
        <p:spPr>
          <a:xfrm>
            <a:off x="598841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4345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yra diagram">
    <p:bg>
      <p:bgPr>
        <a:solidFill>
          <a:schemeClr val="bg1"/>
        </a:solidFill>
        <a:effectLst/>
      </p:bgPr>
    </p:bg>
    <p:spTree>
      <p:nvGrpSpPr>
        <p:cNvPr id="1" name=""/>
        <p:cNvGrpSpPr/>
        <p:nvPr/>
      </p:nvGrpSpPr>
      <p:grpSpPr>
        <a:xfrm>
          <a:off x="0" y="0"/>
          <a:ext cx="0" cy="0"/>
          <a:chOff x="0" y="0"/>
          <a:chExt cx="0" cy="0"/>
        </a:xfrm>
      </p:grpSpPr>
      <p:sp>
        <p:nvSpPr>
          <p:cNvPr id="4" name="Platshållare för diagram 3">
            <a:extLst>
              <a:ext uri="{FF2B5EF4-FFF2-40B4-BE49-F238E27FC236}">
                <a16:creationId xmlns:a16="http://schemas.microsoft.com/office/drawing/2014/main" id="{302EE346-AE42-7268-523F-618D885A9BCE}"/>
              </a:ext>
            </a:extLst>
          </p:cNvPr>
          <p:cNvSpPr>
            <a:spLocks noGrp="1"/>
          </p:cNvSpPr>
          <p:nvPr>
            <p:ph type="chart" sz="quarter" idx="21"/>
          </p:nvPr>
        </p:nvSpPr>
        <p:spPr>
          <a:xfrm>
            <a:off x="1" y="0"/>
            <a:ext cx="6048000" cy="3384000"/>
          </a:xfrm>
        </p:spPr>
        <p:txBody>
          <a:bodyPr/>
          <a:lstStyle>
            <a:lvl1pPr marL="0" indent="0">
              <a:buFontTx/>
              <a:buNone/>
              <a:defRPr sz="1600"/>
            </a:lvl1pPr>
          </a:lstStyle>
          <a:p>
            <a:r>
              <a:rPr lang="sv-SE"/>
              <a:t>Klicka på ikonen för att lägga till ett diagram</a:t>
            </a:r>
          </a:p>
        </p:txBody>
      </p:sp>
      <p:sp>
        <p:nvSpPr>
          <p:cNvPr id="6" name="Platshållare för diagram 5">
            <a:extLst>
              <a:ext uri="{FF2B5EF4-FFF2-40B4-BE49-F238E27FC236}">
                <a16:creationId xmlns:a16="http://schemas.microsoft.com/office/drawing/2014/main" id="{4F72A220-C3B8-35AF-D95F-BD0DABE972DD}"/>
              </a:ext>
            </a:extLst>
          </p:cNvPr>
          <p:cNvSpPr>
            <a:spLocks noGrp="1"/>
          </p:cNvSpPr>
          <p:nvPr>
            <p:ph type="chart" sz="quarter" idx="22"/>
          </p:nvPr>
        </p:nvSpPr>
        <p:spPr>
          <a:xfrm>
            <a:off x="6151144" y="0"/>
            <a:ext cx="6048000" cy="3384000"/>
          </a:xfrm>
        </p:spPr>
        <p:txBody>
          <a:bodyPr/>
          <a:lstStyle>
            <a:lvl1pPr marL="0" indent="0">
              <a:buFontTx/>
              <a:buNone/>
              <a:defRPr sz="1600"/>
            </a:lvl1pPr>
          </a:lstStyle>
          <a:p>
            <a:r>
              <a:rPr lang="sv-SE"/>
              <a:t>Klicka på ikonen för att lägga till ett diagram</a:t>
            </a:r>
          </a:p>
        </p:txBody>
      </p:sp>
      <p:sp>
        <p:nvSpPr>
          <p:cNvPr id="9" name="Platshållare för diagram 8">
            <a:extLst>
              <a:ext uri="{FF2B5EF4-FFF2-40B4-BE49-F238E27FC236}">
                <a16:creationId xmlns:a16="http://schemas.microsoft.com/office/drawing/2014/main" id="{2ABA8CFC-6100-D7F3-FBA9-6CDD5EA2A3C7}"/>
              </a:ext>
            </a:extLst>
          </p:cNvPr>
          <p:cNvSpPr>
            <a:spLocks noGrp="1"/>
          </p:cNvSpPr>
          <p:nvPr>
            <p:ph type="chart" sz="quarter" idx="23"/>
          </p:nvPr>
        </p:nvSpPr>
        <p:spPr>
          <a:xfrm>
            <a:off x="0" y="3482371"/>
            <a:ext cx="6048000" cy="3384000"/>
          </a:xfrm>
        </p:spPr>
        <p:txBody>
          <a:bodyPr/>
          <a:lstStyle>
            <a:lvl1pPr marL="0" indent="0">
              <a:buFontTx/>
              <a:buNone/>
              <a:defRPr sz="1600"/>
            </a:lvl1pPr>
          </a:lstStyle>
          <a:p>
            <a:r>
              <a:rPr lang="sv-SE"/>
              <a:t>Klicka på ikonen för att lägga till ett diagram</a:t>
            </a:r>
          </a:p>
        </p:txBody>
      </p:sp>
      <p:sp>
        <p:nvSpPr>
          <p:cNvPr id="11" name="Platshållare för diagram 10">
            <a:extLst>
              <a:ext uri="{FF2B5EF4-FFF2-40B4-BE49-F238E27FC236}">
                <a16:creationId xmlns:a16="http://schemas.microsoft.com/office/drawing/2014/main" id="{B5476526-936D-A023-143E-83570AC6F977}"/>
              </a:ext>
            </a:extLst>
          </p:cNvPr>
          <p:cNvSpPr>
            <a:spLocks noGrp="1"/>
          </p:cNvSpPr>
          <p:nvPr>
            <p:ph type="chart" sz="quarter" idx="24"/>
          </p:nvPr>
        </p:nvSpPr>
        <p:spPr>
          <a:xfrm>
            <a:off x="6151144" y="3482371"/>
            <a:ext cx="6048000" cy="3384000"/>
          </a:xfrm>
        </p:spPr>
        <p:txBody>
          <a:bodyPr/>
          <a:lstStyle>
            <a:lvl1pPr marL="0" indent="0">
              <a:buFontTx/>
              <a:buNone/>
              <a:defRPr sz="1600"/>
            </a:lvl1pPr>
          </a:lstStyle>
          <a:p>
            <a:r>
              <a:rPr lang="sv-SE"/>
              <a:t>Klicka på ikonen för att lägga till ett diagram</a:t>
            </a:r>
          </a:p>
        </p:txBody>
      </p:sp>
    </p:spTree>
    <p:extLst>
      <p:ext uri="{BB962C8B-B14F-4D97-AF65-F5344CB8AC3E}">
        <p14:creationId xmlns:p14="http://schemas.microsoft.com/office/powerpoint/2010/main" val="25701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302029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4.sv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1.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2313512763"/>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89" r:id="rId3"/>
    <p:sldLayoutId id="2147483650" r:id="rId4"/>
    <p:sldLayoutId id="2147483690" r:id="rId5"/>
    <p:sldLayoutId id="2147483691" r:id="rId6"/>
    <p:sldLayoutId id="2147483699" r:id="rId7"/>
    <p:sldLayoutId id="2147483700" r:id="rId8"/>
    <p:sldLayoutId id="2147483688" r:id="rId9"/>
    <p:sldLayoutId id="2147483663" r:id="rId10"/>
    <p:sldLayoutId id="2147483657" r:id="rId11"/>
    <p:sldLayoutId id="2147483664" r:id="rId12"/>
    <p:sldLayoutId id="2147483687" r:id="rId13"/>
    <p:sldLayoutId id="2147483667" r:id="rId14"/>
    <p:sldLayoutId id="2147483681" r:id="rId15"/>
    <p:sldLayoutId id="2147483668" r:id="rId16"/>
    <p:sldLayoutId id="2147483682" r:id="rId17"/>
    <p:sldLayoutId id="2147483695" r:id="rId18"/>
    <p:sldLayoutId id="2147483696" r:id="rId19"/>
    <p:sldLayoutId id="2147483665" r:id="rId20"/>
    <p:sldLayoutId id="2147483683" r:id="rId21"/>
    <p:sldLayoutId id="2147483666" r:id="rId22"/>
    <p:sldLayoutId id="2147483684" r:id="rId23"/>
    <p:sldLayoutId id="2147483692" r:id="rId24"/>
    <p:sldLayoutId id="2147483693" r:id="rId25"/>
    <p:sldLayoutId id="2147483694" r:id="rId26"/>
    <p:sldLayoutId id="2147483676" r:id="rId27"/>
    <p:sldLayoutId id="2147483649" r:id="rId28"/>
    <p:sldLayoutId id="2147483698" r:id="rId29"/>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4"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4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163145695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20.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www.nacka.se/boende-miljo/klimat-och-miljo/vad-gor-nacka-kommun/" TargetMode="External"/><Relationship Id="rId2" Type="http://schemas.openxmlformats.org/officeDocument/2006/relationships/hyperlink" Target="https://www.nacka.se/4959b5/globalassets/kommun-politik/dokument/styrdokument/program/klimat-och-miljoprogram.pdf" TargetMode="External"/><Relationship Id="rId1" Type="http://schemas.openxmlformats.org/officeDocument/2006/relationships/slideLayout" Target="../slideLayouts/slideLayout24.xml"/><Relationship Id="rId4" Type="http://schemas.openxmlformats.org/officeDocument/2006/relationships/hyperlink" Target="mailto:karin.ekeberg@nacka.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20.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0.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8DFF-EBF2-0CFD-8453-0EBC98D6786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4C77C9B-20D9-532A-4E84-614BCD23AF7A}"/>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E5646E41-AB47-4D68-8E2E-AE0F2E0DA5BC}"/>
              </a:ext>
            </a:extLst>
          </p:cNvPr>
          <p:cNvSpPr>
            <a:spLocks noGrp="1"/>
          </p:cNvSpPr>
          <p:nvPr>
            <p:ph type="body" sz="quarter" idx="16"/>
          </p:nvPr>
        </p:nvSpPr>
        <p:spPr/>
        <p:txBody>
          <a:bodyPr/>
          <a:lstStyle/>
          <a:p>
            <a:endParaRPr lang="sv-SE"/>
          </a:p>
        </p:txBody>
      </p:sp>
      <p:pic>
        <p:nvPicPr>
          <p:cNvPr id="5" name="Bildobjekt 4" descr="En bild som visar utomhus, vatten, moln, träd&#10;&#10;AI-genererat innehåll kan vara felaktigt.">
            <a:extLst>
              <a:ext uri="{FF2B5EF4-FFF2-40B4-BE49-F238E27FC236}">
                <a16:creationId xmlns:a16="http://schemas.microsoft.com/office/drawing/2014/main" id="{4627830B-56D9-78CA-6237-B3A40DFAA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5"/>
            <a:ext cx="12192000" cy="6850190"/>
          </a:xfrm>
          <a:prstGeom prst="rect">
            <a:avLst/>
          </a:prstGeom>
        </p:spPr>
      </p:pic>
      <p:pic>
        <p:nvPicPr>
          <p:cNvPr id="7" name="Bildobjekt 6" descr="En bild som visar text, natt, Grafik, Teckensnitt&#10;&#10;AI-genererat innehåll kan vara felaktigt.">
            <a:extLst>
              <a:ext uri="{FF2B5EF4-FFF2-40B4-BE49-F238E27FC236}">
                <a16:creationId xmlns:a16="http://schemas.microsoft.com/office/drawing/2014/main" id="{A42ECAD2-F423-78C0-BE8B-763275AE1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Tree>
    <p:extLst>
      <p:ext uri="{BB962C8B-B14F-4D97-AF65-F5344CB8AC3E}">
        <p14:creationId xmlns:p14="http://schemas.microsoft.com/office/powerpoint/2010/main" val="12252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E18B-B3D0-BF7A-AE29-69A7C711C46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6630260-9D36-6E6C-914D-69F5C50F1EA0}"/>
              </a:ext>
            </a:extLst>
          </p:cNvPr>
          <p:cNvSpPr>
            <a:spLocks noGrp="1"/>
          </p:cNvSpPr>
          <p:nvPr>
            <p:ph type="title"/>
          </p:nvPr>
        </p:nvSpPr>
        <p:spPr>
          <a:xfrm>
            <a:off x="639792" y="500067"/>
            <a:ext cx="10992227" cy="1133475"/>
          </a:xfrm>
        </p:spPr>
        <p:txBody>
          <a:bodyPr>
            <a:noAutofit/>
          </a:bodyPr>
          <a:lstStyle/>
          <a:p>
            <a:r>
              <a:rPr lang="sv-SE" sz="4400"/>
              <a:t>Ett klimatanpassat och hälsosamt nacka</a:t>
            </a:r>
          </a:p>
        </p:txBody>
      </p:sp>
      <p:sp>
        <p:nvSpPr>
          <p:cNvPr id="4" name="Platshållare för text 4">
            <a:extLst>
              <a:ext uri="{FF2B5EF4-FFF2-40B4-BE49-F238E27FC236}">
                <a16:creationId xmlns:a16="http://schemas.microsoft.com/office/drawing/2014/main" id="{3485AE07-A8C6-5039-27FD-416079D236B8}"/>
              </a:ext>
            </a:extLst>
          </p:cNvPr>
          <p:cNvSpPr txBox="1">
            <a:spLocks/>
          </p:cNvSpPr>
          <p:nvPr/>
        </p:nvSpPr>
        <p:spPr>
          <a:xfrm>
            <a:off x="1551856" y="2200133"/>
            <a:ext cx="8549074" cy="1968615"/>
          </a:xfrm>
          <a:prstGeom prst="rect">
            <a:avLst/>
          </a:prstGeom>
        </p:spPr>
        <p:txBody>
          <a:bodyPr/>
          <a:lst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a:t>Områden i Nacka som riskerar drabbas av klimatförändringarnas effekter ska minska varje år</a:t>
            </a:r>
          </a:p>
          <a:p>
            <a:pPr marL="0" indent="0">
              <a:buNone/>
            </a:pPr>
            <a:endParaRPr lang="sv-SE" sz="2800"/>
          </a:p>
          <a:p>
            <a:pPr marL="0" indent="0">
              <a:buNone/>
            </a:pPr>
            <a:r>
              <a:rPr lang="sv-SE" sz="2800"/>
              <a:t>Nackabornas exponering för skadligt buller ska minska</a:t>
            </a:r>
          </a:p>
          <a:p>
            <a:pPr marL="0" indent="0">
              <a:buNone/>
            </a:pPr>
            <a:endParaRPr lang="sv-SE" sz="2800"/>
          </a:p>
          <a:p>
            <a:pPr marL="0" indent="0">
              <a:buNone/>
            </a:pPr>
            <a:r>
              <a:rPr lang="sv-SE" sz="2800"/>
              <a:t>Förekomsten av föroreningar och farliga ämnen i Nacka ska minska</a:t>
            </a:r>
          </a:p>
        </p:txBody>
      </p:sp>
      <p:pic>
        <p:nvPicPr>
          <p:cNvPr id="5" name="Bild 4" descr="Måltavla kontur">
            <a:extLst>
              <a:ext uri="{FF2B5EF4-FFF2-40B4-BE49-F238E27FC236}">
                <a16:creationId xmlns:a16="http://schemas.microsoft.com/office/drawing/2014/main" id="{2A7BC7E2-507D-31D6-9744-26564F6C25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8" y="2256118"/>
            <a:ext cx="667646" cy="667646"/>
          </a:xfrm>
          <a:prstGeom prst="rect">
            <a:avLst/>
          </a:prstGeom>
        </p:spPr>
      </p:pic>
      <p:pic>
        <p:nvPicPr>
          <p:cNvPr id="6" name="Bild 2" descr="Måltavla kontur">
            <a:extLst>
              <a:ext uri="{FF2B5EF4-FFF2-40B4-BE49-F238E27FC236}">
                <a16:creationId xmlns:a16="http://schemas.microsoft.com/office/drawing/2014/main" id="{753F10D9-8BCB-642F-A8A8-93ACE4630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8" y="3489497"/>
            <a:ext cx="667646" cy="667646"/>
          </a:xfrm>
          <a:prstGeom prst="rect">
            <a:avLst/>
          </a:prstGeom>
        </p:spPr>
      </p:pic>
      <p:pic>
        <p:nvPicPr>
          <p:cNvPr id="7" name="Bild 2" descr="Måltavla kontur">
            <a:extLst>
              <a:ext uri="{FF2B5EF4-FFF2-40B4-BE49-F238E27FC236}">
                <a16:creationId xmlns:a16="http://schemas.microsoft.com/office/drawing/2014/main" id="{A73B93BC-07CB-A20E-24B0-D6511142E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7" y="4676797"/>
            <a:ext cx="667646" cy="667646"/>
          </a:xfrm>
          <a:prstGeom prst="rect">
            <a:avLst/>
          </a:prstGeom>
        </p:spPr>
      </p:pic>
      <p:pic>
        <p:nvPicPr>
          <p:cNvPr id="13" name="Bildobjekt 12" descr="En bild som visar text, Teckensnitt, Grafik, logotyp&#10;&#10;AI-genererat innehåll kan vara felaktigt.">
            <a:extLst>
              <a:ext uri="{FF2B5EF4-FFF2-40B4-BE49-F238E27FC236}">
                <a16:creationId xmlns:a16="http://schemas.microsoft.com/office/drawing/2014/main" id="{A3522667-B444-E097-97FB-63B71778F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67" y="5479663"/>
            <a:ext cx="3123552" cy="1756540"/>
          </a:xfrm>
          <a:prstGeom prst="rect">
            <a:avLst/>
          </a:prstGeom>
        </p:spPr>
      </p:pic>
      <p:sp>
        <p:nvSpPr>
          <p:cNvPr id="3" name="textruta 2">
            <a:extLst>
              <a:ext uri="{FF2B5EF4-FFF2-40B4-BE49-F238E27FC236}">
                <a16:creationId xmlns:a16="http://schemas.microsoft.com/office/drawing/2014/main" id="{5A0F4EE3-C7B3-27CF-B77D-D97FBE662577}"/>
              </a:ext>
            </a:extLst>
          </p:cNvPr>
          <p:cNvSpPr txBox="1"/>
          <p:nvPr/>
        </p:nvSpPr>
        <p:spPr>
          <a:xfrm>
            <a:off x="7429500" y="114300"/>
            <a:ext cx="4594860" cy="369332"/>
          </a:xfrm>
          <a:prstGeom prst="rect">
            <a:avLst/>
          </a:prstGeom>
          <a:noFill/>
        </p:spPr>
        <p:txBody>
          <a:bodyPr wrap="square" rtlCol="0">
            <a:spAutoFit/>
          </a:bodyPr>
          <a:lstStyle/>
          <a:p>
            <a:pPr algn="r"/>
            <a:r>
              <a:rPr lang="sv-SE">
                <a:solidFill>
                  <a:schemeClr val="tx1">
                    <a:lumMod val="65000"/>
                    <a:lumOff val="35000"/>
                  </a:schemeClr>
                </a:solidFill>
              </a:rPr>
              <a:t>Klimat- och miljömål</a:t>
            </a:r>
          </a:p>
        </p:txBody>
      </p:sp>
    </p:spTree>
    <p:extLst>
      <p:ext uri="{BB962C8B-B14F-4D97-AF65-F5344CB8AC3E}">
        <p14:creationId xmlns:p14="http://schemas.microsoft.com/office/powerpoint/2010/main" val="1998404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894A0838-15A9-9886-11D6-ACCFF8A226C1}"/>
              </a:ext>
            </a:extLst>
          </p:cNvPr>
          <p:cNvSpPr>
            <a:spLocks noGrp="1"/>
          </p:cNvSpPr>
          <p:nvPr>
            <p:ph type="title"/>
          </p:nvPr>
        </p:nvSpPr>
        <p:spPr>
          <a:xfrm>
            <a:off x="639792" y="500067"/>
            <a:ext cx="7764433" cy="1133475"/>
          </a:xfrm>
        </p:spPr>
        <p:txBody>
          <a:bodyPr>
            <a:normAutofit fontScale="90000"/>
          </a:bodyPr>
          <a:lstStyle/>
          <a:p>
            <a:r>
              <a:rPr lang="sv-SE"/>
              <a:t>tillämpning av klimat- och miljömålen</a:t>
            </a:r>
          </a:p>
        </p:txBody>
      </p:sp>
      <p:sp>
        <p:nvSpPr>
          <p:cNvPr id="5" name="Platshållare för text 2">
            <a:extLst>
              <a:ext uri="{FF2B5EF4-FFF2-40B4-BE49-F238E27FC236}">
                <a16:creationId xmlns:a16="http://schemas.microsoft.com/office/drawing/2014/main" id="{6F326B83-CECB-0CF4-E7A2-7A8FF0ECA58B}"/>
              </a:ext>
            </a:extLst>
          </p:cNvPr>
          <p:cNvSpPr>
            <a:spLocks noGrp="1"/>
          </p:cNvSpPr>
          <p:nvPr>
            <p:ph type="body" sz="quarter" idx="13"/>
          </p:nvPr>
        </p:nvSpPr>
        <p:spPr>
          <a:xfrm>
            <a:off x="639763" y="1808163"/>
            <a:ext cx="7764461" cy="4160838"/>
          </a:xfrm>
        </p:spPr>
        <p:txBody>
          <a:bodyPr/>
          <a:lstStyle/>
          <a:p>
            <a:pPr marL="0" indent="0" fontAlgn="t">
              <a:buNone/>
            </a:pPr>
            <a:r>
              <a:rPr lang="sv-SE"/>
              <a:t>Klimat- och miljömålen omsätts i praktiken genom vardagliga beslut, arbetssätt och prioriteringar – inte bara genom stora projekt.</a:t>
            </a:r>
          </a:p>
          <a:p>
            <a:pPr marL="0" indent="0" fontAlgn="t">
              <a:buNone/>
            </a:pPr>
            <a:endParaRPr lang="sv-SE"/>
          </a:p>
          <a:p>
            <a:pPr marL="0" indent="0" fontAlgn="t">
              <a:buNone/>
            </a:pPr>
            <a:r>
              <a:rPr lang="sv-SE" b="1"/>
              <a:t>Exempel</a:t>
            </a:r>
          </a:p>
          <a:p>
            <a:r>
              <a:rPr lang="sv-SE"/>
              <a:t>Hur vi köper in</a:t>
            </a:r>
          </a:p>
          <a:p>
            <a:r>
              <a:rPr lang="sv-SE"/>
              <a:t>Hur vi planerar och använder resurser</a:t>
            </a:r>
          </a:p>
          <a:p>
            <a:r>
              <a:rPr lang="sv-SE"/>
              <a:t>Hur vi bygger &amp; renoverar</a:t>
            </a:r>
          </a:p>
          <a:p>
            <a:r>
              <a:rPr lang="sv-SE"/>
              <a:t>Vad vi använder för drivmedel i arbetsbilar, maskiner och annan utrustning</a:t>
            </a:r>
          </a:p>
          <a:p>
            <a:r>
              <a:rPr lang="sv-SE"/>
              <a:t>Hur vi använder lokaler</a:t>
            </a:r>
          </a:p>
        </p:txBody>
      </p:sp>
      <p:sp>
        <p:nvSpPr>
          <p:cNvPr id="6" name="textruta 5">
            <a:extLst>
              <a:ext uri="{FF2B5EF4-FFF2-40B4-BE49-F238E27FC236}">
                <a16:creationId xmlns:a16="http://schemas.microsoft.com/office/drawing/2014/main" id="{15FFC6AB-0BC5-699A-BF9E-CB83F78B0993}"/>
              </a:ext>
            </a:extLst>
          </p:cNvPr>
          <p:cNvSpPr txBox="1"/>
          <p:nvPr/>
        </p:nvSpPr>
        <p:spPr>
          <a:xfrm>
            <a:off x="7429500" y="114300"/>
            <a:ext cx="4594860" cy="369332"/>
          </a:xfrm>
          <a:prstGeom prst="rect">
            <a:avLst/>
          </a:prstGeom>
          <a:noFill/>
        </p:spPr>
        <p:txBody>
          <a:bodyPr wrap="square" rtlCol="0">
            <a:spAutoFit/>
          </a:bodyPr>
          <a:lstStyle/>
          <a:p>
            <a:pPr algn="r"/>
            <a:r>
              <a:rPr lang="sv-SE">
                <a:solidFill>
                  <a:schemeClr val="tx1">
                    <a:lumMod val="65000"/>
                    <a:lumOff val="35000"/>
                  </a:schemeClr>
                </a:solidFill>
              </a:rPr>
              <a:t>Vad betyder det för vår verksamhet</a:t>
            </a:r>
          </a:p>
        </p:txBody>
      </p:sp>
      <p:pic>
        <p:nvPicPr>
          <p:cNvPr id="7" name="Bildobjekt 6" descr="En bild som visar text, Teckensnitt, Grafik, logotyp&#10;&#10;AI-genererat innehåll kan vara felaktigt.">
            <a:extLst>
              <a:ext uri="{FF2B5EF4-FFF2-40B4-BE49-F238E27FC236}">
                <a16:creationId xmlns:a16="http://schemas.microsoft.com/office/drawing/2014/main" id="{12FF226B-6025-9B34-9B4F-1D909B55E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67" y="5479663"/>
            <a:ext cx="3123552" cy="1756540"/>
          </a:xfrm>
          <a:prstGeom prst="rect">
            <a:avLst/>
          </a:prstGeom>
        </p:spPr>
      </p:pic>
    </p:spTree>
    <p:extLst>
      <p:ext uri="{BB962C8B-B14F-4D97-AF65-F5344CB8AC3E}">
        <p14:creationId xmlns:p14="http://schemas.microsoft.com/office/powerpoint/2010/main" val="2971809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FAF4F-7D54-D97A-280F-5DCEEE56B7AC}"/>
              </a:ext>
            </a:extLst>
          </p:cNvPr>
          <p:cNvSpPr>
            <a:spLocks noGrp="1"/>
          </p:cNvSpPr>
          <p:nvPr>
            <p:ph type="title"/>
          </p:nvPr>
        </p:nvSpPr>
        <p:spPr/>
        <p:txBody>
          <a:bodyPr>
            <a:normAutofit fontScale="90000"/>
          </a:bodyPr>
          <a:lstStyle/>
          <a:p>
            <a:r>
              <a:rPr lang="sv-SE"/>
              <a:t>Det här gör vi redan – </a:t>
            </a:r>
            <a:br>
              <a:rPr lang="sv-SE"/>
            </a:br>
            <a:r>
              <a:rPr lang="sv-SE"/>
              <a:t>och det gör skillnad</a:t>
            </a:r>
          </a:p>
        </p:txBody>
      </p:sp>
      <p:sp>
        <p:nvSpPr>
          <p:cNvPr id="3" name="Platshållare för text 2">
            <a:extLst>
              <a:ext uri="{FF2B5EF4-FFF2-40B4-BE49-F238E27FC236}">
                <a16:creationId xmlns:a16="http://schemas.microsoft.com/office/drawing/2014/main" id="{C6E92442-5E28-9BBB-E62F-8B0317C6ECD9}"/>
              </a:ext>
            </a:extLst>
          </p:cNvPr>
          <p:cNvSpPr>
            <a:spLocks noGrp="1"/>
          </p:cNvSpPr>
          <p:nvPr>
            <p:ph type="body" sz="quarter" idx="13"/>
          </p:nvPr>
        </p:nvSpPr>
        <p:spPr>
          <a:xfrm>
            <a:off x="639763" y="1808163"/>
            <a:ext cx="6760497" cy="4160838"/>
          </a:xfrm>
        </p:spPr>
        <p:txBody>
          <a:bodyPr/>
          <a:lstStyle/>
          <a:p>
            <a:pPr>
              <a:lnSpc>
                <a:spcPct val="100000"/>
              </a:lnSpc>
              <a:spcBef>
                <a:spcPts val="0"/>
              </a:spcBef>
              <a:defRPr/>
            </a:pPr>
            <a:r>
              <a:rPr lang="sv-SE" sz="1600"/>
              <a:t>Vi skyddar och utvecklar naturen genom </a:t>
            </a:r>
            <a:r>
              <a:rPr lang="sv-SE" sz="1600" b="1"/>
              <a:t>naturreservat och gröna miljöer</a:t>
            </a:r>
            <a:r>
              <a:rPr lang="sv-SE" sz="1600"/>
              <a:t>.</a:t>
            </a:r>
          </a:p>
          <a:p>
            <a:pPr marL="0" indent="0">
              <a:lnSpc>
                <a:spcPct val="100000"/>
              </a:lnSpc>
              <a:spcBef>
                <a:spcPts val="0"/>
              </a:spcBef>
              <a:buNone/>
              <a:defRPr/>
            </a:pPr>
            <a:r>
              <a:rPr lang="sv-SE" sz="700"/>
              <a:t> </a:t>
            </a:r>
          </a:p>
          <a:p>
            <a:pPr marL="0" indent="0">
              <a:lnSpc>
                <a:spcPct val="100000"/>
              </a:lnSpc>
              <a:spcBef>
                <a:spcPts val="0"/>
              </a:spcBef>
              <a:buNone/>
              <a:defRPr/>
            </a:pPr>
            <a:endParaRPr lang="sv-SE" sz="700"/>
          </a:p>
          <a:p>
            <a:pPr>
              <a:lnSpc>
                <a:spcPct val="100000"/>
              </a:lnSpc>
              <a:spcBef>
                <a:spcPts val="0"/>
              </a:spcBef>
              <a:defRPr/>
            </a:pPr>
            <a:r>
              <a:rPr lang="sv-SE" sz="1600"/>
              <a:t>Vi minskar utsläpp genom </a:t>
            </a:r>
            <a:r>
              <a:rPr lang="sv-SE" sz="1600" b="1"/>
              <a:t>fossilfria fordon</a:t>
            </a:r>
            <a:r>
              <a:rPr lang="sv-SE" sz="1600"/>
              <a:t> och satsningar på hållbara transporter. </a:t>
            </a:r>
          </a:p>
          <a:p>
            <a:pPr marL="0" indent="0">
              <a:lnSpc>
                <a:spcPct val="100000"/>
              </a:lnSpc>
              <a:spcBef>
                <a:spcPts val="0"/>
              </a:spcBef>
              <a:buNone/>
              <a:defRPr/>
            </a:pPr>
            <a:endParaRPr lang="sv-SE" sz="800"/>
          </a:p>
          <a:p>
            <a:pPr>
              <a:lnSpc>
                <a:spcPct val="100000"/>
              </a:lnSpc>
              <a:spcBef>
                <a:spcPts val="0"/>
              </a:spcBef>
              <a:defRPr/>
            </a:pPr>
            <a:r>
              <a:rPr lang="sv-SE" sz="1600"/>
              <a:t>Vi återbrukar material och möbler och arbetar aktivt med </a:t>
            </a:r>
            <a:r>
              <a:rPr lang="sv-SE" sz="1600" b="1"/>
              <a:t>cirkulära lösningar</a:t>
            </a:r>
            <a:r>
              <a:rPr lang="sv-SE" sz="1600"/>
              <a:t>. </a:t>
            </a:r>
          </a:p>
          <a:p>
            <a:pPr marL="0" indent="0">
              <a:lnSpc>
                <a:spcPct val="100000"/>
              </a:lnSpc>
              <a:spcBef>
                <a:spcPts val="0"/>
              </a:spcBef>
              <a:buNone/>
              <a:defRPr/>
            </a:pPr>
            <a:endParaRPr lang="sv-SE" sz="800"/>
          </a:p>
          <a:p>
            <a:pPr>
              <a:lnSpc>
                <a:spcPct val="100000"/>
              </a:lnSpc>
              <a:spcBef>
                <a:spcPts val="0"/>
              </a:spcBef>
              <a:defRPr/>
            </a:pPr>
            <a:r>
              <a:rPr lang="sv-SE" sz="1600"/>
              <a:t>Vi utvecklar </a:t>
            </a:r>
            <a:r>
              <a:rPr lang="sv-SE" sz="1600" b="1"/>
              <a:t>klimatsmarta skolor, förskolor och fastigheter</a:t>
            </a:r>
            <a:r>
              <a:rPr lang="sv-SE" sz="1600"/>
              <a:t> med låg energianvändning. </a:t>
            </a:r>
          </a:p>
          <a:p>
            <a:pPr marL="0" indent="0">
              <a:lnSpc>
                <a:spcPct val="100000"/>
              </a:lnSpc>
              <a:spcBef>
                <a:spcPts val="0"/>
              </a:spcBef>
              <a:buNone/>
              <a:defRPr/>
            </a:pPr>
            <a:endParaRPr lang="sv-SE" sz="700"/>
          </a:p>
          <a:p>
            <a:pPr>
              <a:lnSpc>
                <a:spcPct val="100000"/>
              </a:lnSpc>
              <a:spcBef>
                <a:spcPts val="0"/>
              </a:spcBef>
              <a:defRPr/>
            </a:pPr>
            <a:r>
              <a:rPr lang="sv-SE" sz="1600"/>
              <a:t>Vi stärker </a:t>
            </a:r>
            <a:r>
              <a:rPr lang="sv-SE" sz="1600" b="1"/>
              <a:t>dagvattenhantering och havsmiljöarbete</a:t>
            </a:r>
            <a:r>
              <a:rPr lang="sv-SE" sz="1600"/>
              <a:t> för friska vatten. </a:t>
            </a:r>
          </a:p>
          <a:p>
            <a:pPr marL="0" indent="0">
              <a:lnSpc>
                <a:spcPct val="100000"/>
              </a:lnSpc>
              <a:spcBef>
                <a:spcPts val="0"/>
              </a:spcBef>
              <a:buNone/>
              <a:defRPr/>
            </a:pPr>
            <a:endParaRPr lang="sv-SE" sz="700"/>
          </a:p>
          <a:p>
            <a:pPr>
              <a:lnSpc>
                <a:spcPct val="100000"/>
              </a:lnSpc>
              <a:spcBef>
                <a:spcPts val="0"/>
              </a:spcBef>
              <a:defRPr/>
            </a:pPr>
            <a:r>
              <a:rPr lang="sv-SE" sz="1600"/>
              <a:t>Vi minskar </a:t>
            </a:r>
            <a:r>
              <a:rPr lang="sv-SE" sz="1600" b="1"/>
              <a:t>avfall och matsvinn</a:t>
            </a:r>
            <a:r>
              <a:rPr lang="sv-SE" sz="1600"/>
              <a:t> ute i verksamheterna.</a:t>
            </a:r>
          </a:p>
          <a:p>
            <a:pPr>
              <a:lnSpc>
                <a:spcPct val="100000"/>
              </a:lnSpc>
              <a:spcBef>
                <a:spcPts val="0"/>
              </a:spcBef>
              <a:defRPr/>
            </a:pPr>
            <a:endParaRPr lang="sv-SE"/>
          </a:p>
          <a:p>
            <a:pPr marL="0" indent="0">
              <a:lnSpc>
                <a:spcPct val="100000"/>
              </a:lnSpc>
              <a:spcBef>
                <a:spcPts val="0"/>
              </a:spcBef>
              <a:buNone/>
              <a:defRPr/>
            </a:pPr>
            <a:r>
              <a:rPr lang="sv-SE" sz="1600" b="1"/>
              <a:t>Tillsammans gör vi Nacka mer hållbart – ett steg i taget.</a:t>
            </a:r>
          </a:p>
          <a:p>
            <a:pPr>
              <a:lnSpc>
                <a:spcPct val="100000"/>
              </a:lnSpc>
              <a:spcBef>
                <a:spcPts val="0"/>
              </a:spcBef>
              <a:defRPr/>
            </a:pPr>
            <a:endParaRPr lang="sv-SE"/>
          </a:p>
          <a:p>
            <a:pPr>
              <a:lnSpc>
                <a:spcPct val="100000"/>
              </a:lnSpc>
              <a:spcBef>
                <a:spcPts val="0"/>
              </a:spcBef>
              <a:defRPr/>
            </a:pPr>
            <a:endParaRPr lang="sv-SE"/>
          </a:p>
          <a:p>
            <a:pPr>
              <a:lnSpc>
                <a:spcPct val="100000"/>
              </a:lnSpc>
              <a:spcBef>
                <a:spcPts val="0"/>
              </a:spcBef>
              <a:defRPr/>
            </a:pPr>
            <a:endParaRPr lang="sv-SE"/>
          </a:p>
          <a:p>
            <a:pPr marL="0" indent="0">
              <a:buNone/>
            </a:pPr>
            <a:endParaRPr lang="sv-SE" b="1"/>
          </a:p>
          <a:p>
            <a:pPr marL="0" indent="0">
              <a:buNone/>
            </a:pPr>
            <a:endParaRPr lang="sv-SE" b="1"/>
          </a:p>
          <a:p>
            <a:pPr marL="0" indent="0">
              <a:buNone/>
            </a:pPr>
            <a:endParaRPr lang="sv-SE"/>
          </a:p>
        </p:txBody>
      </p:sp>
      <p:pic>
        <p:nvPicPr>
          <p:cNvPr id="4" name="Bildobjekt 3" descr="En bild som visar text, Teckensnitt, Grafik, logotyp&#10;&#10;AI-genererat innehåll kan vara felaktigt.">
            <a:extLst>
              <a:ext uri="{FF2B5EF4-FFF2-40B4-BE49-F238E27FC236}">
                <a16:creationId xmlns:a16="http://schemas.microsoft.com/office/drawing/2014/main" id="{CF2A979A-00F0-A858-8929-5FEA16F5C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67" y="5479663"/>
            <a:ext cx="3123552" cy="1756540"/>
          </a:xfrm>
          <a:prstGeom prst="rect">
            <a:avLst/>
          </a:prstGeom>
        </p:spPr>
      </p:pic>
      <p:pic>
        <p:nvPicPr>
          <p:cNvPr id="6" name="Bildobjekt 5" descr="En bild som visar träd, utomhus, skärmbild, text&#10;&#10;AI-genererat innehåll kan vara felaktigt.">
            <a:extLst>
              <a:ext uri="{FF2B5EF4-FFF2-40B4-BE49-F238E27FC236}">
                <a16:creationId xmlns:a16="http://schemas.microsoft.com/office/drawing/2014/main" id="{7CF21BAC-6922-D33C-FA88-6671177F2303}"/>
              </a:ext>
            </a:extLst>
          </p:cNvPr>
          <p:cNvPicPr>
            <a:picLocks noChangeAspect="1"/>
          </p:cNvPicPr>
          <p:nvPr/>
        </p:nvPicPr>
        <p:blipFill>
          <a:blip r:embed="rId4"/>
          <a:stretch>
            <a:fillRect/>
          </a:stretch>
        </p:blipFill>
        <p:spPr>
          <a:xfrm>
            <a:off x="7656373" y="627653"/>
            <a:ext cx="4326520" cy="3487864"/>
          </a:xfrm>
          <a:prstGeom prst="rect">
            <a:avLst/>
          </a:prstGeom>
        </p:spPr>
      </p:pic>
      <p:sp>
        <p:nvSpPr>
          <p:cNvPr id="7" name="Rektangel 6">
            <a:extLst>
              <a:ext uri="{FF2B5EF4-FFF2-40B4-BE49-F238E27FC236}">
                <a16:creationId xmlns:a16="http://schemas.microsoft.com/office/drawing/2014/main" id="{4A532745-B173-9F98-7C81-718AEECD22CC}"/>
              </a:ext>
            </a:extLst>
          </p:cNvPr>
          <p:cNvSpPr/>
          <p:nvPr/>
        </p:nvSpPr>
        <p:spPr>
          <a:xfrm>
            <a:off x="7527851" y="500067"/>
            <a:ext cx="4537682" cy="530531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ruta 7">
            <a:extLst>
              <a:ext uri="{FF2B5EF4-FFF2-40B4-BE49-F238E27FC236}">
                <a16:creationId xmlns:a16="http://schemas.microsoft.com/office/drawing/2014/main" id="{1147BC4A-C145-A36A-5B65-EEDC3835A791}"/>
              </a:ext>
            </a:extLst>
          </p:cNvPr>
          <p:cNvSpPr txBox="1"/>
          <p:nvPr/>
        </p:nvSpPr>
        <p:spPr>
          <a:xfrm>
            <a:off x="7666064" y="5401327"/>
            <a:ext cx="4233851" cy="369332"/>
          </a:xfrm>
          <a:prstGeom prst="rect">
            <a:avLst/>
          </a:prstGeom>
          <a:noFill/>
        </p:spPr>
        <p:txBody>
          <a:bodyPr wrap="none" rtlCol="0">
            <a:spAutoFit/>
          </a:bodyPr>
          <a:lstStyle/>
          <a:p>
            <a:r>
              <a:rPr lang="sv-SE" b="1"/>
              <a:t>Saknas din aktivitet i listan? Mejla oss!</a:t>
            </a:r>
          </a:p>
        </p:txBody>
      </p:sp>
      <p:pic>
        <p:nvPicPr>
          <p:cNvPr id="9" name="Bildobjekt 8" descr="En bild som visar mönster, stygn&#10;&#10;AI-genererat innehåll kan vara felaktigt.">
            <a:extLst>
              <a:ext uri="{FF2B5EF4-FFF2-40B4-BE49-F238E27FC236}">
                <a16:creationId xmlns:a16="http://schemas.microsoft.com/office/drawing/2014/main" id="{10DD96CF-7C7D-62EF-F5B4-B609D4CAA033}"/>
              </a:ext>
            </a:extLst>
          </p:cNvPr>
          <p:cNvPicPr>
            <a:picLocks noChangeAspect="1"/>
          </p:cNvPicPr>
          <p:nvPr/>
        </p:nvPicPr>
        <p:blipFill>
          <a:blip r:embed="rId5"/>
          <a:stretch>
            <a:fillRect/>
          </a:stretch>
        </p:blipFill>
        <p:spPr>
          <a:xfrm>
            <a:off x="9229052" y="4134435"/>
            <a:ext cx="1181161" cy="1162110"/>
          </a:xfrm>
          <a:prstGeom prst="rect">
            <a:avLst/>
          </a:prstGeom>
        </p:spPr>
      </p:pic>
    </p:spTree>
    <p:extLst>
      <p:ext uri="{BB962C8B-B14F-4D97-AF65-F5344CB8AC3E}">
        <p14:creationId xmlns:p14="http://schemas.microsoft.com/office/powerpoint/2010/main" val="3216876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9A49605-40DC-AB68-FBDD-38A736FCF8E6}"/>
              </a:ext>
            </a:extLst>
          </p:cNvPr>
          <p:cNvSpPr>
            <a:spLocks noGrp="1"/>
          </p:cNvSpPr>
          <p:nvPr>
            <p:ph type="title"/>
          </p:nvPr>
        </p:nvSpPr>
        <p:spPr>
          <a:xfrm>
            <a:off x="639763" y="586423"/>
            <a:ext cx="7764433" cy="1133475"/>
          </a:xfrm>
        </p:spPr>
        <p:txBody>
          <a:bodyPr>
            <a:normAutofit/>
          </a:bodyPr>
          <a:lstStyle/>
          <a:p>
            <a:r>
              <a:rPr lang="sv-SE"/>
              <a:t>Att diskutera</a:t>
            </a:r>
          </a:p>
        </p:txBody>
      </p:sp>
      <p:sp>
        <p:nvSpPr>
          <p:cNvPr id="7" name="Platshållare för text 2">
            <a:extLst>
              <a:ext uri="{FF2B5EF4-FFF2-40B4-BE49-F238E27FC236}">
                <a16:creationId xmlns:a16="http://schemas.microsoft.com/office/drawing/2014/main" id="{C0042B7C-7FF3-A529-41A0-0AB893793670}"/>
              </a:ext>
            </a:extLst>
          </p:cNvPr>
          <p:cNvSpPr>
            <a:spLocks noGrp="1"/>
          </p:cNvSpPr>
          <p:nvPr>
            <p:ph type="body" sz="quarter" idx="13"/>
          </p:nvPr>
        </p:nvSpPr>
        <p:spPr>
          <a:xfrm>
            <a:off x="639763" y="2192211"/>
            <a:ext cx="7764461" cy="1133475"/>
          </a:xfrm>
        </p:spPr>
        <p:txBody>
          <a:bodyPr/>
          <a:lstStyle/>
          <a:p>
            <a:pPr marL="0" lvl="0" indent="0">
              <a:lnSpc>
                <a:spcPct val="100000"/>
              </a:lnSpc>
              <a:spcBef>
                <a:spcPts val="0"/>
              </a:spcBef>
              <a:buNone/>
              <a:defRPr/>
            </a:pPr>
            <a:r>
              <a:rPr lang="sv-SE" sz="2800"/>
              <a:t>Vilken liten sak skulle vi kunna testa redan nu som gör vårt arbete lite mer hållbart – utan att det gör vardagen krångligare?</a:t>
            </a:r>
          </a:p>
          <a:p>
            <a:pPr marL="0" indent="0">
              <a:buNone/>
            </a:pPr>
            <a:endParaRPr lang="sv-SE"/>
          </a:p>
          <a:p>
            <a:pPr marL="0" indent="0">
              <a:buNone/>
            </a:pPr>
            <a:endParaRPr lang="sv-SE"/>
          </a:p>
          <a:p>
            <a:pPr marL="180000" lvl="1" indent="0">
              <a:buNone/>
            </a:pPr>
            <a:endParaRPr lang="sv-SE"/>
          </a:p>
        </p:txBody>
      </p:sp>
      <p:pic>
        <p:nvPicPr>
          <p:cNvPr id="11266" name="Picture 2" descr="Discussion - Free communications icons">
            <a:extLst>
              <a:ext uri="{FF2B5EF4-FFF2-40B4-BE49-F238E27FC236}">
                <a16:creationId xmlns:a16="http://schemas.microsoft.com/office/drawing/2014/main" id="{0B5F0B4F-FFF5-E3E9-14D8-38EA78BC3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7" y="4898581"/>
            <a:ext cx="1388207" cy="138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0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462B6-DFF7-E587-58BC-24AA80B2ADB4}"/>
              </a:ext>
            </a:extLst>
          </p:cNvPr>
          <p:cNvSpPr>
            <a:spLocks noGrp="1"/>
          </p:cNvSpPr>
          <p:nvPr>
            <p:ph type="title"/>
          </p:nvPr>
        </p:nvSpPr>
        <p:spPr/>
        <p:txBody>
          <a:bodyPr/>
          <a:lstStyle/>
          <a:p>
            <a:r>
              <a:rPr lang="sv-SE"/>
              <a:t>Jobba vidare med oss!</a:t>
            </a:r>
          </a:p>
        </p:txBody>
      </p:sp>
      <p:sp>
        <p:nvSpPr>
          <p:cNvPr id="4" name="Platshållare för text 2">
            <a:extLst>
              <a:ext uri="{FF2B5EF4-FFF2-40B4-BE49-F238E27FC236}">
                <a16:creationId xmlns:a16="http://schemas.microsoft.com/office/drawing/2014/main" id="{8DC464C3-EA4B-8B4A-51FF-981EE5B5AF25}"/>
              </a:ext>
            </a:extLst>
          </p:cNvPr>
          <p:cNvSpPr txBox="1">
            <a:spLocks/>
          </p:cNvSpPr>
          <p:nvPr/>
        </p:nvSpPr>
        <p:spPr>
          <a:xfrm>
            <a:off x="639764" y="1905802"/>
            <a:ext cx="6465123" cy="4160838"/>
          </a:xfrm>
          <a:prstGeom prst="rect">
            <a:avLst/>
          </a:prstGeom>
        </p:spPr>
        <p:txBody>
          <a:bodyPr vert="horz" lIns="0" tIns="0" rIns="0" bIns="0" rtlCol="0">
            <a:noAutofit/>
          </a:bodyPr>
          <a:lst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Jobba vidare med klimat- och miljömålen. </a:t>
            </a:r>
            <a:br>
              <a:rPr lang="sv-SE"/>
            </a:br>
            <a:r>
              <a:rPr lang="sv-SE" b="1">
                <a:solidFill>
                  <a:srgbClr val="0070C0"/>
                </a:solidFill>
                <a:hlinkClick r:id="rId2">
                  <a:extLst>
                    <a:ext uri="{A12FA001-AC4F-418D-AE19-62706E023703}">
                      <ahyp:hlinkClr xmlns:ahyp="http://schemas.microsoft.com/office/drawing/2018/hyperlinkcolor" val="tx"/>
                    </a:ext>
                  </a:extLst>
                </a:hlinkClick>
              </a:rPr>
              <a:t>Här hittar du Nackas  Klimat och miljöprogram.</a:t>
            </a:r>
            <a:endParaRPr lang="sv-SE" b="1">
              <a:solidFill>
                <a:srgbClr val="0070C0"/>
              </a:solidFill>
            </a:endParaRPr>
          </a:p>
          <a:p>
            <a:pPr marL="0" indent="0">
              <a:buFont typeface="Arial" panose="020B0604020202020204" pitchFamily="34" charset="0"/>
              <a:buNone/>
            </a:pPr>
            <a:endParaRPr lang="sv-SE" sz="700"/>
          </a:p>
          <a:p>
            <a:r>
              <a:rPr lang="sv-SE"/>
              <a:t>Vad har kommunen gjort för miljöinsatser? </a:t>
            </a:r>
            <a:br>
              <a:rPr lang="sv-SE"/>
            </a:br>
            <a:r>
              <a:rPr lang="sv-SE" b="1">
                <a:solidFill>
                  <a:srgbClr val="0070C0"/>
                </a:solidFill>
                <a:hlinkClick r:id="rId3">
                  <a:extLst>
                    <a:ext uri="{A12FA001-AC4F-418D-AE19-62706E023703}">
                      <ahyp:hlinkClr xmlns:ahyp="http://schemas.microsoft.com/office/drawing/2018/hyperlinkcolor" val="tx"/>
                    </a:ext>
                  </a:extLst>
                </a:hlinkClick>
              </a:rPr>
              <a:t>Läs hela åtgärdslistan här</a:t>
            </a:r>
            <a:r>
              <a:rPr lang="sv-SE" b="1">
                <a:solidFill>
                  <a:srgbClr val="0070C0"/>
                </a:solidFill>
              </a:rPr>
              <a:t> </a:t>
            </a:r>
            <a:r>
              <a:rPr lang="sv-SE"/>
              <a:t>och meddela oss om vi har missat just er aktivitet!</a:t>
            </a:r>
          </a:p>
          <a:p>
            <a:endParaRPr lang="sv-SE" sz="900"/>
          </a:p>
          <a:p>
            <a:r>
              <a:rPr lang="sv-SE"/>
              <a:t>Vill ni att vi kommer och pratar med er verksamhet?</a:t>
            </a:r>
            <a:br>
              <a:rPr lang="sv-SE"/>
            </a:br>
            <a:r>
              <a:rPr lang="sv-SE"/>
              <a:t>Boka oss för föreläsning/workshop, mejla </a:t>
            </a:r>
            <a:r>
              <a:rPr lang="sv-SE" u="sng">
                <a:solidFill>
                  <a:srgbClr val="0070C0"/>
                </a:solidFill>
                <a:hlinkClick r:id="rId4">
                  <a:extLst>
                    <a:ext uri="{A12FA001-AC4F-418D-AE19-62706E023703}">
                      <ahyp:hlinkClr xmlns:ahyp="http://schemas.microsoft.com/office/drawing/2018/hyperlinkcolor" val="tx"/>
                    </a:ext>
                  </a:extLst>
                </a:hlinkClick>
              </a:rPr>
              <a:t>karin.ekeberg@nacka.se</a:t>
            </a:r>
            <a:endParaRPr lang="sv-SE" u="sng">
              <a:solidFill>
                <a:srgbClr val="0070C0"/>
              </a:solidFill>
            </a:endParaRPr>
          </a:p>
          <a:p>
            <a:pPr marL="0" indent="0">
              <a:buFont typeface="Arial" panose="020B0604020202020204" pitchFamily="34" charset="0"/>
              <a:buNone/>
            </a:pPr>
            <a:endParaRPr lang="sv-SE" sz="900"/>
          </a:p>
          <a:p>
            <a:pPr marL="0" indent="0">
              <a:buNone/>
            </a:pPr>
            <a:endParaRPr lang="sv-SE"/>
          </a:p>
          <a:p>
            <a:pPr marL="0" indent="0">
              <a:buFont typeface="Arial" panose="020B0604020202020204" pitchFamily="34" charset="0"/>
              <a:buNone/>
            </a:pPr>
            <a:endParaRPr lang="sv-SE"/>
          </a:p>
        </p:txBody>
      </p:sp>
      <p:sp>
        <p:nvSpPr>
          <p:cNvPr id="5" name="textruta 4">
            <a:extLst>
              <a:ext uri="{FF2B5EF4-FFF2-40B4-BE49-F238E27FC236}">
                <a16:creationId xmlns:a16="http://schemas.microsoft.com/office/drawing/2014/main" id="{AE9F5EB9-F242-10C9-832F-149B4A227B63}"/>
              </a:ext>
            </a:extLst>
          </p:cNvPr>
          <p:cNvSpPr txBox="1"/>
          <p:nvPr/>
        </p:nvSpPr>
        <p:spPr>
          <a:xfrm>
            <a:off x="9385300" y="177800"/>
            <a:ext cx="2425700" cy="369332"/>
          </a:xfrm>
          <a:prstGeom prst="rect">
            <a:avLst/>
          </a:prstGeom>
          <a:noFill/>
        </p:spPr>
        <p:txBody>
          <a:bodyPr wrap="square" rtlCol="0">
            <a:spAutoFit/>
          </a:bodyPr>
          <a:lstStyle/>
          <a:p>
            <a:pPr algn="r"/>
            <a:r>
              <a:rPr lang="sv-SE">
                <a:solidFill>
                  <a:schemeClr val="bg2">
                    <a:lumMod val="50000"/>
                  </a:schemeClr>
                </a:solidFill>
              </a:rPr>
              <a:t>NÄSTA STEG</a:t>
            </a:r>
          </a:p>
        </p:txBody>
      </p:sp>
    </p:spTree>
    <p:extLst>
      <p:ext uri="{BB962C8B-B14F-4D97-AF65-F5344CB8AC3E}">
        <p14:creationId xmlns:p14="http://schemas.microsoft.com/office/powerpoint/2010/main" val="3099389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FAAFA0-B4F8-332D-8BE9-622E5C461325}"/>
              </a:ext>
            </a:extLst>
          </p:cNvPr>
          <p:cNvSpPr>
            <a:spLocks noGrp="1"/>
          </p:cNvSpPr>
          <p:nvPr>
            <p:ph type="title"/>
          </p:nvPr>
        </p:nvSpPr>
        <p:spPr>
          <a:xfrm>
            <a:off x="7647190" y="561234"/>
            <a:ext cx="4000501" cy="365125"/>
          </a:xfrm>
        </p:spPr>
        <p:txBody>
          <a:bodyPr>
            <a:normAutofit/>
          </a:bodyPr>
          <a:lstStyle/>
          <a:p>
            <a:r>
              <a:rPr lang="sv-SE"/>
              <a:t>Emma </a:t>
            </a:r>
            <a:r>
              <a:rPr lang="sv-SE" err="1"/>
              <a:t>östlund</a:t>
            </a:r>
            <a:r>
              <a:rPr lang="sv-SE"/>
              <a:t>	</a:t>
            </a:r>
          </a:p>
        </p:txBody>
      </p:sp>
      <p:sp>
        <p:nvSpPr>
          <p:cNvPr id="3" name="Platshållare för text 2">
            <a:extLst>
              <a:ext uri="{FF2B5EF4-FFF2-40B4-BE49-F238E27FC236}">
                <a16:creationId xmlns:a16="http://schemas.microsoft.com/office/drawing/2014/main" id="{33375E21-1468-AC98-F5B2-EC20712087D9}"/>
              </a:ext>
            </a:extLst>
          </p:cNvPr>
          <p:cNvSpPr>
            <a:spLocks noGrp="1"/>
          </p:cNvSpPr>
          <p:nvPr>
            <p:ph type="body" sz="quarter" idx="13"/>
          </p:nvPr>
        </p:nvSpPr>
        <p:spPr>
          <a:xfrm>
            <a:off x="7647189" y="973883"/>
            <a:ext cx="4000499" cy="438150"/>
          </a:xfrm>
        </p:spPr>
        <p:txBody>
          <a:bodyPr/>
          <a:lstStyle/>
          <a:p>
            <a:r>
              <a:rPr lang="sv-SE"/>
              <a:t>Emma.ostlund@nacka.se</a:t>
            </a:r>
          </a:p>
        </p:txBody>
      </p:sp>
      <p:sp>
        <p:nvSpPr>
          <p:cNvPr id="4" name="Platshållare för text 3">
            <a:extLst>
              <a:ext uri="{FF2B5EF4-FFF2-40B4-BE49-F238E27FC236}">
                <a16:creationId xmlns:a16="http://schemas.microsoft.com/office/drawing/2014/main" id="{55C0F1D0-DC59-5B50-DE04-548938893E02}"/>
              </a:ext>
            </a:extLst>
          </p:cNvPr>
          <p:cNvSpPr>
            <a:spLocks noGrp="1"/>
          </p:cNvSpPr>
          <p:nvPr>
            <p:ph type="body" sz="quarter" idx="14"/>
          </p:nvPr>
        </p:nvSpPr>
        <p:spPr>
          <a:xfrm>
            <a:off x="7647190" y="1459557"/>
            <a:ext cx="4000500" cy="438150"/>
          </a:xfrm>
        </p:spPr>
        <p:txBody>
          <a:bodyPr/>
          <a:lstStyle/>
          <a:p>
            <a:r>
              <a:rPr lang="sv-SE"/>
              <a:t>+46704319862</a:t>
            </a:r>
          </a:p>
        </p:txBody>
      </p:sp>
      <p:pic>
        <p:nvPicPr>
          <p:cNvPr id="7" name="Picture 2">
            <a:extLst>
              <a:ext uri="{FF2B5EF4-FFF2-40B4-BE49-F238E27FC236}">
                <a16:creationId xmlns:a16="http://schemas.microsoft.com/office/drawing/2014/main" id="{B3BB3614-3D0F-46F9-16F1-943810E690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09" t="17333" b="23889"/>
          <a:stretch>
            <a:fillRect/>
          </a:stretch>
        </p:blipFill>
        <p:spPr bwMode="auto">
          <a:xfrm>
            <a:off x="544309" y="4798795"/>
            <a:ext cx="1516469" cy="1735204"/>
          </a:xfrm>
          <a:prstGeom prst="rect">
            <a:avLst/>
          </a:prstGeom>
          <a:noFill/>
          <a:extLst>
            <a:ext uri="{909E8E84-426E-40DD-AFC4-6F175D3DCCD1}">
              <a14:hiddenFill xmlns:a14="http://schemas.microsoft.com/office/drawing/2010/main">
                <a:solidFill>
                  <a:srgbClr val="FFFFFF"/>
                </a:solidFill>
              </a14:hiddenFill>
            </a:ext>
          </a:extLst>
        </p:spPr>
      </p:pic>
      <p:sp>
        <p:nvSpPr>
          <p:cNvPr id="10" name="Rubrik 1">
            <a:extLst>
              <a:ext uri="{FF2B5EF4-FFF2-40B4-BE49-F238E27FC236}">
                <a16:creationId xmlns:a16="http://schemas.microsoft.com/office/drawing/2014/main" id="{752C89DE-7795-8CED-5B08-3FCCFD93289A}"/>
              </a:ext>
            </a:extLst>
          </p:cNvPr>
          <p:cNvSpPr txBox="1">
            <a:spLocks/>
          </p:cNvSpPr>
          <p:nvPr/>
        </p:nvSpPr>
        <p:spPr>
          <a:xfrm>
            <a:off x="2266949" y="2693887"/>
            <a:ext cx="4000501" cy="36512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r>
              <a:rPr lang="sv-SE"/>
              <a:t>Karin ekeberg	</a:t>
            </a:r>
          </a:p>
        </p:txBody>
      </p:sp>
      <p:sp>
        <p:nvSpPr>
          <p:cNvPr id="11" name="Platshållare för text 2">
            <a:extLst>
              <a:ext uri="{FF2B5EF4-FFF2-40B4-BE49-F238E27FC236}">
                <a16:creationId xmlns:a16="http://schemas.microsoft.com/office/drawing/2014/main" id="{D3BA9508-8858-969D-1A5E-E7DA839EEA71}"/>
              </a:ext>
            </a:extLst>
          </p:cNvPr>
          <p:cNvSpPr txBox="1">
            <a:spLocks/>
          </p:cNvSpPr>
          <p:nvPr/>
        </p:nvSpPr>
        <p:spPr>
          <a:xfrm>
            <a:off x="2266948" y="3106536"/>
            <a:ext cx="4000499"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Karin.ekeberg@nacka.se</a:t>
            </a:r>
          </a:p>
        </p:txBody>
      </p:sp>
      <p:sp>
        <p:nvSpPr>
          <p:cNvPr id="12" name="Platshållare för text 3">
            <a:extLst>
              <a:ext uri="{FF2B5EF4-FFF2-40B4-BE49-F238E27FC236}">
                <a16:creationId xmlns:a16="http://schemas.microsoft.com/office/drawing/2014/main" id="{AE6822F4-837C-158E-12C9-DA44201A0707}"/>
              </a:ext>
            </a:extLst>
          </p:cNvPr>
          <p:cNvSpPr txBox="1">
            <a:spLocks/>
          </p:cNvSpPr>
          <p:nvPr/>
        </p:nvSpPr>
        <p:spPr>
          <a:xfrm>
            <a:off x="2266949" y="3592210"/>
            <a:ext cx="4000500"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a:p>
        </p:txBody>
      </p:sp>
      <p:pic>
        <p:nvPicPr>
          <p:cNvPr id="13" name="Platshållare för bild 5" descr="En bild som visar person, klädsel, Människoansikte, Blazer&#10;&#10;AI-genererat innehåll kan vara felaktigt.">
            <a:extLst>
              <a:ext uri="{FF2B5EF4-FFF2-40B4-BE49-F238E27FC236}">
                <a16:creationId xmlns:a16="http://schemas.microsoft.com/office/drawing/2014/main" id="{BE9931E3-D683-ABA6-852F-A6E18AF0456A}"/>
              </a:ext>
            </a:extLst>
          </p:cNvPr>
          <p:cNvPicPr>
            <a:picLocks noChangeAspect="1"/>
          </p:cNvPicPr>
          <p:nvPr/>
        </p:nvPicPr>
        <p:blipFill>
          <a:blip r:embed="rId3">
            <a:extLst>
              <a:ext uri="{28A0092B-C50C-407E-A947-70E740481C1C}">
                <a14:useLocalDpi xmlns:a14="http://schemas.microsoft.com/office/drawing/2010/main" val="0"/>
              </a:ext>
            </a:extLst>
          </a:blip>
          <a:srcRect t="581" b="21266"/>
          <a:stretch>
            <a:fillRect/>
          </a:stretch>
        </p:blipFill>
        <p:spPr>
          <a:xfrm>
            <a:off x="544663" y="2693886"/>
            <a:ext cx="1516115" cy="1781805"/>
          </a:xfrm>
          <a:prstGeom prst="rect">
            <a:avLst/>
          </a:prstGeom>
        </p:spPr>
      </p:pic>
      <p:sp>
        <p:nvSpPr>
          <p:cNvPr id="5" name="Rubrik 1">
            <a:extLst>
              <a:ext uri="{FF2B5EF4-FFF2-40B4-BE49-F238E27FC236}">
                <a16:creationId xmlns:a16="http://schemas.microsoft.com/office/drawing/2014/main" id="{190CF6A6-873F-B724-32B9-71601348632C}"/>
              </a:ext>
            </a:extLst>
          </p:cNvPr>
          <p:cNvSpPr txBox="1">
            <a:spLocks/>
          </p:cNvSpPr>
          <p:nvPr/>
        </p:nvSpPr>
        <p:spPr>
          <a:xfrm>
            <a:off x="2315174" y="4883760"/>
            <a:ext cx="4000501" cy="36512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r>
              <a:rPr lang="sv-SE"/>
              <a:t>Oskar </a:t>
            </a:r>
            <a:r>
              <a:rPr lang="sv-SE" err="1"/>
              <a:t>niemi</a:t>
            </a:r>
            <a:endParaRPr lang="sv-SE"/>
          </a:p>
        </p:txBody>
      </p:sp>
      <p:sp>
        <p:nvSpPr>
          <p:cNvPr id="6" name="Platshållare för text 2">
            <a:extLst>
              <a:ext uri="{FF2B5EF4-FFF2-40B4-BE49-F238E27FC236}">
                <a16:creationId xmlns:a16="http://schemas.microsoft.com/office/drawing/2014/main" id="{3C73FED2-5A3E-F333-FC3A-2B4786BA67AA}"/>
              </a:ext>
            </a:extLst>
          </p:cNvPr>
          <p:cNvSpPr txBox="1">
            <a:spLocks/>
          </p:cNvSpPr>
          <p:nvPr/>
        </p:nvSpPr>
        <p:spPr>
          <a:xfrm>
            <a:off x="2315173" y="5296409"/>
            <a:ext cx="4000499"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oskar.niemi@nacka.se</a:t>
            </a:r>
          </a:p>
        </p:txBody>
      </p:sp>
      <p:sp>
        <p:nvSpPr>
          <p:cNvPr id="14" name="Platshållare för text 3">
            <a:extLst>
              <a:ext uri="{FF2B5EF4-FFF2-40B4-BE49-F238E27FC236}">
                <a16:creationId xmlns:a16="http://schemas.microsoft.com/office/drawing/2014/main" id="{FC33CF6B-D1D6-8779-6572-DF776C62F148}"/>
              </a:ext>
            </a:extLst>
          </p:cNvPr>
          <p:cNvSpPr txBox="1">
            <a:spLocks/>
          </p:cNvSpPr>
          <p:nvPr/>
        </p:nvSpPr>
        <p:spPr>
          <a:xfrm>
            <a:off x="2266948" y="3609086"/>
            <a:ext cx="4000500"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a:p>
        </p:txBody>
      </p:sp>
      <p:sp>
        <p:nvSpPr>
          <p:cNvPr id="16" name="Platshållare för text 3">
            <a:extLst>
              <a:ext uri="{FF2B5EF4-FFF2-40B4-BE49-F238E27FC236}">
                <a16:creationId xmlns:a16="http://schemas.microsoft.com/office/drawing/2014/main" id="{2945C8F9-71BD-EFD0-DD55-BC554F67D71B}"/>
              </a:ext>
            </a:extLst>
          </p:cNvPr>
          <p:cNvSpPr txBox="1">
            <a:spLocks/>
          </p:cNvSpPr>
          <p:nvPr/>
        </p:nvSpPr>
        <p:spPr>
          <a:xfrm>
            <a:off x="2266947" y="3544686"/>
            <a:ext cx="4000500"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+46704318583</a:t>
            </a:r>
          </a:p>
        </p:txBody>
      </p:sp>
      <p:sp>
        <p:nvSpPr>
          <p:cNvPr id="17" name="Platshållare för text 3">
            <a:extLst>
              <a:ext uri="{FF2B5EF4-FFF2-40B4-BE49-F238E27FC236}">
                <a16:creationId xmlns:a16="http://schemas.microsoft.com/office/drawing/2014/main" id="{33F99B21-29FC-7A16-8F00-E9A533792776}"/>
              </a:ext>
            </a:extLst>
          </p:cNvPr>
          <p:cNvSpPr txBox="1">
            <a:spLocks/>
          </p:cNvSpPr>
          <p:nvPr/>
        </p:nvSpPr>
        <p:spPr>
          <a:xfrm>
            <a:off x="2315172" y="5782083"/>
            <a:ext cx="4000500"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+46704317854</a:t>
            </a:r>
          </a:p>
        </p:txBody>
      </p:sp>
      <p:pic>
        <p:nvPicPr>
          <p:cNvPr id="1026" name="Picture 2" descr="Emma Östlund – Nacka kommun | LinkedIn">
            <a:extLst>
              <a:ext uri="{FF2B5EF4-FFF2-40B4-BE49-F238E27FC236}">
                <a16:creationId xmlns:a16="http://schemas.microsoft.com/office/drawing/2014/main" id="{48EC9346-A3CC-BC02-FB51-BF53995016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12"/>
          <a:stretch>
            <a:fillRect/>
          </a:stretch>
        </p:blipFill>
        <p:spPr bwMode="auto">
          <a:xfrm>
            <a:off x="5916428" y="561232"/>
            <a:ext cx="1516115" cy="1781805"/>
          </a:xfrm>
          <a:prstGeom prst="rect">
            <a:avLst/>
          </a:prstGeom>
          <a:noFill/>
          <a:extLst>
            <a:ext uri="{909E8E84-426E-40DD-AFC4-6F175D3DCCD1}">
              <a14:hiddenFill xmlns:a14="http://schemas.microsoft.com/office/drawing/2010/main">
                <a:solidFill>
                  <a:srgbClr val="FFFFFF"/>
                </a:solidFill>
              </a14:hiddenFill>
            </a:ext>
          </a:extLst>
        </p:spPr>
      </p:pic>
      <p:sp>
        <p:nvSpPr>
          <p:cNvPr id="9" name="Rubrik 1">
            <a:extLst>
              <a:ext uri="{FF2B5EF4-FFF2-40B4-BE49-F238E27FC236}">
                <a16:creationId xmlns:a16="http://schemas.microsoft.com/office/drawing/2014/main" id="{6767678E-EC69-8B8E-7D21-BCC48B9696A8}"/>
              </a:ext>
            </a:extLst>
          </p:cNvPr>
          <p:cNvSpPr txBox="1">
            <a:spLocks/>
          </p:cNvSpPr>
          <p:nvPr/>
        </p:nvSpPr>
        <p:spPr>
          <a:xfrm>
            <a:off x="2275071" y="592065"/>
            <a:ext cx="4000501" cy="36512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000" b="1" kern="1200" cap="all" baseline="0">
                <a:solidFill>
                  <a:schemeClr val="tx1"/>
                </a:solidFill>
                <a:latin typeface="+mj-lt"/>
                <a:ea typeface="+mj-ea"/>
                <a:cs typeface="+mj-cs"/>
              </a:defRPr>
            </a:lvl1pPr>
          </a:lstStyle>
          <a:p>
            <a:r>
              <a:rPr lang="sv-SE"/>
              <a:t>Sophie </a:t>
            </a:r>
            <a:r>
              <a:rPr lang="sv-SE" err="1"/>
              <a:t>giers</a:t>
            </a:r>
            <a:r>
              <a:rPr lang="sv-SE"/>
              <a:t> </a:t>
            </a:r>
            <a:r>
              <a:rPr lang="sv-SE" err="1"/>
              <a:t>arekrans</a:t>
            </a:r>
            <a:endParaRPr lang="sv-SE"/>
          </a:p>
        </p:txBody>
      </p:sp>
      <p:sp>
        <p:nvSpPr>
          <p:cNvPr id="15" name="Platshållare för text 2">
            <a:extLst>
              <a:ext uri="{FF2B5EF4-FFF2-40B4-BE49-F238E27FC236}">
                <a16:creationId xmlns:a16="http://schemas.microsoft.com/office/drawing/2014/main" id="{BBFC0410-AD17-9CC9-F94D-F90B2B379895}"/>
              </a:ext>
            </a:extLst>
          </p:cNvPr>
          <p:cNvSpPr txBox="1">
            <a:spLocks/>
          </p:cNvSpPr>
          <p:nvPr/>
        </p:nvSpPr>
        <p:spPr>
          <a:xfrm>
            <a:off x="2275070" y="1004714"/>
            <a:ext cx="4000499"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sophie.giersarekrans@nacka.se</a:t>
            </a:r>
          </a:p>
        </p:txBody>
      </p:sp>
      <p:sp>
        <p:nvSpPr>
          <p:cNvPr id="18" name="Platshållare för text 3">
            <a:extLst>
              <a:ext uri="{FF2B5EF4-FFF2-40B4-BE49-F238E27FC236}">
                <a16:creationId xmlns:a16="http://schemas.microsoft.com/office/drawing/2014/main" id="{9E32A336-0585-EC8E-2494-0FF91DD1E073}"/>
              </a:ext>
            </a:extLst>
          </p:cNvPr>
          <p:cNvSpPr txBox="1">
            <a:spLocks/>
          </p:cNvSpPr>
          <p:nvPr/>
        </p:nvSpPr>
        <p:spPr>
          <a:xfrm>
            <a:off x="2275071" y="1490388"/>
            <a:ext cx="4000500" cy="438150"/>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+46704319624</a:t>
            </a:r>
          </a:p>
        </p:txBody>
      </p:sp>
      <p:pic>
        <p:nvPicPr>
          <p:cNvPr id="8" name="Picture 2">
            <a:extLst>
              <a:ext uri="{FF2B5EF4-FFF2-40B4-BE49-F238E27FC236}">
                <a16:creationId xmlns:a16="http://schemas.microsoft.com/office/drawing/2014/main" id="{83390C9A-54A2-A6D9-230B-92CC290CBD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10" b="7546"/>
          <a:stretch>
            <a:fillRect/>
          </a:stretch>
        </p:blipFill>
        <p:spPr bwMode="auto">
          <a:xfrm>
            <a:off x="544309" y="561234"/>
            <a:ext cx="1516115" cy="178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11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61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B0052467-3FE3-7EF2-FBE8-BB50E9262B59}"/>
              </a:ext>
            </a:extLst>
          </p:cNvPr>
          <p:cNvSpPr txBox="1">
            <a:spLocks/>
          </p:cNvSpPr>
          <p:nvPr/>
        </p:nvSpPr>
        <p:spPr>
          <a:xfrm>
            <a:off x="450943" y="755102"/>
            <a:ext cx="7614065" cy="1934677"/>
          </a:xfrm>
          <a:prstGeom prst="rect">
            <a:avLst/>
          </a:prstGeom>
        </p:spPr>
        <p:txBody>
          <a:bodyPr vert="horz" lIns="0" tIns="0" rIns="0" bIns="0" rtlCol="0" anchor="t">
            <a:normAutofit fontScale="90000"/>
          </a:bodyPr>
          <a:lstStyle>
            <a:lvl1pPr algn="l" defTabSz="914400" rtl="0" eaLnBrk="1" latinLnBrk="0" hangingPunct="1">
              <a:lnSpc>
                <a:spcPct val="90000"/>
              </a:lnSpc>
              <a:spcBef>
                <a:spcPct val="0"/>
              </a:spcBef>
              <a:buNone/>
              <a:defRPr sz="4200" kern="1200" cap="all" baseline="0">
                <a:solidFill>
                  <a:schemeClr val="bg1"/>
                </a:solidFill>
                <a:latin typeface="+mj-lt"/>
                <a:ea typeface="+mj-ea"/>
                <a:cs typeface="+mj-cs"/>
              </a:defRPr>
            </a:lvl1pPr>
          </a:lstStyle>
          <a:p>
            <a:r>
              <a:rPr lang="sv-SE" sz="4900" b="1">
                <a:solidFill>
                  <a:schemeClr val="tx1"/>
                </a:solidFill>
              </a:rPr>
              <a:t>Att prata </a:t>
            </a:r>
          </a:p>
          <a:p>
            <a:r>
              <a:rPr lang="sv-SE" sz="4900" b="1">
                <a:solidFill>
                  <a:schemeClr val="tx1"/>
                </a:solidFill>
              </a:rPr>
              <a:t>klimat &amp; miljö (15 min)</a:t>
            </a:r>
            <a:br>
              <a:rPr lang="sv-SE" sz="5400" b="1">
                <a:solidFill>
                  <a:schemeClr val="tx1"/>
                </a:solidFill>
              </a:rPr>
            </a:br>
            <a:r>
              <a:rPr lang="sv-SE" sz="4800">
                <a:solidFill>
                  <a:schemeClr val="tx1"/>
                </a:solidFill>
              </a:rPr>
              <a:t>Metodstöd för chefer</a:t>
            </a:r>
            <a:endParaRPr lang="sv-SE" sz="5400">
              <a:solidFill>
                <a:schemeClr val="tx1"/>
              </a:solidFill>
            </a:endParaRPr>
          </a:p>
        </p:txBody>
      </p:sp>
    </p:spTree>
    <p:extLst>
      <p:ext uri="{BB962C8B-B14F-4D97-AF65-F5344CB8AC3E}">
        <p14:creationId xmlns:p14="http://schemas.microsoft.com/office/powerpoint/2010/main" val="105803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81538F-A9A5-75AC-720A-A941255AC78A}"/>
              </a:ext>
            </a:extLst>
          </p:cNvPr>
          <p:cNvSpPr>
            <a:spLocks noGrp="1"/>
          </p:cNvSpPr>
          <p:nvPr>
            <p:ph type="title"/>
          </p:nvPr>
        </p:nvSpPr>
        <p:spPr/>
        <p:txBody>
          <a:bodyPr/>
          <a:lstStyle/>
          <a:p>
            <a:r>
              <a:rPr lang="sv-SE"/>
              <a:t>Till dig som chef</a:t>
            </a:r>
          </a:p>
        </p:txBody>
      </p:sp>
      <p:sp>
        <p:nvSpPr>
          <p:cNvPr id="3" name="Platshållare för text 2">
            <a:extLst>
              <a:ext uri="{FF2B5EF4-FFF2-40B4-BE49-F238E27FC236}">
                <a16:creationId xmlns:a16="http://schemas.microsoft.com/office/drawing/2014/main" id="{07252714-667E-044C-135C-B071D94C81B2}"/>
              </a:ext>
            </a:extLst>
          </p:cNvPr>
          <p:cNvSpPr>
            <a:spLocks noGrp="1"/>
          </p:cNvSpPr>
          <p:nvPr>
            <p:ph type="body" sz="quarter" idx="13"/>
          </p:nvPr>
        </p:nvSpPr>
        <p:spPr>
          <a:xfrm>
            <a:off x="639764" y="1808162"/>
            <a:ext cx="8021636" cy="4160838"/>
          </a:xfrm>
        </p:spPr>
        <p:txBody>
          <a:bodyPr/>
          <a:lstStyle/>
          <a:p>
            <a:pPr marL="0" indent="0" fontAlgn="t">
              <a:buNone/>
            </a:pPr>
            <a:r>
              <a:rPr lang="sv-SE"/>
              <a:t>Syftet med denna presentation är att ge dig som chef ett enkelt metodstöd för att prata om kommunens klimat- och miljömål med din grupp. Presentationen hjälper er att skapa en gemensam förståelse för målen och vad de betyder i er verksamhet – och den är framtagen för att vara lätt att använda även utan förkunskaper.</a:t>
            </a:r>
          </a:p>
          <a:p>
            <a:pPr marL="0" indent="0" fontAlgn="t">
              <a:buNone/>
            </a:pPr>
            <a:r>
              <a:rPr lang="sv-SE" b="1"/>
              <a:t>Presentationens tidsåtgång är ca 10 minuter</a:t>
            </a:r>
            <a:r>
              <a:rPr lang="sv-SE"/>
              <a:t>, inklusive en kort reflektionsfråga för gruppen.</a:t>
            </a:r>
          </a:p>
          <a:p>
            <a:pPr marL="0" indent="0" fontAlgn="t">
              <a:buNone/>
            </a:pPr>
            <a:r>
              <a:rPr lang="sv-SE"/>
              <a:t>Presentationens sidor innehåller </a:t>
            </a:r>
            <a:r>
              <a:rPr lang="sv-SE" b="1"/>
              <a:t>föredragsanteckningar</a:t>
            </a:r>
            <a:r>
              <a:rPr lang="sv-SE"/>
              <a:t> som du kan läsa innantill om du vill. Du väljer själv om du vill koppla dialogen till er egen verksamhets vardagsexempel eller hålla dig till de generella exempel som presentationen innehåller.</a:t>
            </a:r>
          </a:p>
          <a:p>
            <a:pPr marL="0" indent="0" fontAlgn="t">
              <a:buNone/>
            </a:pPr>
            <a:r>
              <a:rPr lang="sv-SE"/>
              <a:t>Materialet är framtaget för att underlätta samtal på exempelvis APT och för att stödja dig i att prata om klimat och miljö på ett sätt som känns enkelt, relevant och genomförbart i vardagen.</a:t>
            </a:r>
          </a:p>
          <a:p>
            <a:endParaRPr lang="sv-SE"/>
          </a:p>
        </p:txBody>
      </p:sp>
    </p:spTree>
    <p:extLst>
      <p:ext uri="{BB962C8B-B14F-4D97-AF65-F5344CB8AC3E}">
        <p14:creationId xmlns:p14="http://schemas.microsoft.com/office/powerpoint/2010/main" val="193020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4409-D91C-1EC3-9A89-317CE8BF8C0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D65A489-9D3E-3864-A71D-8E3D3AE5F80E}"/>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36A85A8E-102E-B860-1E38-012EC23F2373}"/>
              </a:ext>
            </a:extLst>
          </p:cNvPr>
          <p:cNvSpPr>
            <a:spLocks noGrp="1"/>
          </p:cNvSpPr>
          <p:nvPr>
            <p:ph type="body" sz="quarter" idx="16"/>
          </p:nvPr>
        </p:nvSpPr>
        <p:spPr/>
        <p:txBody>
          <a:bodyPr/>
          <a:lstStyle/>
          <a:p>
            <a:endParaRPr lang="sv-SE"/>
          </a:p>
        </p:txBody>
      </p:sp>
      <p:pic>
        <p:nvPicPr>
          <p:cNvPr id="5" name="Bildobjekt 4" descr="En bild som visar utomhus, vatten, moln, träd&#10;&#10;AI-genererat innehåll kan vara felaktigt.">
            <a:extLst>
              <a:ext uri="{FF2B5EF4-FFF2-40B4-BE49-F238E27FC236}">
                <a16:creationId xmlns:a16="http://schemas.microsoft.com/office/drawing/2014/main" id="{8D63B56E-641F-25D1-B9BF-097B9160E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5"/>
            <a:ext cx="12192000" cy="6850190"/>
          </a:xfrm>
          <a:prstGeom prst="rect">
            <a:avLst/>
          </a:prstGeom>
        </p:spPr>
      </p:pic>
      <p:pic>
        <p:nvPicPr>
          <p:cNvPr id="7" name="Bildobjekt 6" descr="En bild som visar text, natt, Grafik, Teckensnitt&#10;&#10;AI-genererat innehåll kan vara felaktigt.">
            <a:extLst>
              <a:ext uri="{FF2B5EF4-FFF2-40B4-BE49-F238E27FC236}">
                <a16:creationId xmlns:a16="http://schemas.microsoft.com/office/drawing/2014/main" id="{67C1EBFE-26B6-399C-FE82-74DFF6824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 y="20320"/>
            <a:ext cx="12192000" cy="6858000"/>
          </a:xfrm>
          <a:prstGeom prst="rect">
            <a:avLst/>
          </a:prstGeom>
        </p:spPr>
      </p:pic>
    </p:spTree>
    <p:extLst>
      <p:ext uri="{BB962C8B-B14F-4D97-AF65-F5344CB8AC3E}">
        <p14:creationId xmlns:p14="http://schemas.microsoft.com/office/powerpoint/2010/main" val="19910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latshållare för bild 25" descr="Barn som innehar jorden">
            <a:extLst>
              <a:ext uri="{FF2B5EF4-FFF2-40B4-BE49-F238E27FC236}">
                <a16:creationId xmlns:a16="http://schemas.microsoft.com/office/drawing/2014/main" id="{4E3EFA94-659C-B55B-A8A1-C9458BAB7257}"/>
              </a:ext>
            </a:extLst>
          </p:cNvPr>
          <p:cNvPicPr>
            <a:picLocks noGrp="1" noChangeAspect="1"/>
          </p:cNvPicPr>
          <p:nvPr>
            <p:ph type="pic" idx="17"/>
          </p:nvPr>
        </p:nvPicPr>
        <p:blipFill>
          <a:blip r:embed="rId3">
            <a:extLst>
              <a:ext uri="{28A0092B-C50C-407E-A947-70E740481C1C}">
                <a14:useLocalDpi xmlns:a14="http://schemas.microsoft.com/office/drawing/2010/main" val="0"/>
              </a:ext>
            </a:extLst>
          </a:blip>
          <a:srcRect l="20695" r="20695"/>
          <a:stretch>
            <a:fillRect/>
          </a:stretch>
        </p:blipFill>
        <p:spPr/>
      </p:pic>
      <p:sp>
        <p:nvSpPr>
          <p:cNvPr id="2" name="Rubrik 1">
            <a:extLst>
              <a:ext uri="{FF2B5EF4-FFF2-40B4-BE49-F238E27FC236}">
                <a16:creationId xmlns:a16="http://schemas.microsoft.com/office/drawing/2014/main" id="{3A78CC66-1F81-78D1-AA29-A878415375CB}"/>
              </a:ext>
            </a:extLst>
          </p:cNvPr>
          <p:cNvSpPr>
            <a:spLocks noGrp="1"/>
          </p:cNvSpPr>
          <p:nvPr>
            <p:ph type="title"/>
          </p:nvPr>
        </p:nvSpPr>
        <p:spPr/>
        <p:txBody>
          <a:bodyPr/>
          <a:lstStyle/>
          <a:p>
            <a:r>
              <a:rPr lang="sv-SE"/>
              <a:t>innehåll</a:t>
            </a:r>
          </a:p>
        </p:txBody>
      </p:sp>
      <p:sp>
        <p:nvSpPr>
          <p:cNvPr id="4" name="Platshållare för text 3">
            <a:extLst>
              <a:ext uri="{FF2B5EF4-FFF2-40B4-BE49-F238E27FC236}">
                <a16:creationId xmlns:a16="http://schemas.microsoft.com/office/drawing/2014/main" id="{E45AE433-EDF4-99BA-DA6A-16A8F2D3CA82}"/>
              </a:ext>
            </a:extLst>
          </p:cNvPr>
          <p:cNvSpPr>
            <a:spLocks noGrp="1"/>
          </p:cNvSpPr>
          <p:nvPr>
            <p:ph type="body" sz="quarter" idx="21"/>
          </p:nvPr>
        </p:nvSpPr>
        <p:spPr/>
        <p:txBody>
          <a:bodyPr/>
          <a:lstStyle/>
          <a:p>
            <a:endParaRPr lang="sv-SE"/>
          </a:p>
        </p:txBody>
      </p:sp>
      <p:sp>
        <p:nvSpPr>
          <p:cNvPr id="5" name="Platshållare för text 4">
            <a:extLst>
              <a:ext uri="{FF2B5EF4-FFF2-40B4-BE49-F238E27FC236}">
                <a16:creationId xmlns:a16="http://schemas.microsoft.com/office/drawing/2014/main" id="{DC939F24-A05A-3BB9-CAB1-8B455CBB1BA2}"/>
              </a:ext>
            </a:extLst>
          </p:cNvPr>
          <p:cNvSpPr>
            <a:spLocks noGrp="1"/>
          </p:cNvSpPr>
          <p:nvPr>
            <p:ph type="body" sz="quarter" idx="22"/>
          </p:nvPr>
        </p:nvSpPr>
        <p:spPr/>
        <p:txBody>
          <a:bodyPr/>
          <a:lstStyle/>
          <a:p>
            <a:r>
              <a:rPr lang="sv-SE"/>
              <a:t>Varför ska vi prata om klimat- och miljö?</a:t>
            </a:r>
          </a:p>
          <a:p>
            <a:r>
              <a:rPr lang="sv-SE"/>
              <a:t>Nackas nya klimat- och miljömål</a:t>
            </a:r>
          </a:p>
          <a:p>
            <a:r>
              <a:rPr lang="sv-SE"/>
              <a:t>Vad betyder det för vår verksamhet</a:t>
            </a:r>
          </a:p>
          <a:p>
            <a:r>
              <a:rPr lang="sv-SE"/>
              <a:t>Det här gör vi redan och det gör skillnad</a:t>
            </a:r>
          </a:p>
          <a:p>
            <a:r>
              <a:rPr lang="sv-SE"/>
              <a:t>Avslut – att diskutera</a:t>
            </a:r>
          </a:p>
          <a:p>
            <a:r>
              <a:rPr lang="sv-SE"/>
              <a:t>Nästa steg</a:t>
            </a:r>
          </a:p>
        </p:txBody>
      </p:sp>
      <p:pic>
        <p:nvPicPr>
          <p:cNvPr id="16" name="Bildobjekt 15" descr="En bild som visar text, Teckensnitt, Grafik, grafisk design&#10;&#10;AI-genererat innehåll kan vara felaktigt.">
            <a:extLst>
              <a:ext uri="{FF2B5EF4-FFF2-40B4-BE49-F238E27FC236}">
                <a16:creationId xmlns:a16="http://schemas.microsoft.com/office/drawing/2014/main" id="{FCA7A9CF-C82A-2835-F77D-B558ABC32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408" y="90854"/>
            <a:ext cx="3499767" cy="3499767"/>
          </a:xfrm>
          <a:prstGeom prst="rect">
            <a:avLst/>
          </a:prstGeom>
        </p:spPr>
      </p:pic>
    </p:spTree>
    <p:extLst>
      <p:ext uri="{BB962C8B-B14F-4D97-AF65-F5344CB8AC3E}">
        <p14:creationId xmlns:p14="http://schemas.microsoft.com/office/powerpoint/2010/main" val="405611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7B3EDE-A608-158A-6730-7575B79389F7}"/>
              </a:ext>
            </a:extLst>
          </p:cNvPr>
          <p:cNvSpPr>
            <a:spLocks noGrp="1"/>
          </p:cNvSpPr>
          <p:nvPr>
            <p:ph type="title"/>
          </p:nvPr>
        </p:nvSpPr>
        <p:spPr/>
        <p:txBody>
          <a:bodyPr>
            <a:normAutofit fontScale="90000"/>
          </a:bodyPr>
          <a:lstStyle/>
          <a:p>
            <a:r>
              <a:rPr lang="sv-SE"/>
              <a:t>Varför pratar vi om klimat- och miljö?</a:t>
            </a:r>
          </a:p>
        </p:txBody>
      </p:sp>
      <p:sp>
        <p:nvSpPr>
          <p:cNvPr id="3" name="Platshållare för text 2">
            <a:extLst>
              <a:ext uri="{FF2B5EF4-FFF2-40B4-BE49-F238E27FC236}">
                <a16:creationId xmlns:a16="http://schemas.microsoft.com/office/drawing/2014/main" id="{C9A3B326-41FE-3A77-F03E-A04392906E78}"/>
              </a:ext>
            </a:extLst>
          </p:cNvPr>
          <p:cNvSpPr>
            <a:spLocks noGrp="1"/>
          </p:cNvSpPr>
          <p:nvPr>
            <p:ph type="body" sz="quarter" idx="13"/>
          </p:nvPr>
        </p:nvSpPr>
        <p:spPr/>
        <p:txBody>
          <a:bodyPr/>
          <a:lstStyle/>
          <a:p>
            <a:pPr marL="0" indent="0" fontAlgn="t">
              <a:buNone/>
            </a:pPr>
            <a:r>
              <a:rPr lang="sv-SE"/>
              <a:t>Vi står mitt i en global klimat- och </a:t>
            </a:r>
            <a:r>
              <a:rPr lang="sv-SE" err="1"/>
              <a:t>miljökris</a:t>
            </a:r>
            <a:r>
              <a:rPr lang="sv-SE"/>
              <a:t> som påverkar både vår vardag och framtiden. Därför beslutade politiken i Nacka, i mars 2025, om ett nytt klimat- och miljöprogram som sätter en tydlig riktning för vårt gemensamma arbete.</a:t>
            </a:r>
          </a:p>
          <a:p>
            <a:pPr marL="0" indent="0" fontAlgn="t">
              <a:buNone/>
            </a:pPr>
            <a:r>
              <a:rPr lang="sv-SE"/>
              <a:t>Det betyder att allt vi gör – varje val, varje rutin och varje liten justering i vardagen – spelar roll. För Nacka här och nu, och för vår planet på längre sikt.</a:t>
            </a:r>
          </a:p>
          <a:p>
            <a:pPr marL="0" indent="0" fontAlgn="t">
              <a:buNone/>
            </a:pPr>
            <a:r>
              <a:rPr lang="sv-SE"/>
              <a:t>När vi pratar om målen tillsammans blir det lättare att förstå vad de betyder i vår verksamhet, och hur vi kan ta steg som gör skillnad i det vi redan gör.</a:t>
            </a:r>
          </a:p>
          <a:p>
            <a:endParaRPr lang="sv-SE"/>
          </a:p>
        </p:txBody>
      </p:sp>
      <p:sp>
        <p:nvSpPr>
          <p:cNvPr id="4" name="textruta 3">
            <a:extLst>
              <a:ext uri="{FF2B5EF4-FFF2-40B4-BE49-F238E27FC236}">
                <a16:creationId xmlns:a16="http://schemas.microsoft.com/office/drawing/2014/main" id="{E0EC558D-7EAE-4CB8-BD30-364B72A723E0}"/>
              </a:ext>
            </a:extLst>
          </p:cNvPr>
          <p:cNvSpPr txBox="1"/>
          <p:nvPr/>
        </p:nvSpPr>
        <p:spPr>
          <a:xfrm>
            <a:off x="7429500" y="114300"/>
            <a:ext cx="4594860" cy="369332"/>
          </a:xfrm>
          <a:prstGeom prst="rect">
            <a:avLst/>
          </a:prstGeom>
          <a:noFill/>
        </p:spPr>
        <p:txBody>
          <a:bodyPr wrap="square" rtlCol="0">
            <a:spAutoFit/>
          </a:bodyPr>
          <a:lstStyle/>
          <a:p>
            <a:pPr algn="r"/>
            <a:r>
              <a:rPr lang="sv-SE">
                <a:solidFill>
                  <a:schemeClr val="tx1">
                    <a:lumMod val="65000"/>
                    <a:lumOff val="35000"/>
                  </a:schemeClr>
                </a:solidFill>
              </a:rPr>
              <a:t>Varför är detta viktigt</a:t>
            </a:r>
          </a:p>
        </p:txBody>
      </p:sp>
      <p:pic>
        <p:nvPicPr>
          <p:cNvPr id="5" name="Bildobjekt 4" descr="En bild som visar text, Teckensnitt, Grafik, logotyp&#10;&#10;AI-genererat innehåll kan vara felaktigt.">
            <a:extLst>
              <a:ext uri="{FF2B5EF4-FFF2-40B4-BE49-F238E27FC236}">
                <a16:creationId xmlns:a16="http://schemas.microsoft.com/office/drawing/2014/main" id="{B2259245-BBB8-1421-87F9-DB340B47E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67" y="5479663"/>
            <a:ext cx="3123552" cy="1756540"/>
          </a:xfrm>
          <a:prstGeom prst="rect">
            <a:avLst/>
          </a:prstGeom>
        </p:spPr>
      </p:pic>
    </p:spTree>
    <p:extLst>
      <p:ext uri="{BB962C8B-B14F-4D97-AF65-F5344CB8AC3E}">
        <p14:creationId xmlns:p14="http://schemas.microsoft.com/office/powerpoint/2010/main" val="62315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85CE628B-99CC-B88E-BF90-73420B5DC0C7}"/>
              </a:ext>
            </a:extLst>
          </p:cNvPr>
          <p:cNvSpPr txBox="1">
            <a:spLocks/>
          </p:cNvSpPr>
          <p:nvPr/>
        </p:nvSpPr>
        <p:spPr>
          <a:xfrm>
            <a:off x="600686" y="1719385"/>
            <a:ext cx="10212387" cy="132556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a:spcBef>
                <a:spcPts val="1200"/>
              </a:spcBef>
            </a:pPr>
            <a:r>
              <a:rPr lang="sv-SE" sz="5300"/>
              <a:t>Klimat- och miljöprogram</a:t>
            </a:r>
            <a:endParaRPr lang="sv-SE"/>
          </a:p>
        </p:txBody>
      </p:sp>
      <p:sp>
        <p:nvSpPr>
          <p:cNvPr id="5" name="Platshållare för text 2">
            <a:extLst>
              <a:ext uri="{FF2B5EF4-FFF2-40B4-BE49-F238E27FC236}">
                <a16:creationId xmlns:a16="http://schemas.microsoft.com/office/drawing/2014/main" id="{72C7863E-92A8-B16A-53D2-19D1B0F90947}"/>
              </a:ext>
            </a:extLst>
          </p:cNvPr>
          <p:cNvSpPr>
            <a:spLocks noGrp="1"/>
          </p:cNvSpPr>
          <p:nvPr/>
        </p:nvSpPr>
        <p:spPr>
          <a:xfrm>
            <a:off x="600686" y="3427959"/>
            <a:ext cx="7235306" cy="919162"/>
          </a:xfrm>
          <a:prstGeom prst="rect">
            <a:avLst/>
          </a:prstGeom>
          <a:effectLst>
            <a:outerShdw blurRad="431800" sx="102000" sy="102000" algn="ctr" rotWithShape="0">
              <a:schemeClr val="tx1">
                <a:alpha val="60000"/>
              </a:schemeClr>
            </a:outerShdw>
          </a:effectLst>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sv-SE" sz="2400" b="0" kern="1200" dirty="0">
                <a:solidFill>
                  <a:schemeClr val="bg1"/>
                </a:solidFill>
                <a:effectLst>
                  <a:outerShdw blurRad="431800" dist="50800" sx="102000" sy="102000" algn="ctr" rotWithShape="0">
                    <a:schemeClr val="tx1">
                      <a:alpha val="60000"/>
                    </a:schemeClr>
                  </a:outerShdw>
                </a:effectLst>
                <a:latin typeface="+mj-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Gill Sans MT"/>
                <a:ea typeface="+mn-ea"/>
                <a:cs typeface="+mn-cs"/>
              </a:rPr>
              <a:t>Ett klimatpositivt och cirkulärt Nacka</a:t>
            </a:r>
            <a:endParaRPr kumimoji="0" lang="en-US" sz="24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Gill Sans MT"/>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Gill Sans MT"/>
                <a:ea typeface="+mn-ea"/>
                <a:cs typeface="+mn-cs"/>
              </a:rPr>
              <a:t>Ett grönare Nacka med livskraftiga natur- </a:t>
            </a:r>
            <a:br>
              <a:rPr kumimoji="0" lang="sv-SE" sz="2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Gill Sans MT"/>
                <a:ea typeface="+mn-ea"/>
                <a:cs typeface="+mn-cs"/>
              </a:rPr>
            </a:br>
            <a:r>
              <a:rPr kumimoji="0" lang="sv-SE" sz="2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Gill Sans MT"/>
                <a:ea typeface="+mn-ea"/>
                <a:cs typeface="+mn-cs"/>
              </a:rPr>
              <a:t>och vattenmiljöer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Gill Sans MT"/>
                <a:ea typeface="+mn-ea"/>
                <a:cs typeface="+mn-cs"/>
              </a:rPr>
              <a:t>Ett klimatanpassat och hälsosamt Nacka</a:t>
            </a:r>
          </a:p>
        </p:txBody>
      </p:sp>
      <p:sp>
        <p:nvSpPr>
          <p:cNvPr id="6" name="textruta 5">
            <a:extLst>
              <a:ext uri="{FF2B5EF4-FFF2-40B4-BE49-F238E27FC236}">
                <a16:creationId xmlns:a16="http://schemas.microsoft.com/office/drawing/2014/main" id="{3C2F60C8-80C9-23F2-C19B-A7EF11B8AE3D}"/>
              </a:ext>
            </a:extLst>
          </p:cNvPr>
          <p:cNvSpPr txBox="1"/>
          <p:nvPr/>
        </p:nvSpPr>
        <p:spPr>
          <a:xfrm>
            <a:off x="7429500" y="114300"/>
            <a:ext cx="4594860" cy="369332"/>
          </a:xfrm>
          <a:prstGeom prst="rect">
            <a:avLst/>
          </a:prstGeom>
          <a:noFill/>
        </p:spPr>
        <p:txBody>
          <a:bodyPr wrap="square" rtlCol="0">
            <a:spAutoFit/>
          </a:bodyPr>
          <a:lstStyle/>
          <a:p>
            <a:pPr algn="r"/>
            <a:r>
              <a:rPr lang="sv-SE">
                <a:solidFill>
                  <a:schemeClr val="tx1">
                    <a:lumMod val="65000"/>
                    <a:lumOff val="35000"/>
                  </a:schemeClr>
                </a:solidFill>
              </a:rPr>
              <a:t>Klimat- och miljömål</a:t>
            </a:r>
          </a:p>
        </p:txBody>
      </p:sp>
    </p:spTree>
    <p:extLst>
      <p:ext uri="{BB962C8B-B14F-4D97-AF65-F5344CB8AC3E}">
        <p14:creationId xmlns:p14="http://schemas.microsoft.com/office/powerpoint/2010/main" val="84521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7EB0CA-2942-6850-96A4-DC8F78E317DB}"/>
              </a:ext>
            </a:extLst>
          </p:cNvPr>
          <p:cNvSpPr>
            <a:spLocks noGrp="1"/>
          </p:cNvSpPr>
          <p:nvPr>
            <p:ph type="title"/>
          </p:nvPr>
        </p:nvSpPr>
        <p:spPr/>
        <p:txBody>
          <a:bodyPr>
            <a:noAutofit/>
          </a:bodyPr>
          <a:lstStyle/>
          <a:p>
            <a:r>
              <a:rPr lang="sv-SE" sz="4400"/>
              <a:t>Ett klimatpositivt och </a:t>
            </a:r>
            <a:br>
              <a:rPr lang="sv-SE" sz="4400"/>
            </a:br>
            <a:r>
              <a:rPr lang="sv-SE" sz="4400"/>
              <a:t>cirkulärt Nacka</a:t>
            </a:r>
          </a:p>
        </p:txBody>
      </p:sp>
      <p:sp>
        <p:nvSpPr>
          <p:cNvPr id="4" name="Platshållare för text 4">
            <a:extLst>
              <a:ext uri="{FF2B5EF4-FFF2-40B4-BE49-F238E27FC236}">
                <a16:creationId xmlns:a16="http://schemas.microsoft.com/office/drawing/2014/main" id="{E1A2AA8B-C1ED-BA55-0242-C85F5E396157}"/>
              </a:ext>
            </a:extLst>
          </p:cNvPr>
          <p:cNvSpPr txBox="1">
            <a:spLocks/>
          </p:cNvSpPr>
          <p:nvPr/>
        </p:nvSpPr>
        <p:spPr>
          <a:xfrm>
            <a:off x="1551856" y="2200133"/>
            <a:ext cx="8245686" cy="1968615"/>
          </a:xfrm>
          <a:prstGeom prst="rect">
            <a:avLst/>
          </a:prstGeom>
        </p:spPr>
        <p:txBody>
          <a:bodyPr/>
          <a:lst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800"/>
              <a:t>Kommunorganisationens utsläpp ska minska med i snitt 12 % per år</a:t>
            </a:r>
            <a:endParaRPr lang="en-US"/>
          </a:p>
          <a:p>
            <a:pPr marL="0" indent="0">
              <a:buFont typeface="Arial" panose="020B0604020202020204" pitchFamily="34" charset="0"/>
              <a:buNone/>
            </a:pPr>
            <a:endParaRPr lang="sv-SE" sz="2800"/>
          </a:p>
          <a:p>
            <a:pPr marL="0" indent="0">
              <a:buFont typeface="Arial" panose="020B0604020202020204" pitchFamily="34" charset="0"/>
              <a:buNone/>
            </a:pPr>
            <a:r>
              <a:rPr lang="sv-SE" sz="2800"/>
              <a:t>Nackas utsläpp ska minska med i snitt 12 % per år </a:t>
            </a:r>
          </a:p>
          <a:p>
            <a:pPr marL="0" indent="0">
              <a:buFont typeface="Arial" panose="020B0604020202020204" pitchFamily="34" charset="0"/>
              <a:buNone/>
            </a:pPr>
            <a:endParaRPr lang="sv-SE" sz="2800"/>
          </a:p>
          <a:p>
            <a:pPr marL="0" indent="0">
              <a:buFont typeface="Arial" panose="020B0604020202020204" pitchFamily="34" charset="0"/>
              <a:buNone/>
            </a:pPr>
            <a:r>
              <a:rPr lang="sv-SE" sz="2800"/>
              <a:t>Nackas </a:t>
            </a:r>
            <a:r>
              <a:rPr lang="sv-SE" sz="2800" err="1"/>
              <a:t>cirkularitet</a:t>
            </a:r>
            <a:r>
              <a:rPr lang="sv-SE" sz="2800"/>
              <a:t> ska öka</a:t>
            </a:r>
            <a:endParaRPr lang="sv-SE"/>
          </a:p>
        </p:txBody>
      </p:sp>
      <p:pic>
        <p:nvPicPr>
          <p:cNvPr id="5" name="Bild 4" descr="Måltavla kontur">
            <a:extLst>
              <a:ext uri="{FF2B5EF4-FFF2-40B4-BE49-F238E27FC236}">
                <a16:creationId xmlns:a16="http://schemas.microsoft.com/office/drawing/2014/main" id="{C3679BB4-6A98-751E-97E7-94A1C0F46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8" y="2192320"/>
            <a:ext cx="667646" cy="667646"/>
          </a:xfrm>
          <a:prstGeom prst="rect">
            <a:avLst/>
          </a:prstGeom>
        </p:spPr>
      </p:pic>
      <p:pic>
        <p:nvPicPr>
          <p:cNvPr id="6" name="Bild 2" descr="Måltavla kontur">
            <a:extLst>
              <a:ext uri="{FF2B5EF4-FFF2-40B4-BE49-F238E27FC236}">
                <a16:creationId xmlns:a16="http://schemas.microsoft.com/office/drawing/2014/main" id="{44613C6C-9ACC-9227-9414-54DA48594B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8" y="3489497"/>
            <a:ext cx="667646" cy="667646"/>
          </a:xfrm>
          <a:prstGeom prst="rect">
            <a:avLst/>
          </a:prstGeom>
        </p:spPr>
      </p:pic>
      <p:pic>
        <p:nvPicPr>
          <p:cNvPr id="7" name="Bild 2" descr="Måltavla kontur">
            <a:extLst>
              <a:ext uri="{FF2B5EF4-FFF2-40B4-BE49-F238E27FC236}">
                <a16:creationId xmlns:a16="http://schemas.microsoft.com/office/drawing/2014/main" id="{E6675D5E-CB50-64FF-1831-741E2D57F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7" y="4538574"/>
            <a:ext cx="667646" cy="667646"/>
          </a:xfrm>
          <a:prstGeom prst="rect">
            <a:avLst/>
          </a:prstGeom>
        </p:spPr>
      </p:pic>
      <p:pic>
        <p:nvPicPr>
          <p:cNvPr id="13" name="Bildobjekt 12" descr="En bild som visar text, Teckensnitt, Grafik, logotyp&#10;&#10;AI-genererat innehåll kan vara felaktigt.">
            <a:extLst>
              <a:ext uri="{FF2B5EF4-FFF2-40B4-BE49-F238E27FC236}">
                <a16:creationId xmlns:a16="http://schemas.microsoft.com/office/drawing/2014/main" id="{F4BE5E88-0DBD-69F0-6A56-C531120E2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67" y="5479663"/>
            <a:ext cx="3123552" cy="1756540"/>
          </a:xfrm>
          <a:prstGeom prst="rect">
            <a:avLst/>
          </a:prstGeom>
        </p:spPr>
      </p:pic>
      <p:sp>
        <p:nvSpPr>
          <p:cNvPr id="14" name="textruta 13">
            <a:extLst>
              <a:ext uri="{FF2B5EF4-FFF2-40B4-BE49-F238E27FC236}">
                <a16:creationId xmlns:a16="http://schemas.microsoft.com/office/drawing/2014/main" id="{47CFD3A5-3A03-7D5D-0A4F-D17C6EEEEB86}"/>
              </a:ext>
            </a:extLst>
          </p:cNvPr>
          <p:cNvSpPr txBox="1"/>
          <p:nvPr/>
        </p:nvSpPr>
        <p:spPr>
          <a:xfrm>
            <a:off x="7429500" y="114300"/>
            <a:ext cx="4594860" cy="369332"/>
          </a:xfrm>
          <a:prstGeom prst="rect">
            <a:avLst/>
          </a:prstGeom>
          <a:noFill/>
        </p:spPr>
        <p:txBody>
          <a:bodyPr wrap="square" rtlCol="0">
            <a:spAutoFit/>
          </a:bodyPr>
          <a:lstStyle/>
          <a:p>
            <a:pPr algn="r"/>
            <a:r>
              <a:rPr lang="sv-SE">
                <a:solidFill>
                  <a:schemeClr val="tx1">
                    <a:lumMod val="65000"/>
                    <a:lumOff val="35000"/>
                  </a:schemeClr>
                </a:solidFill>
              </a:rPr>
              <a:t>Klimat- och miljömål</a:t>
            </a:r>
          </a:p>
        </p:txBody>
      </p:sp>
    </p:spTree>
    <p:extLst>
      <p:ext uri="{BB962C8B-B14F-4D97-AF65-F5344CB8AC3E}">
        <p14:creationId xmlns:p14="http://schemas.microsoft.com/office/powerpoint/2010/main" val="312149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2B755-2C02-1E58-33C7-68157BD4B44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9830DF2-ED7B-B567-3D20-ED188B3EF025}"/>
              </a:ext>
            </a:extLst>
          </p:cNvPr>
          <p:cNvSpPr>
            <a:spLocks noGrp="1"/>
          </p:cNvSpPr>
          <p:nvPr>
            <p:ph type="title"/>
          </p:nvPr>
        </p:nvSpPr>
        <p:spPr>
          <a:xfrm>
            <a:off x="639792" y="500067"/>
            <a:ext cx="10992227" cy="1133475"/>
          </a:xfrm>
        </p:spPr>
        <p:txBody>
          <a:bodyPr>
            <a:noAutofit/>
          </a:bodyPr>
          <a:lstStyle/>
          <a:p>
            <a:r>
              <a:rPr lang="sv-SE" sz="4400"/>
              <a:t>Ett grönare Nacka med livskraftiga natur och vattenmiljöer</a:t>
            </a:r>
          </a:p>
        </p:txBody>
      </p:sp>
      <p:sp>
        <p:nvSpPr>
          <p:cNvPr id="4" name="Platshållare för text 4">
            <a:extLst>
              <a:ext uri="{FF2B5EF4-FFF2-40B4-BE49-F238E27FC236}">
                <a16:creationId xmlns:a16="http://schemas.microsoft.com/office/drawing/2014/main" id="{5D465953-2B24-2A1E-9107-BCEBF51B6CB8}"/>
              </a:ext>
            </a:extLst>
          </p:cNvPr>
          <p:cNvSpPr txBox="1">
            <a:spLocks/>
          </p:cNvSpPr>
          <p:nvPr/>
        </p:nvSpPr>
        <p:spPr>
          <a:xfrm>
            <a:off x="1551856" y="2200133"/>
            <a:ext cx="8549074" cy="1968615"/>
          </a:xfrm>
          <a:prstGeom prst="rect">
            <a:avLst/>
          </a:prstGeom>
        </p:spPr>
        <p:txBody>
          <a:bodyPr/>
          <a:lst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a:t>Nackabornas tillgång till natur och vatten ska öka varje år</a:t>
            </a:r>
            <a:endParaRPr lang="en-US" sz="2800"/>
          </a:p>
          <a:p>
            <a:pPr marL="0" indent="0">
              <a:buNone/>
            </a:pPr>
            <a:endParaRPr lang="sv-SE" sz="2800"/>
          </a:p>
          <a:p>
            <a:pPr marL="0" indent="0">
              <a:buNone/>
            </a:pPr>
            <a:r>
              <a:rPr lang="sv-SE" sz="2800"/>
              <a:t>Nackas gröna och blå miljöer ska öka varje år</a:t>
            </a:r>
          </a:p>
          <a:p>
            <a:pPr marL="0" indent="0">
              <a:buNone/>
            </a:pPr>
            <a:endParaRPr lang="sv-SE" sz="2800"/>
          </a:p>
          <a:p>
            <a:pPr marL="0" indent="0">
              <a:buNone/>
            </a:pPr>
            <a:r>
              <a:rPr lang="sv-SE" sz="2800"/>
              <a:t>Nackas bidrag till den biologiska mångfalden ska </a:t>
            </a:r>
            <a:br>
              <a:rPr lang="sv-SE" sz="2800"/>
            </a:br>
            <a:r>
              <a:rPr lang="sv-SE" sz="2800"/>
              <a:t>öka varje år</a:t>
            </a:r>
          </a:p>
        </p:txBody>
      </p:sp>
      <p:pic>
        <p:nvPicPr>
          <p:cNvPr id="5" name="Bild 4" descr="Måltavla kontur">
            <a:extLst>
              <a:ext uri="{FF2B5EF4-FFF2-40B4-BE49-F238E27FC236}">
                <a16:creationId xmlns:a16="http://schemas.microsoft.com/office/drawing/2014/main" id="{DD12DDEF-3B9C-B3D1-7539-F43709A741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8" y="2107256"/>
            <a:ext cx="667646" cy="667646"/>
          </a:xfrm>
          <a:prstGeom prst="rect">
            <a:avLst/>
          </a:prstGeom>
        </p:spPr>
      </p:pic>
      <p:pic>
        <p:nvPicPr>
          <p:cNvPr id="6" name="Bild 2" descr="Måltavla kontur">
            <a:extLst>
              <a:ext uri="{FF2B5EF4-FFF2-40B4-BE49-F238E27FC236}">
                <a16:creationId xmlns:a16="http://schemas.microsoft.com/office/drawing/2014/main" id="{A6149448-C60F-1192-DD57-E757EDF52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8" y="3127981"/>
            <a:ext cx="667646" cy="667646"/>
          </a:xfrm>
          <a:prstGeom prst="rect">
            <a:avLst/>
          </a:prstGeom>
        </p:spPr>
      </p:pic>
      <p:pic>
        <p:nvPicPr>
          <p:cNvPr id="7" name="Bild 2" descr="Måltavla kontur">
            <a:extLst>
              <a:ext uri="{FF2B5EF4-FFF2-40B4-BE49-F238E27FC236}">
                <a16:creationId xmlns:a16="http://schemas.microsoft.com/office/drawing/2014/main" id="{2FE32628-DF38-F919-F94B-7822904FED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947" y="4251488"/>
            <a:ext cx="667646" cy="667646"/>
          </a:xfrm>
          <a:prstGeom prst="rect">
            <a:avLst/>
          </a:prstGeom>
        </p:spPr>
      </p:pic>
      <p:pic>
        <p:nvPicPr>
          <p:cNvPr id="13" name="Bildobjekt 12" descr="En bild som visar text, Teckensnitt, Grafik, logotyp&#10;&#10;AI-genererat innehåll kan vara felaktigt.">
            <a:extLst>
              <a:ext uri="{FF2B5EF4-FFF2-40B4-BE49-F238E27FC236}">
                <a16:creationId xmlns:a16="http://schemas.microsoft.com/office/drawing/2014/main" id="{473D2C90-6626-4278-C7DA-57969FED0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67" y="5479663"/>
            <a:ext cx="3123552" cy="1756540"/>
          </a:xfrm>
          <a:prstGeom prst="rect">
            <a:avLst/>
          </a:prstGeom>
        </p:spPr>
      </p:pic>
      <p:sp>
        <p:nvSpPr>
          <p:cNvPr id="3" name="textruta 2">
            <a:extLst>
              <a:ext uri="{FF2B5EF4-FFF2-40B4-BE49-F238E27FC236}">
                <a16:creationId xmlns:a16="http://schemas.microsoft.com/office/drawing/2014/main" id="{7CB02BAD-E912-57B2-278A-3968FC97EACE}"/>
              </a:ext>
            </a:extLst>
          </p:cNvPr>
          <p:cNvSpPr txBox="1"/>
          <p:nvPr/>
        </p:nvSpPr>
        <p:spPr>
          <a:xfrm>
            <a:off x="7429500" y="114300"/>
            <a:ext cx="4594860" cy="369332"/>
          </a:xfrm>
          <a:prstGeom prst="rect">
            <a:avLst/>
          </a:prstGeom>
          <a:noFill/>
        </p:spPr>
        <p:txBody>
          <a:bodyPr wrap="square" rtlCol="0">
            <a:spAutoFit/>
          </a:bodyPr>
          <a:lstStyle/>
          <a:p>
            <a:pPr algn="r"/>
            <a:r>
              <a:rPr lang="sv-SE">
                <a:solidFill>
                  <a:schemeClr val="tx1">
                    <a:lumMod val="65000"/>
                    <a:lumOff val="35000"/>
                  </a:schemeClr>
                </a:solidFill>
              </a:rPr>
              <a:t>Klimat- och miljömål</a:t>
            </a:r>
          </a:p>
        </p:txBody>
      </p:sp>
    </p:spTree>
    <p:extLst>
      <p:ext uri="{BB962C8B-B14F-4D97-AF65-F5344CB8AC3E}">
        <p14:creationId xmlns:p14="http://schemas.microsoft.com/office/powerpoint/2010/main" val="2341756057"/>
      </p:ext>
    </p:extLst>
  </p:cSld>
  <p:clrMapOvr>
    <a:masterClrMapping/>
  </p:clrMapOvr>
</p:sld>
</file>

<file path=ppt/theme/theme1.xml><?xml version="1.0" encoding="utf-8"?>
<a:theme xmlns:a="http://schemas.openxmlformats.org/drawingml/2006/main" name="Nacka kommun december 2023">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8202DA0-AFD5-44A7-B2EF-F03DEC54083C}" vid="{91F41270-B164-4F9A-A367-01CC0B5E08F2}"/>
    </a:ext>
  </a:extLst>
</a:theme>
</file>

<file path=ppt/theme/theme2.xml><?xml version="1.0" encoding="utf-8"?>
<a:theme xmlns:a="http://schemas.openxmlformats.org/drawingml/2006/main" name="1_Nacka kommun december 2023">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8202DA0-AFD5-44A7-B2EF-F03DEC54083C}" vid="{91F41270-B164-4F9A-A367-01CC0B5E08F2}"/>
    </a:ext>
  </a:extLst>
</a:theme>
</file>

<file path=ppt/theme/theme3.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f28776e-3ee1-458d-8a3c-093e9e7101c5">
      <Terms xmlns="http://schemas.microsoft.com/office/infopath/2007/PartnerControls"/>
    </lcf76f155ced4ddcb4097134ff3c332f>
    <TaxCatchAll xmlns="8f14a781-f031-43e0-af5e-85fec54e46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59E473FDB3AA948AD96266C748865A3" ma:contentTypeVersion="18" ma:contentTypeDescription="Skapa ett nytt dokument." ma:contentTypeScope="" ma:versionID="0096ce9fde654f6d7309492925289d6b">
  <xsd:schema xmlns:xsd="http://www.w3.org/2001/XMLSchema" xmlns:xs="http://www.w3.org/2001/XMLSchema" xmlns:p="http://schemas.microsoft.com/office/2006/metadata/properties" xmlns:ns2="cf28776e-3ee1-458d-8a3c-093e9e7101c5" xmlns:ns3="8f14a781-f031-43e0-af5e-85fec54e466e" targetNamespace="http://schemas.microsoft.com/office/2006/metadata/properties" ma:root="true" ma:fieldsID="02edd61dc7961791c7cc5bd694e72ace" ns2:_="" ns3:_="">
    <xsd:import namespace="cf28776e-3ee1-458d-8a3c-093e9e7101c5"/>
    <xsd:import namespace="8f14a781-f031-43e0-af5e-85fec54e46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8776e-3ee1-458d-8a3c-093e9e710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1cf1a017-191b-44d6-9726-ee633839f03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14a781-f031-43e0-af5e-85fec54e466e"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18" nillable="true" ma:displayName="Taxonomy Catch All Column" ma:hidden="true" ma:list="{415de441-a75e-4fdf-9286-a97e854b5814}" ma:internalName="TaxCatchAll" ma:showField="CatchAllData" ma:web="8f14a781-f031-43e0-af5e-85fec54e46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A80FD1-DEC9-4658-AE0A-33E9AB38BC96}">
  <ds:schemaRefs>
    <ds:schemaRef ds:uri="http://schemas.microsoft.com/sharepoint/v3/contenttype/forms"/>
  </ds:schemaRefs>
</ds:datastoreItem>
</file>

<file path=customXml/itemProps2.xml><?xml version="1.0" encoding="utf-8"?>
<ds:datastoreItem xmlns:ds="http://schemas.openxmlformats.org/officeDocument/2006/customXml" ds:itemID="{C575C123-D2E5-4A79-8B9C-17E11C31C75E}">
  <ds:schemaRefs>
    <ds:schemaRef ds:uri="8f14a781-f031-43e0-af5e-85fec54e466e"/>
    <ds:schemaRef ds:uri="cf28776e-3ee1-458d-8a3c-093e9e7101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382C65-58A7-4617-8D50-95145687A837}">
  <ds:schemaRefs>
    <ds:schemaRef ds:uri="8f14a781-f031-43e0-af5e-85fec54e466e"/>
    <ds:schemaRef ds:uri="cf28776e-3ee1-458d-8a3c-093e9e710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1372</Words>
  <Application>Microsoft Office PowerPoint</Application>
  <PresentationFormat>Bredbild</PresentationFormat>
  <Paragraphs>146</Paragraphs>
  <Slides>16</Slides>
  <Notes>11</Notes>
  <HiddenSlides>2</HiddenSlides>
  <MMClips>0</MMClips>
  <ScaleCrop>false</ScaleCrop>
  <HeadingPairs>
    <vt:vector size="6" baseType="variant">
      <vt:variant>
        <vt:lpstr>Använt teckensnitt</vt:lpstr>
      </vt:variant>
      <vt:variant>
        <vt:i4>2</vt:i4>
      </vt:variant>
      <vt:variant>
        <vt:lpstr>Tema</vt:lpstr>
      </vt:variant>
      <vt:variant>
        <vt:i4>2</vt:i4>
      </vt:variant>
      <vt:variant>
        <vt:lpstr>Bildrubriker</vt:lpstr>
      </vt:variant>
      <vt:variant>
        <vt:i4>16</vt:i4>
      </vt:variant>
    </vt:vector>
  </HeadingPairs>
  <TitlesOfParts>
    <vt:vector size="20" baseType="lpstr">
      <vt:lpstr>Arial</vt:lpstr>
      <vt:lpstr>Gill Sans MT</vt:lpstr>
      <vt:lpstr>Nacka kommun december 2023</vt:lpstr>
      <vt:lpstr>1_Nacka kommun december 2023</vt:lpstr>
      <vt:lpstr>PowerPoint-presentation</vt:lpstr>
      <vt:lpstr>PowerPoint-presentation</vt:lpstr>
      <vt:lpstr>Till dig som chef</vt:lpstr>
      <vt:lpstr>PowerPoint-presentation</vt:lpstr>
      <vt:lpstr>innehåll</vt:lpstr>
      <vt:lpstr>Varför pratar vi om klimat- och miljö?</vt:lpstr>
      <vt:lpstr>PowerPoint-presentation</vt:lpstr>
      <vt:lpstr>Ett klimatpositivt och  cirkulärt Nacka</vt:lpstr>
      <vt:lpstr>Ett grönare Nacka med livskraftiga natur och vattenmiljöer</vt:lpstr>
      <vt:lpstr>Ett klimatanpassat och hälsosamt nacka</vt:lpstr>
      <vt:lpstr>tillämpning av klimat- och miljömålen</vt:lpstr>
      <vt:lpstr>Det här gör vi redan –  och det gör skillnad</vt:lpstr>
      <vt:lpstr>Att diskutera</vt:lpstr>
      <vt:lpstr>Jobba vidare med oss!</vt:lpstr>
      <vt:lpstr>Emma östlund </vt:lpstr>
      <vt:lpstr>PowerPoint-presentation</vt:lpstr>
    </vt:vector>
  </TitlesOfParts>
  <Company>Nacka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Karin Ekeberg</dc:creator>
  <cp:lastModifiedBy>Frida Lenholm</cp:lastModifiedBy>
  <cp:revision>2</cp:revision>
  <cp:lastPrinted>2018-03-09T14:29:17Z</cp:lastPrinted>
  <dcterms:created xsi:type="dcterms:W3CDTF">2026-02-05T12:38:57Z</dcterms:created>
  <dcterms:modified xsi:type="dcterms:W3CDTF">2026-04-28T13:26:37Z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0x010100059E473FDB3AA948AD96266C748865A3</vt:lpwstr>
  </property>
  <property fmtid="{D5CDD505-2E9C-101B-9397-08002B2CF9AE}" pid="3" name="Order">
    <vt:r8>1245200</vt:r8>
  </property>
  <property fmtid="{D5CDD505-2E9C-101B-9397-08002B2CF9AE}" pid="4" name="MediaServiceImageTags">
    <vt:lpwstr/>
  </property>
</Properties>
</file>