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43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36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3" name="Bildobjekt 12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32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B95ED81E-9016-49F4-820C-D74A308CDA4B}" type="datetime1">
              <a:rPr lang="sv-SE" smtClean="0"/>
              <a:pPr/>
              <a:t>2016-05-17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69168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7600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2016-05-17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2016-05-17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vuxadmin@nacka.s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Möte 2016-06-17 om </a:t>
            </a:r>
            <a:r>
              <a:rPr lang="sv-SE" dirty="0" err="1" smtClean="0"/>
              <a:t>betygsrätt</a:t>
            </a:r>
            <a:r>
              <a:rPr lang="sv-SE" dirty="0" smtClean="0"/>
              <a:t> mm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Nationella prov – redovisning av resultat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dirty="0" smtClean="0"/>
              <a:t>En gång per halvår redovisas resultat från NP till SCB.</a:t>
            </a:r>
          </a:p>
          <a:p>
            <a:pPr lvl="1">
              <a:buFont typeface="Gill Sans MT" panose="020B0502020104020203" pitchFamily="34" charset="0"/>
              <a:buChar char="–"/>
            </a:pPr>
            <a:r>
              <a:rPr lang="sv-SE" dirty="0" smtClean="0"/>
              <a:t>Skolor med skolenhetskod i SCB:s register redovisar med egen inloggning på SCB:s hemsida. (Gäller f n främst anordnare av SFI).</a:t>
            </a:r>
          </a:p>
          <a:p>
            <a:pPr lvl="1">
              <a:buFont typeface="Gill Sans MT" panose="020B0502020104020203" pitchFamily="34" charset="0"/>
              <a:buChar char="–"/>
            </a:pPr>
            <a:r>
              <a:rPr lang="sv-SE" dirty="0" smtClean="0"/>
              <a:t>Samtliga berörda skolor redovisar på Excelmall till Nacka</a:t>
            </a:r>
          </a:p>
          <a:p>
            <a:pPr lvl="2">
              <a:buFont typeface="Gill Sans MT" panose="020B0502020104020203" pitchFamily="34" charset="0"/>
              <a:buChar char="–"/>
            </a:pPr>
            <a:r>
              <a:rPr lang="sv-SE" dirty="0"/>
              <a:t>m</a:t>
            </a:r>
            <a:r>
              <a:rPr lang="sv-SE" dirty="0" smtClean="0"/>
              <a:t>allen läggs ut på Nackas anordnarwebb</a:t>
            </a:r>
          </a:p>
          <a:p>
            <a:pPr lvl="2">
              <a:buFont typeface="Gill Sans MT" panose="020B0502020104020203" pitchFamily="34" charset="0"/>
              <a:buChar char="–"/>
            </a:pPr>
            <a:r>
              <a:rPr lang="sv-SE" dirty="0"/>
              <a:t>e</a:t>
            </a:r>
            <a:r>
              <a:rPr lang="sv-SE" dirty="0" smtClean="0"/>
              <a:t>-postadress </a:t>
            </a:r>
            <a:r>
              <a:rPr lang="sv-SE" dirty="0" smtClean="0">
                <a:hlinkClick r:id="rId2"/>
              </a:rPr>
              <a:t>vuxadmin@nacka.se</a:t>
            </a:r>
            <a:r>
              <a:rPr lang="sv-SE" dirty="0" smtClean="0"/>
              <a:t> </a:t>
            </a:r>
          </a:p>
          <a:p>
            <a:pPr lvl="1">
              <a:buFont typeface="Gill Sans MT" panose="020B0502020104020203" pitchFamily="34" charset="0"/>
              <a:buChar char="–"/>
            </a:pPr>
            <a:endParaRPr lang="sv-SE" dirty="0" smtClean="0"/>
          </a:p>
          <a:p>
            <a:pPr lvl="2"/>
            <a:r>
              <a:rPr lang="sv-SE" dirty="0" smtClean="0"/>
              <a:t>Höstterminens resultat senast 1/2</a:t>
            </a:r>
          </a:p>
          <a:p>
            <a:pPr lvl="2"/>
            <a:r>
              <a:rPr lang="sv-SE" dirty="0" smtClean="0"/>
              <a:t>Vårterminens resultat senast 1/9</a:t>
            </a:r>
          </a:p>
        </p:txBody>
      </p:sp>
    </p:spTree>
    <p:extLst>
      <p:ext uri="{BB962C8B-B14F-4D97-AF65-F5344CB8AC3E}">
        <p14:creationId xmlns:p14="http://schemas.microsoft.com/office/powerpoint/2010/main" val="423737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Nationella prov - arkivering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Prov i svenska, svenska som andraspråk och SFI lämnas till Nacka kommun för arkivering.</a:t>
            </a:r>
          </a:p>
          <a:p>
            <a:endParaRPr lang="sv-SE" dirty="0"/>
          </a:p>
          <a:p>
            <a:r>
              <a:rPr lang="sv-SE" dirty="0" smtClean="0"/>
              <a:t>Övriga prov förvaras av skolan under 5 år från provtillfället.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Kommunarkivet informerar!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62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CSN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Åtagande enligt auktorisationsvillkoren</a:t>
            </a:r>
          </a:p>
          <a:p>
            <a:r>
              <a:rPr lang="sv-SE" dirty="0" smtClean="0"/>
              <a:t>Inga uppgifter från Nacka till CSN!</a:t>
            </a:r>
          </a:p>
          <a:p>
            <a:r>
              <a:rPr lang="sv-SE" dirty="0" smtClean="0"/>
              <a:t>Blankett 2407W för anmälan av eleven.</a:t>
            </a:r>
          </a:p>
          <a:p>
            <a:r>
              <a:rPr lang="sv-SE" dirty="0" smtClean="0"/>
              <a:t>Studeranderapportering på CSN:s sida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 smtClean="0"/>
              <a:t>Behörighetsadministratör anmälas 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 smtClean="0"/>
              <a:t>Användare anmälas för behörighet</a:t>
            </a:r>
          </a:p>
          <a:p>
            <a:pPr marL="914400" lvl="1" indent="-457200">
              <a:buFont typeface="+mj-lt"/>
              <a:buAutoNum type="arabicPeriod"/>
            </a:pPr>
            <a:endParaRPr lang="sv-SE" dirty="0"/>
          </a:p>
          <a:p>
            <a:pPr marL="457200" lvl="1" indent="0">
              <a:buNone/>
            </a:pPr>
            <a:r>
              <a:rPr lang="sv-SE" dirty="0" smtClean="0"/>
              <a:t>Glöm inte att informera lärare om vad som gäller för Nackaelever!</a:t>
            </a:r>
          </a:p>
          <a:p>
            <a:pPr lvl="1"/>
            <a:endParaRPr lang="sv-SE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789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Program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/>
              <a:t>Utgångspunkt</a:t>
            </a:r>
          </a:p>
          <a:p>
            <a:pPr lvl="0">
              <a:buFontTx/>
              <a:buChar char="-"/>
            </a:pPr>
            <a:r>
              <a:rPr lang="sv-SE" dirty="0" smtClean="0"/>
              <a:t>Krav i auktorisationsvillkor att alla anordnare har betygsrätt</a:t>
            </a:r>
          </a:p>
          <a:p>
            <a:pPr lvl="0">
              <a:buFontTx/>
              <a:buChar char="-"/>
            </a:pPr>
            <a:r>
              <a:rPr lang="sv-SE" dirty="0" smtClean="0"/>
              <a:t>Anordnarna utfärdar betyg (utdrag ur betygskatalogen)</a:t>
            </a:r>
          </a:p>
          <a:p>
            <a:r>
              <a:rPr lang="sv-SE" dirty="0" smtClean="0"/>
              <a:t>Nationella </a:t>
            </a:r>
            <a:r>
              <a:rPr lang="sv-SE" dirty="0"/>
              <a:t>prov i vuxenutbildningen och redovisning av provresultat</a:t>
            </a:r>
          </a:p>
          <a:p>
            <a:pPr lvl="0"/>
            <a:r>
              <a:rPr lang="sv-SE" dirty="0" smtClean="0"/>
              <a:t>CSN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19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Utbildningsanordnare med </a:t>
            </a:r>
            <a:r>
              <a:rPr lang="sv-SE" dirty="0" err="1"/>
              <a:t>betygsrätt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>Skolinspektionen </a:t>
            </a:r>
            <a:r>
              <a:rPr lang="sv-SE" dirty="0" smtClean="0"/>
              <a:t>2016 - några slutsatser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Skolinspektionen har tillsynsansvar</a:t>
            </a:r>
          </a:p>
          <a:p>
            <a:r>
              <a:rPr lang="sv-SE" dirty="0" smtClean="0"/>
              <a:t>Huvudmannens styrning uppfattas </a:t>
            </a:r>
            <a:r>
              <a:rPr lang="sv-SE" dirty="0"/>
              <a:t>som </a:t>
            </a:r>
            <a:r>
              <a:rPr lang="sv-SE" dirty="0" smtClean="0"/>
              <a:t>otydlig </a:t>
            </a:r>
          </a:p>
          <a:p>
            <a:r>
              <a:rPr lang="sv-SE" dirty="0"/>
              <a:t>H</a:t>
            </a:r>
            <a:r>
              <a:rPr lang="sv-SE" dirty="0" smtClean="0"/>
              <a:t>uvudmannens styrning kan inskränka elevens rätt</a:t>
            </a:r>
          </a:p>
          <a:p>
            <a:r>
              <a:rPr lang="sv-SE" dirty="0" smtClean="0"/>
              <a:t>Utbildningsanordnarna </a:t>
            </a:r>
            <a:r>
              <a:rPr lang="sv-SE" dirty="0"/>
              <a:t>har </a:t>
            </a:r>
            <a:r>
              <a:rPr lang="sv-SE" dirty="0" smtClean="0"/>
              <a:t>inte </a:t>
            </a:r>
            <a:r>
              <a:rPr lang="sv-SE" dirty="0"/>
              <a:t>krav på sig att bevara underlag för satta betyg efter avslutad </a:t>
            </a:r>
            <a:r>
              <a:rPr lang="sv-SE" dirty="0" smtClean="0"/>
              <a:t>utbildning </a:t>
            </a:r>
          </a:p>
          <a:p>
            <a:r>
              <a:rPr lang="sv-SE" dirty="0"/>
              <a:t>S</a:t>
            </a:r>
            <a:r>
              <a:rPr lang="sv-SE" dirty="0" smtClean="0"/>
              <a:t>aknar </a:t>
            </a:r>
            <a:r>
              <a:rPr lang="sv-SE" dirty="0"/>
              <a:t>krav på intern kvalitetskontroll </a:t>
            </a:r>
            <a:r>
              <a:rPr lang="sv-SE" dirty="0" smtClean="0"/>
              <a:t>(en </a:t>
            </a:r>
            <a:r>
              <a:rPr lang="sv-SE" dirty="0"/>
              <a:t>uppdragsgivare som säkerställer att avtal </a:t>
            </a:r>
            <a:r>
              <a:rPr lang="sv-SE" dirty="0" smtClean="0"/>
              <a:t>följs) </a:t>
            </a:r>
            <a:r>
              <a:rPr lang="sv-SE" dirty="0"/>
              <a:t>samt genom statlig </a:t>
            </a:r>
            <a:r>
              <a:rPr lang="sv-SE" dirty="0" smtClean="0"/>
              <a:t>tillsyn</a:t>
            </a:r>
          </a:p>
          <a:p>
            <a:r>
              <a:rPr lang="sv-SE" dirty="0"/>
              <a:t>U</a:t>
            </a:r>
            <a:r>
              <a:rPr lang="sv-SE" dirty="0" smtClean="0"/>
              <a:t>tbildningsanordnare </a:t>
            </a:r>
            <a:r>
              <a:rPr lang="sv-SE" dirty="0"/>
              <a:t>uppfattar regelverket som </a:t>
            </a:r>
            <a:r>
              <a:rPr lang="sv-SE" dirty="0" smtClean="0"/>
              <a:t>svårgenomträngligt</a:t>
            </a:r>
          </a:p>
          <a:p>
            <a:r>
              <a:rPr lang="sv-SE" dirty="0" smtClean="0"/>
              <a:t>Problem vid betygssättning </a:t>
            </a:r>
            <a:r>
              <a:rPr lang="sv-SE" dirty="0"/>
              <a:t>av praktiska </a:t>
            </a:r>
            <a:r>
              <a:rPr lang="sv-SE" dirty="0" smtClean="0"/>
              <a:t>moment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44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Förbättringsområden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v-SE" dirty="0"/>
          </a:p>
          <a:p>
            <a:r>
              <a:rPr lang="sv-SE" dirty="0"/>
              <a:t>Kunskapen om utbildningsformen behöver förbättras </a:t>
            </a:r>
          </a:p>
          <a:p>
            <a:r>
              <a:rPr lang="sv-SE" dirty="0" smtClean="0"/>
              <a:t>Avtalen </a:t>
            </a:r>
            <a:r>
              <a:rPr lang="sv-SE" dirty="0"/>
              <a:t>styr utbildningens innehåll mer än författningarnas krav: </a:t>
            </a:r>
          </a:p>
          <a:p>
            <a:r>
              <a:rPr lang="sv-SE" dirty="0"/>
              <a:t>S</a:t>
            </a:r>
            <a:r>
              <a:rPr lang="sv-SE" dirty="0" smtClean="0"/>
              <a:t>tudietakten </a:t>
            </a:r>
            <a:r>
              <a:rPr lang="sv-SE" dirty="0"/>
              <a:t>inte anpassas efter elevernas förutsättningar </a:t>
            </a:r>
          </a:p>
          <a:p>
            <a:r>
              <a:rPr lang="sv-SE" dirty="0"/>
              <a:t>V</a:t>
            </a:r>
            <a:r>
              <a:rPr lang="sv-SE" dirty="0" smtClean="0"/>
              <a:t>alidering </a:t>
            </a:r>
            <a:r>
              <a:rPr lang="sv-SE" dirty="0"/>
              <a:t>görs inte i tillräcklig utsträckning eftersom det inte anges i avtalen </a:t>
            </a:r>
          </a:p>
          <a:p>
            <a:r>
              <a:rPr lang="sv-SE" dirty="0" smtClean="0"/>
              <a:t>Bedömningen </a:t>
            </a:r>
            <a:r>
              <a:rPr lang="sv-SE" dirty="0"/>
              <a:t>av praktiska moment kan utvecklas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960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Betygsrättens omfattning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Vad? - Endast angivna kurskoder</a:t>
            </a:r>
          </a:p>
          <a:p>
            <a:pPr marL="0" indent="0">
              <a:buNone/>
            </a:pPr>
            <a:r>
              <a:rPr lang="sv-SE" dirty="0" smtClean="0"/>
              <a:t>När? – Från datum för betygsrätt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Vad gäller för</a:t>
            </a:r>
          </a:p>
          <a:p>
            <a:pPr>
              <a:buFontTx/>
              <a:buChar char="-"/>
            </a:pPr>
            <a:r>
              <a:rPr lang="sv-SE" dirty="0" smtClean="0"/>
              <a:t>Gymnasiearbete</a:t>
            </a:r>
          </a:p>
          <a:p>
            <a:pPr>
              <a:buFontTx/>
              <a:buChar char="-"/>
            </a:pPr>
            <a:r>
              <a:rPr lang="sv-SE" dirty="0" smtClean="0"/>
              <a:t>Delkurser</a:t>
            </a:r>
          </a:p>
          <a:p>
            <a:pPr>
              <a:buFontTx/>
              <a:buChar char="-"/>
            </a:pPr>
            <a:r>
              <a:rPr lang="sv-SE" dirty="0" smtClean="0"/>
              <a:t>Orienteringskurser</a:t>
            </a:r>
          </a:p>
          <a:p>
            <a:pPr marL="0" indent="0">
              <a:buNone/>
            </a:pPr>
            <a:r>
              <a:rPr lang="sv-SE" dirty="0" smtClean="0"/>
              <a:t>???????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179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Nacka kommun utfärdar följande betyg: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7584" y="1600200"/>
            <a:ext cx="8064896" cy="4525963"/>
          </a:xfrm>
        </p:spPr>
        <p:txBody>
          <a:bodyPr/>
          <a:lstStyle/>
          <a:p>
            <a:r>
              <a:rPr lang="sv-SE" dirty="0" smtClean="0"/>
              <a:t>Slutbetyg/Examensbevis</a:t>
            </a:r>
          </a:p>
          <a:p>
            <a:r>
              <a:rPr lang="sv-SE" dirty="0" smtClean="0"/>
              <a:t>Samlat betygsdokument/Utdrag ur betygskatalogen för</a:t>
            </a:r>
          </a:p>
          <a:p>
            <a:pPr lvl="1"/>
            <a:r>
              <a:rPr lang="sv-SE" dirty="0" smtClean="0"/>
              <a:t>för betyg satta före datum för skolans betygsrätt</a:t>
            </a:r>
          </a:p>
          <a:p>
            <a:pPr lvl="1"/>
            <a:r>
              <a:rPr lang="sv-SE" dirty="0" smtClean="0"/>
              <a:t>när </a:t>
            </a:r>
            <a:r>
              <a:rPr lang="sv-SE" dirty="0"/>
              <a:t>eleven vill ha sammanställning av kurser från flera </a:t>
            </a:r>
            <a:r>
              <a:rPr lang="sv-SE" dirty="0" smtClean="0"/>
              <a:t>utbildningsexperter</a:t>
            </a:r>
          </a:p>
          <a:p>
            <a:pPr lvl="1"/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977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Dokument att skicka till Nacka kommun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För alla kurser som ges med Nacka kommun som huvudman – inom 2 veckor från kursslut</a:t>
            </a:r>
          </a:p>
          <a:p>
            <a:pPr>
              <a:buFontTx/>
              <a:buChar char="-"/>
            </a:pPr>
            <a:r>
              <a:rPr lang="sv-SE" dirty="0" smtClean="0"/>
              <a:t>Betygskatalog</a:t>
            </a:r>
          </a:p>
          <a:p>
            <a:pPr>
              <a:buFontTx/>
              <a:buChar char="-"/>
            </a:pPr>
            <a:r>
              <a:rPr lang="sv-SE" dirty="0" smtClean="0"/>
              <a:t>Registrering i Nacka24</a:t>
            </a:r>
          </a:p>
          <a:p>
            <a:pPr marL="457200" lvl="1" indent="0">
              <a:buNone/>
            </a:pPr>
            <a:endParaRPr lang="sv-SE" dirty="0" smtClean="0"/>
          </a:p>
          <a:p>
            <a:pPr>
              <a:buFontTx/>
              <a:buChar char="-"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I samband med utfärdande av betyg</a:t>
            </a:r>
          </a:p>
          <a:p>
            <a:pPr marL="0" indent="0">
              <a:buNone/>
            </a:pPr>
            <a:r>
              <a:rPr lang="sv-SE" dirty="0" smtClean="0"/>
              <a:t>- Kopia av betygshandlingen?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198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Nationella prov - beställning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Info om beställning och hantering på Skolverkets sida.</a:t>
            </a:r>
          </a:p>
          <a:p>
            <a:r>
              <a:rPr lang="sv-SE" dirty="0" smtClean="0"/>
              <a:t>Beställning via Nacka kommun (e-postadress: vuxadmin@nacka.se)</a:t>
            </a:r>
          </a:p>
          <a:p>
            <a:r>
              <a:rPr lang="sv-SE" dirty="0" smtClean="0"/>
              <a:t>Skolor med betygsrätt kan kolla med Skolverket om de kan få egna inloggningsuppgifter för beställning.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72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Nationella prov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Obligatoriskt för </a:t>
            </a:r>
          </a:p>
          <a:p>
            <a:pPr lvl="1"/>
            <a:r>
              <a:rPr lang="sv-SE" dirty="0" smtClean="0"/>
              <a:t>SFI</a:t>
            </a:r>
          </a:p>
          <a:p>
            <a:pPr lvl="1"/>
            <a:r>
              <a:rPr lang="sv-SE" dirty="0" smtClean="0"/>
              <a:t>Gymnasiala kurser </a:t>
            </a:r>
          </a:p>
          <a:p>
            <a:pPr lvl="2"/>
            <a:r>
              <a:rPr lang="sv-SE" dirty="0" smtClean="0"/>
              <a:t>Svenska 1 och 3</a:t>
            </a:r>
          </a:p>
          <a:p>
            <a:pPr lvl="2"/>
            <a:r>
              <a:rPr lang="sv-SE" dirty="0" smtClean="0"/>
              <a:t>Svenska som andraspråk 1 och 3</a:t>
            </a:r>
          </a:p>
          <a:p>
            <a:pPr lvl="2"/>
            <a:r>
              <a:rPr lang="sv-SE" dirty="0" smtClean="0"/>
              <a:t>Engelska 5 och 6</a:t>
            </a:r>
          </a:p>
          <a:p>
            <a:pPr lvl="2"/>
            <a:r>
              <a:rPr lang="sv-SE" dirty="0" smtClean="0"/>
              <a:t>Matematik 1-4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 smtClean="0"/>
              <a:t>Observera att proven har viss användningstid!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36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orange kvarnhjul och lila logotyp</Template>
  <TotalTime>875</TotalTime>
  <Words>428</Words>
  <Application>Microsoft Office PowerPoint</Application>
  <PresentationFormat>Bildspel på skärmen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Office-tema</vt:lpstr>
      <vt:lpstr>Möte 2016-06-17 om betygsrätt mm</vt:lpstr>
      <vt:lpstr>Program</vt:lpstr>
      <vt:lpstr>Utbildningsanordnare med betygsrätt Skolinspektionen 2016 - några slutsatser</vt:lpstr>
      <vt:lpstr>Förbättringsområden</vt:lpstr>
      <vt:lpstr>Betygsrättens omfattning</vt:lpstr>
      <vt:lpstr>Nacka kommun utfärdar följande betyg:</vt:lpstr>
      <vt:lpstr>Dokument att skicka till Nacka kommun</vt:lpstr>
      <vt:lpstr>Nationella prov - beställning</vt:lpstr>
      <vt:lpstr>Nationella prov</vt:lpstr>
      <vt:lpstr>Nationella prov – redovisning av resultat</vt:lpstr>
      <vt:lpstr>Nationella prov - arkivering </vt:lpstr>
      <vt:lpstr>CSN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Utbildningsanordnare med betygsrätt Skolinspektionen 2016</dc:title>
  <dc:creator>Ström Staffan</dc:creator>
  <cp:lastModifiedBy>Ström Staffan</cp:lastModifiedBy>
  <cp:revision>9</cp:revision>
  <dcterms:created xsi:type="dcterms:W3CDTF">2016-05-16T06:53:20Z</dcterms:created>
  <dcterms:modified xsi:type="dcterms:W3CDTF">2016-05-17T11:00:54Z</dcterms:modified>
</cp:coreProperties>
</file>