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2" r:id="rId3"/>
    <p:sldId id="263" r:id="rId4"/>
    <p:sldId id="264" r:id="rId5"/>
    <p:sldId id="265" r:id="rId6"/>
  </p:sldIdLst>
  <p:sldSz cx="9144000" cy="6858000" type="screen4x3"/>
  <p:notesSz cx="6799263" cy="99298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3349" autoAdjust="0"/>
  </p:normalViewPr>
  <p:slideViewPr>
    <p:cSldViewPr snapToGrid="0" snapToObjects="1">
      <p:cViewPr>
        <p:scale>
          <a:sx n="61" d="100"/>
          <a:sy n="61" d="100"/>
        </p:scale>
        <p:origin x="144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6AFCA-118E-4B44-A91F-7F5EC855E039}" type="datetimeFigureOut">
              <a:rPr lang="sv-SE" smtClean="0"/>
              <a:t>2016-05-12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CD18C-FF50-4F5C-ADD2-842E99D7DB0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84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B473-63D7-4B49-A4C1-0E7DD3942EE7}" type="datetimeFigureOut">
              <a:rPr lang="sv-SE" smtClean="0"/>
              <a:t>2016-05-12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2BD66-048D-444D-B2C8-E58BE998FE3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410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2BD66-048D-444D-B2C8-E58BE998FE3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01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I sammarbete med Sverigehälsan har jag tagit fram två kurser.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Syftar</a:t>
            </a:r>
            <a:r>
              <a:rPr lang="sv-SE" baseline="0" dirty="0" smtClean="0"/>
              <a:t> till ökad kunskap för en flera yrkesgrupper som i sitt arbete möter personer som varit med om svåra händelser.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i="1" baseline="0" dirty="0" smtClean="0"/>
              <a:t>Inte</a:t>
            </a:r>
            <a:r>
              <a:rPr lang="sv-SE" baseline="0" dirty="0" smtClean="0"/>
              <a:t> terapeutiska utbildningar.</a:t>
            </a:r>
            <a:endParaRPr lang="sv-S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Presentation</a:t>
            </a:r>
            <a:r>
              <a:rPr lang="sv-SE" baseline="0" dirty="0" smtClean="0"/>
              <a:t> av mig och Jonas.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E9ADB-5447-4B00-98CB-AC932ABED12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566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Inledning: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flyktingar – det finns hela bredden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bästa fall....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 emellan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värsta fall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kan utgå från att de i någon mån har någon form av krisreaktion, om än mild.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Oavsett flykting eller inte.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Även om man är född i Sverige är det svårt att gå genom livet utan att någon gång hamna i kris.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Krisreaktionen generisk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alla människor som varit med om en svår händelse.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Behov</a:t>
            </a:r>
            <a:r>
              <a:rPr lang="sv-SE" baseline="0" dirty="0" smtClean="0"/>
              <a:t> </a:t>
            </a:r>
            <a:r>
              <a:rPr lang="sv-SE" dirty="0" smtClean="0"/>
              <a:t>Människor: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Snabbt</a:t>
            </a:r>
            <a:r>
              <a:rPr lang="sv-SE" baseline="0" dirty="0" smtClean="0"/>
              <a:t> insatt krisstöd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Emotionellt avlastande samtal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Förebyggande för att undvika kroniska besvär i form av PTSD, depression, missbruk eller andra psykiatriska besvär.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Stärka människans inneboende läkning och stötta individens </a:t>
            </a:r>
            <a:r>
              <a:rPr lang="sv-SE" baseline="0" dirty="0" err="1" smtClean="0"/>
              <a:t>coping</a:t>
            </a:r>
            <a:r>
              <a:rPr lang="sv-SE" baseline="0" dirty="0" smtClean="0"/>
              <a:t> och adaptionsförmåga.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Behov Personalen: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Kunskapsbaserat förhållningsätt</a:t>
            </a:r>
            <a:r>
              <a:rPr lang="sv-SE" baseline="0" dirty="0" smtClean="0"/>
              <a:t> – hjälper – tryggare i sitt arbete, perspektivtagande, empatiskt förhållningssätt, </a:t>
            </a:r>
            <a:r>
              <a:rPr lang="sv-SE" baseline="0" dirty="0" err="1" smtClean="0"/>
              <a:t>compassion</a:t>
            </a: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Minska risken för empatisk</a:t>
            </a:r>
            <a:r>
              <a:rPr lang="sv-SE" baseline="0" dirty="0" smtClean="0"/>
              <a:t> utmattning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E9ADB-5447-4B00-98CB-AC932ABED12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367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Använda sig själv som trygghetsskapande kontext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 lyssning - emotionellt avlastande samtal handlar om att lyssna snarare än att prata/ge interventioner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psykoedukation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om kamp/flykt/frys och vanliga reaktioner efter svåra händelser. Normalisera och validera.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 information om processen. Gå igenom händelsen, inte känslor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E9ADB-5447-4B00-98CB-AC932ABED12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75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Kunskapsbaserat bemötande - lättare med empati och medkänsla!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läkande mötet - aktivering av social engagement-systemet (Steven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Porges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Hantera effektsmitta och undvika empatisk utmattning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E9ADB-5447-4B00-98CB-AC932ABED12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037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FB08-770B-184C-B6BC-6995A75FE67E}" type="datetimeFigureOut">
              <a:rPr lang="sv-SE" smtClean="0"/>
              <a:t>2016-05-12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2D0D-19FE-3E42-A150-93D80182E52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54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FB08-770B-184C-B6BC-6995A75FE67E}" type="datetimeFigureOut">
              <a:rPr lang="sv-SE" smtClean="0"/>
              <a:t>2016-05-12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2D0D-19FE-3E42-A150-93D80182E52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5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FB08-770B-184C-B6BC-6995A75FE67E}" type="datetimeFigureOut">
              <a:rPr lang="sv-SE" smtClean="0"/>
              <a:t>2016-05-12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2D0D-19FE-3E42-A150-93D80182E52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56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FB08-770B-184C-B6BC-6995A75FE67E}" type="datetimeFigureOut">
              <a:rPr lang="sv-SE" smtClean="0"/>
              <a:t>2016-05-12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2D0D-19FE-3E42-A150-93D80182E52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12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FB08-770B-184C-B6BC-6995A75FE67E}" type="datetimeFigureOut">
              <a:rPr lang="sv-SE" smtClean="0"/>
              <a:t>2016-05-12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2D0D-19FE-3E42-A150-93D80182E52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89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FB08-770B-184C-B6BC-6995A75FE67E}" type="datetimeFigureOut">
              <a:rPr lang="sv-SE" smtClean="0"/>
              <a:t>2016-05-12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2D0D-19FE-3E42-A150-93D80182E52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449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FB08-770B-184C-B6BC-6995A75FE67E}" type="datetimeFigureOut">
              <a:rPr lang="sv-SE" smtClean="0"/>
              <a:t>2016-05-12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2D0D-19FE-3E42-A150-93D80182E52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96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FB08-770B-184C-B6BC-6995A75FE67E}" type="datetimeFigureOut">
              <a:rPr lang="sv-SE" smtClean="0"/>
              <a:t>2016-05-12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2D0D-19FE-3E42-A150-93D80182E52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456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FB08-770B-184C-B6BC-6995A75FE67E}" type="datetimeFigureOut">
              <a:rPr lang="sv-SE" smtClean="0"/>
              <a:t>2016-05-12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2D0D-19FE-3E42-A150-93D80182E52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6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FB08-770B-184C-B6BC-6995A75FE67E}" type="datetimeFigureOut">
              <a:rPr lang="sv-SE" smtClean="0"/>
              <a:t>2016-05-12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2D0D-19FE-3E42-A150-93D80182E52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321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FB08-770B-184C-B6BC-6995A75FE67E}" type="datetimeFigureOut">
              <a:rPr lang="sv-SE" smtClean="0"/>
              <a:t>2016-05-12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2D0D-19FE-3E42-A150-93D80182E52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72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004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FB08-770B-184C-B6BC-6995A75FE67E}" type="datetimeFigureOut">
              <a:rPr lang="sv-SE" smtClean="0"/>
              <a:t>2016-05-12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2D0D-19FE-3E42-A150-93D80182E52A}" type="slidenum">
              <a:rPr lang="sv-SE" smtClean="0"/>
              <a:t>‹Nr.›</a:t>
            </a:fld>
            <a:endParaRPr lang="sv-SE"/>
          </a:p>
        </p:txBody>
      </p:sp>
      <p:pic>
        <p:nvPicPr>
          <p:cNvPr id="9" name="Bildobjekt 8" descr="svh_footer_ppt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9083"/>
            <a:ext cx="9144000" cy="978917"/>
          </a:xfrm>
          <a:prstGeom prst="rect">
            <a:avLst/>
          </a:prstGeom>
        </p:spPr>
      </p:pic>
      <p:pic>
        <p:nvPicPr>
          <p:cNvPr id="10" name="Bildobjekt 9" descr="svh-logo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93" y="6119517"/>
            <a:ext cx="1751896" cy="5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1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ktangel 10"/>
            <p:cNvSpPr/>
            <p:nvPr/>
          </p:nvSpPr>
          <p:spPr>
            <a:xfrm>
              <a:off x="0" y="4820717"/>
              <a:ext cx="9144000" cy="2037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 descr="svh-logo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720" y="5836787"/>
              <a:ext cx="2639977" cy="756793"/>
            </a:xfrm>
            <a:prstGeom prst="rect">
              <a:avLst/>
            </a:prstGeom>
          </p:spPr>
        </p:pic>
        <p:pic>
          <p:nvPicPr>
            <p:cNvPr id="10" name="Bildobjekt 9" descr="svh_header_ppt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7022" y="5503514"/>
              <a:ext cx="3204413" cy="886830"/>
            </a:xfrm>
            <a:prstGeom prst="rect">
              <a:avLst/>
            </a:prstGeom>
          </p:spPr>
        </p:pic>
        <p:pic>
          <p:nvPicPr>
            <p:cNvPr id="12" name="Bildobjekt 11" descr="svh_bg_ppt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820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51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anose="020F0502020204030204" pitchFamily="34" charset="0"/>
              </a:rPr>
              <a:t>Kurser </a:t>
            </a:r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dirty="0" smtClean="0">
                <a:latin typeface="Calibri" panose="020F0502020204030204" pitchFamily="34" charset="0"/>
              </a:rPr>
              <a:t>Kris och krisstöd</a:t>
            </a:r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dirty="0" smtClean="0">
                <a:latin typeface="Calibri" panose="020F0502020204030204" pitchFamily="34" charset="0"/>
              </a:rPr>
              <a:t>Bemötande vid trauma</a:t>
            </a:r>
            <a:endParaRPr lang="sv-SE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15" y="2589185"/>
            <a:ext cx="1904999" cy="285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38" y="2589186"/>
            <a:ext cx="2266662" cy="285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anose="020F0502020204030204" pitchFamily="34" charset="0"/>
              </a:rPr>
              <a:t>Möta behov</a:t>
            </a:r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648585" y="1600200"/>
            <a:ext cx="4038600" cy="1204991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>
                <a:latin typeface="Calibri" panose="020F0502020204030204" pitchFamily="34" charset="0"/>
              </a:rPr>
              <a:t>Hos människor som varit med om svåra händelser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dirty="0" smtClean="0">
                <a:latin typeface="Calibri" panose="020F0502020204030204" pitchFamily="34" charset="0"/>
              </a:rPr>
              <a:t>Hos personalen </a:t>
            </a:r>
          </a:p>
          <a:p>
            <a:endParaRPr lang="sv-SE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37" y="2805191"/>
            <a:ext cx="3307871" cy="216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85" y="2805191"/>
            <a:ext cx="3795823" cy="21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 smtClean="0">
                <a:latin typeface="Calibri" panose="020F0502020204030204" pitchFamily="34" charset="0"/>
              </a:rPr>
              <a:t>Innehåll och syfte - </a:t>
            </a:r>
            <a:r>
              <a:rPr lang="sv-SE" sz="3200" b="1" i="1" dirty="0" smtClean="0">
                <a:latin typeface="Calibri" panose="020F0502020204030204" pitchFamily="34" charset="0"/>
              </a:rPr>
              <a:t>Kris </a:t>
            </a:r>
            <a:r>
              <a:rPr lang="sv-SE" sz="3200" b="1" i="1" dirty="0" smtClean="0">
                <a:latin typeface="Calibri" panose="020F0502020204030204" pitchFamily="34" charset="0"/>
              </a:rPr>
              <a:t>och </a:t>
            </a:r>
            <a:r>
              <a:rPr lang="sv-SE" sz="3200" b="1" i="1" dirty="0" smtClean="0">
                <a:latin typeface="Calibri" panose="020F0502020204030204" pitchFamily="34" charset="0"/>
              </a:rPr>
              <a:t>Krisstöd </a:t>
            </a:r>
            <a:r>
              <a:rPr lang="sv-SE" sz="3200" dirty="0" smtClean="0">
                <a:latin typeface="Calibri" panose="020F0502020204030204" pitchFamily="34" charset="0"/>
              </a:rPr>
              <a:t>(3 dagar)</a:t>
            </a:r>
            <a:endParaRPr lang="sv-SE" sz="3200" dirty="0">
              <a:latin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pPr>
              <a:buFont typeface="Calibri" panose="020F0502020204030204" pitchFamily="34" charset="0"/>
              <a:buChar char="-"/>
            </a:pPr>
            <a:r>
              <a:rPr lang="sv-SE" dirty="0" smtClean="0">
                <a:latin typeface="Calibri" panose="020F0502020204030204" pitchFamily="34" charset="0"/>
              </a:rPr>
              <a:t>Psykologisk och neurobiologisk förklaringsmodell till krisreaktion</a:t>
            </a:r>
          </a:p>
          <a:p>
            <a:pPr>
              <a:buFont typeface="Calibri" panose="020F0502020204030204" pitchFamily="34" charset="0"/>
              <a:buChar char="-"/>
            </a:pPr>
            <a:endParaRPr lang="sv-SE" dirty="0" smtClean="0"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sv-SE" dirty="0" smtClean="0">
                <a:latin typeface="Calibri" panose="020F0502020204030204" pitchFamily="34" charset="0"/>
              </a:rPr>
              <a:t>Principer för krisstöd</a:t>
            </a:r>
          </a:p>
          <a:p>
            <a:pPr>
              <a:buFont typeface="Calibri" panose="020F0502020204030204" pitchFamily="34" charset="0"/>
              <a:buChar char="-"/>
            </a:pPr>
            <a:endParaRPr lang="sv-SE" dirty="0" smtClean="0"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sv-SE" dirty="0" smtClean="0">
                <a:latin typeface="Calibri" panose="020F0502020204030204" pitchFamily="34" charset="0"/>
              </a:rPr>
              <a:t>Krisstöd och samtalsmetodik</a:t>
            </a:r>
            <a:endParaRPr lang="sv-S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latin typeface="Calibri" panose="020F0502020204030204" pitchFamily="34" charset="0"/>
              </a:rPr>
              <a:t>Innehåll och syfte - </a:t>
            </a:r>
            <a:r>
              <a:rPr lang="sv-SE" sz="2800" b="1" i="1" dirty="0" smtClean="0">
                <a:latin typeface="Calibri" panose="020F0502020204030204" pitchFamily="34" charset="0"/>
              </a:rPr>
              <a:t>Bemötande </a:t>
            </a:r>
            <a:r>
              <a:rPr lang="sv-SE" sz="2800" b="1" i="1" dirty="0" smtClean="0">
                <a:latin typeface="Calibri" panose="020F0502020204030204" pitchFamily="34" charset="0"/>
              </a:rPr>
              <a:t>vid </a:t>
            </a:r>
            <a:r>
              <a:rPr lang="sv-SE" sz="2800" b="1" i="1" dirty="0" smtClean="0">
                <a:latin typeface="Calibri" panose="020F0502020204030204" pitchFamily="34" charset="0"/>
              </a:rPr>
              <a:t>trauma </a:t>
            </a:r>
            <a:r>
              <a:rPr lang="sv-SE" sz="2800" dirty="0" smtClean="0">
                <a:latin typeface="Calibri" panose="020F0502020204030204" pitchFamily="34" charset="0"/>
              </a:rPr>
              <a:t>(2 dagar)</a:t>
            </a:r>
            <a:endParaRPr lang="sv-SE" sz="2800" dirty="0">
              <a:latin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pPr>
              <a:buFont typeface="Calibri" panose="020F0502020204030204" pitchFamily="34" charset="0"/>
              <a:buChar char="-"/>
            </a:pPr>
            <a:r>
              <a:rPr lang="sv-SE" dirty="0" smtClean="0">
                <a:latin typeface="Calibri" panose="020F0502020204030204" pitchFamily="34" charset="0"/>
              </a:rPr>
              <a:t>Bred orientering kring centrala begrepp inom trauma</a:t>
            </a:r>
          </a:p>
          <a:p>
            <a:pPr>
              <a:buFont typeface="Calibri" panose="020F0502020204030204" pitchFamily="34" charset="0"/>
              <a:buChar char="-"/>
            </a:pPr>
            <a:endParaRPr lang="sv-SE" dirty="0" smtClean="0"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sv-SE" dirty="0" smtClean="0">
                <a:latin typeface="Calibri" panose="020F0502020204030204" pitchFamily="34" charset="0"/>
              </a:rPr>
              <a:t>Bemötande, förhållningssätt och värderingar</a:t>
            </a:r>
          </a:p>
        </p:txBody>
      </p:sp>
    </p:spTree>
    <p:extLst>
      <p:ext uri="{BB962C8B-B14F-4D97-AF65-F5344CB8AC3E}">
        <p14:creationId xmlns:p14="http://schemas.microsoft.com/office/powerpoint/2010/main" val="10297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vart slips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Svh ppt mall</Template>
  <TotalTime>853</TotalTime>
  <Words>315</Words>
  <Application>Microsoft Macintosh PowerPoint</Application>
  <PresentationFormat>Bildspel på skärmen (4:3)</PresentationFormat>
  <Paragraphs>53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Calibri</vt:lpstr>
      <vt:lpstr>Garamond</vt:lpstr>
      <vt:lpstr>Arial</vt:lpstr>
      <vt:lpstr>Office-tema</vt:lpstr>
      <vt:lpstr>PowerPoint-presentation</vt:lpstr>
      <vt:lpstr>Kurser </vt:lpstr>
      <vt:lpstr>Möta behov</vt:lpstr>
      <vt:lpstr>Innehåll och syfte - Kris och Krisstöd (3 dagar)</vt:lpstr>
      <vt:lpstr>Innehåll och syfte - Bemötande vid trauma (2 dagar)</vt:lpstr>
    </vt:vector>
  </TitlesOfParts>
  <Company>Sverigehälsan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Lotta Söderholm</dc:creator>
  <cp:lastModifiedBy>Maria Lindhe</cp:lastModifiedBy>
  <cp:revision>34</cp:revision>
  <cp:lastPrinted>2015-10-22T10:36:29Z</cp:lastPrinted>
  <dcterms:created xsi:type="dcterms:W3CDTF">2015-10-21T13:15:19Z</dcterms:created>
  <dcterms:modified xsi:type="dcterms:W3CDTF">2016-05-12T19:45:02Z</dcterms:modified>
</cp:coreProperties>
</file>