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3" r:id="rId5"/>
  </p:sldMasterIdLst>
  <p:notesMasterIdLst>
    <p:notesMasterId r:id="rId26"/>
  </p:notesMasterIdLst>
  <p:handoutMasterIdLst>
    <p:handoutMasterId r:id="rId27"/>
  </p:handoutMasterIdLst>
  <p:sldIdLst>
    <p:sldId id="2147472110" r:id="rId6"/>
    <p:sldId id="2147472139" r:id="rId7"/>
    <p:sldId id="2147472121" r:id="rId8"/>
    <p:sldId id="2147472141" r:id="rId9"/>
    <p:sldId id="261" r:id="rId10"/>
    <p:sldId id="2147472131" r:id="rId11"/>
    <p:sldId id="2147472133" r:id="rId12"/>
    <p:sldId id="2134805115" r:id="rId13"/>
    <p:sldId id="2147472130" r:id="rId14"/>
    <p:sldId id="2134805343" r:id="rId15"/>
    <p:sldId id="2147472126" r:id="rId16"/>
    <p:sldId id="2134805118" r:id="rId17"/>
    <p:sldId id="336" r:id="rId18"/>
    <p:sldId id="2134805441" r:id="rId19"/>
    <p:sldId id="2147472135" r:id="rId20"/>
    <p:sldId id="2134805248" r:id="rId21"/>
    <p:sldId id="2147472137" r:id="rId22"/>
    <p:sldId id="2147472140" r:id="rId23"/>
    <p:sldId id="2147472142" r:id="rId24"/>
    <p:sldId id="279" r:id="rId25"/>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FE9855-562C-A4F7-6640-0749D87FA3B7}" name="Karin Ekeberg" initials="KE" userId="S::karin.ekeberg@nacka.se::6964b526-967d-4773-8868-4aacd91a2017" providerId="AD"/>
  <p188:author id="{8652ADDF-A68B-7E63-1671-D38291B1E329}" name="Emma Östlund" initials="EÖ" userId="S::emma.ostlund@nacka.se::5a766bff-7c18-4013-878a-223432fd9e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28"/>
    <a:srgbClr val="D1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8E495-7700-4B9C-B19E-E0547A344489}" v="232" dt="2026-05-20T06:26:13.2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404" autoAdjust="0"/>
  </p:normalViewPr>
  <p:slideViewPr>
    <p:cSldViewPr snapToGrid="0">
      <p:cViewPr varScale="1">
        <p:scale>
          <a:sx n="95" d="100"/>
          <a:sy n="95" d="100"/>
        </p:scale>
        <p:origin x="58" y="77"/>
      </p:cViewPr>
      <p:guideLst/>
    </p:cSldViewPr>
  </p:slideViewPr>
  <p:notesTextViewPr>
    <p:cViewPr>
      <p:scale>
        <a:sx n="100" d="100"/>
        <a:sy n="100" d="100"/>
      </p:scale>
      <p:origin x="0" y="0"/>
    </p:cViewPr>
  </p:notesTextViewPr>
  <p:notesViewPr>
    <p:cSldViewPr snapToGrid="0">
      <p:cViewPr varScale="1">
        <p:scale>
          <a:sx n="83" d="100"/>
          <a:sy n="83" d="100"/>
        </p:scale>
        <p:origin x="28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6DF61DB-AC4B-450F-93C3-C71E4FE8A52E}" type="datetimeFigureOut">
              <a:rPr lang="sv-SE" smtClean="0"/>
              <a:t>2026-05-20</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686C6F5-63B6-49E7-B2F9-5F41140D9FE4}" type="datetimeFigureOut">
              <a:rPr lang="en-GB" smtClean="0"/>
              <a:t>20/05/2026</a:t>
            </a:fld>
            <a:endParaRPr lang="en-GB"/>
          </a:p>
        </p:txBody>
      </p:sp>
      <p:sp>
        <p:nvSpPr>
          <p:cNvPr id="4" name="Platshållare för bildobjekt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Dagens agenda är följande. Vi kommer att gå igenom lite bakgrund till den kommunala satsningen inom grön innovation, tidplan, prata om vad innovation är, ge några exempel och därefter kommer vi kika på &lt;&lt;vår enhet / kommunens &gt;&gt; nuläge kring innovationskraft. </a:t>
            </a:r>
          </a:p>
        </p:txBody>
      </p:sp>
      <p:sp>
        <p:nvSpPr>
          <p:cNvPr id="4" name="Platshållare för bildnummer 3"/>
          <p:cNvSpPr>
            <a:spLocks noGrp="1"/>
          </p:cNvSpPr>
          <p:nvPr>
            <p:ph type="sldNum" sz="quarter" idx="5"/>
          </p:nvPr>
        </p:nvSpPr>
        <p:spPr/>
        <p:txBody>
          <a:bodyPr/>
          <a:lstStyle/>
          <a:p>
            <a:fld id="{7C088DA3-5DB5-423B-869F-710A2F573C74}" type="slidenum">
              <a:rPr lang="sv-SE" smtClean="0"/>
              <a:t>5</a:t>
            </a:fld>
            <a:endParaRPr lang="sv-SE" dirty="0"/>
          </a:p>
        </p:txBody>
      </p:sp>
    </p:spTree>
    <p:extLst>
      <p:ext uri="{BB962C8B-B14F-4D97-AF65-F5344CB8AC3E}">
        <p14:creationId xmlns:p14="http://schemas.microsoft.com/office/powerpoint/2010/main" val="237232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LÄSINSTRUKTION: Här ska du innan mötet klistra in din enhets pussel/resultat som du fick i samband med coachningen med Katarina Blomkvist. Du väljer själv om du vill prata utifrån enhetens pussel eller kommunens sammantagna pussel. </a:t>
            </a:r>
          </a:p>
          <a:p>
            <a:endParaRPr lang="sv-SE" dirty="0"/>
          </a:p>
          <a:p>
            <a:r>
              <a:rPr lang="sv-SE" dirty="0"/>
              <a:t>Du väljer också huruvida du vill presentera övningar som du fått från Katarina, eller om du vill gå direkt till övningen ”stora och lilla i” se sida 17.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682E1-CF1A-4C99-AAC9-92FC7F967BF7}"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699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194E8-8A05-1D54-FBB7-02314E1BE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85F5C-6E7A-0D50-DACF-986F48E0B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AB7FF-7721-F1E0-3B1A-68B7B958223E}"/>
              </a:ext>
            </a:extLst>
          </p:cNvPr>
          <p:cNvSpPr>
            <a:spLocks noGrp="1"/>
          </p:cNvSpPr>
          <p:nvPr>
            <p:ph type="body" idx="1"/>
          </p:nvPr>
        </p:nvSpPr>
        <p:spPr/>
        <p:txBody>
          <a:bodyPr/>
          <a:lstStyle/>
          <a:p>
            <a:r>
              <a:rPr lang="sv-SE" dirty="0"/>
              <a:t>Styrning nära gult, ert resultat. </a:t>
            </a:r>
          </a:p>
        </p:txBody>
      </p:sp>
      <p:sp>
        <p:nvSpPr>
          <p:cNvPr id="4" name="Slide Number Placeholder 3">
            <a:extLst>
              <a:ext uri="{FF2B5EF4-FFF2-40B4-BE49-F238E27FC236}">
                <a16:creationId xmlns:a16="http://schemas.microsoft.com/office/drawing/2014/main" id="{87FA6CC8-58E7-6633-7025-47D1938D8E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682E1-CF1A-4C99-AAC9-92FC7F967BF7}"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421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10EE-1810-6FF7-0EE1-77A5B845E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7A3D9-6F4B-14E2-CB43-A5707F445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87988-C99E-7192-ECD5-374CD05A6ABF}"/>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31FA4075-B5E4-9F86-E8A9-D4815583EF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682E1-CF1A-4C99-AAC9-92FC7F967BF7}"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37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kan beskriva de större innovationerna som stora I och mindre innovationer som lilla i. Jag vill att vi tar några minuter att diskutera vad vi på enheter gjort för stora respektive små innovationer. Tänk även några år tillbaka i tiden. Vi anpassar oss snabbare än vi tror, så det är lätt att glömma även stora förändringar. </a:t>
            </a:r>
          </a:p>
          <a:p>
            <a:endParaRPr lang="sv-SE" dirty="0"/>
          </a:p>
          <a:p>
            <a:pPr fontAlgn="t"/>
            <a:r>
              <a:rPr lang="sv-SE" sz="1200" b="0" i="0" kern="1200" dirty="0">
                <a:solidFill>
                  <a:schemeClr val="tx1"/>
                </a:solidFill>
                <a:effectLst/>
                <a:latin typeface="+mn-lt"/>
                <a:ea typeface="+mn-ea"/>
                <a:cs typeface="+mn-cs"/>
              </a:rPr>
              <a:t>&lt;&lt;Du som chef väljer om övningarna ska göras i smågrupper 2-3 personer eller i helgrupp. Vi rekommenderar att övning 1 görs i smågrupper, med frivillig uppsamling i storgrupp samt att övning 2 görs i helgrupp (popcorn)&gt;&gt;</a:t>
            </a:r>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17</a:t>
            </a:fld>
            <a:endParaRPr lang="en-GB"/>
          </a:p>
        </p:txBody>
      </p:sp>
    </p:spTree>
    <p:extLst>
      <p:ext uri="{BB962C8B-B14F-4D97-AF65-F5344CB8AC3E}">
        <p14:creationId xmlns:p14="http://schemas.microsoft.com/office/powerpoint/2010/main" val="226252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20</a:t>
            </a:fld>
            <a:endParaRPr lang="sv-SE" dirty="0"/>
          </a:p>
        </p:txBody>
      </p:sp>
    </p:spTree>
    <p:extLst>
      <p:ext uri="{BB962C8B-B14F-4D97-AF65-F5344CB8AC3E}">
        <p14:creationId xmlns:p14="http://schemas.microsoft.com/office/powerpoint/2010/main" val="225654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a:t>
            </a:r>
          </a:p>
        </p:txBody>
      </p:sp>
      <p:sp>
        <p:nvSpPr>
          <p:cNvPr id="4" name="Platshållare för bildnummer 3"/>
          <p:cNvSpPr>
            <a:spLocks noGrp="1"/>
          </p:cNvSpPr>
          <p:nvPr>
            <p:ph type="sldNum" sz="quarter" idx="5"/>
          </p:nvPr>
        </p:nvSpPr>
        <p:spPr/>
        <p:txBody>
          <a:bodyPr/>
          <a:lstStyle/>
          <a:p>
            <a:fld id="{7C088DA3-5DB5-423B-869F-710A2F573C74}" type="slidenum">
              <a:rPr lang="en-GB" smtClean="0"/>
              <a:t>6</a:t>
            </a:fld>
            <a:endParaRPr lang="en-GB"/>
          </a:p>
        </p:txBody>
      </p:sp>
    </p:spTree>
    <p:extLst>
      <p:ext uri="{BB962C8B-B14F-4D97-AF65-F5344CB8AC3E}">
        <p14:creationId xmlns:p14="http://schemas.microsoft.com/office/powerpoint/2010/main" val="374083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a:t>
            </a:r>
          </a:p>
        </p:txBody>
      </p:sp>
      <p:sp>
        <p:nvSpPr>
          <p:cNvPr id="4" name="Platshållare för bildnummer 3"/>
          <p:cNvSpPr>
            <a:spLocks noGrp="1"/>
          </p:cNvSpPr>
          <p:nvPr>
            <p:ph type="sldNum" sz="quarter" idx="5"/>
          </p:nvPr>
        </p:nvSpPr>
        <p:spPr/>
        <p:txBody>
          <a:bodyPr/>
          <a:lstStyle/>
          <a:p>
            <a:fld id="{7C088DA3-5DB5-423B-869F-710A2F573C74}" type="slidenum">
              <a:rPr lang="en-GB" smtClean="0"/>
              <a:t>7</a:t>
            </a:fld>
            <a:endParaRPr lang="en-GB"/>
          </a:p>
        </p:txBody>
      </p:sp>
    </p:spTree>
    <p:extLst>
      <p:ext uri="{BB962C8B-B14F-4D97-AF65-F5344CB8AC3E}">
        <p14:creationId xmlns:p14="http://schemas.microsoft.com/office/powerpoint/2010/main" val="298537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  </a:t>
            </a:r>
          </a:p>
        </p:txBody>
      </p:sp>
      <p:sp>
        <p:nvSpPr>
          <p:cNvPr id="4" name="Platshållare för bildnummer 3"/>
          <p:cNvSpPr>
            <a:spLocks noGrp="1"/>
          </p:cNvSpPr>
          <p:nvPr>
            <p:ph type="sldNum" sz="quarter" idx="5"/>
          </p:nvPr>
        </p:nvSpPr>
        <p:spPr/>
        <p:txBody>
          <a:bodyPr/>
          <a:lstStyle/>
          <a:p>
            <a:fld id="{7C088DA3-5DB5-423B-869F-710A2F573C74}" type="slidenum">
              <a:rPr lang="en-GB" smtClean="0"/>
              <a:t>8</a:t>
            </a:fld>
            <a:endParaRPr lang="en-GB"/>
          </a:p>
        </p:txBody>
      </p:sp>
    </p:spTree>
    <p:extLst>
      <p:ext uri="{BB962C8B-B14F-4D97-AF65-F5344CB8AC3E}">
        <p14:creationId xmlns:p14="http://schemas.microsoft.com/office/powerpoint/2010/main" val="423999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 </a:t>
            </a:r>
          </a:p>
        </p:txBody>
      </p:sp>
      <p:sp>
        <p:nvSpPr>
          <p:cNvPr id="4" name="Platshållare för bildnummer 3"/>
          <p:cNvSpPr>
            <a:spLocks noGrp="1"/>
          </p:cNvSpPr>
          <p:nvPr>
            <p:ph type="sldNum" sz="quarter" idx="5"/>
          </p:nvPr>
        </p:nvSpPr>
        <p:spPr/>
        <p:txBody>
          <a:bodyPr/>
          <a:lstStyle/>
          <a:p>
            <a:fld id="{7C088DA3-5DB5-423B-869F-710A2F573C74}" type="slidenum">
              <a:rPr lang="en-GB" smtClean="0"/>
              <a:t>9</a:t>
            </a:fld>
            <a:endParaRPr lang="en-GB"/>
          </a:p>
        </p:txBody>
      </p:sp>
    </p:spTree>
    <p:extLst>
      <p:ext uri="{BB962C8B-B14F-4D97-AF65-F5344CB8AC3E}">
        <p14:creationId xmlns:p14="http://schemas.microsoft.com/office/powerpoint/2010/main" val="277561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1" i="0" kern="1200" dirty="0">
                <a:solidFill>
                  <a:schemeClr val="tx1"/>
                </a:solidFill>
                <a:effectLst/>
                <a:latin typeface="+mn-lt"/>
                <a:ea typeface="+mn-ea"/>
                <a:cs typeface="+mn-cs"/>
              </a:rPr>
              <a:t>Här ser ni processen vi arbetar efter.</a:t>
            </a:r>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Innan sommaren 2025</a:t>
            </a:r>
            <a:r>
              <a:rPr lang="sv-SE" sz="1200" b="0" i="0" kern="1200" dirty="0">
                <a:solidFill>
                  <a:schemeClr val="tx1"/>
                </a:solidFill>
                <a:effectLst/>
                <a:latin typeface="+mn-lt"/>
                <a:ea typeface="+mn-ea"/>
                <a:cs typeface="+mn-cs"/>
              </a:rPr>
              <a:t> blev alla medarbetare ombedda att svara på en enkät om grön innovation. Det gav oss en första bild av hur vi arbetar idag och vilka behov och styrkor som finns i organisationen.</a:t>
            </a:r>
          </a:p>
          <a:p>
            <a:pPr fontAlgn="t"/>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Under hösten 2025</a:t>
            </a:r>
            <a:r>
              <a:rPr lang="sv-SE" sz="1200" b="0" i="0" kern="1200" dirty="0">
                <a:solidFill>
                  <a:schemeClr val="tx1"/>
                </a:solidFill>
                <a:effectLst/>
                <a:latin typeface="+mn-lt"/>
                <a:ea typeface="+mn-ea"/>
                <a:cs typeface="+mn-cs"/>
              </a:rPr>
              <a:t> presenterades resultaten för ledningen, som fick en övergripande förståelse för hur innovationskraften ser ut på kommunnivå.</a:t>
            </a:r>
          </a:p>
          <a:p>
            <a:pPr fontAlgn="t"/>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Därefter har vi alla enhetschefer</a:t>
            </a:r>
            <a:r>
              <a:rPr lang="sv-SE" sz="1200" b="0" i="0" kern="1200" dirty="0">
                <a:solidFill>
                  <a:schemeClr val="tx1"/>
                </a:solidFill>
                <a:effectLst/>
                <a:latin typeface="+mn-lt"/>
                <a:ea typeface="+mn-ea"/>
                <a:cs typeface="+mn-cs"/>
              </a:rPr>
              <a:t> fått våra egna enhetsresultat och en </a:t>
            </a:r>
            <a:r>
              <a:rPr lang="sv-SE" sz="1200" b="1" i="0" kern="1200" dirty="0">
                <a:solidFill>
                  <a:schemeClr val="tx1"/>
                </a:solidFill>
                <a:effectLst/>
                <a:latin typeface="+mn-lt"/>
                <a:ea typeface="+mn-ea"/>
                <a:cs typeface="+mn-cs"/>
              </a:rPr>
              <a:t>coachning</a:t>
            </a:r>
            <a:r>
              <a:rPr lang="sv-SE" sz="1200" b="0" i="0" kern="1200" dirty="0">
                <a:solidFill>
                  <a:schemeClr val="tx1"/>
                </a:solidFill>
                <a:effectLst/>
                <a:latin typeface="+mn-lt"/>
                <a:ea typeface="+mn-ea"/>
                <a:cs typeface="+mn-cs"/>
              </a:rPr>
              <a:t> kopplad till hur vi kan arbeta vidare med varje enhets utvecklingsområden.</a:t>
            </a:r>
          </a:p>
          <a:p>
            <a:pPr fontAlgn="t"/>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Våren 2026</a:t>
            </a:r>
            <a:r>
              <a:rPr lang="sv-SE" sz="1200" b="0" i="0" kern="1200" dirty="0">
                <a:solidFill>
                  <a:schemeClr val="tx1"/>
                </a:solidFill>
                <a:effectLst/>
                <a:latin typeface="+mn-lt"/>
                <a:ea typeface="+mn-ea"/>
                <a:cs typeface="+mn-cs"/>
              </a:rPr>
              <a:t> handlar om att fortsätta prata om innovation ute i verksamheten, med stöd av materialet vi visar nu.</a:t>
            </a:r>
          </a:p>
          <a:p>
            <a:pPr fontAlgn="t"/>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Till sommaren 2026</a:t>
            </a:r>
            <a:r>
              <a:rPr lang="sv-SE" sz="1200" b="0" i="0" kern="1200" dirty="0">
                <a:solidFill>
                  <a:schemeClr val="tx1"/>
                </a:solidFill>
                <a:effectLst/>
                <a:latin typeface="+mn-lt"/>
                <a:ea typeface="+mn-ea"/>
                <a:cs typeface="+mn-cs"/>
              </a:rPr>
              <a:t> får vi chefer ytterligare coachning, med fokus på konkreta övningar att använda i våra team.</a:t>
            </a:r>
          </a:p>
          <a:p>
            <a:pPr fontAlgn="t"/>
            <a:endParaRPr lang="sv-SE" sz="1200" b="0" i="0" kern="1200" dirty="0">
              <a:solidFill>
                <a:schemeClr val="tx1"/>
              </a:solidFill>
              <a:effectLst/>
              <a:latin typeface="+mn-lt"/>
              <a:ea typeface="+mn-ea"/>
              <a:cs typeface="+mn-cs"/>
            </a:endParaRPr>
          </a:p>
          <a:p>
            <a:pPr fontAlgn="t"/>
            <a:r>
              <a:rPr lang="sv-SE" sz="1200" b="1" i="0" kern="1200" dirty="0">
                <a:solidFill>
                  <a:schemeClr val="tx1"/>
                </a:solidFill>
                <a:effectLst/>
                <a:latin typeface="+mn-lt"/>
                <a:ea typeface="+mn-ea"/>
                <a:cs typeface="+mn-cs"/>
              </a:rPr>
              <a:t>Därefter</a:t>
            </a:r>
            <a:r>
              <a:rPr lang="sv-SE" sz="1200" b="0" i="0" kern="1200" dirty="0">
                <a:solidFill>
                  <a:schemeClr val="tx1"/>
                </a:solidFill>
                <a:effectLst/>
                <a:latin typeface="+mn-lt"/>
                <a:ea typeface="+mn-ea"/>
                <a:cs typeface="+mn-cs"/>
              </a:rPr>
              <a:t> kommer vi att arbeta vidare med innovation genom att testa, reflektera och öva – i liten skala, i vardagen, där innovation faktiskt händer.</a:t>
            </a:r>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10</a:t>
            </a:fld>
            <a:endParaRPr lang="en-GB"/>
          </a:p>
        </p:txBody>
      </p:sp>
    </p:spTree>
    <p:extLst>
      <p:ext uri="{BB962C8B-B14F-4D97-AF65-F5344CB8AC3E}">
        <p14:creationId xmlns:p14="http://schemas.microsoft.com/office/powerpoint/2010/main" val="367932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a:t>
            </a:r>
          </a:p>
        </p:txBody>
      </p:sp>
      <p:sp>
        <p:nvSpPr>
          <p:cNvPr id="4" name="Platshållare för bildnummer 3"/>
          <p:cNvSpPr>
            <a:spLocks noGrp="1"/>
          </p:cNvSpPr>
          <p:nvPr>
            <p:ph type="sldNum" sz="quarter" idx="5"/>
          </p:nvPr>
        </p:nvSpPr>
        <p:spPr/>
        <p:txBody>
          <a:bodyPr/>
          <a:lstStyle/>
          <a:p>
            <a:fld id="{7C088DA3-5DB5-423B-869F-710A2F573C74}" type="slidenum">
              <a:rPr lang="en-GB" smtClean="0"/>
              <a:t>11</a:t>
            </a:fld>
            <a:endParaRPr lang="en-GB"/>
          </a:p>
        </p:txBody>
      </p:sp>
    </p:spTree>
    <p:extLst>
      <p:ext uri="{BB962C8B-B14F-4D97-AF65-F5344CB8AC3E}">
        <p14:creationId xmlns:p14="http://schemas.microsoft.com/office/powerpoint/2010/main" val="100325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Innovation börjar ofta med en enkel fråga: ”Varför gör vi så här?”.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Det kan </a:t>
            </a:r>
            <a:r>
              <a:rPr lang="sv-SE" b="0" dirty="0">
                <a:solidFill>
                  <a:srgbClr val="45005C"/>
                </a:solidFill>
              </a:rPr>
              <a:t>vara stort och smått, det kan vara en helt ny lösning eller en ny lösning för vår verksamhet. Det kan handla om att göra något mer eller att sluta göra något befintligt. Vissa innovationer kräver jobb bakom förändringen medan andra mer handlar om att skapa en ny rutin.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solidFill>
                <a:srgbClr val="45005C"/>
              </a:solidFill>
            </a:endParaRPr>
          </a:p>
          <a:p>
            <a:pPr fontAlgn="t"/>
            <a:r>
              <a:rPr lang="sv-SE" sz="1200" b="0" i="0" kern="1200" dirty="0">
                <a:solidFill>
                  <a:schemeClr val="tx1"/>
                </a:solidFill>
                <a:effectLst/>
                <a:latin typeface="+mn-lt"/>
                <a:ea typeface="+mn-ea"/>
                <a:cs typeface="+mn-cs"/>
              </a:rPr>
              <a:t>Här är tre exempel på nytänkande lösningar!</a:t>
            </a:r>
          </a:p>
          <a:p>
            <a:pPr fontAlgn="t"/>
            <a:endParaRPr lang="sv-SE" sz="1200" b="0" i="0" kern="1200" dirty="0">
              <a:solidFill>
                <a:schemeClr val="tx1"/>
              </a:solidFill>
              <a:effectLst/>
              <a:latin typeface="+mn-lt"/>
              <a:ea typeface="+mn-ea"/>
              <a:cs typeface="+mn-cs"/>
            </a:endParaRPr>
          </a:p>
          <a:p>
            <a:pPr fontAlgn="t"/>
            <a:r>
              <a:rPr lang="sv-SE" sz="1200" b="0" i="0" kern="1200" dirty="0">
                <a:solidFill>
                  <a:schemeClr val="tx1"/>
                </a:solidFill>
                <a:effectLst/>
                <a:latin typeface="+mn-lt"/>
                <a:ea typeface="+mn-ea"/>
                <a:cs typeface="+mn-cs"/>
              </a:rPr>
              <a:t>På NASA arbetade en man vars enda uppgift var att måla raketerna vita. En dag frågade han sin chef varför de egentligen målade dem – de skulle ju ändå rakt upp i rymden. Frågan vandrade uppåt i organisationen, och ingen hade egentligen ett bra svar. När de väl utredde saken upptäckte NASA att det </a:t>
            </a:r>
            <a:r>
              <a:rPr lang="sv-SE" sz="1200" b="1" i="0" kern="1200" dirty="0">
                <a:solidFill>
                  <a:schemeClr val="tx1"/>
                </a:solidFill>
                <a:effectLst/>
                <a:latin typeface="+mn-lt"/>
                <a:ea typeface="+mn-ea"/>
                <a:cs typeface="+mn-cs"/>
              </a:rPr>
              <a:t>inte fanns någon teknisk anledning alls</a:t>
            </a:r>
            <a:r>
              <a:rPr lang="sv-SE" sz="1200" b="0" i="0" kern="1200" dirty="0">
                <a:solidFill>
                  <a:schemeClr val="tx1"/>
                </a:solidFill>
                <a:effectLst/>
                <a:latin typeface="+mn-lt"/>
                <a:ea typeface="+mn-ea"/>
                <a:cs typeface="+mn-cs"/>
              </a:rPr>
              <a:t> att måla raketerna.</a:t>
            </a:r>
          </a:p>
          <a:p>
            <a:pPr fontAlgn="t"/>
            <a:endParaRPr lang="sv-SE" sz="1200" b="0" i="0" kern="1200" dirty="0">
              <a:solidFill>
                <a:schemeClr val="tx1"/>
              </a:solidFill>
              <a:effectLst/>
              <a:latin typeface="+mn-lt"/>
              <a:ea typeface="+mn-ea"/>
              <a:cs typeface="+mn-cs"/>
            </a:endParaRPr>
          </a:p>
          <a:p>
            <a:pPr fontAlgn="t"/>
            <a:r>
              <a:rPr lang="sv-SE" sz="1200" b="0" i="0" kern="1200" dirty="0">
                <a:solidFill>
                  <a:schemeClr val="tx1"/>
                </a:solidFill>
                <a:effectLst/>
                <a:latin typeface="+mn-lt"/>
                <a:ea typeface="+mn-ea"/>
                <a:cs typeface="+mn-cs"/>
              </a:rPr>
              <a:t>Beslutet togs att sluta måla dem – och det sparade </a:t>
            </a:r>
            <a:r>
              <a:rPr lang="sv-SE" sz="1200" b="1" i="0" kern="1200" dirty="0">
                <a:solidFill>
                  <a:schemeClr val="tx1"/>
                </a:solidFill>
                <a:effectLst/>
                <a:latin typeface="+mn-lt"/>
                <a:ea typeface="+mn-ea"/>
                <a:cs typeface="+mn-cs"/>
              </a:rPr>
              <a:t>272 kilo färg per raket</a:t>
            </a:r>
            <a:r>
              <a:rPr lang="sv-SE" sz="1200" b="0" i="0" kern="1200" dirty="0">
                <a:solidFill>
                  <a:schemeClr val="tx1"/>
                </a:solidFill>
                <a:effectLst/>
                <a:latin typeface="+mn-lt"/>
                <a:ea typeface="+mn-ea"/>
                <a:cs typeface="+mn-cs"/>
              </a:rPr>
              <a:t>, minskade klimatpåverkan och gav </a:t>
            </a:r>
            <a:r>
              <a:rPr lang="sv-SE" sz="1200" b="1" i="0" kern="1200" dirty="0">
                <a:solidFill>
                  <a:schemeClr val="tx1"/>
                </a:solidFill>
                <a:effectLst/>
                <a:latin typeface="+mn-lt"/>
                <a:ea typeface="+mn-ea"/>
                <a:cs typeface="+mn-cs"/>
              </a:rPr>
              <a:t>miljonbesparingar</a:t>
            </a:r>
            <a:r>
              <a:rPr lang="sv-SE" sz="1200" b="0" i="0" kern="1200" dirty="0">
                <a:solidFill>
                  <a:schemeClr val="tx1"/>
                </a:solidFill>
                <a:effectLst/>
                <a:latin typeface="+mn-lt"/>
                <a:ea typeface="+mn-ea"/>
                <a:cs typeface="+mn-cs"/>
              </a:rPr>
              <a:t>. Allt tack vare en fråga från en medarbetare.</a:t>
            </a:r>
          </a:p>
          <a:p>
            <a:pPr fontAlgn="t"/>
            <a:endParaRPr lang="sv-SE" sz="1200" b="0" i="0" kern="1200" dirty="0">
              <a:solidFill>
                <a:schemeClr val="tx1"/>
              </a:solidFill>
              <a:effectLst/>
              <a:latin typeface="+mn-lt"/>
              <a:ea typeface="+mn-ea"/>
              <a:cs typeface="+mn-cs"/>
            </a:endParaRPr>
          </a:p>
          <a:p>
            <a:r>
              <a:rPr lang="sv-SE" b="1" dirty="0" err="1"/>
              <a:t>Food</a:t>
            </a:r>
            <a:r>
              <a:rPr lang="sv-SE" b="1" dirty="0"/>
              <a:t> </a:t>
            </a:r>
            <a:r>
              <a:rPr lang="sv-SE" b="1" dirty="0" err="1"/>
              <a:t>duck</a:t>
            </a:r>
            <a:r>
              <a:rPr lang="sv-SE" b="1" dirty="0"/>
              <a:t> - smördispensern</a:t>
            </a:r>
            <a:endParaRPr lang="sv-SE" sz="1200" b="1" i="0" kern="1200" dirty="0">
              <a:solidFill>
                <a:schemeClr val="tx1"/>
              </a:solidFill>
              <a:effectLst/>
              <a:latin typeface="+mn-lt"/>
            </a:endParaRPr>
          </a:p>
          <a:p>
            <a:r>
              <a:rPr lang="sv-SE" dirty="0"/>
              <a:t>På Sickla skolan har man köpt in en innovativ lösning till skolmatsalen. Istället för traditionella engångsförpackningar eller stora smörpaket som </a:t>
            </a:r>
            <a:r>
              <a:rPr lang="sv-SE" dirty="0" err="1"/>
              <a:t>direköt</a:t>
            </a:r>
            <a:r>
              <a:rPr lang="sv-SE" dirty="0"/>
              <a:t> blir både kladdiga och ohygieniska, så genererar </a:t>
            </a:r>
            <a:r>
              <a:rPr lang="sv-SE" dirty="0" err="1"/>
              <a:t>Food</a:t>
            </a:r>
            <a:r>
              <a:rPr lang="sv-SE" dirty="0"/>
              <a:t> </a:t>
            </a:r>
            <a:r>
              <a:rPr lang="sv-SE" dirty="0" err="1"/>
              <a:t>duck</a:t>
            </a:r>
            <a:r>
              <a:rPr lang="sv-SE" dirty="0"/>
              <a:t> portionsklickar av smör till elevernas mackor. Mer </a:t>
            </a:r>
            <a:r>
              <a:rPr lang="sv-SE" dirty="0" err="1"/>
              <a:t>hygigeniskt</a:t>
            </a:r>
            <a:r>
              <a:rPr lang="sv-SE" dirty="0"/>
              <a:t>, mindre matsvinn, mindre förpackningar - helt enkelt smartare!   </a:t>
            </a:r>
          </a:p>
          <a:p>
            <a:pPr fontAlgn="t"/>
            <a:endParaRPr lang="sv-SE" dirty="0"/>
          </a:p>
          <a:p>
            <a:pPr fontAlgn="t"/>
            <a:r>
              <a:rPr lang="sv-SE" sz="1200" b="1" i="0" kern="1200" dirty="0" err="1">
                <a:solidFill>
                  <a:schemeClr val="tx1"/>
                </a:solidFill>
                <a:effectLst/>
                <a:latin typeface="+mn-lt"/>
                <a:ea typeface="+mn-ea"/>
                <a:cs typeface="+mn-cs"/>
              </a:rPr>
              <a:t>Återbrukarn</a:t>
            </a:r>
            <a:r>
              <a:rPr lang="sv-SE" sz="1200" b="1" i="0" kern="1200" dirty="0">
                <a:solidFill>
                  <a:schemeClr val="tx1"/>
                </a:solidFill>
                <a:effectLst/>
                <a:latin typeface="+mn-lt"/>
                <a:ea typeface="+mn-ea"/>
                <a:cs typeface="+mn-cs"/>
              </a:rPr>
              <a:t>!</a:t>
            </a:r>
          </a:p>
          <a:p>
            <a:pPr fontAlgn="t"/>
            <a:r>
              <a:rPr lang="sv-SE" sz="1200" b="0" i="0" kern="1200" dirty="0">
                <a:solidFill>
                  <a:schemeClr val="tx1"/>
                </a:solidFill>
                <a:effectLst/>
                <a:latin typeface="+mn-lt"/>
                <a:ea typeface="+mn-ea"/>
                <a:cs typeface="+mn-cs"/>
              </a:rPr>
              <a:t>Jennie Adlers med team på anläggningsenheten valde att återbruka skärmar från ett annat projekt istället för att köpa in nya till sina byggbodar. Projektet sparade både ekonomi och miljö genom att återanvända internt. Ett telefonsamtal bort bara! Nästa gång ni ska beställa nytt, finns det någon kollega, en annan enhet eller kundservice som har den saken att skänka eller låna ut?</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solidFill>
                <a:srgbClr val="45005C"/>
              </a:solidFill>
            </a:endParaRPr>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12</a:t>
            </a:fld>
            <a:endParaRPr lang="en-GB"/>
          </a:p>
        </p:txBody>
      </p:sp>
    </p:spTree>
    <p:extLst>
      <p:ext uri="{BB962C8B-B14F-4D97-AF65-F5344CB8AC3E}">
        <p14:creationId xmlns:p14="http://schemas.microsoft.com/office/powerpoint/2010/main" val="137519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LÄS INNANTILL.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50009-F55B-F14F-B223-1C285FEE9A8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065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a:effectLst>
            <a:outerShdw blurRad="431800" sx="102000" sy="102000" algn="ctr" rotWithShape="0">
              <a:schemeClr val="tx1">
                <a:alpha val="60000"/>
              </a:schemeClr>
            </a:outerShdw>
          </a:effectLst>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hasCustomPrompt="1"/>
          </p:nvPr>
        </p:nvSpPr>
        <p:spPr>
          <a:xfrm>
            <a:off x="639792" y="3817333"/>
            <a:ext cx="10212693" cy="919767"/>
          </a:xfrm>
          <a:effectLst>
            <a:outerShdw blurRad="431800" sx="102000" sy="102000" algn="ctr" rotWithShape="0">
              <a:schemeClr val="tx1">
                <a:alpha val="60000"/>
              </a:schemeClr>
            </a:outerShdw>
          </a:effectLst>
        </p:spPr>
        <p:txBody>
          <a:bodyPr>
            <a:noAutofit/>
          </a:bodyPr>
          <a:lstStyle>
            <a:lvl1pPr marL="0" indent="0">
              <a:buNone/>
              <a:defRPr lang="sv-SE" sz="2400" b="0" kern="1200" dirty="0">
                <a:solidFill>
                  <a:schemeClr val="bg1"/>
                </a:solidFill>
                <a:effectLst>
                  <a:outerShdw blurRad="431800" dist="50800" sx="102000" sy="102000" algn="ctr" rotWithShape="0">
                    <a:schemeClr val="tx1">
                      <a:alpha val="60000"/>
                    </a:schemeClr>
                  </a:outerShdw>
                </a:effectLst>
                <a:latin typeface="+mj-lt"/>
                <a:ea typeface="+mn-ea"/>
                <a:cs typeface="+mn-cs"/>
              </a:defRPr>
            </a:lvl1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9" name="textruta 8">
            <a:extLst>
              <a:ext uri="{FF2B5EF4-FFF2-40B4-BE49-F238E27FC236}">
                <a16:creationId xmlns:a16="http://schemas.microsoft.com/office/drawing/2014/main" id="{EE1DA8B7-4757-4D9C-8531-9B8B734BBDF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3" name="Bildobjekt 9">
            <a:extLst>
              <a:ext uri="{FF2B5EF4-FFF2-40B4-BE49-F238E27FC236}">
                <a16:creationId xmlns:a16="http://schemas.microsoft.com/office/drawing/2014/main" id="{B7BC6F34-AD60-6330-0621-FEA85A3BF25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bg1">
                <a:alpha val="60000"/>
              </a:schemeClr>
            </a:outerShdw>
          </a:effectLst>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95729" y="5955824"/>
            <a:ext cx="2012116" cy="635953"/>
          </a:xfrm>
          <a:prstGeom prst="rect">
            <a:avLst/>
          </a:prstGeom>
        </p:spPr>
      </p:pic>
      <p:sp>
        <p:nvSpPr>
          <p:cNvPr id="3" name="Platshållare för text 2">
            <a:extLst>
              <a:ext uri="{FF2B5EF4-FFF2-40B4-BE49-F238E27FC236}">
                <a16:creationId xmlns:a16="http://schemas.microsoft.com/office/drawing/2014/main" id="{E6155EB1-40EA-4333-A5B8-5F76C366DDB7}"/>
              </a:ext>
            </a:extLst>
          </p:cNvPr>
          <p:cNvSpPr>
            <a:spLocks noGrp="1"/>
          </p:cNvSpPr>
          <p:nvPr>
            <p:ph type="body" sz="quarter" idx="18"/>
          </p:nvPr>
        </p:nvSpPr>
        <p:spPr>
          <a:xfrm>
            <a:off x="655068" y="2710340"/>
            <a:ext cx="5795514" cy="2921358"/>
          </a:xfrm>
          <a:effectLst>
            <a:outerShdw blurRad="431800" sx="102000" sy="102000" algn="ctr" rotWithShape="0">
              <a:schemeClr val="bg1">
                <a:alpha val="60000"/>
              </a:schemeClr>
            </a:outerShdw>
          </a:effectLst>
        </p:spPr>
        <p:txBody>
          <a:bodyPr anchor="b" anchorCtr="0"/>
          <a:lstStyle>
            <a:lvl1pPr marL="180000" indent="-180000">
              <a:defRPr sz="2400" b="0">
                <a:effectLst>
                  <a:outerShdw blurRad="558800" dist="50800" dir="5400000" algn="tl">
                    <a:srgbClr val="000000">
                      <a:alpha val="60000"/>
                    </a:srgbClr>
                  </a:outerShdw>
                </a:effectLst>
              </a:defRPr>
            </a:lvl1pPr>
          </a:lstStyle>
          <a:p>
            <a:pPr lvl="0"/>
            <a:r>
              <a:rPr lang="sv-SE"/>
              <a:t>Klicka här för att ändra format på bakgrundstexten</a:t>
            </a:r>
          </a:p>
        </p:txBody>
      </p:sp>
      <p:sp>
        <p:nvSpPr>
          <p:cNvPr id="11" name="textruta 10">
            <a:extLst>
              <a:ext uri="{FF2B5EF4-FFF2-40B4-BE49-F238E27FC236}">
                <a16:creationId xmlns:a16="http://schemas.microsoft.com/office/drawing/2014/main" id="{45DCB75F-F8F9-478C-A12E-320A32C68211}"/>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9972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6" name="Bildobjekt 9">
            <a:extLst>
              <a:ext uri="{FF2B5EF4-FFF2-40B4-BE49-F238E27FC236}">
                <a16:creationId xmlns:a16="http://schemas.microsoft.com/office/drawing/2014/main" id="{BA3192CD-5AA2-0161-9B74-7B78FF742D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
        <p:nvSpPr>
          <p:cNvPr id="10" name="Platshållare för text 9">
            <a:extLst>
              <a:ext uri="{FF2B5EF4-FFF2-40B4-BE49-F238E27FC236}">
                <a16:creationId xmlns:a16="http://schemas.microsoft.com/office/drawing/2014/main" id="{5751F454-9157-2B2C-9E4B-652D19638586}"/>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7560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bg>
      <p:bgPr>
        <a:solidFill>
          <a:schemeClr val="accent5"/>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257C2E31-97B1-8F92-07CE-A035E00497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109940DB-A5E5-9621-F868-6C08A38B25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2186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bg>
      <p:bgPr>
        <a:solidFill>
          <a:schemeClr val="accent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686F5218-ACF6-0E48-E030-5AA6BA9054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CEC9BAC3-3881-1DA6-19C5-145A5622CA8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6930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bg>
      <p:bgPr>
        <a:solidFill>
          <a:schemeClr val="accent3"/>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10A266B6-17AF-BD1A-0C21-38792FCD8F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72E4BFF7-399A-4A0E-BAC8-47B0DCF0C0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953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text YTA 5">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BFD40A6E-4987-8EE9-756D-391A42AB29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1E6127E5-3EBB-9689-4FE1-680885C6DBD2}"/>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00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text YTA 6">
    <p:bg>
      <p:bgPr>
        <a:solidFill>
          <a:srgbClr val="DC6EA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EBA4AC54-216B-DEC2-1E17-8C5CD323F6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0CFE23BF-1CE1-CC40-720C-17877FA095FB}"/>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67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5" name="Platshållare för text 4">
            <a:extLst>
              <a:ext uri="{FF2B5EF4-FFF2-40B4-BE49-F238E27FC236}">
                <a16:creationId xmlns:a16="http://schemas.microsoft.com/office/drawing/2014/main" id="{44779CC6-60C0-C179-69FB-D21689DB312A}"/>
              </a:ext>
            </a:extLst>
          </p:cNvPr>
          <p:cNvSpPr>
            <a:spLocks noGrp="1"/>
          </p:cNvSpPr>
          <p:nvPr>
            <p:ph type="body" sz="quarter" idx="22"/>
          </p:nvPr>
        </p:nvSpPr>
        <p:spPr>
          <a:xfrm>
            <a:off x="639763" y="1993899"/>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718"/>
          <a:stretch/>
        </p:blipFill>
        <p:spPr>
          <a:xfrm>
            <a:off x="8234305" y="882652"/>
            <a:ext cx="3957695"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24C6D7BA-915D-42FE-B952-FDE6EBCF961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6" name="Platshållare för text 9">
            <a:extLst>
              <a:ext uri="{FF2B5EF4-FFF2-40B4-BE49-F238E27FC236}">
                <a16:creationId xmlns:a16="http://schemas.microsoft.com/office/drawing/2014/main" id="{BB835F50-038A-C4FB-B09A-129D9CEE7ED9}"/>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9">
            <a:extLst>
              <a:ext uri="{FF2B5EF4-FFF2-40B4-BE49-F238E27FC236}">
                <a16:creationId xmlns:a16="http://schemas.microsoft.com/office/drawing/2014/main" id="{6DFB45F0-12B8-C0EC-78DC-19DFD390F3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88860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50088F07-221B-4592-BD24-D62E4EC00BD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45B9D934-1423-0FE8-486C-3F94A8455B4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7F4EBF1-E4EE-352B-712A-F91B5F63875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04622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FE3454E4-EEE4-5F80-F1F8-CB323C568DA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BDB4EDA6-2AEF-CD65-B61F-9F7A4275C45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95293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2B85C3D4-67AE-425C-98E8-B09F508AB1D6}"/>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886DEBC-39B4-25EF-19E9-1DD66DADA552}"/>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5FD83798-26A4-E162-37B1-44A69D7F8A3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1321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 text BAS 5">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6B85FD2B-6409-45D6-8514-B3C5B31301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D5C3D162-896B-3ABE-00CF-8987952FC27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2E65B470-6738-1507-3637-A66D01B099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86753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 text BAS 6">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D73FCD9B-7556-4543-A297-1EE0E14C10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EAD5385-0049-C886-CD51-6FF69D7F4246}"/>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CF18260-D95F-6423-A2F3-50A305E0EEA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16985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 text BAS 7">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37812766-2F89-46FE-BB86-1D640FBE0302}"/>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EC4AD334-D2B9-9A67-5EB7-99254A32A88B}"/>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FBD619E8-F7C3-5C30-3F42-680ECC9A91C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25395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59213FD1-3E18-4067-8D54-EF13F8E4415D}"/>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utöver bilden i bildplatshållaren, molnet är enda dekoren. Vill du infoga bild, använd då en annan typ av mallsida. </a:t>
            </a:r>
          </a:p>
          <a:p>
            <a:r>
              <a:rPr lang="sv-SE" sz="1400" dirty="0"/>
              <a:t>Se till att anpassa textmängden till textplatshållaren så den inte går ut över molnet för bästa läsbarhet.</a:t>
            </a:r>
          </a:p>
        </p:txBody>
      </p:sp>
      <p:pic>
        <p:nvPicPr>
          <p:cNvPr id="6" name="Bildobjekt 9">
            <a:extLst>
              <a:ext uri="{FF2B5EF4-FFF2-40B4-BE49-F238E27FC236}">
                <a16:creationId xmlns:a16="http://schemas.microsoft.com/office/drawing/2014/main" id="{C8567263-096D-BFD5-1A0A-CF88FA33C2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521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2949" y="2615756"/>
            <a:ext cx="5146101" cy="1626488"/>
          </a:xfrm>
          <a:prstGeom prst="rect">
            <a:avLst/>
          </a:prstGeom>
        </p:spPr>
      </p:pic>
      <p:sp>
        <p:nvSpPr>
          <p:cNvPr id="9" name="textruta 8">
            <a:extLst>
              <a:ext uri="{FF2B5EF4-FFF2-40B4-BE49-F238E27FC236}">
                <a16:creationId xmlns:a16="http://schemas.microsoft.com/office/drawing/2014/main" id="{42E96C2D-C8F6-45AD-B0DF-DEF2ED32D6EC}"/>
              </a:ext>
            </a:extLst>
          </p:cNvPr>
          <p:cNvSpPr txBox="1"/>
          <p:nvPr userDrawn="1"/>
        </p:nvSpPr>
        <p:spPr>
          <a:xfrm>
            <a:off x="0" y="-422129"/>
            <a:ext cx="12193200" cy="307777"/>
          </a:xfrm>
          <a:prstGeom prst="rect">
            <a:avLst/>
          </a:prstGeom>
          <a:solidFill>
            <a:schemeClr val="bg1"/>
          </a:solidFill>
        </p:spPr>
        <p:txBody>
          <a:bodyPr wrap="square" lIns="144000" rIns="144000" rtlCol="0">
            <a:spAutoFit/>
          </a:bodyPr>
          <a:lstStyle/>
          <a:p>
            <a:r>
              <a:rPr lang="sv-SE" sz="1400" dirty="0"/>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8"/>
            <a:ext cx="8839200" cy="2862322"/>
          </a:xfrm>
          <a:prstGeom prst="rect">
            <a:avLst/>
          </a:prstGeom>
          <a:noFill/>
        </p:spPr>
        <p:txBody>
          <a:bodyPr wrap="square" rtlCol="0">
            <a:spAutoFit/>
          </a:bodyPr>
          <a:lstStyle/>
          <a:p>
            <a:pPr algn="ctr">
              <a:lnSpc>
                <a:spcPct val="90000"/>
              </a:lnSpc>
            </a:pPr>
            <a:r>
              <a:rPr lang="sv-SE" sz="5000" b="0" kern="1200" dirty="0">
                <a:solidFill>
                  <a:schemeClr val="tx1"/>
                </a:solidFill>
                <a:latin typeface="+mj-lt"/>
                <a:ea typeface="+mj-ea"/>
                <a:cs typeface="+mj-cs"/>
              </a:rPr>
              <a:t>Sidor efter denna sida tillhör </a:t>
            </a:r>
            <a:br>
              <a:rPr lang="sv-SE" sz="5000" b="0" kern="1200" dirty="0">
                <a:solidFill>
                  <a:schemeClr val="tx1"/>
                </a:solidFill>
                <a:latin typeface="+mj-lt"/>
                <a:ea typeface="+mj-ea"/>
                <a:cs typeface="+mj-cs"/>
              </a:rPr>
            </a:br>
            <a:r>
              <a:rPr lang="sv-SE" sz="5000" b="0" kern="1200" dirty="0">
                <a:solidFill>
                  <a:schemeClr val="tx1"/>
                </a:solidFill>
                <a:latin typeface="+mj-lt"/>
                <a:ea typeface="+mj-ea"/>
                <a:cs typeface="+mj-cs"/>
              </a:rPr>
              <a:t>ej mallen. Byt till en layout som ligger innan denna sida för att hålla dig till mallen.</a:t>
            </a:r>
          </a:p>
        </p:txBody>
      </p:sp>
    </p:spTree>
    <p:extLst>
      <p:ext uri="{BB962C8B-B14F-4D97-AF65-F5344CB8AC3E}">
        <p14:creationId xmlns:p14="http://schemas.microsoft.com/office/powerpoint/2010/main" val="382494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dirty="0"/>
              <a:t> </a:t>
            </a:r>
          </a:p>
        </p:txBody>
      </p:sp>
      <p:sp>
        <p:nvSpPr>
          <p:cNvPr id="4" name="Platshållare för text 3">
            <a:extLst>
              <a:ext uri="{FF2B5EF4-FFF2-40B4-BE49-F238E27FC236}">
                <a16:creationId xmlns:a16="http://schemas.microsoft.com/office/drawing/2014/main" id="{CA71F7B2-D404-197F-65AA-AD04AA906903}"/>
              </a:ext>
            </a:extLst>
          </p:cNvPr>
          <p:cNvSpPr>
            <a:spLocks noGrp="1"/>
          </p:cNvSpPr>
          <p:nvPr>
            <p:ph type="body" sz="quarter" idx="22"/>
          </p:nvPr>
        </p:nvSpPr>
        <p:spPr>
          <a:xfrm>
            <a:off x="639762" y="1993900"/>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2E9D-483C-FC23-7F3B-5E0E80C2898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sv-SE"/>
          </a:p>
        </p:txBody>
      </p:sp>
      <p:sp>
        <p:nvSpPr>
          <p:cNvPr id="3" name="Subtitle 2">
            <a:extLst>
              <a:ext uri="{FF2B5EF4-FFF2-40B4-BE49-F238E27FC236}">
                <a16:creationId xmlns:a16="http://schemas.microsoft.com/office/drawing/2014/main" id="{4A4FCE60-9081-8056-3EA5-F227AE897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63FF9381-A89B-12EA-CC01-527E2479D31D}"/>
              </a:ext>
            </a:extLst>
          </p:cNvPr>
          <p:cNvSpPr>
            <a:spLocks noGrp="1"/>
          </p:cNvSpPr>
          <p:nvPr>
            <p:ph type="dt" sz="half" idx="10"/>
          </p:nvPr>
        </p:nvSpPr>
        <p:spPr/>
        <p:txBody>
          <a:bodyPr/>
          <a:lstStyle/>
          <a:p>
            <a:endParaRPr lang="sv-SE"/>
          </a:p>
        </p:txBody>
      </p:sp>
      <p:sp>
        <p:nvSpPr>
          <p:cNvPr id="5" name="Footer Placeholder 4">
            <a:extLst>
              <a:ext uri="{FF2B5EF4-FFF2-40B4-BE49-F238E27FC236}">
                <a16:creationId xmlns:a16="http://schemas.microsoft.com/office/drawing/2014/main" id="{1D4655C7-FBB6-4A8F-FAD2-893F83D2A49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8D3A232-9583-D265-894F-3215D31FD66E}"/>
              </a:ext>
            </a:extLst>
          </p:cNvPr>
          <p:cNvSpPr>
            <a:spLocks noGrp="1"/>
          </p:cNvSpPr>
          <p:nvPr>
            <p:ph type="sldNum" sz="quarter" idx="12"/>
          </p:nvPr>
        </p:nvSpPr>
        <p:spPr/>
        <p:txBody>
          <a:bodyPr/>
          <a:lstStyle/>
          <a:p>
            <a:fld id="{431C63D3-FC1D-3A4B-82D6-7A01CA90C99D}" type="slidenum">
              <a:rPr lang="sv-SE" smtClean="0"/>
              <a:t>‹#›</a:t>
            </a:fld>
            <a:endParaRPr lang="sv-SE"/>
          </a:p>
        </p:txBody>
      </p:sp>
    </p:spTree>
    <p:extLst>
      <p:ext uri="{BB962C8B-B14F-4D97-AF65-F5344CB8AC3E}">
        <p14:creationId xmlns:p14="http://schemas.microsoft.com/office/powerpoint/2010/main" val="3492756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20CD-F5F9-4917-639F-49D60A01D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DF5A8FBC-1588-1C59-1580-B89EB2C479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026AA96C-F185-3614-EE76-5F01AA7560AF}"/>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5" name="Footer Placeholder 4">
            <a:extLst>
              <a:ext uri="{FF2B5EF4-FFF2-40B4-BE49-F238E27FC236}">
                <a16:creationId xmlns:a16="http://schemas.microsoft.com/office/drawing/2014/main" id="{F5D41ABD-8FC8-B25E-13F5-46B32002DFE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5425821-45C5-2B87-A784-353FA216277E}"/>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2965176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EDCC-64F6-5981-BB45-568B3B6A83B9}"/>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B498EB8A-808F-69E2-8BCE-B7D6746D5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4AFE07B-9C7B-7BD2-297D-DA90D166A40D}"/>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5" name="Footer Placeholder 4">
            <a:extLst>
              <a:ext uri="{FF2B5EF4-FFF2-40B4-BE49-F238E27FC236}">
                <a16:creationId xmlns:a16="http://schemas.microsoft.com/office/drawing/2014/main" id="{12FF195D-971D-8F00-18E3-DDED3869C24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2556A1E-A647-BDC1-9BE7-7B2F44902CD6}"/>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1012677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EDD1-D88F-22BE-28C8-EA4CC53DC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38D5DC1F-4658-3433-C182-69A2776DA8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59574A-8BD6-1F85-D25B-AC31E1F3B134}"/>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5" name="Footer Placeholder 4">
            <a:extLst>
              <a:ext uri="{FF2B5EF4-FFF2-40B4-BE49-F238E27FC236}">
                <a16:creationId xmlns:a16="http://schemas.microsoft.com/office/drawing/2014/main" id="{D81579B6-4A9C-4D34-FB83-5CE299D8BFB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185C348-CE0E-2E71-93C2-B9DCA14408E6}"/>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3364136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F157-B4D3-03AD-CF55-D401626955C7}"/>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971620CB-B4A9-3FE5-C92A-A717EAD6C9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A97CACE8-8D90-D01A-D8AA-7BF295789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518FA9B4-14BB-ADFA-F266-4C971794AE5F}"/>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6" name="Footer Placeholder 5">
            <a:extLst>
              <a:ext uri="{FF2B5EF4-FFF2-40B4-BE49-F238E27FC236}">
                <a16:creationId xmlns:a16="http://schemas.microsoft.com/office/drawing/2014/main" id="{3B557895-CEC1-AFA8-10FB-DEB32B4BEFE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D5943C26-82C9-3EB4-F540-8E6C8243460F}"/>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1112535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1B5C-5C02-99FC-866F-3B0A09E2C7F0}"/>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0F6F7419-1F37-86D3-867A-62F36B976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D1D85-AE98-CF92-31D6-163413A000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06E5F021-C4DF-E6B9-F6F6-6C90DBC7AF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5EE6D-6565-12AA-8BE3-6947C68D8A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AB0DFA03-5128-18AA-AC0D-4CFE1F0D6D24}"/>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8" name="Footer Placeholder 7">
            <a:extLst>
              <a:ext uri="{FF2B5EF4-FFF2-40B4-BE49-F238E27FC236}">
                <a16:creationId xmlns:a16="http://schemas.microsoft.com/office/drawing/2014/main" id="{D20F0AB7-BE4B-8344-DBD1-ED2391269CC4}"/>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0A79F82E-D832-182C-BEF4-6A7E06B61BBA}"/>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2616344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128D-73F2-FCB5-ABB1-7F76FA61A466}"/>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1FC2599A-9D6D-ECB1-FBF2-DE871445333F}"/>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4" name="Footer Placeholder 3">
            <a:extLst>
              <a:ext uri="{FF2B5EF4-FFF2-40B4-BE49-F238E27FC236}">
                <a16:creationId xmlns:a16="http://schemas.microsoft.com/office/drawing/2014/main" id="{FFADF28A-69F8-9601-0012-4FC8845D517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BC4B492B-66AB-0951-6C99-E12C16F9C57D}"/>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2450887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72615-EAAF-8EE3-0EBA-DF4D41198130}"/>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3" name="Footer Placeholder 2">
            <a:extLst>
              <a:ext uri="{FF2B5EF4-FFF2-40B4-BE49-F238E27FC236}">
                <a16:creationId xmlns:a16="http://schemas.microsoft.com/office/drawing/2014/main" id="{BB774D5A-6A4D-B70C-CC4C-727C520DD829}"/>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DCB18366-6EA7-69A6-3220-DBEC920FA671}"/>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3196475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8C43-3601-2988-451E-1037D82C9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898E1C41-3B2F-8EF7-E51A-33278A66E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09E5B6BE-49BD-8ACE-005E-1FD84ED2E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460FD-4A0B-23B8-6A9C-7D7CDBAAA1AF}"/>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6" name="Footer Placeholder 5">
            <a:extLst>
              <a:ext uri="{FF2B5EF4-FFF2-40B4-BE49-F238E27FC236}">
                <a16:creationId xmlns:a16="http://schemas.microsoft.com/office/drawing/2014/main" id="{B39F9CD8-F6EF-63C0-5B50-8E98B1EF1617}"/>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7E7B567-FDEB-0EBB-21B7-F6EBD62CCF2D}"/>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3818001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9928-A7A8-D28F-D847-3BEFF75AA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7D6329DF-9007-C6CE-3460-7664FC93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2CA7B7D9-23B6-54B1-49D5-69D4C067F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34C94-1866-6D9C-5B72-E689598A0300}"/>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6" name="Footer Placeholder 5">
            <a:extLst>
              <a:ext uri="{FF2B5EF4-FFF2-40B4-BE49-F238E27FC236}">
                <a16:creationId xmlns:a16="http://schemas.microsoft.com/office/drawing/2014/main" id="{A94F4874-A1A7-6691-A027-47DA3FB8DC7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587D16CB-3CAA-0E3C-22F2-810559333296}"/>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178765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tx1">
                <a:alpha val="60000"/>
              </a:schemeClr>
            </a:outerShdw>
          </a:effectLst>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endParaRPr lang="sv-SE" dirty="0">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endParaRPr lang="sv-SE" dirty="0">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14" name="Platshållare för text 13">
            <a:extLst>
              <a:ext uri="{FF2B5EF4-FFF2-40B4-BE49-F238E27FC236}">
                <a16:creationId xmlns:a16="http://schemas.microsoft.com/office/drawing/2014/main" id="{7F2A22A5-5B16-450C-BFBE-06E87CEF9C02}"/>
              </a:ext>
            </a:extLst>
          </p:cNvPr>
          <p:cNvSpPr>
            <a:spLocks noGrp="1"/>
          </p:cNvSpPr>
          <p:nvPr>
            <p:ph type="body" sz="quarter" idx="19"/>
          </p:nvPr>
        </p:nvSpPr>
        <p:spPr>
          <a:xfrm>
            <a:off x="655068" y="2710340"/>
            <a:ext cx="5795514" cy="2921358"/>
          </a:xfrm>
          <a:effectLst>
            <a:outerShdw blurRad="431800" sx="102000" sy="102000" algn="ctr" rotWithShape="0">
              <a:schemeClr val="tx1">
                <a:alpha val="60000"/>
              </a:schemeClr>
            </a:outerShdw>
          </a:effectLst>
        </p:spPr>
        <p:txBody>
          <a:bodyPr anchor="b" anchorCtr="0"/>
          <a:lstStyle>
            <a:lvl1pPr marL="180000" indent="-180000">
              <a:defRPr sz="2400">
                <a:solidFill>
                  <a:schemeClr val="bg1"/>
                </a:solidFill>
                <a:effectLst>
                  <a:outerShdw blurRad="444500" dist="50800" dir="6000000" algn="tl">
                    <a:srgbClr val="7F7F7F"/>
                  </a:outerShdw>
                </a:effectLst>
              </a:defRPr>
            </a:lvl1pPr>
            <a:lvl2pPr marL="360000">
              <a:buFont typeface="Gill Sans MT" panose="020B0502020104020203"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0" name="textruta 9">
            <a:extLst>
              <a:ext uri="{FF2B5EF4-FFF2-40B4-BE49-F238E27FC236}">
                <a16:creationId xmlns:a16="http://schemas.microsoft.com/office/drawing/2014/main" id="{36C36CA1-C28D-49E6-8695-1FD99CD8492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2" name="Bildobjekt 9">
            <a:extLst>
              <a:ext uri="{FF2B5EF4-FFF2-40B4-BE49-F238E27FC236}">
                <a16:creationId xmlns:a16="http://schemas.microsoft.com/office/drawing/2014/main" id="{CF21BBFC-37F5-EB88-E5FF-6E954CCC2C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4164945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9C9D-66B2-0F87-45E9-A812B2F63993}"/>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7BA93AC6-36BD-5D81-5BA1-6F69B3F6E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A0F2544-9EF5-44A3-CAF5-5117947FC87D}"/>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5" name="Footer Placeholder 4">
            <a:extLst>
              <a:ext uri="{FF2B5EF4-FFF2-40B4-BE49-F238E27FC236}">
                <a16:creationId xmlns:a16="http://schemas.microsoft.com/office/drawing/2014/main" id="{D2FE0408-0C5A-CFFB-6E71-0C2460B53DF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C63E3B7-1BFF-33E4-DDD1-4E4182133936}"/>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2400834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51311-5274-45E4-6DD7-FBC3D6121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8CB7F38D-0230-003D-EA02-9BA49B731A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B5EE876-0FA7-9A0C-0842-B351ED5D6654}"/>
              </a:ext>
            </a:extLst>
          </p:cNvPr>
          <p:cNvSpPr>
            <a:spLocks noGrp="1"/>
          </p:cNvSpPr>
          <p:nvPr>
            <p:ph type="dt" sz="half" idx="10"/>
          </p:nvPr>
        </p:nvSpPr>
        <p:spPr/>
        <p:txBody>
          <a:bodyPr/>
          <a:lstStyle/>
          <a:p>
            <a:fld id="{FB8C564A-580E-48AD-AD94-5E71FC803435}" type="datetimeFigureOut">
              <a:rPr lang="sv-SE" smtClean="0"/>
              <a:t>2026-05-20</a:t>
            </a:fld>
            <a:endParaRPr lang="sv-SE"/>
          </a:p>
        </p:txBody>
      </p:sp>
      <p:sp>
        <p:nvSpPr>
          <p:cNvPr id="5" name="Footer Placeholder 4">
            <a:extLst>
              <a:ext uri="{FF2B5EF4-FFF2-40B4-BE49-F238E27FC236}">
                <a16:creationId xmlns:a16="http://schemas.microsoft.com/office/drawing/2014/main" id="{EC3D68FF-A929-26F5-82A4-F9ECA7F9CC0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CAE7AD8-255B-369E-DAD6-33EAD9995603}"/>
              </a:ext>
            </a:extLst>
          </p:cNvPr>
          <p:cNvSpPr>
            <a:spLocks noGrp="1"/>
          </p:cNvSpPr>
          <p:nvPr>
            <p:ph type="sldNum" sz="quarter" idx="12"/>
          </p:nvPr>
        </p:nvSpPr>
        <p:spPr/>
        <p:txBody>
          <a:bodyPr/>
          <a:lstStyle/>
          <a:p>
            <a:fld id="{0D0F4989-34AA-4CB3-9775-91F03CA7628B}" type="slidenum">
              <a:rPr lang="sv-SE" smtClean="0"/>
              <a:t>‹#›</a:t>
            </a:fld>
            <a:endParaRPr lang="sv-SE"/>
          </a:p>
        </p:txBody>
      </p:sp>
    </p:spTree>
    <p:extLst>
      <p:ext uri="{BB962C8B-B14F-4D97-AF65-F5344CB8AC3E}">
        <p14:creationId xmlns:p14="http://schemas.microsoft.com/office/powerpoint/2010/main" val="332712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text 8">
            <a:extLst>
              <a:ext uri="{FF2B5EF4-FFF2-40B4-BE49-F238E27FC236}">
                <a16:creationId xmlns:a16="http://schemas.microsoft.com/office/drawing/2014/main" id="{2D70E158-29E5-9235-ACDE-7CFA09AD8A3F}"/>
              </a:ext>
            </a:extLst>
          </p:cNvPr>
          <p:cNvSpPr>
            <a:spLocks noGrp="1"/>
          </p:cNvSpPr>
          <p:nvPr>
            <p:ph type="body"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3529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0142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10714007"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6">
            <a:extLst>
              <a:ext uri="{FF2B5EF4-FFF2-40B4-BE49-F238E27FC236}">
                <a16:creationId xmlns:a16="http://schemas.microsoft.com/office/drawing/2014/main" id="{EDC61E10-24C0-F35B-5F54-4218C73168BF}"/>
              </a:ext>
            </a:extLst>
          </p:cNvPr>
          <p:cNvSpPr>
            <a:spLocks noGrp="1"/>
          </p:cNvSpPr>
          <p:nvPr>
            <p:ph sz="quarter" idx="14"/>
          </p:nvPr>
        </p:nvSpPr>
        <p:spPr>
          <a:xfrm>
            <a:off x="598841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434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yra diagram">
    <p:bg>
      <p:bgPr>
        <a:solidFill>
          <a:schemeClr val="bg1"/>
        </a:solidFill>
        <a:effectLst/>
      </p:bgPr>
    </p:bg>
    <p:spTree>
      <p:nvGrpSpPr>
        <p:cNvPr id="1" name=""/>
        <p:cNvGrpSpPr/>
        <p:nvPr/>
      </p:nvGrpSpPr>
      <p:grpSpPr>
        <a:xfrm>
          <a:off x="0" y="0"/>
          <a:ext cx="0" cy="0"/>
          <a:chOff x="0" y="0"/>
          <a:chExt cx="0" cy="0"/>
        </a:xfrm>
      </p:grpSpPr>
      <p:sp>
        <p:nvSpPr>
          <p:cNvPr id="4" name="Platshållare för diagram 3">
            <a:extLst>
              <a:ext uri="{FF2B5EF4-FFF2-40B4-BE49-F238E27FC236}">
                <a16:creationId xmlns:a16="http://schemas.microsoft.com/office/drawing/2014/main" id="{302EE346-AE42-7268-523F-618D885A9BCE}"/>
              </a:ext>
            </a:extLst>
          </p:cNvPr>
          <p:cNvSpPr>
            <a:spLocks noGrp="1"/>
          </p:cNvSpPr>
          <p:nvPr>
            <p:ph type="chart" sz="quarter" idx="21"/>
          </p:nvPr>
        </p:nvSpPr>
        <p:spPr>
          <a:xfrm>
            <a:off x="1" y="0"/>
            <a:ext cx="6048000" cy="3384000"/>
          </a:xfrm>
        </p:spPr>
        <p:txBody>
          <a:bodyPr/>
          <a:lstStyle>
            <a:lvl1pPr marL="0" indent="0">
              <a:buFontTx/>
              <a:buNone/>
              <a:defRPr sz="1600"/>
            </a:lvl1pPr>
          </a:lstStyle>
          <a:p>
            <a:r>
              <a:rPr lang="sv-SE"/>
              <a:t>Klicka på ikonen för att lägga till ett diagram</a:t>
            </a:r>
          </a:p>
        </p:txBody>
      </p:sp>
      <p:sp>
        <p:nvSpPr>
          <p:cNvPr id="6" name="Platshållare för diagram 5">
            <a:extLst>
              <a:ext uri="{FF2B5EF4-FFF2-40B4-BE49-F238E27FC236}">
                <a16:creationId xmlns:a16="http://schemas.microsoft.com/office/drawing/2014/main" id="{4F72A220-C3B8-35AF-D95F-BD0DABE972DD}"/>
              </a:ext>
            </a:extLst>
          </p:cNvPr>
          <p:cNvSpPr>
            <a:spLocks noGrp="1"/>
          </p:cNvSpPr>
          <p:nvPr>
            <p:ph type="chart" sz="quarter" idx="22"/>
          </p:nvPr>
        </p:nvSpPr>
        <p:spPr>
          <a:xfrm>
            <a:off x="6151144" y="0"/>
            <a:ext cx="6048000" cy="3384000"/>
          </a:xfrm>
        </p:spPr>
        <p:txBody>
          <a:bodyPr/>
          <a:lstStyle>
            <a:lvl1pPr marL="0" indent="0">
              <a:buFontTx/>
              <a:buNone/>
              <a:defRPr sz="1600"/>
            </a:lvl1pPr>
          </a:lstStyle>
          <a:p>
            <a:r>
              <a:rPr lang="sv-SE"/>
              <a:t>Klicka på ikonen för att lägga till ett diagram</a:t>
            </a:r>
          </a:p>
        </p:txBody>
      </p:sp>
      <p:sp>
        <p:nvSpPr>
          <p:cNvPr id="9" name="Platshållare för diagram 8">
            <a:extLst>
              <a:ext uri="{FF2B5EF4-FFF2-40B4-BE49-F238E27FC236}">
                <a16:creationId xmlns:a16="http://schemas.microsoft.com/office/drawing/2014/main" id="{2ABA8CFC-6100-D7F3-FBA9-6CDD5EA2A3C7}"/>
              </a:ext>
            </a:extLst>
          </p:cNvPr>
          <p:cNvSpPr>
            <a:spLocks noGrp="1"/>
          </p:cNvSpPr>
          <p:nvPr>
            <p:ph type="chart" sz="quarter" idx="23"/>
          </p:nvPr>
        </p:nvSpPr>
        <p:spPr>
          <a:xfrm>
            <a:off x="0" y="3482371"/>
            <a:ext cx="6048000" cy="3384000"/>
          </a:xfrm>
        </p:spPr>
        <p:txBody>
          <a:bodyPr/>
          <a:lstStyle>
            <a:lvl1pPr marL="0" indent="0">
              <a:buFontTx/>
              <a:buNone/>
              <a:defRPr sz="1600"/>
            </a:lvl1pPr>
          </a:lstStyle>
          <a:p>
            <a:r>
              <a:rPr lang="sv-SE"/>
              <a:t>Klicka på ikonen för att lägga till ett diagram</a:t>
            </a:r>
          </a:p>
        </p:txBody>
      </p:sp>
      <p:sp>
        <p:nvSpPr>
          <p:cNvPr id="11" name="Platshållare för diagram 10">
            <a:extLst>
              <a:ext uri="{FF2B5EF4-FFF2-40B4-BE49-F238E27FC236}">
                <a16:creationId xmlns:a16="http://schemas.microsoft.com/office/drawing/2014/main" id="{B5476526-936D-A023-143E-83570AC6F977}"/>
              </a:ext>
            </a:extLst>
          </p:cNvPr>
          <p:cNvSpPr>
            <a:spLocks noGrp="1"/>
          </p:cNvSpPr>
          <p:nvPr>
            <p:ph type="chart" sz="quarter" idx="24"/>
          </p:nvPr>
        </p:nvSpPr>
        <p:spPr>
          <a:xfrm>
            <a:off x="6151144" y="3482371"/>
            <a:ext cx="6048000" cy="3384000"/>
          </a:xfrm>
        </p:spPr>
        <p:txBody>
          <a:bodyPr/>
          <a:lstStyle>
            <a:lvl1pPr marL="0" indent="0">
              <a:buFontTx/>
              <a:buNone/>
              <a:defRPr sz="1600"/>
            </a:lvl1pPr>
          </a:lstStyle>
          <a:p>
            <a:r>
              <a:rPr lang="sv-SE"/>
              <a:t>Klicka på ikonen för att lägga till ett diagram</a:t>
            </a:r>
          </a:p>
        </p:txBody>
      </p:sp>
    </p:spTree>
    <p:extLst>
      <p:ext uri="{BB962C8B-B14F-4D97-AF65-F5344CB8AC3E}">
        <p14:creationId xmlns:p14="http://schemas.microsoft.com/office/powerpoint/2010/main" val="25701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dirty="0"/>
              <a:t>20xx-xx-xx</a:t>
            </a:r>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dirty="0"/>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
        <p:nvSpPr>
          <p:cNvPr id="7" name="textruta 6">
            <a:extLst>
              <a:ext uri="{FF2B5EF4-FFF2-40B4-BE49-F238E27FC236}">
                <a16:creationId xmlns:a16="http://schemas.microsoft.com/office/drawing/2014/main" id="{5F2D9F1C-5884-4F33-A8E2-8BC5F00A868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330202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dirty="0"/>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a:xfrm>
            <a:off x="9795729" y="5955824"/>
            <a:ext cx="2012116" cy="635953"/>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90" r:id="rId5"/>
    <p:sldLayoutId id="2147483691" r:id="rId6"/>
    <p:sldLayoutId id="2147483699" r:id="rId7"/>
    <p:sldLayoutId id="2147483700" r:id="rId8"/>
    <p:sldLayoutId id="2147483688" r:id="rId9"/>
    <p:sldLayoutId id="2147483663" r:id="rId10"/>
    <p:sldLayoutId id="2147483657" r:id="rId11"/>
    <p:sldLayoutId id="2147483664" r:id="rId12"/>
    <p:sldLayoutId id="2147483687" r:id="rId13"/>
    <p:sldLayoutId id="2147483667" r:id="rId14"/>
    <p:sldLayoutId id="2147483681" r:id="rId15"/>
    <p:sldLayoutId id="2147483668" r:id="rId16"/>
    <p:sldLayoutId id="2147483682" r:id="rId17"/>
    <p:sldLayoutId id="2147483695" r:id="rId18"/>
    <p:sldLayoutId id="2147483696" r:id="rId19"/>
    <p:sldLayoutId id="2147483665" r:id="rId20"/>
    <p:sldLayoutId id="2147483683" r:id="rId21"/>
    <p:sldLayoutId id="2147483666" r:id="rId22"/>
    <p:sldLayoutId id="2147483684" r:id="rId23"/>
    <p:sldLayoutId id="2147483692" r:id="rId24"/>
    <p:sldLayoutId id="2147483693" r:id="rId25"/>
    <p:sldLayoutId id="2147483694" r:id="rId26"/>
    <p:sldLayoutId id="2147483676" r:id="rId27"/>
    <p:sldLayoutId id="2147483649" r:id="rId28"/>
    <p:sldLayoutId id="2147483698" r:id="rId29"/>
    <p:sldLayoutId id="2147483701" r:id="rId30"/>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68E89-65D5-B2B6-E9A9-0434CC6D5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1862D345-59D0-1839-EB19-224693E5E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154CF49-47D0-5D39-03CE-8C17CECB3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8C564A-580E-48AD-AD94-5E71FC803435}" type="datetimeFigureOut">
              <a:rPr lang="sv-SE" smtClean="0"/>
              <a:t>2026-05-20</a:t>
            </a:fld>
            <a:endParaRPr lang="sv-SE"/>
          </a:p>
        </p:txBody>
      </p:sp>
      <p:sp>
        <p:nvSpPr>
          <p:cNvPr id="5" name="Footer Placeholder 4">
            <a:extLst>
              <a:ext uri="{FF2B5EF4-FFF2-40B4-BE49-F238E27FC236}">
                <a16:creationId xmlns:a16="http://schemas.microsoft.com/office/drawing/2014/main" id="{F7BE1183-24B9-CA2D-D7F6-3F5A7B1E8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a:extLst>
              <a:ext uri="{FF2B5EF4-FFF2-40B4-BE49-F238E27FC236}">
                <a16:creationId xmlns:a16="http://schemas.microsoft.com/office/drawing/2014/main" id="{2D677360-5C6B-D1B1-63DD-F693B1B72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0F4989-34AA-4CB3-9775-91F03CA7628B}" type="slidenum">
              <a:rPr lang="sv-SE" smtClean="0"/>
              <a:t>‹#›</a:t>
            </a:fld>
            <a:endParaRPr lang="sv-SE"/>
          </a:p>
        </p:txBody>
      </p:sp>
    </p:spTree>
    <p:extLst>
      <p:ext uri="{BB962C8B-B14F-4D97-AF65-F5344CB8AC3E}">
        <p14:creationId xmlns:p14="http://schemas.microsoft.com/office/powerpoint/2010/main" val="358735838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3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hyperlink" Target="http://www.mymarketing.it/dblog/storico.asp?s=Strategi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cka.se/boende-miljo/klimat-och-miljo/vad-gor-nacka-kommun/" TargetMode="External"/><Relationship Id="rId2" Type="http://schemas.openxmlformats.org/officeDocument/2006/relationships/hyperlink" Target="https://www.nacka.se/4959b5/globalassets/kommun-politik/dokument/styrdokument/program/klimat-och-miljoprogram.pdf" TargetMode="External"/><Relationship Id="rId1" Type="http://schemas.openxmlformats.org/officeDocument/2006/relationships/slideLayout" Target="../slideLayouts/slideLayout24.xml"/><Relationship Id="rId4" Type="http://schemas.openxmlformats.org/officeDocument/2006/relationships/hyperlink" Target="mailto:karin.ekeberg@nacka.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37B8DFF-EBF2-0CFD-8453-0EBC98D6786E}"/>
            </a:ext>
          </a:extLst>
        </p:cNvPr>
        <p:cNvGrpSpPr/>
        <p:nvPr/>
      </p:nvGrpSpPr>
      <p:grpSpPr>
        <a:xfrm>
          <a:off x="0" y="0"/>
          <a:ext cx="0" cy="0"/>
          <a:chOff x="0" y="0"/>
          <a:chExt cx="0" cy="0"/>
        </a:xfrm>
      </p:grpSpPr>
      <p:pic>
        <p:nvPicPr>
          <p:cNvPr id="5" name="Bildobjekt 4" descr="En bild som visar utomhus, vatten, moln, träd">
            <a:extLst>
              <a:ext uri="{FF2B5EF4-FFF2-40B4-BE49-F238E27FC236}">
                <a16:creationId xmlns:a16="http://schemas.microsoft.com/office/drawing/2014/main" id="{4627830B-56D9-78CA-6237-B3A40DFAA5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905"/>
            <a:ext cx="12192000" cy="6850190"/>
          </a:xfrm>
          <a:prstGeom prst="rect">
            <a:avLst/>
          </a:prstGeom>
        </p:spPr>
      </p:pic>
      <p:pic>
        <p:nvPicPr>
          <p:cNvPr id="7" name="Bildobjekt 6" descr="En bild som visar text, natt, Grafik, Teckensnitt">
            <a:extLst>
              <a:ext uri="{FF2B5EF4-FFF2-40B4-BE49-F238E27FC236}">
                <a16:creationId xmlns:a16="http://schemas.microsoft.com/office/drawing/2014/main" id="{A42ECAD2-F423-78C0-BE8B-763275AE1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320"/>
            <a:ext cx="12192000" cy="6858000"/>
          </a:xfrm>
          <a:prstGeom prst="rect">
            <a:avLst/>
          </a:prstGeom>
        </p:spPr>
      </p:pic>
      <p:sp>
        <p:nvSpPr>
          <p:cNvPr id="6" name="Rubrik 5">
            <a:extLst>
              <a:ext uri="{FF2B5EF4-FFF2-40B4-BE49-F238E27FC236}">
                <a16:creationId xmlns:a16="http://schemas.microsoft.com/office/drawing/2014/main" id="{498F6DD8-5481-9111-49F5-FE127C1F817A}"/>
              </a:ext>
            </a:extLst>
          </p:cNvPr>
          <p:cNvSpPr>
            <a:spLocks noGrp="1"/>
          </p:cNvSpPr>
          <p:nvPr>
            <p:ph type="title"/>
          </p:nvPr>
        </p:nvSpPr>
        <p:spPr>
          <a:xfrm>
            <a:off x="639791" y="-1325563"/>
            <a:ext cx="10212693" cy="1325563"/>
          </a:xfrm>
        </p:spPr>
        <p:txBody>
          <a:bodyPr vert="horz" lIns="0" tIns="0" rIns="0" bIns="0" rtlCol="0" anchor="b">
            <a:normAutofit/>
          </a:bodyPr>
          <a:lstStyle/>
          <a:p>
            <a:r>
              <a:rPr lang="sv-SE" dirty="0"/>
              <a:t>Allt vi gör räknas</a:t>
            </a:r>
          </a:p>
        </p:txBody>
      </p:sp>
    </p:spTree>
    <p:extLst>
      <p:ext uri="{BB962C8B-B14F-4D97-AF65-F5344CB8AC3E}">
        <p14:creationId xmlns:p14="http://schemas.microsoft.com/office/powerpoint/2010/main" val="12252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63D08-F37A-CF7B-DE33-AE0871F1AC31}"/>
              </a:ext>
              <a:ext uri="{C183D7F6-B498-43B3-948B-1728B52AA6E4}">
                <adec:decorative xmlns:adec="http://schemas.microsoft.com/office/drawing/2017/decorative" val="1"/>
              </a:ext>
            </a:extLst>
          </p:cNvPr>
          <p:cNvSpPr>
            <a:spLocks noGrp="1"/>
          </p:cNvSpPr>
          <p:nvPr>
            <p:ph type="title"/>
          </p:nvPr>
        </p:nvSpPr>
        <p:spPr>
          <a:xfrm>
            <a:off x="639792" y="500067"/>
            <a:ext cx="10035833" cy="1133475"/>
          </a:xfrm>
        </p:spPr>
        <p:txBody>
          <a:bodyPr>
            <a:normAutofit/>
          </a:bodyPr>
          <a:lstStyle/>
          <a:p>
            <a:r>
              <a:rPr lang="sv-SE" dirty="0"/>
              <a:t>Intraprenörskap - tidsplan </a:t>
            </a:r>
          </a:p>
        </p:txBody>
      </p:sp>
      <p:sp>
        <p:nvSpPr>
          <p:cNvPr id="15" name="Text Placeholder 4">
            <a:extLst>
              <a:ext uri="{FF2B5EF4-FFF2-40B4-BE49-F238E27FC236}">
                <a16:creationId xmlns:a16="http://schemas.microsoft.com/office/drawing/2014/main" id="{3781F83D-2307-3736-E518-CECC7F9ADA28}"/>
              </a:ext>
              <a:ext uri="{C183D7F6-B498-43B3-948B-1728B52AA6E4}">
                <adec:decorative xmlns:adec="http://schemas.microsoft.com/office/drawing/2017/decorative" val="1"/>
              </a:ext>
            </a:extLst>
          </p:cNvPr>
          <p:cNvSpPr txBox="1">
            <a:spLocks/>
          </p:cNvSpPr>
          <p:nvPr/>
        </p:nvSpPr>
        <p:spPr>
          <a:xfrm>
            <a:off x="1036600" y="1210927"/>
            <a:ext cx="2133601" cy="650702"/>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 </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2. Info medarbetare</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2025 maj</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endPar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endParaRPr>
          </a:p>
        </p:txBody>
      </p:sp>
      <p:sp>
        <p:nvSpPr>
          <p:cNvPr id="16" name="Text Placeholder 6">
            <a:extLst>
              <a:ext uri="{FF2B5EF4-FFF2-40B4-BE49-F238E27FC236}">
                <a16:creationId xmlns:a16="http://schemas.microsoft.com/office/drawing/2014/main" id="{4DE70D2E-3346-E5DE-4BE8-8D9E9F6C08F3}"/>
              </a:ext>
              <a:ext uri="{C183D7F6-B498-43B3-948B-1728B52AA6E4}">
                <adec:decorative xmlns:adec="http://schemas.microsoft.com/office/drawing/2017/decorative" val="1"/>
              </a:ext>
            </a:extLst>
          </p:cNvPr>
          <p:cNvSpPr txBox="1">
            <a:spLocks/>
          </p:cNvSpPr>
          <p:nvPr/>
        </p:nvSpPr>
        <p:spPr>
          <a:xfrm>
            <a:off x="3551200" y="1210927"/>
            <a:ext cx="2133601" cy="650702"/>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4. Återkoppling ledning</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100" b="1" i="0" u="none" strike="noStrike" kern="1200" cap="all" spc="0" normalizeH="0" baseline="0" noProof="0" dirty="0" err="1">
                <a:ln>
                  <a:noFill/>
                </a:ln>
                <a:solidFill>
                  <a:schemeClr val="tx1"/>
                </a:solidFill>
                <a:effectLst/>
                <a:uLnTx/>
                <a:uFillTx/>
                <a:latin typeface="Source Sans Pro" panose="020B0503030403020204" pitchFamily="34" charset="0"/>
                <a:ea typeface="Source Sans Pro" panose="020B0503030403020204" pitchFamily="34" charset="0"/>
                <a:cs typeface="Arial"/>
              </a:rPr>
              <a:t>Sept</a:t>
            </a:r>
            <a:r>
              <a:rPr kumimoji="0" lang="sv-SE" sz="11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 &amp;okt 2025</a:t>
            </a:r>
          </a:p>
        </p:txBody>
      </p:sp>
      <p:sp>
        <p:nvSpPr>
          <p:cNvPr id="17" name="Text Placeholder 5">
            <a:extLst>
              <a:ext uri="{FF2B5EF4-FFF2-40B4-BE49-F238E27FC236}">
                <a16:creationId xmlns:a16="http://schemas.microsoft.com/office/drawing/2014/main" id="{8D737C39-F736-C680-269D-79AAD9BEAB3C}"/>
              </a:ext>
              <a:ext uri="{C183D7F6-B498-43B3-948B-1728B52AA6E4}">
                <adec:decorative xmlns:adec="http://schemas.microsoft.com/office/drawing/2017/decorative" val="1"/>
              </a:ext>
            </a:extLst>
          </p:cNvPr>
          <p:cNvSpPr txBox="1">
            <a:spLocks/>
          </p:cNvSpPr>
          <p:nvPr/>
        </p:nvSpPr>
        <p:spPr>
          <a:xfrm>
            <a:off x="1036600" y="1933128"/>
            <a:ext cx="2133601" cy="566231"/>
          </a:xfrm>
          <a:prstGeom prst="roundRect">
            <a:avLst/>
          </a:prstGeom>
          <a:solidFill>
            <a:schemeClr val="accent6">
              <a:lumMod val="40000"/>
              <a:lumOff val="60000"/>
              <a:alpha val="2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Vi förankrar processen via mail till medarbetare– svarar på ev. frågor</a:t>
            </a:r>
          </a:p>
        </p:txBody>
      </p:sp>
      <p:sp>
        <p:nvSpPr>
          <p:cNvPr id="18" name="Text Placeholder 8">
            <a:extLst>
              <a:ext uri="{FF2B5EF4-FFF2-40B4-BE49-F238E27FC236}">
                <a16:creationId xmlns:a16="http://schemas.microsoft.com/office/drawing/2014/main" id="{F5EC6515-C427-1504-5C82-C2F94F2BDD84}"/>
              </a:ext>
              <a:ext uri="{C183D7F6-B498-43B3-948B-1728B52AA6E4}">
                <adec:decorative xmlns:adec="http://schemas.microsoft.com/office/drawing/2017/decorative" val="1"/>
              </a:ext>
            </a:extLst>
          </p:cNvPr>
          <p:cNvSpPr txBox="1">
            <a:spLocks/>
          </p:cNvSpPr>
          <p:nvPr/>
        </p:nvSpPr>
        <p:spPr>
          <a:xfrm>
            <a:off x="6065800" y="1210927"/>
            <a:ext cx="2133601" cy="650702"/>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6. Prata innovation</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2026 jan-maj</a:t>
            </a:r>
          </a:p>
        </p:txBody>
      </p:sp>
      <p:sp>
        <p:nvSpPr>
          <p:cNvPr id="19" name="Text Placeholder 9">
            <a:extLst>
              <a:ext uri="{FF2B5EF4-FFF2-40B4-BE49-F238E27FC236}">
                <a16:creationId xmlns:a16="http://schemas.microsoft.com/office/drawing/2014/main" id="{F8290627-96D7-D4FE-5891-53DCC51B5B8B}"/>
              </a:ext>
              <a:ext uri="{C183D7F6-B498-43B3-948B-1728B52AA6E4}">
                <adec:decorative xmlns:adec="http://schemas.microsoft.com/office/drawing/2017/decorative" val="1"/>
              </a:ext>
            </a:extLst>
          </p:cNvPr>
          <p:cNvSpPr txBox="1">
            <a:spLocks/>
          </p:cNvSpPr>
          <p:nvPr/>
        </p:nvSpPr>
        <p:spPr>
          <a:xfrm>
            <a:off x="4877981" y="4651386"/>
            <a:ext cx="1845274" cy="614918"/>
          </a:xfrm>
          <a:prstGeom prst="roundRect">
            <a:avLst/>
          </a:prstGeom>
          <a:solidFill>
            <a:schemeClr val="accent6">
              <a:lumMod val="40000"/>
              <a:lumOff val="60000"/>
              <a:alpha val="2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endPar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endParaRPr>
          </a:p>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endPar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endParaRPr>
          </a:p>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Coaching av enhetschefer, vi går igenom respektive chefs kartläggning och riktade åtgärder. </a:t>
            </a:r>
          </a:p>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endPar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endParaRPr>
          </a:p>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a:t>
            </a:r>
          </a:p>
        </p:txBody>
      </p:sp>
      <p:sp>
        <p:nvSpPr>
          <p:cNvPr id="22" name="Text Placeholder 12">
            <a:extLst>
              <a:ext uri="{FF2B5EF4-FFF2-40B4-BE49-F238E27FC236}">
                <a16:creationId xmlns:a16="http://schemas.microsoft.com/office/drawing/2014/main" id="{A14EB75B-3959-8DCA-D42F-E99D4471A660}"/>
              </a:ext>
              <a:ext uri="{C183D7F6-B498-43B3-948B-1728B52AA6E4}">
                <adec:decorative xmlns:adec="http://schemas.microsoft.com/office/drawing/2017/decorative" val="1"/>
              </a:ext>
            </a:extLst>
          </p:cNvPr>
          <p:cNvSpPr txBox="1">
            <a:spLocks/>
          </p:cNvSpPr>
          <p:nvPr/>
        </p:nvSpPr>
        <p:spPr>
          <a:xfrm>
            <a:off x="2438687" y="3843272"/>
            <a:ext cx="1845274" cy="700999"/>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3. Utskick enkät </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19 maj- 19juni 2025</a:t>
            </a:r>
          </a:p>
        </p:txBody>
      </p:sp>
      <p:sp>
        <p:nvSpPr>
          <p:cNvPr id="23" name="Text Placeholder 14">
            <a:extLst>
              <a:ext uri="{FF2B5EF4-FFF2-40B4-BE49-F238E27FC236}">
                <a16:creationId xmlns:a16="http://schemas.microsoft.com/office/drawing/2014/main" id="{EE22B9B0-019E-77F2-32F6-3A175A6C08E8}"/>
              </a:ext>
              <a:ext uri="{C183D7F6-B498-43B3-948B-1728B52AA6E4}">
                <adec:decorative xmlns:adec="http://schemas.microsoft.com/office/drawing/2017/decorative" val="1"/>
              </a:ext>
            </a:extLst>
          </p:cNvPr>
          <p:cNvSpPr txBox="1">
            <a:spLocks/>
          </p:cNvSpPr>
          <p:nvPr/>
        </p:nvSpPr>
        <p:spPr>
          <a:xfrm>
            <a:off x="4744106" y="3843272"/>
            <a:ext cx="2088483" cy="700999"/>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5. Coaching av enhetschef </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2025 nov- 2026 feb</a:t>
            </a:r>
          </a:p>
        </p:txBody>
      </p:sp>
      <p:sp>
        <p:nvSpPr>
          <p:cNvPr id="24" name="Text Placeholder 16">
            <a:extLst>
              <a:ext uri="{FF2B5EF4-FFF2-40B4-BE49-F238E27FC236}">
                <a16:creationId xmlns:a16="http://schemas.microsoft.com/office/drawing/2014/main" id="{7E39B281-D642-6610-D874-35B65495DE21}"/>
              </a:ext>
              <a:ext uri="{C183D7F6-B498-43B3-948B-1728B52AA6E4}">
                <adec:decorative xmlns:adec="http://schemas.microsoft.com/office/drawing/2017/decorative" val="1"/>
              </a:ext>
            </a:extLst>
          </p:cNvPr>
          <p:cNvSpPr txBox="1">
            <a:spLocks/>
          </p:cNvSpPr>
          <p:nvPr/>
        </p:nvSpPr>
        <p:spPr>
          <a:xfrm>
            <a:off x="7285000" y="3843272"/>
            <a:ext cx="1845274" cy="700999"/>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7. Coaching av enhetschef</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2026 JUN-SEP</a:t>
            </a:r>
          </a:p>
        </p:txBody>
      </p:sp>
      <p:sp>
        <p:nvSpPr>
          <p:cNvPr id="25" name="Text Placeholder 8">
            <a:extLst>
              <a:ext uri="{FF2B5EF4-FFF2-40B4-BE49-F238E27FC236}">
                <a16:creationId xmlns:a16="http://schemas.microsoft.com/office/drawing/2014/main" id="{BD463B5C-FED7-639E-146E-9B80C4A9C700}"/>
              </a:ext>
              <a:ext uri="{C183D7F6-B498-43B3-948B-1728B52AA6E4}">
                <adec:decorative xmlns:adec="http://schemas.microsoft.com/office/drawing/2017/decorative" val="1"/>
              </a:ext>
            </a:extLst>
          </p:cNvPr>
          <p:cNvSpPr txBox="1">
            <a:spLocks/>
          </p:cNvSpPr>
          <p:nvPr/>
        </p:nvSpPr>
        <p:spPr>
          <a:xfrm>
            <a:off x="8579977" y="1210927"/>
            <a:ext cx="2095649" cy="650702"/>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8. Öva innovation</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2026 </a:t>
            </a:r>
            <a:r>
              <a:rPr kumimoji="0" lang="sv-SE" sz="1400" b="1" i="0" u="none" strike="noStrike" kern="1200" cap="all" spc="0" normalizeH="0" baseline="0" noProof="0" dirty="0" err="1">
                <a:ln>
                  <a:noFill/>
                </a:ln>
                <a:solidFill>
                  <a:schemeClr val="tx1"/>
                </a:solidFill>
                <a:effectLst/>
                <a:uLnTx/>
                <a:uFillTx/>
                <a:latin typeface="Source Sans Pro" panose="020B0503030403020204" pitchFamily="34" charset="0"/>
                <a:ea typeface="Source Sans Pro" panose="020B0503030403020204" pitchFamily="34" charset="0"/>
                <a:cs typeface="Arial"/>
              </a:rPr>
              <a:t>sept</a:t>
            </a: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-dec</a:t>
            </a:r>
          </a:p>
        </p:txBody>
      </p:sp>
      <p:sp>
        <p:nvSpPr>
          <p:cNvPr id="26" name="Text Placeholder 9">
            <a:extLst>
              <a:ext uri="{FF2B5EF4-FFF2-40B4-BE49-F238E27FC236}">
                <a16:creationId xmlns:a16="http://schemas.microsoft.com/office/drawing/2014/main" id="{75DC4151-3639-39A8-2B1E-E631DBCB63A1}"/>
              </a:ext>
              <a:ext uri="{C183D7F6-B498-43B3-948B-1728B52AA6E4}">
                <adec:decorative xmlns:adec="http://schemas.microsoft.com/office/drawing/2017/decorative" val="1"/>
              </a:ext>
            </a:extLst>
          </p:cNvPr>
          <p:cNvSpPr txBox="1">
            <a:spLocks/>
          </p:cNvSpPr>
          <p:nvPr/>
        </p:nvSpPr>
        <p:spPr>
          <a:xfrm>
            <a:off x="9764689" y="4651386"/>
            <a:ext cx="1733321" cy="611429"/>
          </a:xfrm>
          <a:prstGeom prst="roundRect">
            <a:avLst/>
          </a:prstGeom>
          <a:solidFill>
            <a:schemeClr val="accent6">
              <a:lumMod val="40000"/>
              <a:lumOff val="60000"/>
              <a:alpha val="2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Uppföljande mätning för att se förflyttning</a:t>
            </a:r>
          </a:p>
        </p:txBody>
      </p:sp>
      <p:sp>
        <p:nvSpPr>
          <p:cNvPr id="27" name="Text Placeholder 10">
            <a:extLst>
              <a:ext uri="{FF2B5EF4-FFF2-40B4-BE49-F238E27FC236}">
                <a16:creationId xmlns:a16="http://schemas.microsoft.com/office/drawing/2014/main" id="{93361229-C5FB-E8E3-0FFC-3BE95231E55C}"/>
              </a:ext>
              <a:ext uri="{C183D7F6-B498-43B3-948B-1728B52AA6E4}">
                <adec:decorative xmlns:adec="http://schemas.microsoft.com/office/drawing/2017/decorative" val="1"/>
              </a:ext>
            </a:extLst>
          </p:cNvPr>
          <p:cNvSpPr txBox="1">
            <a:spLocks/>
          </p:cNvSpPr>
          <p:nvPr/>
        </p:nvSpPr>
        <p:spPr>
          <a:xfrm>
            <a:off x="302968" y="5339283"/>
            <a:ext cx="11577386" cy="553998"/>
          </a:xfrm>
          <a:prstGeom prst="roundRect">
            <a:avLst/>
          </a:prstGeom>
          <a:solidFill>
            <a:schemeClr val="accent3">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2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FRÅN MÅL TILL HANDLING</a:t>
            </a:r>
          </a:p>
        </p:txBody>
      </p:sp>
      <p:sp>
        <p:nvSpPr>
          <p:cNvPr id="28" name="Text Placeholder 16">
            <a:extLst>
              <a:ext uri="{FF2B5EF4-FFF2-40B4-BE49-F238E27FC236}">
                <a16:creationId xmlns:a16="http://schemas.microsoft.com/office/drawing/2014/main" id="{54659B44-B4A8-FA9D-0126-1EEDD39F65DB}"/>
              </a:ext>
              <a:ext uri="{C183D7F6-B498-43B3-948B-1728B52AA6E4}">
                <adec:decorative xmlns:adec="http://schemas.microsoft.com/office/drawing/2017/decorative" val="1"/>
              </a:ext>
            </a:extLst>
          </p:cNvPr>
          <p:cNvSpPr txBox="1">
            <a:spLocks/>
          </p:cNvSpPr>
          <p:nvPr/>
        </p:nvSpPr>
        <p:spPr>
          <a:xfrm>
            <a:off x="9708713" y="3842363"/>
            <a:ext cx="1845274" cy="700999"/>
          </a:xfrm>
          <a:prstGeom prst="roundRect">
            <a:avLst/>
          </a:prstGeom>
          <a:solidFill>
            <a:schemeClr val="accent5">
              <a:lumMod val="40000"/>
              <a:lumOff val="6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100000"/>
              </a:lnSpc>
              <a:spcBef>
                <a:spcPts val="0"/>
              </a:spcBef>
              <a:spcAft>
                <a:spcPts val="0"/>
              </a:spcAft>
              <a:buFont typeface="Arial" pitchFamily="34" charset="0"/>
              <a:buNone/>
              <a:defRPr sz="1400" b="1" kern="1200" cap="all"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9. Uppföljning</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1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 av processen</a:t>
            </a:r>
          </a:p>
          <a:p>
            <a:pPr marL="0" marR="0" lvl="0" indent="0" algn="ctr" defTabSz="1218987" rtl="0" eaLnBrk="1" fontAlgn="auto" latinLnBrk="0" hangingPunct="1">
              <a:lnSpc>
                <a:spcPct val="100000"/>
              </a:lnSpc>
              <a:spcBef>
                <a:spcPts val="0"/>
              </a:spcBef>
              <a:spcAft>
                <a:spcPts val="0"/>
              </a:spcAft>
              <a:buClrTx/>
              <a:buSzTx/>
              <a:buFont typeface="Arial" pitchFamily="34" charset="0"/>
              <a:buNone/>
              <a:tabLst/>
              <a:defRPr/>
            </a:pPr>
            <a:r>
              <a:rPr kumimoji="0" lang="sv-SE" sz="1400" b="1" i="0" u="none" strike="noStrike" kern="1200" cap="all"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Jan 2027</a:t>
            </a:r>
          </a:p>
        </p:txBody>
      </p:sp>
      <p:sp>
        <p:nvSpPr>
          <p:cNvPr id="29" name="Text Placeholder 11">
            <a:extLst>
              <a:ext uri="{FF2B5EF4-FFF2-40B4-BE49-F238E27FC236}">
                <a16:creationId xmlns:a16="http://schemas.microsoft.com/office/drawing/2014/main" id="{26FEC3F7-E508-DFE8-8C82-E95FE067EBAB}"/>
              </a:ext>
              <a:ext uri="{C183D7F6-B498-43B3-948B-1728B52AA6E4}">
                <adec:decorative xmlns:adec="http://schemas.microsoft.com/office/drawing/2017/decorative" val="1"/>
              </a:ext>
            </a:extLst>
          </p:cNvPr>
          <p:cNvSpPr txBox="1">
            <a:spLocks/>
          </p:cNvSpPr>
          <p:nvPr/>
        </p:nvSpPr>
        <p:spPr>
          <a:xfrm>
            <a:off x="3822162" y="1944627"/>
            <a:ext cx="1591676" cy="566231"/>
          </a:xfrm>
          <a:prstGeom prst="roundRect">
            <a:avLst/>
          </a:prstGeom>
          <a:solidFill>
            <a:schemeClr val="accent6">
              <a:lumMod val="40000"/>
              <a:lumOff val="60000"/>
              <a:alpha val="2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Vi lämnar över och tar fram gemensam riktning med utvecklingschef.</a:t>
            </a:r>
          </a:p>
        </p:txBody>
      </p:sp>
      <p:sp>
        <p:nvSpPr>
          <p:cNvPr id="30" name="Text Placeholder 11">
            <a:extLst>
              <a:ext uri="{FF2B5EF4-FFF2-40B4-BE49-F238E27FC236}">
                <a16:creationId xmlns:a16="http://schemas.microsoft.com/office/drawing/2014/main" id="{6E91E10A-861F-8894-3B67-198DC8BA08A8}"/>
              </a:ext>
              <a:ext uri="{C183D7F6-B498-43B3-948B-1728B52AA6E4}">
                <adec:decorative xmlns:adec="http://schemas.microsoft.com/office/drawing/2017/decorative" val="1"/>
              </a:ext>
            </a:extLst>
          </p:cNvPr>
          <p:cNvSpPr txBox="1">
            <a:spLocks/>
          </p:cNvSpPr>
          <p:nvPr/>
        </p:nvSpPr>
        <p:spPr>
          <a:xfrm>
            <a:off x="6336762" y="1973474"/>
            <a:ext cx="1591676" cy="566231"/>
          </a:xfrm>
          <a:prstGeom prst="roundRect">
            <a:avLst/>
          </a:prstGeom>
          <a:solidFill>
            <a:schemeClr val="accent6">
              <a:lumMod val="40000"/>
              <a:lumOff val="60000"/>
              <a:alpha val="2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Självledarskap i form av att enhetschefer pratar innovation i sina enheter</a:t>
            </a:r>
          </a:p>
        </p:txBody>
      </p:sp>
      <p:sp>
        <p:nvSpPr>
          <p:cNvPr id="31" name="Text Placeholder 9">
            <a:extLst>
              <a:ext uri="{FF2B5EF4-FFF2-40B4-BE49-F238E27FC236}">
                <a16:creationId xmlns:a16="http://schemas.microsoft.com/office/drawing/2014/main" id="{915F4FFC-B8FE-B43C-3D14-4FF26B671ED4}"/>
              </a:ext>
              <a:ext uri="{C183D7F6-B498-43B3-948B-1728B52AA6E4}">
                <adec:decorative xmlns:adec="http://schemas.microsoft.com/office/drawing/2017/decorative" val="1"/>
              </a:ext>
            </a:extLst>
          </p:cNvPr>
          <p:cNvSpPr txBox="1">
            <a:spLocks/>
          </p:cNvSpPr>
          <p:nvPr/>
        </p:nvSpPr>
        <p:spPr>
          <a:xfrm>
            <a:off x="7285000" y="4647899"/>
            <a:ext cx="1845274" cy="614917"/>
          </a:xfrm>
          <a:prstGeom prst="roundRect">
            <a:avLst/>
          </a:prstGeom>
          <a:solidFill>
            <a:schemeClr val="accent6">
              <a:lumMod val="40000"/>
              <a:lumOff val="60000"/>
              <a:alpha val="2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endPar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endParaRPr>
          </a:p>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Coaching av enhetschefer, vi följer upp hur det gått samt identifierar övningar. </a:t>
            </a:r>
          </a:p>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105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a:t>
            </a:r>
          </a:p>
        </p:txBody>
      </p:sp>
      <p:sp>
        <p:nvSpPr>
          <p:cNvPr id="32" name="Text Placeholder 11">
            <a:extLst>
              <a:ext uri="{FF2B5EF4-FFF2-40B4-BE49-F238E27FC236}">
                <a16:creationId xmlns:a16="http://schemas.microsoft.com/office/drawing/2014/main" id="{4912B3FC-1058-6294-611D-B78780B24045}"/>
              </a:ext>
              <a:ext uri="{C183D7F6-B498-43B3-948B-1728B52AA6E4}">
                <adec:decorative xmlns:adec="http://schemas.microsoft.com/office/drawing/2017/decorative" val="1"/>
              </a:ext>
            </a:extLst>
          </p:cNvPr>
          <p:cNvSpPr txBox="1">
            <a:spLocks/>
          </p:cNvSpPr>
          <p:nvPr/>
        </p:nvSpPr>
        <p:spPr>
          <a:xfrm>
            <a:off x="8828425" y="1958541"/>
            <a:ext cx="1591676" cy="566231"/>
          </a:xfrm>
          <a:prstGeom prst="roundRect">
            <a:avLst/>
          </a:prstGeom>
          <a:solidFill>
            <a:schemeClr val="accent6">
              <a:lumMod val="40000"/>
              <a:lumOff val="60000"/>
              <a:alpha val="20000"/>
            </a:schemeClr>
          </a:solidFill>
          <a:ln w="6350">
            <a:solidFill>
              <a:schemeClr val="tx1"/>
            </a:solid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ctr" defTabSz="1218987" rtl="0" eaLnBrk="1" fontAlgn="auto" latinLnBrk="0" hangingPunct="1">
              <a:lnSpc>
                <a:spcPct val="85000"/>
              </a:lnSpc>
              <a:spcBef>
                <a:spcPts val="0"/>
              </a:spcBef>
              <a:spcAft>
                <a:spcPts val="600"/>
              </a:spcAft>
              <a:buClrTx/>
              <a:buSzTx/>
              <a:buFont typeface="Arial" pitchFamily="34" charset="0"/>
              <a:buNone/>
              <a:tabLst/>
              <a:defRPr/>
            </a:pPr>
            <a:r>
              <a:rPr kumimoji="0" lang="sv-SE" sz="9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cs typeface="Arial"/>
              </a:rPr>
              <a:t>Självledarskap i form av att enhetschefer övar  innovation i sina enheter</a:t>
            </a:r>
          </a:p>
        </p:txBody>
      </p:sp>
      <p:grpSp>
        <p:nvGrpSpPr>
          <p:cNvPr id="46" name="Grupp 45">
            <a:extLst>
              <a:ext uri="{FF2B5EF4-FFF2-40B4-BE49-F238E27FC236}">
                <a16:creationId xmlns:a16="http://schemas.microsoft.com/office/drawing/2014/main" id="{6C26E4ED-88C9-2233-D1DF-8B6CE54446DF}"/>
              </a:ext>
              <a:ext uri="{C183D7F6-B498-43B3-948B-1728B52AA6E4}">
                <adec:decorative xmlns:adec="http://schemas.microsoft.com/office/drawing/2017/decorative" val="1"/>
              </a:ext>
            </a:extLst>
          </p:cNvPr>
          <p:cNvGrpSpPr/>
          <p:nvPr/>
        </p:nvGrpSpPr>
        <p:grpSpPr>
          <a:xfrm>
            <a:off x="495759" y="2652310"/>
            <a:ext cx="11237205" cy="1060375"/>
            <a:chOff x="495759" y="2652310"/>
            <a:chExt cx="11237205" cy="1060375"/>
          </a:xfrm>
        </p:grpSpPr>
        <p:cxnSp>
          <p:nvCxnSpPr>
            <p:cNvPr id="36" name="Rak koppling 35">
              <a:extLst>
                <a:ext uri="{FF2B5EF4-FFF2-40B4-BE49-F238E27FC236}">
                  <a16:creationId xmlns:a16="http://schemas.microsoft.com/office/drawing/2014/main" id="{0D955429-BABC-B978-4281-40F1A5ECA2A5}"/>
                </a:ext>
              </a:extLst>
            </p:cNvPr>
            <p:cNvCxnSpPr/>
            <p:nvPr/>
          </p:nvCxnSpPr>
          <p:spPr>
            <a:xfrm>
              <a:off x="495759" y="3194892"/>
              <a:ext cx="112372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F49CED3D-42A0-4D54-3190-FE4B2CD619F5}"/>
                </a:ext>
              </a:extLst>
            </p:cNvPr>
            <p:cNvCxnSpPr/>
            <p:nvPr/>
          </p:nvCxnSpPr>
          <p:spPr>
            <a:xfrm>
              <a:off x="2093205" y="2677099"/>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E7530DF2-1D56-97A3-FFFF-F895B6E34B55}"/>
                </a:ext>
              </a:extLst>
            </p:cNvPr>
            <p:cNvCxnSpPr/>
            <p:nvPr/>
          </p:nvCxnSpPr>
          <p:spPr>
            <a:xfrm>
              <a:off x="3369326" y="3194892"/>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7BC6E4D2-F2E7-A9D8-21A2-E5CDBC6CF641}"/>
                </a:ext>
              </a:extLst>
            </p:cNvPr>
            <p:cNvCxnSpPr/>
            <p:nvPr/>
          </p:nvCxnSpPr>
          <p:spPr>
            <a:xfrm>
              <a:off x="4612396" y="2677099"/>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AB2B61BB-7A1E-EBCF-765F-727CBA410740}"/>
                </a:ext>
              </a:extLst>
            </p:cNvPr>
            <p:cNvCxnSpPr/>
            <p:nvPr/>
          </p:nvCxnSpPr>
          <p:spPr>
            <a:xfrm>
              <a:off x="5684801" y="3170103"/>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87BA9365-F00B-8036-A4D3-6A61BFD1000A}"/>
                </a:ext>
              </a:extLst>
            </p:cNvPr>
            <p:cNvCxnSpPr/>
            <p:nvPr/>
          </p:nvCxnSpPr>
          <p:spPr>
            <a:xfrm>
              <a:off x="7159225" y="2677099"/>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C8B06268-3930-4EB3-461E-8645855A8501}"/>
                </a:ext>
              </a:extLst>
            </p:cNvPr>
            <p:cNvCxnSpPr/>
            <p:nvPr/>
          </p:nvCxnSpPr>
          <p:spPr>
            <a:xfrm>
              <a:off x="8199401" y="3194892"/>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2B741EAD-0F4B-ACE4-556E-95C1DF87535E}"/>
                </a:ext>
              </a:extLst>
            </p:cNvPr>
            <p:cNvCxnSpPr/>
            <p:nvPr/>
          </p:nvCxnSpPr>
          <p:spPr>
            <a:xfrm>
              <a:off x="9676678" y="2652310"/>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CE4C2D1F-F9F9-E2D9-FD70-146213279FCB}"/>
                </a:ext>
              </a:extLst>
            </p:cNvPr>
            <p:cNvCxnSpPr/>
            <p:nvPr/>
          </p:nvCxnSpPr>
          <p:spPr>
            <a:xfrm>
              <a:off x="10588226" y="3194892"/>
              <a:ext cx="0" cy="517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122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31F96-5EA8-1EAE-9612-F266DED621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2FC0B49-F0CF-1E03-5573-22A556BAEBF3}"/>
              </a:ext>
            </a:extLst>
          </p:cNvPr>
          <p:cNvSpPr>
            <a:spLocks noGrp="1"/>
          </p:cNvSpPr>
          <p:nvPr>
            <p:ph type="title"/>
          </p:nvPr>
        </p:nvSpPr>
        <p:spPr/>
        <p:txBody>
          <a:bodyPr>
            <a:normAutofit/>
          </a:bodyPr>
          <a:lstStyle/>
          <a:p>
            <a:r>
              <a:rPr lang="sv-SE" dirty="0"/>
              <a:t>Vad är innovation?</a:t>
            </a:r>
          </a:p>
        </p:txBody>
      </p:sp>
      <p:sp>
        <p:nvSpPr>
          <p:cNvPr id="3" name="Platshållare för text 2">
            <a:extLst>
              <a:ext uri="{FF2B5EF4-FFF2-40B4-BE49-F238E27FC236}">
                <a16:creationId xmlns:a16="http://schemas.microsoft.com/office/drawing/2014/main" id="{63D88BC3-0236-977E-8D37-5EBC25E80257}"/>
              </a:ext>
            </a:extLst>
          </p:cNvPr>
          <p:cNvSpPr>
            <a:spLocks noGrp="1"/>
          </p:cNvSpPr>
          <p:nvPr>
            <p:ph type="body" sz="quarter" idx="13"/>
          </p:nvPr>
        </p:nvSpPr>
        <p:spPr>
          <a:xfrm>
            <a:off x="639764" y="1604962"/>
            <a:ext cx="7764461" cy="4160838"/>
          </a:xfrm>
        </p:spPr>
        <p:txBody>
          <a:bodyPr/>
          <a:lstStyle/>
          <a:p>
            <a:pPr marL="0" indent="0">
              <a:buNone/>
            </a:pPr>
            <a:r>
              <a:rPr lang="sv-SE" dirty="0">
                <a:solidFill>
                  <a:srgbClr val="000000"/>
                </a:solidFill>
              </a:rPr>
              <a:t>Det finns många förutfattade meningar om innovation. En del tänker förmodligen att innovation är tekniska prylar, att det är forskare i vita rockar eller att innovation måste vara radikal – det vill säga helt bryta mot det som redan finns.</a:t>
            </a:r>
          </a:p>
          <a:p>
            <a:pPr marL="0" indent="0">
              <a:buNone/>
            </a:pPr>
            <a:r>
              <a:rPr lang="sv-SE" dirty="0">
                <a:solidFill>
                  <a:srgbClr val="000000"/>
                </a:solidFill>
              </a:rPr>
              <a:t>Och visst kan det vara allt detta, men innovation kan också vara så mycket mer!</a:t>
            </a:r>
          </a:p>
          <a:p>
            <a:pPr marL="0" indent="0">
              <a:buNone/>
            </a:pPr>
            <a:r>
              <a:rPr lang="sv-SE" b="1" dirty="0">
                <a:solidFill>
                  <a:srgbClr val="45005C"/>
                </a:solidFill>
              </a:rPr>
              <a:t>Innovation kan definieras som något som är nytt, nyttigt, och nyttiggjort – det vill säga en ny lösning som skapar värde, kommer till användning och fortsätter att vara använd över tid.</a:t>
            </a:r>
          </a:p>
          <a:p>
            <a:pPr marL="0" indent="0">
              <a:buNone/>
            </a:pPr>
            <a:r>
              <a:rPr lang="sv-SE" dirty="0">
                <a:solidFill>
                  <a:srgbClr val="000000"/>
                </a:solidFill>
              </a:rPr>
              <a:t>Nyheten i sig kan vara för kommunen, för marknaden eller för världen som helhet. Och det som skapas kan vara en tjänst, en produkt, en process eller en arbetsform.</a:t>
            </a:r>
          </a:p>
          <a:p>
            <a:pPr marL="0" indent="0">
              <a:buNone/>
            </a:pPr>
            <a:r>
              <a:rPr lang="sv-SE" dirty="0">
                <a:solidFill>
                  <a:srgbClr val="000000"/>
                </a:solidFill>
              </a:rPr>
              <a:t>För att kunna leverera på våra klimat- och miljömål krävs nytänkande, nyfikenhet och förmågan att få idéer att bli till konkreta klimat- och miljöpositiva tjänster / anpassningar / effektiviseringar. </a:t>
            </a:r>
            <a:endParaRPr lang="sv-SE" dirty="0"/>
          </a:p>
          <a:p>
            <a:endParaRPr lang="sv-SE" dirty="0"/>
          </a:p>
        </p:txBody>
      </p:sp>
    </p:spTree>
    <p:extLst>
      <p:ext uri="{BB962C8B-B14F-4D97-AF65-F5344CB8AC3E}">
        <p14:creationId xmlns:p14="http://schemas.microsoft.com/office/powerpoint/2010/main" val="50971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EFC48-4FB1-0D17-8A2A-08CA68A97F79}"/>
              </a:ext>
            </a:extLst>
          </p:cNvPr>
          <p:cNvSpPr>
            <a:spLocks noGrp="1"/>
          </p:cNvSpPr>
          <p:nvPr>
            <p:ph type="title"/>
          </p:nvPr>
        </p:nvSpPr>
        <p:spPr>
          <a:xfrm>
            <a:off x="639792" y="500067"/>
            <a:ext cx="10714007" cy="1133475"/>
          </a:xfrm>
        </p:spPr>
        <p:txBody>
          <a:bodyPr anchor="t">
            <a:normAutofit/>
          </a:bodyPr>
          <a:lstStyle/>
          <a:p>
            <a:r>
              <a:rPr lang="sv-SE" dirty="0"/>
              <a:t>Exempel på Grön Innovationskraft</a:t>
            </a:r>
          </a:p>
        </p:txBody>
      </p:sp>
      <p:sp>
        <p:nvSpPr>
          <p:cNvPr id="8" name="TextBox 7">
            <a:extLst>
              <a:ext uri="{FF2B5EF4-FFF2-40B4-BE49-F238E27FC236}">
                <a16:creationId xmlns:a16="http://schemas.microsoft.com/office/drawing/2014/main" id="{AF0204C2-56A2-22EC-0775-312B7B4EBFFF}"/>
              </a:ext>
            </a:extLst>
          </p:cNvPr>
          <p:cNvSpPr txBox="1"/>
          <p:nvPr/>
        </p:nvSpPr>
        <p:spPr>
          <a:xfrm>
            <a:off x="1850760" y="5478394"/>
            <a:ext cx="18749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a:solidFill>
                  <a:prstClr val="black"/>
                </a:solidFill>
                <a:latin typeface="Gill Sans MT"/>
              </a:rPr>
              <a:t>Raketmålaren</a:t>
            </a:r>
            <a:endParaRPr kumimoji="0" lang="sv-SE" sz="2400" b="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TextBox 8">
            <a:extLst>
              <a:ext uri="{FF2B5EF4-FFF2-40B4-BE49-F238E27FC236}">
                <a16:creationId xmlns:a16="http://schemas.microsoft.com/office/drawing/2014/main" id="{6DD4BA26-F26E-6D0C-9C03-98632CCD6735}"/>
              </a:ext>
            </a:extLst>
          </p:cNvPr>
          <p:cNvSpPr txBox="1"/>
          <p:nvPr/>
        </p:nvSpPr>
        <p:spPr>
          <a:xfrm>
            <a:off x="8382347" y="5478393"/>
            <a:ext cx="1813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err="1">
                <a:solidFill>
                  <a:prstClr val="black"/>
                </a:solidFill>
                <a:latin typeface="Gill Sans MT"/>
              </a:rPr>
              <a:t>Återbrukar’n</a:t>
            </a:r>
            <a:endParaRPr kumimoji="0" lang="sv-SE" sz="24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2" name="Picture 2">
            <a:extLst>
              <a:ext uri="{FF2B5EF4-FFF2-40B4-BE49-F238E27FC236}">
                <a16:creationId xmlns:a16="http://schemas.microsoft.com/office/drawing/2014/main" id="{05AE6C87-8CD6-7523-5A26-AE172DFF8F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t="13225" b="14203"/>
          <a:stretch>
            <a:fillRect/>
          </a:stretch>
        </p:blipFill>
        <p:spPr bwMode="auto">
          <a:xfrm>
            <a:off x="639767" y="1623901"/>
            <a:ext cx="3095406" cy="35099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Bildobjekt 2">
            <a:extLst>
              <a:ext uri="{FF2B5EF4-FFF2-40B4-BE49-F238E27FC236}">
                <a16:creationId xmlns:a16="http://schemas.microsoft.com/office/drawing/2014/main" id="{16DA302B-5B98-0336-ECF3-F2B36AD04633}"/>
              </a:ext>
              <a:ext uri="{C183D7F6-B498-43B3-948B-1728B52AA6E4}">
                <adec:decorative xmlns:adec="http://schemas.microsoft.com/office/drawing/2017/decorative" val="1"/>
              </a:ext>
            </a:extLst>
          </p:cNvPr>
          <p:cNvPicPr>
            <a:picLocks noChangeAspect="1"/>
          </p:cNvPicPr>
          <p:nvPr/>
        </p:nvPicPr>
        <p:blipFill>
          <a:blip r:embed="rId4"/>
          <a:srcRect l="7294" r="16574"/>
          <a:stretch>
            <a:fillRect/>
          </a:stretch>
        </p:blipFill>
        <p:spPr>
          <a:xfrm rot="800743">
            <a:off x="8598177" y="1643039"/>
            <a:ext cx="2855538" cy="35790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BC50D2AC-95AB-2891-C9E4-4299A363631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360000">
            <a:off x="4702466" y="1345775"/>
            <a:ext cx="3055379" cy="37478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5023B5B0-A82B-B003-2BE8-2B0D7936DF6F}"/>
              </a:ext>
            </a:extLst>
          </p:cNvPr>
          <p:cNvSpPr txBox="1"/>
          <p:nvPr/>
        </p:nvSpPr>
        <p:spPr>
          <a:xfrm>
            <a:off x="5209999" y="5478394"/>
            <a:ext cx="2190151"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a:solidFill>
                  <a:prstClr val="black"/>
                </a:solidFill>
                <a:latin typeface="Gill Sans MT"/>
              </a:rPr>
              <a:t>Smördispensern</a:t>
            </a:r>
            <a:endParaRPr kumimoji="0" lang="sv-SE" sz="2400" b="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4789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9A96DFC-6794-2C57-859C-CFF1955A0C21}"/>
              </a:ext>
              <a:ext uri="{C183D7F6-B498-43B3-948B-1728B52AA6E4}">
                <adec:decorative xmlns:adec="http://schemas.microsoft.com/office/drawing/2017/decorative" val="1"/>
              </a:ext>
            </a:extLst>
          </p:cNvPr>
          <p:cNvSpPr txBox="1"/>
          <p:nvPr/>
        </p:nvSpPr>
        <p:spPr>
          <a:xfrm>
            <a:off x="7089635" y="1918207"/>
            <a:ext cx="3984458"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Graphic 8">
            <a:extLst>
              <a:ext uri="{FF2B5EF4-FFF2-40B4-BE49-F238E27FC236}">
                <a16:creationId xmlns:a16="http://schemas.microsoft.com/office/drawing/2014/main" id="{9D602A4B-2679-7782-FD84-D43CD62BF0F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0629" y="2176093"/>
            <a:ext cx="900000" cy="900000"/>
          </a:xfrm>
          <a:prstGeom prst="rect">
            <a:avLst/>
          </a:prstGeom>
        </p:spPr>
      </p:pic>
      <p:pic>
        <p:nvPicPr>
          <p:cNvPr id="11" name="Graphic 10" descr="Climbing outline">
            <a:extLst>
              <a:ext uri="{FF2B5EF4-FFF2-40B4-BE49-F238E27FC236}">
                <a16:creationId xmlns:a16="http://schemas.microsoft.com/office/drawing/2014/main" id="{0A0B3C8E-E34A-C8A4-C1D6-BDD7BD05435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1018311" y="3482364"/>
            <a:ext cx="813106" cy="813106"/>
          </a:xfrm>
          <a:prstGeom prst="rect">
            <a:avLst/>
          </a:prstGeom>
        </p:spPr>
      </p:pic>
      <p:pic>
        <p:nvPicPr>
          <p:cNvPr id="12" name="Graphic 11" descr="Open hand with plant outline">
            <a:extLst>
              <a:ext uri="{FF2B5EF4-FFF2-40B4-BE49-F238E27FC236}">
                <a16:creationId xmlns:a16="http://schemas.microsoft.com/office/drawing/2014/main" id="{323418E7-BC6E-9F57-7FA6-DBE98268071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1868" y="4596317"/>
            <a:ext cx="900000" cy="900000"/>
          </a:xfrm>
          <a:prstGeom prst="rect">
            <a:avLst/>
          </a:prstGeom>
        </p:spPr>
      </p:pic>
      <p:sp>
        <p:nvSpPr>
          <p:cNvPr id="2" name="TextBox 1">
            <a:extLst>
              <a:ext uri="{FF2B5EF4-FFF2-40B4-BE49-F238E27FC236}">
                <a16:creationId xmlns:a16="http://schemas.microsoft.com/office/drawing/2014/main" id="{D7B8B797-1D7A-132F-9728-5CB89481C3E3}"/>
              </a:ext>
            </a:extLst>
          </p:cNvPr>
          <p:cNvSpPr txBox="1"/>
          <p:nvPr/>
        </p:nvSpPr>
        <p:spPr>
          <a:xfrm>
            <a:off x="1954319" y="2048253"/>
            <a:ext cx="328193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prstClr val="black"/>
                </a:solidFill>
                <a:latin typeface="+mj-lt"/>
                <a:ea typeface="Source Sans Pro" panose="020B0503030403020204" pitchFamily="34" charset="0"/>
                <a:cs typeface="Arial Black" panose="020B0604020202020204" pitchFamily="34" charset="0"/>
              </a:rPr>
              <a:t>Utsikter</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 fungerar som grunden för innovationskraft. Innebär att det finns en </a:t>
            </a:r>
            <a:r>
              <a:rPr lang="sv-SE" sz="1400" dirty="0">
                <a:solidFill>
                  <a:prstClr val="black"/>
                </a:solidFill>
                <a:latin typeface="+mj-lt"/>
                <a:ea typeface="Source Sans Pro" panose="020B0503030403020204" pitchFamily="34" charset="0"/>
                <a:cs typeface="Tahoma" panose="020B0604030504040204" pitchFamily="34" charset="0"/>
              </a:rPr>
              <a:t>gemensam förståelse, tydliga mål och finansiering för klimat- och miljöarbete.</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 </a:t>
            </a:r>
          </a:p>
        </p:txBody>
      </p:sp>
      <p:sp>
        <p:nvSpPr>
          <p:cNvPr id="13" name="TextBox 12">
            <a:extLst>
              <a:ext uri="{FF2B5EF4-FFF2-40B4-BE49-F238E27FC236}">
                <a16:creationId xmlns:a16="http://schemas.microsoft.com/office/drawing/2014/main" id="{E2B75050-9AD0-AB15-2856-E52E47B516D5}"/>
              </a:ext>
            </a:extLst>
          </p:cNvPr>
          <p:cNvSpPr txBox="1"/>
          <p:nvPr/>
        </p:nvSpPr>
        <p:spPr>
          <a:xfrm>
            <a:off x="1954319" y="3304142"/>
            <a:ext cx="328193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Source Sans Pro" panose="020B0503030403020204" pitchFamily="34" charset="0"/>
                <a:cs typeface="Arial Black" panose="020B0604020202020204" pitchFamily="34" charset="0"/>
              </a:rPr>
              <a:t>Intraprenörer</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 individer eller små grupper av medarbetare som vågar stiga fram och driva nya </a:t>
            </a:r>
            <a:r>
              <a:rPr lang="sv-SE" sz="1400" dirty="0">
                <a:solidFill>
                  <a:prstClr val="black"/>
                </a:solidFill>
                <a:latin typeface="+mj-lt"/>
                <a:ea typeface="Source Sans Pro" panose="020B0503030403020204" pitchFamily="34" charset="0"/>
                <a:cs typeface="Tahoma" panose="020B0604030504040204" pitchFamily="34" charset="0"/>
              </a:rPr>
              <a:t>klimat- och miljö</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idéer och som har tilltro till att ni kan påverka positivt. </a:t>
            </a:r>
          </a:p>
        </p:txBody>
      </p:sp>
      <p:sp>
        <p:nvSpPr>
          <p:cNvPr id="14" name="TextBox 13">
            <a:extLst>
              <a:ext uri="{FF2B5EF4-FFF2-40B4-BE49-F238E27FC236}">
                <a16:creationId xmlns:a16="http://schemas.microsoft.com/office/drawing/2014/main" id="{1A588169-D332-E19A-CDA5-96ED50ACFE58}"/>
              </a:ext>
            </a:extLst>
          </p:cNvPr>
          <p:cNvSpPr txBox="1"/>
          <p:nvPr/>
        </p:nvSpPr>
        <p:spPr>
          <a:xfrm>
            <a:off x="1954319" y="4569264"/>
            <a:ext cx="328193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prstClr val="black"/>
                </a:solidFill>
                <a:effectLst/>
                <a:uLnTx/>
                <a:uFillTx/>
                <a:latin typeface="+mj-lt"/>
                <a:ea typeface="Source Sans Pro" panose="020B0503030403020204" pitchFamily="34" charset="0"/>
                <a:cs typeface="Arial Black" panose="020B0604020202020204" pitchFamily="34" charset="0"/>
              </a:rPr>
              <a:t>Innovationsninjor</a:t>
            </a:r>
            <a:r>
              <a:rPr kumimoji="0" lang="sv-SE" sz="1400" b="1" i="0" u="none" strike="noStrike" kern="1200" cap="none" spc="0" normalizeH="0" baseline="0" noProof="0" dirty="0">
                <a:ln>
                  <a:noFill/>
                </a:ln>
                <a:solidFill>
                  <a:prstClr val="black"/>
                </a:solidFill>
                <a:effectLst/>
                <a:uLnTx/>
                <a:uFillTx/>
                <a:latin typeface="+mj-lt"/>
                <a:ea typeface="Source Sans Pro" panose="020B0503030403020204" pitchFamily="34" charset="0"/>
                <a:cs typeface="Arial Black" panose="020B0604020202020204" pitchFamily="34" charset="0"/>
              </a:rPr>
              <a:t> </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är hur ledning och ledare främjar idéer, arbetar agilt samt aktivt </a:t>
            </a:r>
            <a:r>
              <a:rPr lang="sv-SE" sz="1400" dirty="0">
                <a:solidFill>
                  <a:prstClr val="black"/>
                </a:solidFill>
                <a:latin typeface="+mj-lt"/>
                <a:ea typeface="Source Sans Pro" panose="020B0503030403020204" pitchFamily="34" charset="0"/>
                <a:cs typeface="Tahoma" panose="020B0604030504040204" pitchFamily="34" charset="0"/>
              </a:rPr>
              <a:t>möjliggör</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 för klimat-och miljösmarta lösningar.  </a:t>
            </a:r>
          </a:p>
        </p:txBody>
      </p:sp>
      <p:pic>
        <p:nvPicPr>
          <p:cNvPr id="15" name="Graphic 14" descr="Hierarchy outline">
            <a:extLst>
              <a:ext uri="{FF2B5EF4-FFF2-40B4-BE49-F238E27FC236}">
                <a16:creationId xmlns:a16="http://schemas.microsoft.com/office/drawing/2014/main" id="{03C0861B-646E-95D0-F997-C6BF427EBA0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162065" y="2075306"/>
            <a:ext cx="900000" cy="900000"/>
          </a:xfrm>
          <a:prstGeom prst="rect">
            <a:avLst/>
          </a:prstGeom>
        </p:spPr>
      </p:pic>
      <p:sp>
        <p:nvSpPr>
          <p:cNvPr id="16" name="TextBox 15">
            <a:extLst>
              <a:ext uri="{FF2B5EF4-FFF2-40B4-BE49-F238E27FC236}">
                <a16:creationId xmlns:a16="http://schemas.microsoft.com/office/drawing/2014/main" id="{E9F34F74-3738-D71A-B771-11E7D5B5087B}"/>
              </a:ext>
            </a:extLst>
          </p:cNvPr>
          <p:cNvSpPr txBox="1"/>
          <p:nvPr/>
        </p:nvSpPr>
        <p:spPr>
          <a:xfrm>
            <a:off x="7163377" y="2048253"/>
            <a:ext cx="39107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Source Sans Pro" panose="020B0503030403020204" pitchFamily="34" charset="0"/>
                <a:cs typeface="Arial Black" panose="020B0604020202020204" pitchFamily="34" charset="0"/>
              </a:rPr>
              <a:t>Styrning </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är fördelningen av uppgifter, hur dessa koordineras samt styrs och övervakas. Här ingår hur decentraliserad en organisation är samt i vilken grad formell/ informell styrning används. </a:t>
            </a:r>
          </a:p>
        </p:txBody>
      </p:sp>
      <p:pic>
        <p:nvPicPr>
          <p:cNvPr id="17" name="Graphic 16" descr="Fork In Road outline">
            <a:extLst>
              <a:ext uri="{FF2B5EF4-FFF2-40B4-BE49-F238E27FC236}">
                <a16:creationId xmlns:a16="http://schemas.microsoft.com/office/drawing/2014/main" id="{A9776353-A6EA-C7EB-1522-7CFB54D7A09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159563" y="3438917"/>
            <a:ext cx="900000" cy="900000"/>
          </a:xfrm>
          <a:prstGeom prst="rect">
            <a:avLst/>
          </a:prstGeom>
        </p:spPr>
      </p:pic>
      <p:pic>
        <p:nvPicPr>
          <p:cNvPr id="18" name="Graphic 17" descr="Podium outline">
            <a:extLst>
              <a:ext uri="{FF2B5EF4-FFF2-40B4-BE49-F238E27FC236}">
                <a16:creationId xmlns:a16="http://schemas.microsoft.com/office/drawing/2014/main" id="{C27AC847-6D72-BCA2-100C-2158D3704202}"/>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159563" y="4704040"/>
            <a:ext cx="900000" cy="900000"/>
          </a:xfrm>
          <a:prstGeom prst="rect">
            <a:avLst/>
          </a:prstGeom>
        </p:spPr>
      </p:pic>
      <p:sp>
        <p:nvSpPr>
          <p:cNvPr id="19" name="TextBox 18">
            <a:extLst>
              <a:ext uri="{FF2B5EF4-FFF2-40B4-BE49-F238E27FC236}">
                <a16:creationId xmlns:a16="http://schemas.microsoft.com/office/drawing/2014/main" id="{0D80706A-27AC-32B1-B511-C2DDBFE7440E}"/>
              </a:ext>
            </a:extLst>
          </p:cNvPr>
          <p:cNvSpPr txBox="1"/>
          <p:nvPr/>
        </p:nvSpPr>
        <p:spPr>
          <a:xfrm>
            <a:off x="7200320" y="3304142"/>
            <a:ext cx="35587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prstClr val="black"/>
                </a:solidFill>
                <a:latin typeface="+mj-lt"/>
                <a:ea typeface="Source Sans Pro" panose="020B0503030403020204" pitchFamily="34" charset="0"/>
                <a:cs typeface="Arial Black" panose="020B0604020202020204" pitchFamily="34" charset="0"/>
              </a:rPr>
              <a:t>Vägar</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 är repetitiva och igenkänningsbara mönster i hur utveckling utförs, samt hur kunskap överförs. Här ingår om det finns en tydlig väg för hur idéer färdas från A-Ö. </a:t>
            </a:r>
          </a:p>
        </p:txBody>
      </p:sp>
      <p:sp>
        <p:nvSpPr>
          <p:cNvPr id="20" name="TextBox 19">
            <a:extLst>
              <a:ext uri="{FF2B5EF4-FFF2-40B4-BE49-F238E27FC236}">
                <a16:creationId xmlns:a16="http://schemas.microsoft.com/office/drawing/2014/main" id="{7B862CAC-54EE-2078-E9C0-6BBA9B3927A1}"/>
              </a:ext>
            </a:extLst>
          </p:cNvPr>
          <p:cNvSpPr txBox="1"/>
          <p:nvPr/>
        </p:nvSpPr>
        <p:spPr>
          <a:xfrm>
            <a:off x="7163377" y="4569265"/>
            <a:ext cx="39107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prstClr val="black"/>
                </a:solidFill>
                <a:latin typeface="+mj-lt"/>
                <a:ea typeface="Source Sans Pro" panose="020B0503030403020204" pitchFamily="34" charset="0"/>
                <a:cs typeface="Arial Black" panose="020B0604020202020204" pitchFamily="34" charset="0"/>
              </a:rPr>
              <a:t>Ambition</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 är risktagande samt ambition att ligga i framkant vad gäller klimat- och miljöarbete. </a:t>
            </a:r>
            <a:r>
              <a:rPr lang="sv-SE" sz="1400" dirty="0">
                <a:solidFill>
                  <a:prstClr val="black"/>
                </a:solidFill>
                <a:latin typeface="+mj-lt"/>
                <a:ea typeface="Source Sans Pro" panose="020B0503030403020204" pitchFamily="34" charset="0"/>
                <a:cs typeface="Tahoma" panose="020B0604030504040204" pitchFamily="34" charset="0"/>
              </a:rPr>
              <a:t>Det innefattar även </a:t>
            </a:r>
            <a:r>
              <a:rPr kumimoji="0" lang="sv-SE" sz="1400" b="0" i="0" u="none" strike="noStrike" kern="1200" cap="none" spc="0" normalizeH="0" baseline="0" noProof="0" dirty="0">
                <a:ln>
                  <a:noFill/>
                </a:ln>
                <a:solidFill>
                  <a:prstClr val="black"/>
                </a:solidFill>
                <a:effectLst/>
                <a:uLnTx/>
                <a:uFillTx/>
                <a:latin typeface="+mj-lt"/>
                <a:ea typeface="Source Sans Pro" panose="020B0503030403020204" pitchFamily="34" charset="0"/>
                <a:cs typeface="Tahoma" panose="020B0604030504040204" pitchFamily="34" charset="0"/>
              </a:rPr>
              <a:t>kollektiva värderingar, normer och principer kopplat till innovation. </a:t>
            </a:r>
          </a:p>
        </p:txBody>
      </p:sp>
      <p:sp>
        <p:nvSpPr>
          <p:cNvPr id="7" name="Title 1">
            <a:extLst>
              <a:ext uri="{FF2B5EF4-FFF2-40B4-BE49-F238E27FC236}">
                <a16:creationId xmlns:a16="http://schemas.microsoft.com/office/drawing/2014/main" id="{394FAB67-8D4A-A450-BBBE-165ABD486D91}"/>
              </a:ext>
            </a:extLst>
          </p:cNvPr>
          <p:cNvSpPr txBox="1">
            <a:spLocks noGrp="1"/>
          </p:cNvSpPr>
          <p:nvPr>
            <p:ph type="title" idx="4294967295"/>
          </p:nvPr>
        </p:nvSpPr>
        <p:spPr>
          <a:xfrm>
            <a:off x="639792" y="500067"/>
            <a:ext cx="10714007" cy="1133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900" b="0" i="0" u="none" strike="noStrike" kern="1200" cap="all" spc="0" normalizeH="0" baseline="0" noProof="0" dirty="0">
                <a:ln>
                  <a:noFill/>
                </a:ln>
                <a:solidFill>
                  <a:schemeClr val="tx1"/>
                </a:solidFill>
                <a:effectLst/>
                <a:uLnTx/>
                <a:uFillTx/>
                <a:latin typeface="+mj-lt"/>
                <a:ea typeface="+mj-ea"/>
                <a:cs typeface="+mj-cs"/>
              </a:rPr>
              <a:t>Vad är innovationskraft?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sz="1500" b="0" i="0" u="none" strike="noStrike" kern="1200" cap="all"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1500" b="0" i="0" u="none" strike="noStrike" kern="1200" cap="all" spc="0" normalizeH="0" baseline="0" noProof="0" dirty="0">
                <a:ln>
                  <a:noFill/>
                </a:ln>
                <a:solidFill>
                  <a:schemeClr val="tx1"/>
                </a:solidFill>
                <a:effectLst/>
                <a:uLnTx/>
                <a:uFillTx/>
                <a:latin typeface="+mj-lt"/>
                <a:ea typeface="+mj-ea"/>
                <a:cs typeface="+mj-cs"/>
              </a:rPr>
              <a:t>För att lyckas med att gå från ord till handling behövs förutsättningar och förmågor,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1500" b="0" i="0" u="none" strike="noStrike" kern="1200" cap="all" spc="0" normalizeH="0" baseline="0" noProof="0" dirty="0">
                <a:ln>
                  <a:noFill/>
                </a:ln>
                <a:solidFill>
                  <a:schemeClr val="tx1"/>
                </a:solidFill>
                <a:effectLst/>
                <a:uLnTx/>
                <a:uFillTx/>
                <a:latin typeface="+mj-lt"/>
                <a:ea typeface="+mj-ea"/>
                <a:cs typeface="+mj-cs"/>
              </a:rPr>
              <a:t>de kallar vi för innovationskraft. Nu kartlägger vi vår </a:t>
            </a:r>
            <a:r>
              <a:rPr kumimoji="0" lang="sv-SE" sz="1500" b="0" i="0" u="none" strike="noStrike" kern="1200" cap="all" spc="0" normalizeH="0" baseline="0" noProof="0" dirty="0">
                <a:ln>
                  <a:noFill/>
                </a:ln>
                <a:solidFill>
                  <a:srgbClr val="96B400"/>
                </a:solidFill>
                <a:effectLst/>
                <a:uLnTx/>
                <a:uFillTx/>
                <a:latin typeface="+mj-lt"/>
                <a:ea typeface="+mj-ea"/>
                <a:cs typeface="+mj-cs"/>
              </a:rPr>
              <a:t>gröna</a:t>
            </a:r>
            <a:r>
              <a:rPr kumimoji="0" lang="sv-SE" sz="1500" b="0" i="0" u="none" strike="noStrike" kern="1200" cap="all" spc="0" normalizeH="0" baseline="0" noProof="0" dirty="0">
                <a:ln>
                  <a:noFill/>
                </a:ln>
                <a:solidFill>
                  <a:schemeClr val="tx1"/>
                </a:solidFill>
                <a:effectLst/>
                <a:uLnTx/>
                <a:uFillTx/>
                <a:latin typeface="+mj-lt"/>
                <a:ea typeface="+mj-ea"/>
                <a:cs typeface="+mj-cs"/>
              </a:rPr>
              <a:t> innovationskraft</a:t>
            </a:r>
            <a:r>
              <a:rPr kumimoji="0" lang="sv-SE" sz="1400" b="0" i="0" u="none" strike="noStrike" kern="1200" cap="all" spc="0" normalizeH="0" baseline="0" noProof="0" dirty="0">
                <a:ln>
                  <a:noFill/>
                </a:ln>
                <a:solidFill>
                  <a:schemeClr val="tx1"/>
                </a:solidFill>
                <a:effectLst/>
                <a:uLnTx/>
                <a:uFillTx/>
                <a:latin typeface="+mj-lt"/>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sz="1400" b="0" i="0" u="none" strike="noStrike" kern="1200" cap="all"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1500" b="0" i="0" u="none" strike="noStrike" kern="1200" cap="all" spc="0" normalizeH="0" baseline="0" noProof="0" dirty="0">
                <a:ln>
                  <a:noFill/>
                </a:ln>
                <a:solidFill>
                  <a:schemeClr val="tx1"/>
                </a:solidFill>
                <a:effectLst/>
                <a:uLnTx/>
                <a:uFillTx/>
                <a:latin typeface="+mj-lt"/>
                <a:ea typeface="+mj-ea"/>
                <a:cs typeface="+mj-cs"/>
              </a:rPr>
              <a:t>Kartläggningen undersöker vetenskapligt bevisade drivkrafter för innovationskraft.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sz="1400" b="0" i="0" u="none" strike="noStrike" kern="1200" cap="all"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5919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2A2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F2D76F4-3DAB-F38B-A906-74F9A088FA27}"/>
              </a:ext>
            </a:extLst>
          </p:cNvPr>
          <p:cNvSpPr txBox="1">
            <a:spLocks noGrp="1"/>
          </p:cNvSpPr>
          <p:nvPr>
            <p:ph type="title" idx="4294967295"/>
          </p:nvPr>
        </p:nvSpPr>
        <p:spPr>
          <a:xfrm>
            <a:off x="1817687" y="2298700"/>
            <a:ext cx="8556625" cy="2781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800" b="1" i="0" u="none" strike="noStrike" kern="1200" cap="none" spc="0" normalizeH="0" baseline="0" noProof="0" dirty="0">
                <a:ln>
                  <a:noFill/>
                </a:ln>
                <a:solidFill>
                  <a:schemeClr val="bg1"/>
                </a:solidFill>
                <a:effectLst/>
                <a:uLnTx/>
                <a:uFillTx/>
                <a:latin typeface="+mj-lt"/>
                <a:ea typeface="+mj-ea"/>
                <a:cs typeface="+mj-cs"/>
              </a:rPr>
              <a:t>Klistra in ditt pussel</a:t>
            </a:r>
            <a:br>
              <a:rPr kumimoji="0" lang="sv-SE" sz="4800" b="0" i="0" u="none" strike="noStrike" kern="1200" cap="none" spc="0" normalizeH="0" baseline="0" noProof="0" dirty="0">
                <a:ln>
                  <a:noFill/>
                </a:ln>
                <a:solidFill>
                  <a:schemeClr val="bg1"/>
                </a:solidFill>
                <a:effectLst/>
                <a:uLnTx/>
                <a:uFillTx/>
                <a:latin typeface="+mj-lt"/>
                <a:ea typeface="+mj-ea"/>
                <a:cs typeface="+mj-cs"/>
              </a:rPr>
            </a:br>
            <a:r>
              <a:rPr kumimoji="0" lang="sv-SE" sz="4800" b="0" i="0" u="none" strike="noStrike" kern="1200" cap="none" spc="0" normalizeH="0" baseline="0" noProof="0" dirty="0">
                <a:ln>
                  <a:noFill/>
                </a:ln>
                <a:solidFill>
                  <a:schemeClr val="bg1"/>
                </a:solidFill>
                <a:effectLst/>
                <a:uLnTx/>
                <a:uFillTx/>
                <a:latin typeface="+mj-lt"/>
                <a:ea typeface="+mj-ea"/>
                <a:cs typeface="+mj-cs"/>
              </a:rPr>
              <a:t>- </a:t>
            </a:r>
            <a:br>
              <a:rPr kumimoji="0" lang="sv-SE" sz="4800" b="0" i="0" u="none" strike="noStrike" kern="1200" cap="none" spc="0" normalizeH="0" baseline="0" noProof="0" dirty="0">
                <a:ln>
                  <a:noFill/>
                </a:ln>
                <a:solidFill>
                  <a:schemeClr val="bg1"/>
                </a:solidFill>
                <a:effectLst/>
                <a:uLnTx/>
                <a:uFillTx/>
                <a:latin typeface="+mj-lt"/>
                <a:ea typeface="+mj-ea"/>
                <a:cs typeface="+mj-cs"/>
              </a:rPr>
            </a:br>
            <a:r>
              <a:rPr kumimoji="0" lang="sv-SE" sz="3100" b="0" i="0" u="none" strike="noStrike" kern="1200" cap="none" spc="0" normalizeH="0" baseline="0" noProof="0" dirty="0">
                <a:ln>
                  <a:noFill/>
                </a:ln>
                <a:solidFill>
                  <a:schemeClr val="bg1"/>
                </a:solidFill>
                <a:effectLst/>
                <a:uLnTx/>
                <a:uFillTx/>
                <a:latin typeface="+mj-lt"/>
                <a:ea typeface="+mj-ea"/>
                <a:cs typeface="+mj-cs"/>
              </a:rPr>
              <a:t>Vill du </a:t>
            </a:r>
            <a:r>
              <a:rPr kumimoji="0" lang="sv-SE" sz="3100" b="0" i="0" u="sng" strike="noStrike" kern="1200" cap="none" spc="0" normalizeH="0" baseline="0" noProof="0" dirty="0">
                <a:ln>
                  <a:noFill/>
                </a:ln>
                <a:solidFill>
                  <a:schemeClr val="bg1"/>
                </a:solidFill>
                <a:effectLst/>
                <a:uLnTx/>
                <a:uFillTx/>
                <a:latin typeface="+mj-lt"/>
                <a:ea typeface="+mj-ea"/>
                <a:cs typeface="+mj-cs"/>
              </a:rPr>
              <a:t>inte </a:t>
            </a:r>
            <a:r>
              <a:rPr kumimoji="0" lang="sv-SE" sz="3100" b="0" i="0" u="none" strike="noStrike" kern="1200" cap="none" spc="0" normalizeH="0" baseline="0" noProof="0" dirty="0">
                <a:ln>
                  <a:noFill/>
                </a:ln>
                <a:solidFill>
                  <a:schemeClr val="bg1"/>
                </a:solidFill>
                <a:effectLst/>
                <a:uLnTx/>
                <a:uFillTx/>
                <a:latin typeface="+mj-lt"/>
                <a:ea typeface="+mj-ea"/>
                <a:cs typeface="+mj-cs"/>
              </a:rPr>
              <a:t>visa det kan du prata utifrån kommunens sammanslagna resultat.</a:t>
            </a:r>
          </a:p>
        </p:txBody>
      </p:sp>
    </p:spTree>
    <p:extLst>
      <p:ext uri="{BB962C8B-B14F-4D97-AF65-F5344CB8AC3E}">
        <p14:creationId xmlns:p14="http://schemas.microsoft.com/office/powerpoint/2010/main" val="363279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132A22"/>
        </a:solidFill>
        <a:effectLst/>
      </p:bgPr>
    </p:bg>
    <p:spTree>
      <p:nvGrpSpPr>
        <p:cNvPr id="1" name="">
          <a:extLst>
            <a:ext uri="{FF2B5EF4-FFF2-40B4-BE49-F238E27FC236}">
              <a16:creationId xmlns:a16="http://schemas.microsoft.com/office/drawing/2014/main" id="{D6F09B90-0D25-2418-F48B-2C084A92571C}"/>
            </a:ext>
          </a:extLst>
        </p:cNvPr>
        <p:cNvGrpSpPr/>
        <p:nvPr/>
      </p:nvGrpSpPr>
      <p:grpSpPr>
        <a:xfrm>
          <a:off x="0" y="0"/>
          <a:ext cx="0" cy="0"/>
          <a:chOff x="0" y="0"/>
          <a:chExt cx="0" cy="0"/>
        </a:xfrm>
      </p:grpSpPr>
      <p:sp>
        <p:nvSpPr>
          <p:cNvPr id="3" name="Rectangle 14">
            <a:extLst>
              <a:ext uri="{FF2B5EF4-FFF2-40B4-BE49-F238E27FC236}">
                <a16:creationId xmlns:a16="http://schemas.microsoft.com/office/drawing/2014/main" id="{D28A78CD-EF32-B8CC-6239-BA008ACD95D0}"/>
              </a:ext>
            </a:extLst>
          </p:cNvPr>
          <p:cNvSpPr/>
          <p:nvPr/>
        </p:nvSpPr>
        <p:spPr>
          <a:xfrm>
            <a:off x="386754" y="582943"/>
            <a:ext cx="5205375" cy="1922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Aharoni" panose="02010803020104030203" pitchFamily="2" charset="-79"/>
              </a:rPr>
              <a:t>Pusslet visar hur verksamheten står i dag när det gäller grön innovationskraft. Det sammanfattar både styrkor och utvecklingsmöjligheter i sex tydliga drivkrafter. </a:t>
            </a:r>
            <a:r>
              <a:rPr kumimoji="0" lang="sv-SE" sz="1300" b="1" i="0" u="none" strike="noStrike" kern="1200" cap="none" spc="0" normalizeH="0" baseline="0" noProof="0" dirty="0">
                <a:ln>
                  <a:noFill/>
                </a:ln>
                <a:solidFill>
                  <a:srgbClr val="8FFBBB"/>
                </a:solidFill>
                <a:effectLst/>
                <a:uLnTx/>
                <a:uFillTx/>
                <a:latin typeface="Garamond" panose="02020404030301010803" pitchFamily="18" charset="0"/>
                <a:ea typeface="Source Sans Pro" panose="020B0503030403020204" pitchFamily="34" charset="0"/>
                <a:cs typeface="Aharoni" panose="02010803020104030203" pitchFamily="2" charset="-79"/>
              </a:rPr>
              <a:t>Till varje drivkraft finns en analys som gör det enkelt att koppla insikterna till den dagliga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Aharoni" panose="02010803020104030203" pitchFamily="2" charset="-79"/>
              </a:rPr>
              <a:t>Tanken är att ni inte bara ska läsa resultaten – utan använda dem som ett startskott för att testa nytt, samarbeta på nya sätt och bygga vidare på det ni redan gör bra. Senare under 2026 kompletteras pusslet med två övningar som hjälper er att fördjupa arbetet och öva innovation i praktiken.</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sv-SE" sz="14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20" name="Rectangle 19">
            <a:extLst>
              <a:ext uri="{FF2B5EF4-FFF2-40B4-BE49-F238E27FC236}">
                <a16:creationId xmlns:a16="http://schemas.microsoft.com/office/drawing/2014/main" id="{DEB8DED4-20BC-336A-58D0-85B7615B0474}"/>
              </a:ext>
              <a:ext uri="{C183D7F6-B498-43B3-948B-1728B52AA6E4}">
                <adec:decorative xmlns:adec="http://schemas.microsoft.com/office/drawing/2017/decorative" val="1"/>
              </a:ext>
            </a:extLst>
          </p:cNvPr>
          <p:cNvSpPr/>
          <p:nvPr/>
        </p:nvSpPr>
        <p:spPr>
          <a:xfrm>
            <a:off x="225552" y="243262"/>
            <a:ext cx="5638801" cy="2783773"/>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EEEDE8"/>
                </a:solidFill>
                <a:effectLst/>
                <a:uLnTx/>
                <a:uFillTx/>
                <a:latin typeface="Garamond" panose="02020404030301010803" pitchFamily="18" charset="0"/>
                <a:ea typeface="+mn-ea"/>
                <a:cs typeface="+mn-cs"/>
              </a:rPr>
              <a:t> </a:t>
            </a:r>
          </a:p>
        </p:txBody>
      </p:sp>
      <p:sp>
        <p:nvSpPr>
          <p:cNvPr id="21" name="Rectangle 20">
            <a:extLst>
              <a:ext uri="{FF2B5EF4-FFF2-40B4-BE49-F238E27FC236}">
                <a16:creationId xmlns:a16="http://schemas.microsoft.com/office/drawing/2014/main" id="{211011BB-2488-1E11-11D1-FBB2AD66F816}"/>
              </a:ext>
              <a:ext uri="{C183D7F6-B498-43B3-948B-1728B52AA6E4}">
                <adec:decorative xmlns:adec="http://schemas.microsoft.com/office/drawing/2017/decorative" val="1"/>
              </a:ext>
            </a:extLst>
          </p:cNvPr>
          <p:cNvSpPr/>
          <p:nvPr/>
        </p:nvSpPr>
        <p:spPr>
          <a:xfrm>
            <a:off x="221401" y="3288615"/>
            <a:ext cx="5638801" cy="3349929"/>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EEEDE8"/>
                </a:solidFill>
                <a:effectLst/>
                <a:uLnTx/>
                <a:uFillTx/>
                <a:latin typeface="Garamond" panose="02020404030301010803" pitchFamily="18" charset="0"/>
                <a:ea typeface="+mn-ea"/>
                <a:cs typeface="+mn-cs"/>
              </a:rPr>
              <a:t> </a:t>
            </a:r>
          </a:p>
        </p:txBody>
      </p:sp>
      <p:sp>
        <p:nvSpPr>
          <p:cNvPr id="22" name="Rectangle 21">
            <a:extLst>
              <a:ext uri="{FF2B5EF4-FFF2-40B4-BE49-F238E27FC236}">
                <a16:creationId xmlns:a16="http://schemas.microsoft.com/office/drawing/2014/main" id="{43B1897D-8DB4-EEA9-0911-75FDB6BE66E2}"/>
              </a:ext>
              <a:ext uri="{C183D7F6-B498-43B3-948B-1728B52AA6E4}">
                <adec:decorative xmlns:adec="http://schemas.microsoft.com/office/drawing/2017/decorative" val="1"/>
              </a:ext>
            </a:extLst>
          </p:cNvPr>
          <p:cNvSpPr/>
          <p:nvPr/>
        </p:nvSpPr>
        <p:spPr>
          <a:xfrm>
            <a:off x="6348133" y="241923"/>
            <a:ext cx="5638801" cy="4204738"/>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EEEDE8"/>
                </a:solidFill>
                <a:effectLst/>
                <a:uLnTx/>
                <a:uFillTx/>
                <a:latin typeface="Garamond" panose="02020404030301010803" pitchFamily="18" charset="0"/>
                <a:ea typeface="+mn-ea"/>
                <a:cs typeface="+mn-cs"/>
              </a:rPr>
              <a:t> </a:t>
            </a:r>
          </a:p>
        </p:txBody>
      </p:sp>
      <p:sp>
        <p:nvSpPr>
          <p:cNvPr id="23" name="Rectangle 22">
            <a:extLst>
              <a:ext uri="{FF2B5EF4-FFF2-40B4-BE49-F238E27FC236}">
                <a16:creationId xmlns:a16="http://schemas.microsoft.com/office/drawing/2014/main" id="{2C407496-DEB8-8888-C089-DC6CAEE34DE1}"/>
              </a:ext>
              <a:ext uri="{C183D7F6-B498-43B3-948B-1728B52AA6E4}">
                <adec:decorative xmlns:adec="http://schemas.microsoft.com/office/drawing/2017/decorative" val="1"/>
              </a:ext>
            </a:extLst>
          </p:cNvPr>
          <p:cNvSpPr/>
          <p:nvPr/>
        </p:nvSpPr>
        <p:spPr>
          <a:xfrm>
            <a:off x="6348133" y="4777839"/>
            <a:ext cx="2647942" cy="1833063"/>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EEEDE8"/>
                </a:solidFill>
                <a:effectLst/>
                <a:uLnTx/>
                <a:uFillTx/>
                <a:latin typeface="Garamond" panose="02020404030301010803" pitchFamily="18" charset="0"/>
                <a:ea typeface="+mn-ea"/>
                <a:cs typeface="+mn-cs"/>
              </a:rPr>
              <a:t> </a:t>
            </a:r>
          </a:p>
        </p:txBody>
      </p:sp>
      <p:sp>
        <p:nvSpPr>
          <p:cNvPr id="24" name="Title 23">
            <a:extLst>
              <a:ext uri="{FF2B5EF4-FFF2-40B4-BE49-F238E27FC236}">
                <a16:creationId xmlns:a16="http://schemas.microsoft.com/office/drawing/2014/main" id="{DD50C7A6-FCB3-ABDA-9E7B-CFEF17C6F966}"/>
              </a:ext>
            </a:extLst>
          </p:cNvPr>
          <p:cNvSpPr txBox="1">
            <a:spLocks noGrp="1"/>
          </p:cNvSpPr>
          <p:nvPr>
            <p:ph type="title" idx="4294967295"/>
          </p:nvPr>
        </p:nvSpPr>
        <p:spPr>
          <a:xfrm>
            <a:off x="419774" y="269816"/>
            <a:ext cx="356701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aramond" panose="02020404030301010803" pitchFamily="18" charset="0"/>
                <a:ea typeface="Source Sans Pro" panose="020B0503030403020204" pitchFamily="34" charset="0"/>
                <a:cs typeface="+mn-cs"/>
              </a:rPr>
              <a:t>Nacka kommun</a:t>
            </a:r>
          </a:p>
        </p:txBody>
      </p:sp>
      <p:sp>
        <p:nvSpPr>
          <p:cNvPr id="31" name="TextBox 30">
            <a:extLst>
              <a:ext uri="{FF2B5EF4-FFF2-40B4-BE49-F238E27FC236}">
                <a16:creationId xmlns:a16="http://schemas.microsoft.com/office/drawing/2014/main" id="{E6689CC0-8293-5B38-6743-0FC222445023}"/>
              </a:ext>
            </a:extLst>
          </p:cNvPr>
          <p:cNvSpPr txBox="1"/>
          <p:nvPr/>
        </p:nvSpPr>
        <p:spPr>
          <a:xfrm>
            <a:off x="6467424" y="5741347"/>
            <a:ext cx="198758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Aharoni" panose="02010803020104030203" pitchFamily="2" charset="-79"/>
              </a:rPr>
              <a:t>Tidsperiod:</a:t>
            </a:r>
          </a:p>
        </p:txBody>
      </p:sp>
      <p:sp>
        <p:nvSpPr>
          <p:cNvPr id="32" name="Rectangle 31">
            <a:extLst>
              <a:ext uri="{FF2B5EF4-FFF2-40B4-BE49-F238E27FC236}">
                <a16:creationId xmlns:a16="http://schemas.microsoft.com/office/drawing/2014/main" id="{E5B7F2DB-40A9-E522-3B41-2B8BCB121C3B}"/>
              </a:ext>
              <a:ext uri="{C183D7F6-B498-43B3-948B-1728B52AA6E4}">
                <adec:decorative xmlns:adec="http://schemas.microsoft.com/office/drawing/2017/decorative" val="1"/>
              </a:ext>
            </a:extLst>
          </p:cNvPr>
          <p:cNvSpPr/>
          <p:nvPr/>
        </p:nvSpPr>
        <p:spPr>
          <a:xfrm>
            <a:off x="9324418" y="4775003"/>
            <a:ext cx="2662517" cy="1833063"/>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EEEDE8"/>
                </a:solidFill>
                <a:effectLst/>
                <a:uLnTx/>
                <a:uFillTx/>
                <a:latin typeface="Garamond" panose="02020404030301010803" pitchFamily="18" charset="0"/>
                <a:ea typeface="+mn-ea"/>
                <a:cs typeface="+mn-cs"/>
              </a:rPr>
              <a:t> </a:t>
            </a:r>
          </a:p>
        </p:txBody>
      </p:sp>
      <p:sp>
        <p:nvSpPr>
          <p:cNvPr id="36" name="TextBox 35">
            <a:extLst>
              <a:ext uri="{FF2B5EF4-FFF2-40B4-BE49-F238E27FC236}">
                <a16:creationId xmlns:a16="http://schemas.microsoft.com/office/drawing/2014/main" id="{54F66F58-0F8D-D294-5549-D86CED4483D4}"/>
              </a:ext>
            </a:extLst>
          </p:cNvPr>
          <p:cNvSpPr txBox="1"/>
          <p:nvPr/>
        </p:nvSpPr>
        <p:spPr>
          <a:xfrm>
            <a:off x="419773" y="3448790"/>
            <a:ext cx="5262011"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mn-cs"/>
              </a:rPr>
              <a:t>Analys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mn-cs"/>
              </a:rPr>
              <a:t>Nacka kommun uppvisar en god grön innovationskraft. Den gröna innovationskraften vilar tryggt på fyra drivkrafter. Det finns framförallt potential i att stärka de två drivkrafterna, utsikter och styrning.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mn-cs"/>
              </a:rPr>
              <a:t>Utsikter i form av att göra klimat- och miljömålen till en större del av det dagliga arbetet. Men även att jobba innovativt så att de nya klimat- och miljömålen inte innebär högre kostnader utan resulterar i smartare lösningar som ger både grön och ekonomisk konkurrenskraft.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mn-cs"/>
            </a:endParaRPr>
          </a:p>
          <a:p>
            <a:pPr fontAlgn="t"/>
            <a:r>
              <a:rPr lang="sv-SE" sz="1200" dirty="0">
                <a:solidFill>
                  <a:srgbClr val="EEEDE8"/>
                </a:solidFill>
                <a:latin typeface="Garamond" panose="02020404030301010803" pitchFamily="18" charset="0"/>
                <a:ea typeface="Source Sans Pro" panose="020B0503030403020204" pitchFamily="34" charset="0"/>
              </a:rPr>
              <a:t>När det gäller styrning finns möjligheter att vidareutveckla nuvarande arbetssätt för att i ännu högre grad omfatta klimat- och miljömålen. Det kan innebära ett ökat samarbete mellan olika verksamhetsområden för att tillsammans identifiera och utveckla nya, hållbara lösningar. Samtidigt finns potential att successivt stärka den gröna kompetensen och integrera ett hållbarhetsperspektiv i rekrytering.</a:t>
            </a:r>
          </a:p>
        </p:txBody>
      </p:sp>
      <p:sp>
        <p:nvSpPr>
          <p:cNvPr id="41" name="TextBox 40">
            <a:extLst>
              <a:ext uri="{FF2B5EF4-FFF2-40B4-BE49-F238E27FC236}">
                <a16:creationId xmlns:a16="http://schemas.microsoft.com/office/drawing/2014/main" id="{642CD6FB-1755-B76A-2F89-2FC2CEBEC418}"/>
              </a:ext>
            </a:extLst>
          </p:cNvPr>
          <p:cNvSpPr txBox="1"/>
          <p:nvPr/>
        </p:nvSpPr>
        <p:spPr>
          <a:xfrm>
            <a:off x="8106873" y="5415831"/>
            <a:ext cx="7141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8FFBBB"/>
                </a:solidFill>
                <a:effectLst/>
                <a:uLnTx/>
                <a:uFillTx/>
                <a:latin typeface="Aptos" panose="02110004020202020204"/>
                <a:ea typeface="+mn-ea"/>
                <a:cs typeface="+mn-cs"/>
              </a:rPr>
              <a:t>1 224</a:t>
            </a:r>
          </a:p>
        </p:txBody>
      </p:sp>
      <p:sp>
        <p:nvSpPr>
          <p:cNvPr id="42" name="TextBox 41">
            <a:extLst>
              <a:ext uri="{FF2B5EF4-FFF2-40B4-BE49-F238E27FC236}">
                <a16:creationId xmlns:a16="http://schemas.microsoft.com/office/drawing/2014/main" id="{1FB9F5F9-945F-8930-B736-0C0169EA67C1}"/>
              </a:ext>
            </a:extLst>
          </p:cNvPr>
          <p:cNvSpPr txBox="1"/>
          <p:nvPr/>
        </p:nvSpPr>
        <p:spPr>
          <a:xfrm>
            <a:off x="8097934" y="5789830"/>
            <a:ext cx="7141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8FFBBB"/>
                </a:solidFill>
                <a:effectLst/>
                <a:uLnTx/>
                <a:uFillTx/>
                <a:latin typeface="Aptos" panose="02110004020202020204"/>
                <a:ea typeface="+mn-ea"/>
                <a:cs typeface="+mn-cs"/>
              </a:rPr>
              <a:t>jun-sep</a:t>
            </a:r>
          </a:p>
        </p:txBody>
      </p:sp>
      <p:sp>
        <p:nvSpPr>
          <p:cNvPr id="45" name="Rectangle 14">
            <a:extLst>
              <a:ext uri="{FF2B5EF4-FFF2-40B4-BE49-F238E27FC236}">
                <a16:creationId xmlns:a16="http://schemas.microsoft.com/office/drawing/2014/main" id="{2DD7251F-F156-5D1E-143A-5C9944A23F6F}"/>
              </a:ext>
              <a:ext uri="{C183D7F6-B498-43B3-948B-1728B52AA6E4}">
                <adec:decorative xmlns:adec="http://schemas.microsoft.com/office/drawing/2017/decorative" val="1"/>
              </a:ext>
            </a:extLst>
          </p:cNvPr>
          <p:cNvSpPr/>
          <p:nvPr/>
        </p:nvSpPr>
        <p:spPr>
          <a:xfrm>
            <a:off x="419774" y="3768904"/>
            <a:ext cx="5205375" cy="1922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Aharoni" panose="02010803020104030203" pitchFamily="2" charset="-79"/>
            </a:endParaRPr>
          </a:p>
        </p:txBody>
      </p:sp>
      <p:pic>
        <p:nvPicPr>
          <p:cNvPr id="46" name="Picture 45">
            <a:extLst>
              <a:ext uri="{FF2B5EF4-FFF2-40B4-BE49-F238E27FC236}">
                <a16:creationId xmlns:a16="http://schemas.microsoft.com/office/drawing/2014/main" id="{4C051ED5-4F1B-D548-080B-A860A9536155}"/>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8197" b="88525" l="2368" r="97075">
                        <a14:foregroundMark x1="4805" y1="36066" x2="15251" y2="49180"/>
                        <a14:foregroundMark x1="23816" y1="52459" x2="34958" y2="59016"/>
                        <a14:foregroundMark x1="22220" y1="32662" x2="22284" y2="28689"/>
                        <a14:foregroundMark x1="21797" y1="59016" x2="21865" y2="54777"/>
                        <a14:foregroundMark x1="3552" y1="59016" x2="3203" y2="30328"/>
                        <a14:foregroundMark x1="2368" y1="30328" x2="2786" y2="62295"/>
                        <a14:foregroundMark x1="62187" y1="36066" x2="73538" y2="36066"/>
                        <a14:foregroundMark x1="73538" y1="36066" x2="65738" y2="64754"/>
                        <a14:foregroundMark x1="65738" y1="64754" x2="62604" y2="44262"/>
                        <a14:foregroundMark x1="82033" y1="57377" x2="92967" y2="31148"/>
                        <a14:foregroundMark x1="92967" y1="31148" x2="85933" y2="59016"/>
                        <a14:foregroundMark x1="85933" y1="59016" x2="83635" y2="57377"/>
                        <a14:foregroundMark x1="97075" y1="30328" x2="97075" y2="66393"/>
                        <a14:foregroundMark x1="42340" y1="25410" x2="51811" y2="27049"/>
                        <a14:foregroundMark x1="51811" y1="27049" x2="45682" y2="58197"/>
                        <a14:foregroundMark x1="45682" y1="58197" x2="42409" y2="32787"/>
                        <a14:foregroundMark x1="61908" y1="20492" x2="61769" y2="72131"/>
                        <a14:backgroundMark x1="21518" y1="31148" x2="21170" y2="53279"/>
                        <a14:backgroundMark x1="2228" y1="30328" x2="2228" y2="30328"/>
                        <a14:backgroundMark x1="61769" y1="73770" x2="61769" y2="73770"/>
                      </a14:backgroundRemoval>
                    </a14:imgEffect>
                  </a14:imgLayer>
                </a14:imgProps>
              </a:ext>
              <a:ext uri="{28A0092B-C50C-407E-A947-70E740481C1C}">
                <a14:useLocalDpi xmlns:a14="http://schemas.microsoft.com/office/drawing/2010/main"/>
              </a:ext>
            </a:extLst>
          </a:blip>
          <a:stretch>
            <a:fillRect/>
          </a:stretch>
        </p:blipFill>
        <p:spPr>
          <a:xfrm>
            <a:off x="8039669" y="4100772"/>
            <a:ext cx="3789203" cy="321925"/>
          </a:xfrm>
          <a:prstGeom prst="rect">
            <a:avLst/>
          </a:prstGeom>
        </p:spPr>
      </p:pic>
      <p:sp>
        <p:nvSpPr>
          <p:cNvPr id="5" name="TextBox 4">
            <a:extLst>
              <a:ext uri="{FF2B5EF4-FFF2-40B4-BE49-F238E27FC236}">
                <a16:creationId xmlns:a16="http://schemas.microsoft.com/office/drawing/2014/main" id="{EB371C9D-98E1-6E27-CD72-242B43C41C3A}"/>
              </a:ext>
            </a:extLst>
          </p:cNvPr>
          <p:cNvSpPr txBox="1"/>
          <p:nvPr/>
        </p:nvSpPr>
        <p:spPr>
          <a:xfrm>
            <a:off x="6476362" y="5350241"/>
            <a:ext cx="198758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EEEDE8"/>
                </a:solidFill>
                <a:effectLst/>
                <a:uLnTx/>
                <a:uFillTx/>
                <a:latin typeface="Garamond" panose="02020404030301010803" pitchFamily="18" charset="0"/>
                <a:ea typeface="Source Sans Pro" panose="020B0503030403020204" pitchFamily="34" charset="0"/>
                <a:cs typeface="Aharoni" panose="02010803020104030203" pitchFamily="2" charset="-79"/>
              </a:rPr>
              <a:t>Antal medarbetare:</a:t>
            </a:r>
          </a:p>
        </p:txBody>
      </p:sp>
      <p:pic>
        <p:nvPicPr>
          <p:cNvPr id="8" name="Picture 7" descr="A close-up of a puzzle&#10;&#10;AI-generated content may be incorrect.">
            <a:extLst>
              <a:ext uri="{FF2B5EF4-FFF2-40B4-BE49-F238E27FC236}">
                <a16:creationId xmlns:a16="http://schemas.microsoft.com/office/drawing/2014/main" id="{8FBD5CCF-4A90-407C-D495-4819426781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1803" y="465615"/>
            <a:ext cx="5237069" cy="3546798"/>
          </a:xfrm>
          <a:prstGeom prst="rect">
            <a:avLst/>
          </a:prstGeom>
        </p:spPr>
      </p:pic>
      <p:sp>
        <p:nvSpPr>
          <p:cNvPr id="2" name="Action Button: Blank 1">
            <a:hlinkClick r:id="" action="ppaction://noaction" highlightClick="1"/>
            <a:extLst>
              <a:ext uri="{FF2B5EF4-FFF2-40B4-BE49-F238E27FC236}">
                <a16:creationId xmlns:a16="http://schemas.microsoft.com/office/drawing/2014/main" id="{E212E5F2-D30A-9B01-5BE3-D95971F0128E}"/>
              </a:ext>
            </a:extLst>
          </p:cNvPr>
          <p:cNvSpPr/>
          <p:nvPr/>
        </p:nvSpPr>
        <p:spPr>
          <a:xfrm>
            <a:off x="9537355" y="5188176"/>
            <a:ext cx="1010967" cy="1091864"/>
          </a:xfrm>
          <a:prstGeom prst="actionButtonBlank">
            <a:avLst/>
          </a:prstGeom>
          <a:solidFill>
            <a:srgbClr val="EFB3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272728"/>
                </a:solidFill>
                <a:effectLst/>
                <a:highlight>
                  <a:srgbClr val="EFB3D8"/>
                </a:highlight>
                <a:uLnTx/>
                <a:uFillTx/>
                <a:latin typeface="Garamond" panose="02020404030301010803" pitchFamily="18" charset="0"/>
                <a:ea typeface="+mn-ea"/>
                <a:cs typeface="+mn-cs"/>
              </a:rPr>
              <a:t>DIP 364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272728"/>
                </a:solidFill>
                <a:effectLst/>
                <a:highlight>
                  <a:srgbClr val="EFB3D8"/>
                </a:highlight>
                <a:uLnTx/>
                <a:uFillTx/>
                <a:latin typeface="Garamond" panose="02020404030301010803" pitchFamily="18" charset="0"/>
                <a:ea typeface="+mn-ea"/>
                <a:cs typeface="+mn-cs"/>
              </a:rPr>
              <a:t>49</a:t>
            </a:r>
          </a:p>
        </p:txBody>
      </p:sp>
      <p:sp>
        <p:nvSpPr>
          <p:cNvPr id="4" name="Action Button: Blank 3">
            <a:hlinkClick r:id="" action="ppaction://noaction" highlightClick="1"/>
            <a:extLst>
              <a:ext uri="{FF2B5EF4-FFF2-40B4-BE49-F238E27FC236}">
                <a16:creationId xmlns:a16="http://schemas.microsoft.com/office/drawing/2014/main" id="{567704A0-564D-BCF6-1B3F-B6160C7C6B97}"/>
              </a:ext>
            </a:extLst>
          </p:cNvPr>
          <p:cNvSpPr/>
          <p:nvPr/>
        </p:nvSpPr>
        <p:spPr>
          <a:xfrm>
            <a:off x="10761258" y="5188176"/>
            <a:ext cx="1010967" cy="1091863"/>
          </a:xfrm>
          <a:prstGeom prst="actionButtonBlank">
            <a:avLst/>
          </a:prstGeom>
          <a:solidFill>
            <a:srgbClr val="EFB3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272728"/>
                </a:solidFill>
                <a:effectLst/>
                <a:highlight>
                  <a:srgbClr val="EFB3D8"/>
                </a:highlight>
                <a:uLnTx/>
                <a:uFillTx/>
                <a:latin typeface="Garamond" panose="02020404030301010803" pitchFamily="18" charset="0"/>
                <a:ea typeface="+mn-ea"/>
                <a:cs typeface="+mn-cs"/>
              </a:rPr>
              <a:t>Nacka kommun: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272728"/>
                </a:solidFill>
                <a:effectLst/>
                <a:highlight>
                  <a:srgbClr val="EFB3D8"/>
                </a:highlight>
                <a:uLnTx/>
                <a:uFillTx/>
                <a:latin typeface="Garamond" panose="02020404030301010803" pitchFamily="18" charset="0"/>
                <a:ea typeface="+mn-ea"/>
                <a:cs typeface="+mn-cs"/>
              </a:rPr>
              <a:t>48</a:t>
            </a:r>
          </a:p>
        </p:txBody>
      </p:sp>
    </p:spTree>
    <p:extLst>
      <p:ext uri="{BB962C8B-B14F-4D97-AF65-F5344CB8AC3E}">
        <p14:creationId xmlns:p14="http://schemas.microsoft.com/office/powerpoint/2010/main" val="116259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132A22"/>
        </a:solidFill>
        <a:effectLst/>
      </p:bgPr>
    </p:bg>
    <p:spTree>
      <p:nvGrpSpPr>
        <p:cNvPr id="1" name="">
          <a:extLst>
            <a:ext uri="{FF2B5EF4-FFF2-40B4-BE49-F238E27FC236}">
              <a16:creationId xmlns:a16="http://schemas.microsoft.com/office/drawing/2014/main" id="{B9674789-1A30-2F46-4980-284C1648DD3A}"/>
            </a:ext>
          </a:extLst>
        </p:cNvPr>
        <p:cNvGrpSpPr/>
        <p:nvPr/>
      </p:nvGrpSpPr>
      <p:grpSpPr>
        <a:xfrm>
          <a:off x="0" y="0"/>
          <a:ext cx="0" cy="0"/>
          <a:chOff x="0" y="0"/>
          <a:chExt cx="0" cy="0"/>
        </a:xfrm>
      </p:grpSpPr>
      <p:pic>
        <p:nvPicPr>
          <p:cNvPr id="2" name="Picture 1" descr="A light bulb with water splashing out of it&#10;&#10;AI-generated content may be incorrect.">
            <a:extLst>
              <a:ext uri="{FF2B5EF4-FFF2-40B4-BE49-F238E27FC236}">
                <a16:creationId xmlns:a16="http://schemas.microsoft.com/office/drawing/2014/main" id="{8C357BF7-5CC0-4CF6-7D05-99A54F512B78}"/>
              </a:ext>
            </a:extLst>
          </p:cNvPr>
          <p:cNvPicPr>
            <a:picLocks noChangeAspect="1"/>
          </p:cNvPicPr>
          <p:nvPr/>
        </p:nvPicPr>
        <p:blipFill>
          <a:blip r:embed="rId3">
            <a:alphaModFix amt="50000"/>
            <a:extLst>
              <a:ext uri="{28A0092B-C50C-407E-A947-70E740481C1C}">
                <a14:useLocalDpi xmlns:a14="http://schemas.microsoft.com/office/drawing/2010/main"/>
              </a:ext>
              <a:ext uri="{837473B0-CC2E-450A-ABE3-18F120FF3D39}">
                <a1611:picAttrSrcUrl xmlns:a1611="http://schemas.microsoft.com/office/drawing/2016/11/main" r:id="rId4"/>
              </a:ext>
            </a:extLst>
          </a:blip>
          <a:srcRect l="9224" t="1488" r="7572"/>
          <a:stretch>
            <a:fillRect/>
          </a:stretch>
        </p:blipFill>
        <p:spPr>
          <a:xfrm>
            <a:off x="5924549" y="3644900"/>
            <a:ext cx="5899151" cy="3001167"/>
          </a:xfrm>
          <a:prstGeom prst="rect">
            <a:avLst/>
          </a:prstGeom>
        </p:spPr>
      </p:pic>
      <p:sp>
        <p:nvSpPr>
          <p:cNvPr id="5" name="Title 4">
            <a:extLst>
              <a:ext uri="{FF2B5EF4-FFF2-40B4-BE49-F238E27FC236}">
                <a16:creationId xmlns:a16="http://schemas.microsoft.com/office/drawing/2014/main" id="{E6FDA9AC-6B25-FE5A-BDBB-31FB5BBD3353}"/>
              </a:ext>
            </a:extLst>
          </p:cNvPr>
          <p:cNvSpPr>
            <a:spLocks noGrp="1"/>
          </p:cNvSpPr>
          <p:nvPr>
            <p:ph type="title" idx="4294967295"/>
          </p:nvPr>
        </p:nvSpPr>
        <p:spPr>
          <a:xfrm>
            <a:off x="6634161" y="267646"/>
            <a:ext cx="5237137" cy="3046485"/>
          </a:xfrm>
          <a:prstGeom prst="rect">
            <a:avLst/>
          </a:prstGeom>
          <a:solidFill>
            <a:srgbClr val="EEEDE8"/>
          </a:solidFill>
          <a:ln w="19050" cap="flat" cmpd="sng" algn="ctr">
            <a:solidFill>
              <a:srgbClr val="EFB3D8"/>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Insikt:</a:t>
            </a:r>
            <a:r>
              <a:rPr kumimoji="0" lang="sv-SE" sz="1600" b="0"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 hur närvarande diskussioner om klimat och miljö är i vardagen, och om nytänkande ses som en självklar del av att hitta bättre vägar framåt.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Identitet:</a:t>
            </a:r>
            <a:r>
              <a:rPr kumimoji="0" lang="sv-SE" sz="1600" b="0"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 hur tydligt Nacka kommuns klimatmål upplevs och om de ses som en del av verksamhetens kärna.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Balans:</a:t>
            </a:r>
            <a:r>
              <a:rPr kumimoji="0" lang="sv-SE" sz="1600" b="0"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 om klimat- och miljöarbete uppfattas som en möjlighet eller som en belastning i vardagen.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Finansiering:</a:t>
            </a:r>
            <a:r>
              <a:rPr kumimoji="0" lang="sv-SE" sz="1600" b="0" i="0" u="none" strike="noStrike" kern="1200" cap="none" spc="0" normalizeH="0" baseline="0" noProof="0" dirty="0">
                <a:ln>
                  <a:noFill/>
                </a:ln>
                <a:solidFill>
                  <a:srgbClr val="132A22"/>
                </a:solidFill>
                <a:effectLst/>
                <a:uLnTx/>
                <a:uFillTx/>
                <a:latin typeface="Garamond" panose="02020404030301010803" pitchFamily="18" charset="0"/>
                <a:ea typeface="+mn-ea"/>
                <a:cs typeface="+mn-cs"/>
              </a:rPr>
              <a:t> upplevelsen av tillgång till resurser för att driva klimat- och miljöinitiativ.</a:t>
            </a:r>
          </a:p>
        </p:txBody>
      </p:sp>
      <p:sp>
        <p:nvSpPr>
          <p:cNvPr id="6" name="Rectangle 5">
            <a:extLst>
              <a:ext uri="{FF2B5EF4-FFF2-40B4-BE49-F238E27FC236}">
                <a16:creationId xmlns:a16="http://schemas.microsoft.com/office/drawing/2014/main" id="{DF40DDD9-8378-8D3F-A2D5-CC97B14707A3}"/>
              </a:ext>
            </a:extLst>
          </p:cNvPr>
          <p:cNvSpPr/>
          <p:nvPr/>
        </p:nvSpPr>
        <p:spPr>
          <a:xfrm>
            <a:off x="320700" y="267646"/>
            <a:ext cx="5997523" cy="3046485"/>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EEEDE8"/>
                </a:solidFill>
                <a:effectLst/>
                <a:uLnTx/>
                <a:uFillTx/>
                <a:latin typeface="Garamond" panose="02020404030301010803" pitchFamily="18" charset="0"/>
                <a:ea typeface="+mn-ea"/>
                <a:cs typeface="+mn-cs"/>
              </a:rPr>
              <a:t>Om Utsikter: </a:t>
            </a:r>
            <a:r>
              <a:rPr kumimoji="0" lang="sv-SE" sz="1600" b="0" i="0" u="none" strike="noStrike" kern="1200" cap="none" spc="0" normalizeH="0" baseline="0" noProof="0" dirty="0">
                <a:ln>
                  <a:noFill/>
                </a:ln>
                <a:solidFill>
                  <a:srgbClr val="EEEDE8"/>
                </a:solidFill>
                <a:effectLst/>
                <a:uLnTx/>
                <a:uFillTx/>
                <a:latin typeface="Garamond" panose="02020404030301010803" pitchFamily="18" charset="0"/>
                <a:ea typeface="+mn-ea"/>
                <a:cs typeface="+mn-cs"/>
              </a:rPr>
              <a:t>utgör grunden för innovationskraften genom att skapa en gemensam förståelse och tydliga mål för klimat- och miljöarbete. När dessa frågor uppfattas som möjligheter snarare än belastningar kan de fungera som en motor för nytänkande och utveckling.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EEEDE8"/>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EEEDE8"/>
                </a:solidFill>
                <a:effectLst/>
                <a:uLnTx/>
                <a:uFillTx/>
                <a:latin typeface="Garamond" panose="02020404030301010803" pitchFamily="18" charset="0"/>
                <a:ea typeface="+mn-ea"/>
                <a:cs typeface="+mn-cs"/>
              </a:rPr>
              <a:t>Samtidigt krävs att arbetet backas upp av tillräcklig finansiering och en tydlig riktning, så att organisationen kan hitta balansen mellan krav, ansvar och potentialen till innovation och långsiktig hållbarhet.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EEEDE8"/>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EEEDE8"/>
                </a:solidFill>
                <a:effectLst/>
                <a:uLnTx/>
                <a:uFillTx/>
                <a:latin typeface="Garamond" panose="02020404030301010803" pitchFamily="18" charset="0"/>
                <a:ea typeface="+mn-ea"/>
                <a:cs typeface="+mn-cs"/>
              </a:rPr>
              <a:t>Drivkraften fångas av 4 delar som är förklarade bredvid.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EEEDE8"/>
                </a:solidFill>
                <a:effectLst/>
                <a:uLnTx/>
                <a:uFillTx/>
                <a:latin typeface="Garamond" panose="02020404030301010803" pitchFamily="18" charset="0"/>
                <a:ea typeface="+mn-ea"/>
                <a:cs typeface="+mn-cs"/>
              </a:rPr>
              <a:t> </a:t>
            </a:r>
          </a:p>
        </p:txBody>
      </p:sp>
      <p:sp>
        <p:nvSpPr>
          <p:cNvPr id="8" name="Rectangle 7">
            <a:extLst>
              <a:ext uri="{FF2B5EF4-FFF2-40B4-BE49-F238E27FC236}">
                <a16:creationId xmlns:a16="http://schemas.microsoft.com/office/drawing/2014/main" id="{D658C83A-6B7F-F077-23EC-A33F7CC7E632}"/>
              </a:ext>
              <a:ext uri="{C183D7F6-B498-43B3-948B-1728B52AA6E4}">
                <adec:decorative xmlns:adec="http://schemas.microsoft.com/office/drawing/2017/decorative" val="1"/>
              </a:ext>
            </a:extLst>
          </p:cNvPr>
          <p:cNvSpPr/>
          <p:nvPr/>
        </p:nvSpPr>
        <p:spPr>
          <a:xfrm>
            <a:off x="320700" y="3599582"/>
            <a:ext cx="5237137" cy="3046485"/>
          </a:xfrm>
          <a:prstGeom prst="rect">
            <a:avLst/>
          </a:prstGeom>
          <a:solidFill>
            <a:srgbClr val="EEEDE8"/>
          </a:solidFill>
          <a:ln>
            <a:solidFill>
              <a:srgbClr val="EFB3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D2DB3C6-E667-F957-6A3E-782ABD7C3977}"/>
              </a:ext>
              <a:ext uri="{C183D7F6-B498-43B3-948B-1728B52AA6E4}">
                <adec:decorative xmlns:adec="http://schemas.microsoft.com/office/drawing/2017/decorative" val="1"/>
              </a:ext>
            </a:extLst>
          </p:cNvPr>
          <p:cNvSpPr/>
          <p:nvPr/>
        </p:nvSpPr>
        <p:spPr>
          <a:xfrm>
            <a:off x="5873775" y="3605064"/>
            <a:ext cx="5997523" cy="3046485"/>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EEEDE8"/>
              </a:solidFill>
              <a:effectLst/>
              <a:uLnTx/>
              <a:uFillTx/>
              <a:latin typeface="Garamond" panose="02020404030301010803" pitchFamily="18" charset="0"/>
              <a:ea typeface="+mn-ea"/>
              <a:cs typeface="+mn-cs"/>
            </a:endParaRPr>
          </a:p>
        </p:txBody>
      </p:sp>
      <p:sp>
        <p:nvSpPr>
          <p:cNvPr id="12" name="Rectangle 11">
            <a:extLst>
              <a:ext uri="{FF2B5EF4-FFF2-40B4-BE49-F238E27FC236}">
                <a16:creationId xmlns:a16="http://schemas.microsoft.com/office/drawing/2014/main" id="{562F097C-22CA-B453-148F-AECBE17CFE2D}"/>
              </a:ext>
              <a:ext uri="{C183D7F6-B498-43B3-948B-1728B52AA6E4}">
                <adec:decorative xmlns:adec="http://schemas.microsoft.com/office/drawing/2017/decorative" val="1"/>
              </a:ext>
            </a:extLst>
          </p:cNvPr>
          <p:cNvSpPr/>
          <p:nvPr/>
        </p:nvSpPr>
        <p:spPr>
          <a:xfrm>
            <a:off x="5873775" y="3599581"/>
            <a:ext cx="5997523" cy="3046485"/>
          </a:xfrm>
          <a:prstGeom prst="rect">
            <a:avLst/>
          </a:prstGeom>
          <a:noFill/>
          <a:ln>
            <a:solidFill>
              <a:srgbClr val="8FF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3" name="Picture 2">
            <a:extLst>
              <a:ext uri="{FF2B5EF4-FFF2-40B4-BE49-F238E27FC236}">
                <a16:creationId xmlns:a16="http://schemas.microsoft.com/office/drawing/2014/main" id="{333C05A8-1178-A267-F635-74B85D729A1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7555" y="3521591"/>
            <a:ext cx="3903423" cy="3252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213399A-AAD3-DA8E-729B-8E2AD8A081D9}"/>
              </a:ext>
              <a:ext uri="{C183D7F6-B498-43B3-948B-1728B52AA6E4}">
                <adec:decorative xmlns:adec="http://schemas.microsoft.com/office/drawing/2017/decorative" val="1"/>
              </a:ext>
            </a:extLst>
          </p:cNvPr>
          <p:cNvPicPr>
            <a:picLocks noChangeAspect="1"/>
          </p:cNvPicPr>
          <p:nvPr/>
        </p:nvPicPr>
        <p:blipFill>
          <a:blip r:embed="rId6"/>
          <a:srcRect l="16485"/>
          <a:stretch>
            <a:fillRect/>
          </a:stretch>
        </p:blipFill>
        <p:spPr>
          <a:xfrm>
            <a:off x="368300" y="3644900"/>
            <a:ext cx="1275310" cy="426720"/>
          </a:xfrm>
          <a:prstGeom prst="rect">
            <a:avLst/>
          </a:prstGeom>
        </p:spPr>
      </p:pic>
    </p:spTree>
    <p:extLst>
      <p:ext uri="{BB962C8B-B14F-4D97-AF65-F5344CB8AC3E}">
        <p14:creationId xmlns:p14="http://schemas.microsoft.com/office/powerpoint/2010/main" val="387591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A49605-40DC-AB68-FBDD-38A736FCF8E6}"/>
              </a:ext>
            </a:extLst>
          </p:cNvPr>
          <p:cNvSpPr>
            <a:spLocks noGrp="1"/>
          </p:cNvSpPr>
          <p:nvPr>
            <p:ph type="title"/>
          </p:nvPr>
        </p:nvSpPr>
        <p:spPr>
          <a:xfrm>
            <a:off x="639763" y="586423"/>
            <a:ext cx="7764433" cy="1133475"/>
          </a:xfrm>
        </p:spPr>
        <p:txBody>
          <a:bodyPr>
            <a:normAutofit/>
          </a:bodyPr>
          <a:lstStyle/>
          <a:p>
            <a:r>
              <a:rPr lang="sv-SE" dirty="0"/>
              <a:t>Att diskutera</a:t>
            </a:r>
          </a:p>
        </p:txBody>
      </p:sp>
      <p:sp>
        <p:nvSpPr>
          <p:cNvPr id="7" name="Platshållare för text 2">
            <a:extLst>
              <a:ext uri="{FF2B5EF4-FFF2-40B4-BE49-F238E27FC236}">
                <a16:creationId xmlns:a16="http://schemas.microsoft.com/office/drawing/2014/main" id="{C0042B7C-7FF3-A529-41A0-0AB893793670}"/>
              </a:ext>
            </a:extLst>
          </p:cNvPr>
          <p:cNvSpPr>
            <a:spLocks noGrp="1"/>
          </p:cNvSpPr>
          <p:nvPr>
            <p:ph type="body" sz="quarter" idx="13"/>
          </p:nvPr>
        </p:nvSpPr>
        <p:spPr>
          <a:xfrm>
            <a:off x="639763" y="2192211"/>
            <a:ext cx="7764461" cy="1133475"/>
          </a:xfrm>
        </p:spPr>
        <p:txBody>
          <a:bodyPr/>
          <a:lstStyle/>
          <a:p>
            <a:r>
              <a:rPr lang="sv-SE" b="1" dirty="0"/>
              <a:t>Vad gör vi redan idag som är innovativt?</a:t>
            </a:r>
          </a:p>
          <a:p>
            <a:pPr lvl="1"/>
            <a:r>
              <a:rPr lang="sv-SE" sz="2000" dirty="0"/>
              <a:t>Stora I (större innovationer)</a:t>
            </a:r>
          </a:p>
          <a:p>
            <a:pPr lvl="1"/>
            <a:r>
              <a:rPr lang="sv-SE" sz="2000" dirty="0"/>
              <a:t>Lilla i (mindre innovationer)</a:t>
            </a:r>
          </a:p>
          <a:p>
            <a:pPr marL="0" indent="0">
              <a:buNone/>
            </a:pPr>
            <a:endParaRPr lang="sv-SE" dirty="0"/>
          </a:p>
          <a:p>
            <a:pPr marL="0" indent="0">
              <a:buNone/>
            </a:pPr>
            <a:endParaRPr lang="sv-SE" dirty="0"/>
          </a:p>
          <a:p>
            <a:pPr marL="180000" lvl="1" indent="0">
              <a:buNone/>
            </a:pPr>
            <a:endParaRPr lang="sv-SE" dirty="0"/>
          </a:p>
        </p:txBody>
      </p:sp>
      <p:sp>
        <p:nvSpPr>
          <p:cNvPr id="8" name="Platshållare för text 2">
            <a:extLst>
              <a:ext uri="{FF2B5EF4-FFF2-40B4-BE49-F238E27FC236}">
                <a16:creationId xmlns:a16="http://schemas.microsoft.com/office/drawing/2014/main" id="{7022E89F-B4CA-B4DC-C4D0-056561FE0546}"/>
              </a:ext>
            </a:extLst>
          </p:cNvPr>
          <p:cNvSpPr txBox="1">
            <a:spLocks/>
          </p:cNvSpPr>
          <p:nvPr/>
        </p:nvSpPr>
        <p:spPr>
          <a:xfrm>
            <a:off x="639763" y="3853371"/>
            <a:ext cx="7764461" cy="1133475"/>
          </a:xfrm>
          <a:prstGeom prst="rect">
            <a:avLst/>
          </a:prstGeom>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Vad vill vi att vår arbetsgrupp ska vara känd för när det gäller grön innovation i slutet av 2026?</a:t>
            </a:r>
          </a:p>
          <a:p>
            <a:pPr marL="0" indent="0">
              <a:buFont typeface="Arial" panose="020B0604020202020204" pitchFamily="34" charset="0"/>
              <a:buNone/>
            </a:pPr>
            <a:endParaRPr lang="sv-SE" dirty="0"/>
          </a:p>
          <a:p>
            <a:pPr marL="180000" lvl="1" indent="0">
              <a:buFont typeface="Gill Sans MT" panose="020B0502020104020203" pitchFamily="34" charset="0"/>
              <a:buNone/>
            </a:pPr>
            <a:endParaRPr lang="sv-SE" dirty="0"/>
          </a:p>
        </p:txBody>
      </p:sp>
      <p:pic>
        <p:nvPicPr>
          <p:cNvPr id="11266" name="Picture 2" descr="Discussion - Free communications icons">
            <a:extLst>
              <a:ext uri="{FF2B5EF4-FFF2-40B4-BE49-F238E27FC236}">
                <a16:creationId xmlns:a16="http://schemas.microsoft.com/office/drawing/2014/main" id="{0B5F0B4F-FFF5-E3E9-14D8-38EA78BC3B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337" y="4898581"/>
            <a:ext cx="1388207" cy="138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0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1462B6-DFF7-E587-58BC-24AA80B2ADB4}"/>
              </a:ext>
            </a:extLst>
          </p:cNvPr>
          <p:cNvSpPr>
            <a:spLocks noGrp="1"/>
          </p:cNvSpPr>
          <p:nvPr>
            <p:ph type="title"/>
          </p:nvPr>
        </p:nvSpPr>
        <p:spPr/>
        <p:txBody>
          <a:bodyPr/>
          <a:lstStyle/>
          <a:p>
            <a:r>
              <a:rPr lang="sv-SE" dirty="0"/>
              <a:t>Jobba vidare med oss!</a:t>
            </a:r>
          </a:p>
        </p:txBody>
      </p:sp>
      <p:sp>
        <p:nvSpPr>
          <p:cNvPr id="4" name="Platshållare för text 2">
            <a:extLst>
              <a:ext uri="{FF2B5EF4-FFF2-40B4-BE49-F238E27FC236}">
                <a16:creationId xmlns:a16="http://schemas.microsoft.com/office/drawing/2014/main" id="{8DC464C3-EA4B-8B4A-51FF-981EE5B5AF25}"/>
              </a:ext>
            </a:extLst>
          </p:cNvPr>
          <p:cNvSpPr txBox="1">
            <a:spLocks/>
          </p:cNvSpPr>
          <p:nvPr/>
        </p:nvSpPr>
        <p:spPr>
          <a:xfrm>
            <a:off x="639764" y="1905802"/>
            <a:ext cx="7355920" cy="4160838"/>
          </a:xfrm>
          <a:prstGeom prst="rect">
            <a:avLst/>
          </a:prstGeom>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Jobba vidare med klimat- och miljömålen. </a:t>
            </a:r>
            <a:br>
              <a:rPr lang="sv-SE" dirty="0"/>
            </a:br>
            <a:r>
              <a:rPr lang="sv-SE" b="1" dirty="0">
                <a:solidFill>
                  <a:srgbClr val="0070C0"/>
                </a:solidFill>
                <a:hlinkClick r:id="rId2">
                  <a:extLst>
                    <a:ext uri="{A12FA001-AC4F-418D-AE19-62706E023703}">
                      <ahyp:hlinkClr xmlns:ahyp="http://schemas.microsoft.com/office/drawing/2018/hyperlinkcolor" val="tx"/>
                    </a:ext>
                  </a:extLst>
                </a:hlinkClick>
              </a:rPr>
              <a:t>Här hittar du Nackas  Klimat och miljöprogram.</a:t>
            </a:r>
            <a:endParaRPr lang="sv-SE" b="1" dirty="0">
              <a:solidFill>
                <a:srgbClr val="0070C0"/>
              </a:solidFill>
            </a:endParaRPr>
          </a:p>
          <a:p>
            <a:pPr marL="0" indent="0">
              <a:buFont typeface="Arial" panose="020B0604020202020204" pitchFamily="34" charset="0"/>
              <a:buNone/>
            </a:pPr>
            <a:endParaRPr lang="sv-SE" sz="700" dirty="0"/>
          </a:p>
          <a:p>
            <a:r>
              <a:rPr lang="sv-SE" dirty="0"/>
              <a:t>Vad har kommunen gjort för miljöinsatser? </a:t>
            </a:r>
            <a:br>
              <a:rPr lang="sv-SE" dirty="0"/>
            </a:br>
            <a:r>
              <a:rPr lang="sv-SE" b="1" dirty="0">
                <a:solidFill>
                  <a:srgbClr val="0070C0"/>
                </a:solidFill>
                <a:hlinkClick r:id="rId3">
                  <a:extLst>
                    <a:ext uri="{A12FA001-AC4F-418D-AE19-62706E023703}">
                      <ahyp:hlinkClr xmlns:ahyp="http://schemas.microsoft.com/office/drawing/2018/hyperlinkcolor" val="tx"/>
                    </a:ext>
                  </a:extLst>
                </a:hlinkClick>
              </a:rPr>
              <a:t>Läs hela åtgärdslistan här</a:t>
            </a:r>
            <a:r>
              <a:rPr lang="sv-SE" b="1" dirty="0">
                <a:solidFill>
                  <a:srgbClr val="0070C0"/>
                </a:solidFill>
              </a:rPr>
              <a:t> </a:t>
            </a:r>
            <a:r>
              <a:rPr lang="sv-SE" dirty="0"/>
              <a:t>och meddela oss om vi har missat just er aktivitet!</a:t>
            </a:r>
          </a:p>
          <a:p>
            <a:endParaRPr lang="sv-SE" sz="900" dirty="0"/>
          </a:p>
          <a:p>
            <a:r>
              <a:rPr lang="sv-SE" dirty="0"/>
              <a:t>Vill ni att vi kommer och pratar med er verksamhet?</a:t>
            </a:r>
          </a:p>
          <a:p>
            <a:pPr marL="0" indent="0">
              <a:buFont typeface="Arial" panose="020B0604020202020204" pitchFamily="34" charset="0"/>
              <a:buNone/>
            </a:pPr>
            <a:r>
              <a:rPr lang="sv-SE" dirty="0"/>
              <a:t>Boka oss för föreläsning/workshop om hur er verksamhet kan bidra till våra klimat- och miljömål, mejla </a:t>
            </a:r>
            <a:r>
              <a:rPr lang="sv-SE" u="sng" dirty="0">
                <a:solidFill>
                  <a:srgbClr val="0070C0"/>
                </a:solidFill>
                <a:hlinkClick r:id="rId4">
                  <a:extLst>
                    <a:ext uri="{A12FA001-AC4F-418D-AE19-62706E023703}">
                      <ahyp:hlinkClr xmlns:ahyp="http://schemas.microsoft.com/office/drawing/2018/hyperlinkcolor" val="tx"/>
                    </a:ext>
                  </a:extLst>
                </a:hlinkClick>
              </a:rPr>
              <a:t>karin.ekeberg@nacka.se</a:t>
            </a:r>
            <a:endParaRPr lang="sv-SE" u="sng" dirty="0">
              <a:solidFill>
                <a:srgbClr val="0070C0"/>
              </a:solidFill>
            </a:endParaRPr>
          </a:p>
          <a:p>
            <a:pPr marL="0" indent="0">
              <a:buFont typeface="Arial" panose="020B0604020202020204" pitchFamily="34" charset="0"/>
              <a:buNone/>
            </a:pPr>
            <a:endParaRPr lang="sv-SE" sz="900" dirty="0"/>
          </a:p>
          <a:p>
            <a:endParaRPr lang="sv-SE" dirty="0"/>
          </a:p>
          <a:p>
            <a:pPr marL="0" indent="0">
              <a:buFont typeface="Arial" panose="020B0604020202020204" pitchFamily="34" charset="0"/>
              <a:buNone/>
            </a:pPr>
            <a:endParaRPr lang="sv-SE" dirty="0"/>
          </a:p>
        </p:txBody>
      </p:sp>
      <p:sp>
        <p:nvSpPr>
          <p:cNvPr id="5" name="textruta 4">
            <a:extLst>
              <a:ext uri="{FF2B5EF4-FFF2-40B4-BE49-F238E27FC236}">
                <a16:creationId xmlns:a16="http://schemas.microsoft.com/office/drawing/2014/main" id="{AE9F5EB9-F242-10C9-832F-149B4A227B63}"/>
              </a:ext>
            </a:extLst>
          </p:cNvPr>
          <p:cNvSpPr txBox="1"/>
          <p:nvPr/>
        </p:nvSpPr>
        <p:spPr>
          <a:xfrm>
            <a:off x="9385300" y="177800"/>
            <a:ext cx="2425700" cy="369332"/>
          </a:xfrm>
          <a:prstGeom prst="rect">
            <a:avLst/>
          </a:prstGeom>
          <a:noFill/>
        </p:spPr>
        <p:txBody>
          <a:bodyPr wrap="square" rtlCol="0">
            <a:spAutoFit/>
          </a:bodyPr>
          <a:lstStyle/>
          <a:p>
            <a:pPr algn="r"/>
            <a:r>
              <a:rPr lang="sv-SE" dirty="0">
                <a:solidFill>
                  <a:schemeClr val="bg2">
                    <a:lumMod val="50000"/>
                  </a:schemeClr>
                </a:solidFill>
              </a:rPr>
              <a:t>NÄSTA STEG</a:t>
            </a:r>
          </a:p>
        </p:txBody>
      </p:sp>
    </p:spTree>
    <p:extLst>
      <p:ext uri="{BB962C8B-B14F-4D97-AF65-F5344CB8AC3E}">
        <p14:creationId xmlns:p14="http://schemas.microsoft.com/office/powerpoint/2010/main" val="309938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138F31-C09B-32AF-1887-D696C2707281}"/>
              </a:ext>
            </a:extLst>
          </p:cNvPr>
          <p:cNvSpPr>
            <a:spLocks noGrp="1"/>
          </p:cNvSpPr>
          <p:nvPr>
            <p:ph type="title"/>
          </p:nvPr>
        </p:nvSpPr>
        <p:spPr>
          <a:xfrm>
            <a:off x="639792" y="500067"/>
            <a:ext cx="10726413" cy="1133475"/>
          </a:xfrm>
        </p:spPr>
        <p:txBody>
          <a:bodyPr>
            <a:normAutofit/>
          </a:bodyPr>
          <a:lstStyle/>
          <a:p>
            <a:r>
              <a:rPr lang="sv-SE" dirty="0"/>
              <a:t>Vi som jobbar med klimat &amp; miljö </a:t>
            </a:r>
          </a:p>
        </p:txBody>
      </p:sp>
      <p:sp>
        <p:nvSpPr>
          <p:cNvPr id="4" name="Rubrik 1">
            <a:extLst>
              <a:ext uri="{FF2B5EF4-FFF2-40B4-BE49-F238E27FC236}">
                <a16:creationId xmlns:a16="http://schemas.microsoft.com/office/drawing/2014/main" id="{943B0108-9ACB-740C-B1A4-29034CA96115}"/>
              </a:ext>
            </a:extLst>
          </p:cNvPr>
          <p:cNvSpPr txBox="1">
            <a:spLocks/>
          </p:cNvSpPr>
          <p:nvPr/>
        </p:nvSpPr>
        <p:spPr>
          <a:xfrm>
            <a:off x="2373276" y="1897749"/>
            <a:ext cx="4000501" cy="365125"/>
          </a:xfrm>
          <a:prstGeom prst="rect">
            <a:avLst/>
          </a:prstGeom>
        </p:spPr>
        <p:txBody>
          <a:bodyPr vert="horz" lIns="0" tIns="0" rIns="0" bIns="0" rtlCol="0" anchor="t">
            <a:normAutofit fontScale="77500" lnSpcReduction="20000"/>
          </a:bodyPr>
          <a:lst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a:lstStyle>
          <a:p>
            <a:r>
              <a:rPr lang="sv-SE" sz="2600" b="1" dirty="0"/>
              <a:t>Emma </a:t>
            </a:r>
            <a:r>
              <a:rPr lang="sv-SE" sz="2600" b="1" dirty="0" err="1"/>
              <a:t>östlund</a:t>
            </a:r>
            <a:r>
              <a:rPr lang="sv-SE" dirty="0"/>
              <a:t>	</a:t>
            </a:r>
          </a:p>
        </p:txBody>
      </p:sp>
      <p:sp>
        <p:nvSpPr>
          <p:cNvPr id="5" name="Platshållare för text 2">
            <a:extLst>
              <a:ext uri="{FF2B5EF4-FFF2-40B4-BE49-F238E27FC236}">
                <a16:creationId xmlns:a16="http://schemas.microsoft.com/office/drawing/2014/main" id="{2CB75337-6834-58E6-AA36-A81710F69AF4}"/>
              </a:ext>
            </a:extLst>
          </p:cNvPr>
          <p:cNvSpPr txBox="1">
            <a:spLocks/>
          </p:cNvSpPr>
          <p:nvPr/>
        </p:nvSpPr>
        <p:spPr>
          <a:xfrm>
            <a:off x="2415807" y="3043465"/>
            <a:ext cx="4000499" cy="438150"/>
          </a:xfrm>
          <a:prstGeom prst="rect">
            <a:avLst/>
          </a:prstGeom>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emma.ostlund@nacka.se</a:t>
            </a:r>
          </a:p>
        </p:txBody>
      </p:sp>
      <p:sp>
        <p:nvSpPr>
          <p:cNvPr id="6" name="Platshållare för text 3">
            <a:extLst>
              <a:ext uri="{FF2B5EF4-FFF2-40B4-BE49-F238E27FC236}">
                <a16:creationId xmlns:a16="http://schemas.microsoft.com/office/drawing/2014/main" id="{981E9CF2-789A-EB46-8216-3521AAE0EE11}"/>
              </a:ext>
            </a:extLst>
          </p:cNvPr>
          <p:cNvSpPr txBox="1">
            <a:spLocks/>
          </p:cNvSpPr>
          <p:nvPr/>
        </p:nvSpPr>
        <p:spPr>
          <a:xfrm>
            <a:off x="2373279" y="3380700"/>
            <a:ext cx="4000500" cy="438150"/>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+46704319862</a:t>
            </a:r>
          </a:p>
        </p:txBody>
      </p:sp>
      <p:pic>
        <p:nvPicPr>
          <p:cNvPr id="7" name="Picture 2">
            <a:extLst>
              <a:ext uri="{FF2B5EF4-FFF2-40B4-BE49-F238E27FC236}">
                <a16:creationId xmlns:a16="http://schemas.microsoft.com/office/drawing/2014/main" id="{EED8011C-549C-3C4D-2BAA-75A52153C404}"/>
              </a:ext>
              <a:ext uri="{C183D7F6-B498-43B3-948B-1728B52AA6E4}">
                <adec:decorative xmlns:adec="http://schemas.microsoft.com/office/drawing/2017/decorative" val="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1509" t="17333" b="23889"/>
          <a:stretch>
            <a:fillRect/>
          </a:stretch>
        </p:blipFill>
        <p:spPr bwMode="auto">
          <a:xfrm>
            <a:off x="6096000" y="3973419"/>
            <a:ext cx="1516469" cy="1735204"/>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1">
            <a:extLst>
              <a:ext uri="{FF2B5EF4-FFF2-40B4-BE49-F238E27FC236}">
                <a16:creationId xmlns:a16="http://schemas.microsoft.com/office/drawing/2014/main" id="{19E19CA5-4EB5-0EEF-5188-011F297FDA6E}"/>
              </a:ext>
            </a:extLst>
          </p:cNvPr>
          <p:cNvSpPr txBox="1">
            <a:spLocks/>
          </p:cNvSpPr>
          <p:nvPr/>
        </p:nvSpPr>
        <p:spPr>
          <a:xfrm>
            <a:off x="2352011" y="3951446"/>
            <a:ext cx="4000501" cy="36512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a:lstStyle>
          <a:p>
            <a:r>
              <a:rPr lang="sv-SE" dirty="0"/>
              <a:t>Karin </a:t>
            </a:r>
            <a:r>
              <a:rPr lang="sv-SE" dirty="0" err="1"/>
              <a:t>ekeberg</a:t>
            </a:r>
            <a:r>
              <a:rPr lang="sv-SE" dirty="0"/>
              <a:t>	</a:t>
            </a:r>
          </a:p>
        </p:txBody>
      </p:sp>
      <p:sp>
        <p:nvSpPr>
          <p:cNvPr id="9" name="Platshållare för text 2">
            <a:extLst>
              <a:ext uri="{FF2B5EF4-FFF2-40B4-BE49-F238E27FC236}">
                <a16:creationId xmlns:a16="http://schemas.microsoft.com/office/drawing/2014/main" id="{F2C99034-8922-1769-AF1A-28D3CC7E5BB8}"/>
              </a:ext>
            </a:extLst>
          </p:cNvPr>
          <p:cNvSpPr txBox="1">
            <a:spLocks/>
          </p:cNvSpPr>
          <p:nvPr/>
        </p:nvSpPr>
        <p:spPr>
          <a:xfrm>
            <a:off x="2373279" y="4355853"/>
            <a:ext cx="3651522" cy="693740"/>
          </a:xfrm>
          <a:prstGeom prst="rect">
            <a:avLst/>
          </a:prstGeom>
        </p:spPr>
        <p:txBody>
          <a:bodyPr vert="horz" lIns="0" tIns="0" rIns="0" bIns="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100" dirty="0"/>
              <a:t>Klimat och </a:t>
            </a:r>
            <a:r>
              <a:rPr lang="sv-SE" sz="2100" dirty="0" err="1"/>
              <a:t>miljöstrateg</a:t>
            </a:r>
            <a:endParaRPr lang="sv-SE" sz="2100" dirty="0"/>
          </a:p>
          <a:p>
            <a:r>
              <a:rPr lang="sv-SE" dirty="0"/>
              <a:t>Kommunikation, utbildning, </a:t>
            </a:r>
            <a:r>
              <a:rPr lang="sv-SE"/>
              <a:t>medborgar-engagemang &amp; </a:t>
            </a:r>
            <a:r>
              <a:rPr lang="sv-SE" dirty="0"/>
              <a:t>klimatsmart byggande.</a:t>
            </a:r>
          </a:p>
        </p:txBody>
      </p:sp>
      <p:sp>
        <p:nvSpPr>
          <p:cNvPr id="10" name="Platshållare för text 3">
            <a:extLst>
              <a:ext uri="{FF2B5EF4-FFF2-40B4-BE49-F238E27FC236}">
                <a16:creationId xmlns:a16="http://schemas.microsoft.com/office/drawing/2014/main" id="{CEDD96F4-4AED-B86D-D00E-F2CDAB09D816}"/>
              </a:ext>
              <a:ext uri="{C183D7F6-B498-43B3-948B-1728B52AA6E4}">
                <adec:decorative xmlns:adec="http://schemas.microsoft.com/office/drawing/2017/decorative" val="1"/>
              </a:ext>
            </a:extLst>
          </p:cNvPr>
          <p:cNvSpPr txBox="1">
            <a:spLocks/>
          </p:cNvSpPr>
          <p:nvPr/>
        </p:nvSpPr>
        <p:spPr>
          <a:xfrm>
            <a:off x="2266949" y="2837297"/>
            <a:ext cx="4000500" cy="43815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11" name="Platshållare för bild 5">
            <a:extLst>
              <a:ext uri="{FF2B5EF4-FFF2-40B4-BE49-F238E27FC236}">
                <a16:creationId xmlns:a16="http://schemas.microsoft.com/office/drawing/2014/main" id="{42F961BD-CBB0-BE74-8DE6-AC10ACE5B02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581" b="21266"/>
          <a:stretch>
            <a:fillRect/>
          </a:stretch>
        </p:blipFill>
        <p:spPr>
          <a:xfrm>
            <a:off x="639792" y="3942451"/>
            <a:ext cx="1516115" cy="1781805"/>
          </a:xfrm>
          <a:prstGeom prst="rect">
            <a:avLst/>
          </a:prstGeom>
        </p:spPr>
      </p:pic>
      <p:sp>
        <p:nvSpPr>
          <p:cNvPr id="12" name="Rubrik 1">
            <a:extLst>
              <a:ext uri="{FF2B5EF4-FFF2-40B4-BE49-F238E27FC236}">
                <a16:creationId xmlns:a16="http://schemas.microsoft.com/office/drawing/2014/main" id="{F81027BA-9074-C695-B5C8-2CF215839D71}"/>
              </a:ext>
            </a:extLst>
          </p:cNvPr>
          <p:cNvSpPr txBox="1">
            <a:spLocks/>
          </p:cNvSpPr>
          <p:nvPr/>
        </p:nvSpPr>
        <p:spPr>
          <a:xfrm>
            <a:off x="7789997" y="3973419"/>
            <a:ext cx="4000501" cy="36512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a:lstStyle>
          <a:p>
            <a:r>
              <a:rPr lang="sv-SE" dirty="0"/>
              <a:t>Oskar </a:t>
            </a:r>
            <a:r>
              <a:rPr lang="sv-SE" dirty="0" err="1"/>
              <a:t>niemi</a:t>
            </a:r>
            <a:endParaRPr lang="sv-SE" dirty="0"/>
          </a:p>
        </p:txBody>
      </p:sp>
      <p:sp>
        <p:nvSpPr>
          <p:cNvPr id="13" name="Platshållare för text 2">
            <a:extLst>
              <a:ext uri="{FF2B5EF4-FFF2-40B4-BE49-F238E27FC236}">
                <a16:creationId xmlns:a16="http://schemas.microsoft.com/office/drawing/2014/main" id="{D4C88BAC-6C1A-EAB9-F7A4-BBBB49CCC065}"/>
              </a:ext>
            </a:extLst>
          </p:cNvPr>
          <p:cNvSpPr txBox="1">
            <a:spLocks/>
          </p:cNvSpPr>
          <p:nvPr/>
        </p:nvSpPr>
        <p:spPr>
          <a:xfrm>
            <a:off x="7789996" y="5015715"/>
            <a:ext cx="4000499" cy="43815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oskar.niemi@nacka.se</a:t>
            </a:r>
          </a:p>
        </p:txBody>
      </p:sp>
      <p:sp>
        <p:nvSpPr>
          <p:cNvPr id="15" name="Platshållare för text 3">
            <a:extLst>
              <a:ext uri="{FF2B5EF4-FFF2-40B4-BE49-F238E27FC236}">
                <a16:creationId xmlns:a16="http://schemas.microsoft.com/office/drawing/2014/main" id="{3FB4B3AE-65C7-2BDD-D7F2-086B06100D76}"/>
              </a:ext>
            </a:extLst>
          </p:cNvPr>
          <p:cNvSpPr txBox="1">
            <a:spLocks/>
          </p:cNvSpPr>
          <p:nvPr/>
        </p:nvSpPr>
        <p:spPr>
          <a:xfrm>
            <a:off x="2373277" y="5383352"/>
            <a:ext cx="4000500" cy="383436"/>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+46704318583</a:t>
            </a:r>
          </a:p>
        </p:txBody>
      </p:sp>
      <p:sp>
        <p:nvSpPr>
          <p:cNvPr id="16" name="Platshållare för text 3">
            <a:extLst>
              <a:ext uri="{FF2B5EF4-FFF2-40B4-BE49-F238E27FC236}">
                <a16:creationId xmlns:a16="http://schemas.microsoft.com/office/drawing/2014/main" id="{34AD6293-D227-1CA0-A3AA-C4B88B72D629}"/>
              </a:ext>
            </a:extLst>
          </p:cNvPr>
          <p:cNvSpPr txBox="1">
            <a:spLocks/>
          </p:cNvSpPr>
          <p:nvPr/>
        </p:nvSpPr>
        <p:spPr>
          <a:xfrm>
            <a:off x="7789997" y="5314449"/>
            <a:ext cx="4000500" cy="43815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+46704317854</a:t>
            </a:r>
          </a:p>
        </p:txBody>
      </p:sp>
      <p:pic>
        <p:nvPicPr>
          <p:cNvPr id="17" name="Picture 2" descr="Emma Östlund – Nacka kommun | LinkedIn">
            <a:extLst>
              <a:ext uri="{FF2B5EF4-FFF2-40B4-BE49-F238E27FC236}">
                <a16:creationId xmlns:a16="http://schemas.microsoft.com/office/drawing/2014/main" id="{1307ED1B-19B7-5A0E-736B-AAC41F70034E}"/>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4912"/>
          <a:stretch>
            <a:fillRect/>
          </a:stretch>
        </p:blipFill>
        <p:spPr bwMode="auto">
          <a:xfrm>
            <a:off x="639791" y="1892266"/>
            <a:ext cx="1516115" cy="1781805"/>
          </a:xfrm>
          <a:prstGeom prst="rect">
            <a:avLst/>
          </a:prstGeom>
          <a:noFill/>
          <a:extLst>
            <a:ext uri="{909E8E84-426E-40DD-AFC4-6F175D3DCCD1}">
              <a14:hiddenFill xmlns:a14="http://schemas.microsoft.com/office/drawing/2010/main">
                <a:solidFill>
                  <a:srgbClr val="FFFFFF"/>
                </a:solidFill>
              </a14:hiddenFill>
            </a:ext>
          </a:extLst>
        </p:spPr>
      </p:pic>
      <p:sp>
        <p:nvSpPr>
          <p:cNvPr id="18" name="Rubrik 1">
            <a:extLst>
              <a:ext uri="{FF2B5EF4-FFF2-40B4-BE49-F238E27FC236}">
                <a16:creationId xmlns:a16="http://schemas.microsoft.com/office/drawing/2014/main" id="{E5B0E5D5-AB23-E1C6-4A2B-B9C729C4B9DC}"/>
              </a:ext>
            </a:extLst>
          </p:cNvPr>
          <p:cNvSpPr txBox="1">
            <a:spLocks/>
          </p:cNvSpPr>
          <p:nvPr/>
        </p:nvSpPr>
        <p:spPr>
          <a:xfrm>
            <a:off x="7789998" y="1936680"/>
            <a:ext cx="4000501" cy="36512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a:lstStyle>
          <a:p>
            <a:r>
              <a:rPr lang="sv-SE" dirty="0"/>
              <a:t>Sophie </a:t>
            </a:r>
            <a:r>
              <a:rPr lang="sv-SE" dirty="0" err="1"/>
              <a:t>giers</a:t>
            </a:r>
            <a:r>
              <a:rPr lang="sv-SE" dirty="0"/>
              <a:t> </a:t>
            </a:r>
            <a:r>
              <a:rPr lang="sv-SE" dirty="0" err="1"/>
              <a:t>arekrans</a:t>
            </a:r>
            <a:endParaRPr lang="sv-SE" dirty="0"/>
          </a:p>
        </p:txBody>
      </p:sp>
      <p:sp>
        <p:nvSpPr>
          <p:cNvPr id="19" name="Platshållare för text 2">
            <a:extLst>
              <a:ext uri="{FF2B5EF4-FFF2-40B4-BE49-F238E27FC236}">
                <a16:creationId xmlns:a16="http://schemas.microsoft.com/office/drawing/2014/main" id="{46A2C8A5-0184-73C2-A8C4-6595972C5A09}"/>
              </a:ext>
            </a:extLst>
          </p:cNvPr>
          <p:cNvSpPr txBox="1">
            <a:spLocks/>
          </p:cNvSpPr>
          <p:nvPr/>
        </p:nvSpPr>
        <p:spPr>
          <a:xfrm>
            <a:off x="7789997" y="3051082"/>
            <a:ext cx="4000499" cy="43815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sophie.giersarekrans@nacka.se</a:t>
            </a:r>
          </a:p>
        </p:txBody>
      </p:sp>
      <p:sp>
        <p:nvSpPr>
          <p:cNvPr id="20" name="Platshållare för text 3">
            <a:extLst>
              <a:ext uri="{FF2B5EF4-FFF2-40B4-BE49-F238E27FC236}">
                <a16:creationId xmlns:a16="http://schemas.microsoft.com/office/drawing/2014/main" id="{5CFBC688-8150-B5CC-1695-7E6F9BB2365D}"/>
              </a:ext>
            </a:extLst>
          </p:cNvPr>
          <p:cNvSpPr txBox="1">
            <a:spLocks/>
          </p:cNvSpPr>
          <p:nvPr/>
        </p:nvSpPr>
        <p:spPr>
          <a:xfrm>
            <a:off x="7789998" y="3345366"/>
            <a:ext cx="4000500" cy="43815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+46704319624</a:t>
            </a:r>
          </a:p>
        </p:txBody>
      </p:sp>
      <p:pic>
        <p:nvPicPr>
          <p:cNvPr id="21" name="Picture 2">
            <a:extLst>
              <a:ext uri="{FF2B5EF4-FFF2-40B4-BE49-F238E27FC236}">
                <a16:creationId xmlns:a16="http://schemas.microsoft.com/office/drawing/2014/main" id="{105FF5E0-AEA0-46FB-1D0F-6394C1227BDB}"/>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4310" b="7546"/>
          <a:stretch>
            <a:fillRect/>
          </a:stretch>
        </p:blipFill>
        <p:spPr bwMode="auto">
          <a:xfrm>
            <a:off x="6057169" y="1892267"/>
            <a:ext cx="1516115" cy="1781805"/>
          </a:xfrm>
          <a:prstGeom prst="rect">
            <a:avLst/>
          </a:prstGeom>
          <a:noFill/>
          <a:extLst>
            <a:ext uri="{909E8E84-426E-40DD-AFC4-6F175D3DCCD1}">
              <a14:hiddenFill xmlns:a14="http://schemas.microsoft.com/office/drawing/2010/main">
                <a:solidFill>
                  <a:srgbClr val="FFFFFF"/>
                </a:solidFill>
              </a14:hiddenFill>
            </a:ext>
          </a:extLst>
        </p:spPr>
      </p:pic>
      <p:sp>
        <p:nvSpPr>
          <p:cNvPr id="22" name="Platshållare för text 2">
            <a:extLst>
              <a:ext uri="{FF2B5EF4-FFF2-40B4-BE49-F238E27FC236}">
                <a16:creationId xmlns:a16="http://schemas.microsoft.com/office/drawing/2014/main" id="{1E54C953-3FF7-F761-5045-6B1114E292FD}"/>
              </a:ext>
            </a:extLst>
          </p:cNvPr>
          <p:cNvSpPr txBox="1">
            <a:spLocks/>
          </p:cNvSpPr>
          <p:nvPr/>
        </p:nvSpPr>
        <p:spPr>
          <a:xfrm>
            <a:off x="2373278" y="5074943"/>
            <a:ext cx="4000499" cy="43815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karin.ekeberg@nacka.se</a:t>
            </a:r>
          </a:p>
        </p:txBody>
      </p:sp>
      <p:sp>
        <p:nvSpPr>
          <p:cNvPr id="23" name="Platshållare för text 2">
            <a:extLst>
              <a:ext uri="{FF2B5EF4-FFF2-40B4-BE49-F238E27FC236}">
                <a16:creationId xmlns:a16="http://schemas.microsoft.com/office/drawing/2014/main" id="{8AD3C30C-DB0F-07B6-2512-B6A8A8105E1D}"/>
              </a:ext>
            </a:extLst>
          </p:cNvPr>
          <p:cNvSpPr txBox="1">
            <a:spLocks/>
          </p:cNvSpPr>
          <p:nvPr/>
        </p:nvSpPr>
        <p:spPr>
          <a:xfrm>
            <a:off x="7789999" y="4355853"/>
            <a:ext cx="3651522" cy="693740"/>
          </a:xfrm>
          <a:prstGeom prst="rect">
            <a:avLst/>
          </a:prstGeom>
        </p:spPr>
        <p:txBody>
          <a:bodyPr vert="horz" lIns="0" tIns="0" rIns="0" bIns="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100" dirty="0"/>
              <a:t>Klimat och </a:t>
            </a:r>
            <a:r>
              <a:rPr lang="sv-SE" sz="2100" dirty="0" err="1"/>
              <a:t>miljöstrateg</a:t>
            </a:r>
            <a:endParaRPr lang="sv-SE" sz="2100" dirty="0"/>
          </a:p>
          <a:p>
            <a:r>
              <a:rPr lang="sv-SE" dirty="0"/>
              <a:t>Inköp och upphandling, klimatberäkningar, rapportering &amp; Klimatkommunerna</a:t>
            </a:r>
          </a:p>
        </p:txBody>
      </p:sp>
      <p:sp>
        <p:nvSpPr>
          <p:cNvPr id="24" name="Platshållare för text 2">
            <a:extLst>
              <a:ext uri="{FF2B5EF4-FFF2-40B4-BE49-F238E27FC236}">
                <a16:creationId xmlns:a16="http://schemas.microsoft.com/office/drawing/2014/main" id="{3F8078F4-05DF-C519-EEF2-BBB3486AEFEA}"/>
              </a:ext>
            </a:extLst>
          </p:cNvPr>
          <p:cNvSpPr txBox="1">
            <a:spLocks/>
          </p:cNvSpPr>
          <p:nvPr/>
        </p:nvSpPr>
        <p:spPr>
          <a:xfrm>
            <a:off x="7789996" y="2303774"/>
            <a:ext cx="3651522" cy="693740"/>
          </a:xfrm>
          <a:prstGeom prst="rect">
            <a:avLst/>
          </a:prstGeom>
        </p:spPr>
        <p:txBody>
          <a:bodyPr vert="horz" lIns="0" tIns="0" rIns="0" bIns="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100" dirty="0"/>
              <a:t>Klimat och </a:t>
            </a:r>
            <a:r>
              <a:rPr lang="sv-SE" sz="2100" dirty="0" err="1"/>
              <a:t>miljöstrateg</a:t>
            </a:r>
            <a:endParaRPr lang="sv-SE" sz="2100" dirty="0"/>
          </a:p>
          <a:p>
            <a:r>
              <a:rPr lang="sv-SE" dirty="0" err="1"/>
              <a:t>Viable</a:t>
            </a:r>
            <a:r>
              <a:rPr lang="sv-SE" dirty="0"/>
              <a:t> </a:t>
            </a:r>
            <a:r>
              <a:rPr lang="sv-SE" dirty="0" err="1"/>
              <a:t>Cities</a:t>
            </a:r>
            <a:r>
              <a:rPr lang="sv-SE" dirty="0"/>
              <a:t>, samhällsplanering, verksamhetsutveckling &amp; Agenda 2030</a:t>
            </a:r>
          </a:p>
        </p:txBody>
      </p:sp>
      <p:sp>
        <p:nvSpPr>
          <p:cNvPr id="25" name="Platshållare för text 2">
            <a:extLst>
              <a:ext uri="{FF2B5EF4-FFF2-40B4-BE49-F238E27FC236}">
                <a16:creationId xmlns:a16="http://schemas.microsoft.com/office/drawing/2014/main" id="{9A520F47-EC54-ADBE-43DA-CC0F980555F1}"/>
              </a:ext>
            </a:extLst>
          </p:cNvPr>
          <p:cNvSpPr txBox="1">
            <a:spLocks/>
          </p:cNvSpPr>
          <p:nvPr/>
        </p:nvSpPr>
        <p:spPr>
          <a:xfrm>
            <a:off x="2373279" y="2103561"/>
            <a:ext cx="3651522" cy="57268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Enhetschef strategisk klimat och miljö</a:t>
            </a:r>
            <a:endParaRPr lang="sv-SE" sz="1600" dirty="0"/>
          </a:p>
        </p:txBody>
      </p:sp>
    </p:spTree>
    <p:extLst>
      <p:ext uri="{BB962C8B-B14F-4D97-AF65-F5344CB8AC3E}">
        <p14:creationId xmlns:p14="http://schemas.microsoft.com/office/powerpoint/2010/main" val="245091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0052467-3FE3-7EF2-FBE8-BB50E9262B59}"/>
              </a:ext>
            </a:extLst>
          </p:cNvPr>
          <p:cNvSpPr txBox="1">
            <a:spLocks/>
          </p:cNvSpPr>
          <p:nvPr/>
        </p:nvSpPr>
        <p:spPr>
          <a:xfrm>
            <a:off x="450943" y="755102"/>
            <a:ext cx="7614065" cy="1934677"/>
          </a:xfrm>
          <a:prstGeom prst="rect">
            <a:avLst/>
          </a:prstGeom>
        </p:spPr>
        <p:txBody>
          <a:bodyPr vert="horz" lIns="0" tIns="0" rIns="0" bIns="0" rtlCol="0" anchor="t">
            <a:normAutofit fontScale="97500" lnSpcReduction="10000"/>
          </a:bodyPr>
          <a:lstStyle>
            <a:lvl1pPr algn="l" defTabSz="914400" rtl="0" eaLnBrk="1" latinLnBrk="0" hangingPunct="1">
              <a:lnSpc>
                <a:spcPct val="90000"/>
              </a:lnSpc>
              <a:spcBef>
                <a:spcPct val="0"/>
              </a:spcBef>
              <a:buNone/>
              <a:defRPr sz="4200" kern="1200" cap="all" baseline="0">
                <a:solidFill>
                  <a:schemeClr val="bg1"/>
                </a:solidFill>
                <a:latin typeface="+mj-lt"/>
                <a:ea typeface="+mj-ea"/>
                <a:cs typeface="+mj-cs"/>
              </a:defRPr>
            </a:lvl1pPr>
          </a:lstStyle>
          <a:p>
            <a:r>
              <a:rPr lang="sv-SE" sz="4900" b="1" dirty="0">
                <a:solidFill>
                  <a:schemeClr val="tx1"/>
                </a:solidFill>
              </a:rPr>
              <a:t>Att prata innovation (20 min)</a:t>
            </a:r>
            <a:br>
              <a:rPr lang="sv-SE" sz="5400" b="1" dirty="0">
                <a:solidFill>
                  <a:schemeClr val="tx1"/>
                </a:solidFill>
              </a:rPr>
            </a:br>
            <a:r>
              <a:rPr lang="sv-SE" sz="4800" dirty="0">
                <a:solidFill>
                  <a:schemeClr val="tx1"/>
                </a:solidFill>
              </a:rPr>
              <a:t>Metodstöd för chefer</a:t>
            </a:r>
            <a:endParaRPr lang="sv-SE" sz="5400" dirty="0">
              <a:solidFill>
                <a:schemeClr val="tx1"/>
              </a:solidFill>
            </a:endParaRPr>
          </a:p>
        </p:txBody>
      </p:sp>
      <p:sp>
        <p:nvSpPr>
          <p:cNvPr id="3" name="Rubrik 2">
            <a:extLst>
              <a:ext uri="{FF2B5EF4-FFF2-40B4-BE49-F238E27FC236}">
                <a16:creationId xmlns:a16="http://schemas.microsoft.com/office/drawing/2014/main" id="{0F85E96B-BF31-C237-C024-90C695DE1258}"/>
              </a:ext>
            </a:extLst>
          </p:cNvPr>
          <p:cNvSpPr>
            <a:spLocks noGrp="1"/>
          </p:cNvSpPr>
          <p:nvPr>
            <p:ph type="title"/>
          </p:nvPr>
        </p:nvSpPr>
        <p:spPr>
          <a:xfrm>
            <a:off x="2266949" y="-365125"/>
            <a:ext cx="4000501" cy="365125"/>
          </a:xfrm>
        </p:spPr>
        <p:txBody>
          <a:bodyPr vert="horz" lIns="0" tIns="0" rIns="0" bIns="0" rtlCol="0" anchor="b">
            <a:normAutofit fontScale="90000"/>
          </a:bodyPr>
          <a:lstStyle/>
          <a:p>
            <a:r>
              <a:rPr lang="sv-SE" dirty="0"/>
              <a:t>Att prata innovation (20 min)</a:t>
            </a:r>
          </a:p>
        </p:txBody>
      </p:sp>
    </p:spTree>
    <p:extLst>
      <p:ext uri="{BB962C8B-B14F-4D97-AF65-F5344CB8AC3E}">
        <p14:creationId xmlns:p14="http://schemas.microsoft.com/office/powerpoint/2010/main" val="105803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76F87CC-7E26-50B6-658C-B75D652876F1}"/>
              </a:ext>
            </a:extLst>
          </p:cNvPr>
          <p:cNvSpPr>
            <a:spLocks noGrp="1"/>
          </p:cNvSpPr>
          <p:nvPr>
            <p:ph type="title" idx="4294967295"/>
          </p:nvPr>
        </p:nvSpPr>
        <p:spPr>
          <a:xfrm>
            <a:off x="639792" y="-1133475"/>
            <a:ext cx="10714007" cy="1133475"/>
          </a:xfrm>
        </p:spPr>
        <p:txBody>
          <a:bodyPr vert="horz" lIns="0" tIns="0" rIns="0" bIns="0" rtlCol="0" anchor="b">
            <a:normAutofit/>
          </a:bodyPr>
          <a:lstStyle/>
          <a:p>
            <a:r>
              <a:rPr lang="sv-SE" dirty="0"/>
              <a:t>Logga Nacka kommun</a:t>
            </a:r>
          </a:p>
        </p:txBody>
      </p:sp>
    </p:spTree>
    <p:extLst>
      <p:ext uri="{BB962C8B-B14F-4D97-AF65-F5344CB8AC3E}">
        <p14:creationId xmlns:p14="http://schemas.microsoft.com/office/powerpoint/2010/main" val="121361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81538F-A9A5-75AC-720A-A941255AC78A}"/>
              </a:ext>
            </a:extLst>
          </p:cNvPr>
          <p:cNvSpPr>
            <a:spLocks noGrp="1"/>
          </p:cNvSpPr>
          <p:nvPr>
            <p:ph type="title"/>
          </p:nvPr>
        </p:nvSpPr>
        <p:spPr/>
        <p:txBody>
          <a:bodyPr/>
          <a:lstStyle/>
          <a:p>
            <a:r>
              <a:rPr lang="sv-SE" dirty="0"/>
              <a:t>Till dig som chef</a:t>
            </a:r>
          </a:p>
        </p:txBody>
      </p:sp>
      <p:sp>
        <p:nvSpPr>
          <p:cNvPr id="3" name="Platshållare för text 2">
            <a:extLst>
              <a:ext uri="{FF2B5EF4-FFF2-40B4-BE49-F238E27FC236}">
                <a16:creationId xmlns:a16="http://schemas.microsoft.com/office/drawing/2014/main" id="{07252714-667E-044C-135C-B071D94C81B2}"/>
              </a:ext>
            </a:extLst>
          </p:cNvPr>
          <p:cNvSpPr>
            <a:spLocks noGrp="1"/>
          </p:cNvSpPr>
          <p:nvPr>
            <p:ph type="body" sz="quarter" idx="13"/>
          </p:nvPr>
        </p:nvSpPr>
        <p:spPr>
          <a:xfrm>
            <a:off x="639764" y="1808162"/>
            <a:ext cx="8021636" cy="4160838"/>
          </a:xfrm>
        </p:spPr>
        <p:txBody>
          <a:bodyPr/>
          <a:lstStyle/>
          <a:p>
            <a:pPr marL="0" indent="0" fontAlgn="t">
              <a:buNone/>
            </a:pPr>
            <a:r>
              <a:rPr lang="sv-SE" b="1" dirty="0"/>
              <a:t>Syftet</a:t>
            </a:r>
            <a:r>
              <a:rPr lang="sv-SE" dirty="0"/>
              <a:t> med denna presentation är att ge dig som chef ett enkelt metodstöd för att prata innovation med din grupp. Presentationen knyter an till den enkät som alla medarbetare besvarade i maj 2025 och förbereder er för arbetet med resultaten under 2026. Med andra ord är det förlängningen på det coachningssamtal som du och Katarina Blomkvist haft slutet på 2025/början på 2026. </a:t>
            </a:r>
          </a:p>
          <a:p>
            <a:pPr marL="0" indent="0" fontAlgn="t">
              <a:buNone/>
            </a:pPr>
            <a:r>
              <a:rPr lang="sv-SE" dirty="0"/>
              <a:t>Presentationen inklusive diskussion av verksamhetens pussel tar </a:t>
            </a:r>
            <a:r>
              <a:rPr lang="sv-SE" b="1" dirty="0"/>
              <a:t>ca 20 min.</a:t>
            </a:r>
          </a:p>
          <a:p>
            <a:pPr marL="0" indent="0" fontAlgn="t">
              <a:buNone/>
            </a:pPr>
            <a:r>
              <a:rPr lang="sv-SE" dirty="0"/>
              <a:t>Presentationen innehåller </a:t>
            </a:r>
            <a:r>
              <a:rPr lang="sv-SE" b="1" dirty="0"/>
              <a:t>presentationsanteckningar</a:t>
            </a:r>
            <a:r>
              <a:rPr lang="sv-SE" dirty="0"/>
              <a:t> så att du som chef kan läsa innantill.</a:t>
            </a:r>
          </a:p>
          <a:p>
            <a:pPr marL="0" indent="0" fontAlgn="t">
              <a:buNone/>
            </a:pPr>
            <a:r>
              <a:rPr lang="sv-SE" dirty="0"/>
              <a:t>Det är valfritt om du vill visa resultaten/pusslet du fått under ditt coachningssamtal med Katarina Blomkvist eller om du vill basera diskussionen på kommunens övergripande resultat. OM du vill visa din enhets pussel ska </a:t>
            </a:r>
            <a:r>
              <a:rPr lang="sv-SE" b="1" u="sng" dirty="0"/>
              <a:t>du själv klippa in det innan mötet</a:t>
            </a:r>
            <a:r>
              <a:rPr lang="sv-SE" dirty="0"/>
              <a:t>. </a:t>
            </a:r>
          </a:p>
          <a:p>
            <a:endParaRPr lang="sv-SE" dirty="0"/>
          </a:p>
        </p:txBody>
      </p:sp>
    </p:spTree>
    <p:extLst>
      <p:ext uri="{BB962C8B-B14F-4D97-AF65-F5344CB8AC3E}">
        <p14:creationId xmlns:p14="http://schemas.microsoft.com/office/powerpoint/2010/main" val="193020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7C103-4C56-183E-4BB8-986ABDD456EC}"/>
              </a:ext>
            </a:extLst>
          </p:cNvPr>
          <p:cNvSpPr>
            <a:spLocks noGrp="1"/>
          </p:cNvSpPr>
          <p:nvPr>
            <p:ph type="title"/>
          </p:nvPr>
        </p:nvSpPr>
        <p:spPr>
          <a:xfrm>
            <a:off x="639791" y="4115760"/>
            <a:ext cx="10212693" cy="1325563"/>
          </a:xfrm>
        </p:spPr>
        <p:txBody>
          <a:bodyPr/>
          <a:lstStyle/>
          <a:p>
            <a:r>
              <a:rPr lang="sv-SE" dirty="0"/>
              <a:t>Grön innovation</a:t>
            </a:r>
          </a:p>
        </p:txBody>
      </p:sp>
    </p:spTree>
    <p:extLst>
      <p:ext uri="{BB962C8B-B14F-4D97-AF65-F5344CB8AC3E}">
        <p14:creationId xmlns:p14="http://schemas.microsoft.com/office/powerpoint/2010/main" val="304367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78CC66-1F81-78D1-AA29-A878415375CB}"/>
              </a:ext>
            </a:extLst>
          </p:cNvPr>
          <p:cNvSpPr>
            <a:spLocks noGrp="1"/>
          </p:cNvSpPr>
          <p:nvPr>
            <p:ph type="title"/>
          </p:nvPr>
        </p:nvSpPr>
        <p:spPr/>
        <p:txBody>
          <a:bodyPr/>
          <a:lstStyle/>
          <a:p>
            <a:r>
              <a:rPr lang="sv-SE" dirty="0"/>
              <a:t>innehåll</a:t>
            </a:r>
          </a:p>
        </p:txBody>
      </p:sp>
      <p:sp>
        <p:nvSpPr>
          <p:cNvPr id="4" name="Platshållare för text 3">
            <a:extLst>
              <a:ext uri="{FF2B5EF4-FFF2-40B4-BE49-F238E27FC236}">
                <a16:creationId xmlns:a16="http://schemas.microsoft.com/office/drawing/2014/main" id="{E45AE433-EDF4-99BA-DA6A-16A8F2D3CA82}"/>
              </a:ext>
              <a:ext uri="{C183D7F6-B498-43B3-948B-1728B52AA6E4}">
                <adec:decorative xmlns:adec="http://schemas.microsoft.com/office/drawing/2017/decorative" val="1"/>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DC939F24-A05A-3BB9-CAB1-8B455CBB1BA2}"/>
              </a:ext>
            </a:extLst>
          </p:cNvPr>
          <p:cNvSpPr>
            <a:spLocks noGrp="1"/>
          </p:cNvSpPr>
          <p:nvPr>
            <p:ph type="body" sz="quarter" idx="22"/>
          </p:nvPr>
        </p:nvSpPr>
        <p:spPr>
          <a:xfrm>
            <a:off x="639763" y="1327691"/>
            <a:ext cx="5233470" cy="3975100"/>
          </a:xfrm>
        </p:spPr>
        <p:txBody>
          <a:bodyPr/>
          <a:lstStyle/>
          <a:p>
            <a:r>
              <a:rPr lang="sv-SE" dirty="0"/>
              <a:t>Bakgrund</a:t>
            </a:r>
          </a:p>
          <a:p>
            <a:r>
              <a:rPr lang="sv-SE" dirty="0"/>
              <a:t>Grön innovationskraft Nacka kommun</a:t>
            </a:r>
          </a:p>
          <a:p>
            <a:r>
              <a:rPr lang="sv-SE" dirty="0"/>
              <a:t>Tidsplan</a:t>
            </a:r>
          </a:p>
          <a:p>
            <a:r>
              <a:rPr lang="sv-SE" dirty="0"/>
              <a:t>Vad är innovation?</a:t>
            </a:r>
          </a:p>
          <a:p>
            <a:r>
              <a:rPr lang="sv-SE" dirty="0"/>
              <a:t>Exempel på grön innovation</a:t>
            </a:r>
          </a:p>
          <a:p>
            <a:r>
              <a:rPr lang="sv-SE" dirty="0"/>
              <a:t>Vad är innovationskraft?</a:t>
            </a:r>
          </a:p>
          <a:p>
            <a:r>
              <a:rPr lang="sv-SE" dirty="0"/>
              <a:t>Genomgång av resultat/pussel</a:t>
            </a:r>
          </a:p>
          <a:p>
            <a:r>
              <a:rPr lang="sv-SE" dirty="0"/>
              <a:t>Nästa steg</a:t>
            </a:r>
            <a:endParaRPr lang="sv-SE" dirty="0">
              <a:highlight>
                <a:srgbClr val="FFFF00"/>
              </a:highlight>
            </a:endParaRPr>
          </a:p>
        </p:txBody>
      </p:sp>
      <p:sp>
        <p:nvSpPr>
          <p:cNvPr id="29" name="Platshållare för bild 28">
            <a:extLst>
              <a:ext uri="{FF2B5EF4-FFF2-40B4-BE49-F238E27FC236}">
                <a16:creationId xmlns:a16="http://schemas.microsoft.com/office/drawing/2014/main" id="{1C5F3D23-830C-E6DC-9445-8CA1BF78E809}"/>
              </a:ext>
              <a:ext uri="{C183D7F6-B498-43B3-948B-1728B52AA6E4}">
                <adec:decorative xmlns:adec="http://schemas.microsoft.com/office/drawing/2017/decorative" val="1"/>
              </a:ext>
            </a:extLst>
          </p:cNvPr>
          <p:cNvSpPr>
            <a:spLocks noGrp="1"/>
          </p:cNvSpPr>
          <p:nvPr>
            <p:ph type="pic" idx="17"/>
          </p:nvPr>
        </p:nvSpPr>
        <p:spPr/>
        <p:txBody>
          <a:bodyPr/>
          <a:lstStyle/>
          <a:p>
            <a:endParaRPr lang="sv-SE"/>
          </a:p>
        </p:txBody>
      </p:sp>
      <p:pic>
        <p:nvPicPr>
          <p:cNvPr id="30" name="Bildobjekt 29" descr="En bild som visar tecknad serie, leksak, person">
            <a:extLst>
              <a:ext uri="{FF2B5EF4-FFF2-40B4-BE49-F238E27FC236}">
                <a16:creationId xmlns:a16="http://schemas.microsoft.com/office/drawing/2014/main" id="{CA91A7F9-CC3F-2A46-03E8-C856F16A337F}"/>
              </a:ext>
            </a:extLst>
          </p:cNvPr>
          <p:cNvPicPr>
            <a:picLocks noChangeAspect="1"/>
          </p:cNvPicPr>
          <p:nvPr/>
        </p:nvPicPr>
        <p:blipFill>
          <a:blip r:embed="rId3" cstate="screen">
            <a:extLst>
              <a:ext uri="{28A0092B-C50C-407E-A947-70E740481C1C}">
                <a14:useLocalDpi xmlns:a14="http://schemas.microsoft.com/office/drawing/2010/main"/>
              </a:ext>
            </a:extLst>
          </a:blip>
          <a:srcRect t="36148"/>
          <a:stretch>
            <a:fillRect/>
          </a:stretch>
        </p:blipFill>
        <p:spPr>
          <a:xfrm>
            <a:off x="6150164" y="0"/>
            <a:ext cx="6041836" cy="6858000"/>
          </a:xfrm>
          <a:prstGeom prst="rect">
            <a:avLst/>
          </a:prstGeom>
        </p:spPr>
      </p:pic>
    </p:spTree>
    <p:extLst>
      <p:ext uri="{BB962C8B-B14F-4D97-AF65-F5344CB8AC3E}">
        <p14:creationId xmlns:p14="http://schemas.microsoft.com/office/powerpoint/2010/main" val="40561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C1DBC-9853-DEB2-29BE-2399E797BFD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FA8759-6730-E68E-62DF-2686DEB817A0}"/>
              </a:ext>
            </a:extLst>
          </p:cNvPr>
          <p:cNvSpPr>
            <a:spLocks noGrp="1"/>
          </p:cNvSpPr>
          <p:nvPr>
            <p:ph type="title"/>
          </p:nvPr>
        </p:nvSpPr>
        <p:spPr/>
        <p:txBody>
          <a:bodyPr/>
          <a:lstStyle/>
          <a:p>
            <a:r>
              <a:rPr lang="sv-SE" dirty="0"/>
              <a:t>Från Mål till handling!</a:t>
            </a:r>
          </a:p>
        </p:txBody>
      </p:sp>
      <p:sp>
        <p:nvSpPr>
          <p:cNvPr id="3" name="Platshållare för text 2">
            <a:extLst>
              <a:ext uri="{FF2B5EF4-FFF2-40B4-BE49-F238E27FC236}">
                <a16:creationId xmlns:a16="http://schemas.microsoft.com/office/drawing/2014/main" id="{A1B8AE37-D5C4-2F82-3A12-35B458E0AF20}"/>
              </a:ext>
            </a:extLst>
          </p:cNvPr>
          <p:cNvSpPr>
            <a:spLocks noGrp="1"/>
          </p:cNvSpPr>
          <p:nvPr>
            <p:ph type="body" sz="quarter" idx="13"/>
          </p:nvPr>
        </p:nvSpPr>
        <p:spPr/>
        <p:txBody>
          <a:bodyPr/>
          <a:lstStyle/>
          <a:p>
            <a:pPr marL="0" marR="0">
              <a:lnSpc>
                <a:spcPct val="115000"/>
              </a:lnSpc>
              <a:spcAft>
                <a:spcPts val="800"/>
              </a:spcAft>
              <a:buNone/>
            </a:pPr>
            <a:r>
              <a:rPr lang="sv-SE" kern="0" dirty="0">
                <a:ea typeface="Times New Roman" panose="02020603050405020304" pitchFamily="18" charset="0"/>
                <a:cs typeface="Times New Roman" panose="02020603050405020304" pitchFamily="18" charset="0"/>
              </a:rPr>
              <a:t>Den 17 mars 2025 fattade kommunfullmäktige beslut om ett nytt klimat- och miljöprogram för Nacka. Nya och ambitiösa mål för klimatet och miljön behöver nu omsättas i handling i våra verksamheter. </a:t>
            </a:r>
          </a:p>
          <a:p>
            <a:pPr marL="0" marR="0">
              <a:lnSpc>
                <a:spcPct val="115000"/>
              </a:lnSpc>
              <a:spcAft>
                <a:spcPts val="800"/>
              </a:spcAft>
              <a:buNone/>
            </a:pPr>
            <a:r>
              <a:rPr lang="sv-SE" kern="0" dirty="0">
                <a:ea typeface="Times New Roman" panose="02020603050405020304" pitchFamily="18" charset="0"/>
                <a:cs typeface="Times New Roman" panose="02020603050405020304" pitchFamily="18" charset="0"/>
              </a:rPr>
              <a:t>Under en tidigare remissrunda var ni flera verksamheter som uttryckte behov av stöd både vad gäller kompetens och metoder. För att nå målen behöver vi ibland jobba nytt och annorlunda. För att stötta er på bästa sätt behöver vi tillsammans öka vår innovationskraft, vår förmåga att göra skillnad och ta tillvara på idéer och initiativ från våra kollegor.</a:t>
            </a:r>
          </a:p>
        </p:txBody>
      </p:sp>
    </p:spTree>
    <p:extLst>
      <p:ext uri="{BB962C8B-B14F-4D97-AF65-F5344CB8AC3E}">
        <p14:creationId xmlns:p14="http://schemas.microsoft.com/office/powerpoint/2010/main" val="182690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7FBB1D-0C81-660C-37AD-2CA20CBC7706}"/>
              </a:ext>
            </a:extLst>
          </p:cNvPr>
          <p:cNvSpPr>
            <a:spLocks noGrp="1"/>
          </p:cNvSpPr>
          <p:nvPr>
            <p:ph type="title"/>
          </p:nvPr>
        </p:nvSpPr>
        <p:spPr>
          <a:xfrm>
            <a:off x="2213783" y="1762125"/>
            <a:ext cx="7764433" cy="1133475"/>
          </a:xfrm>
        </p:spPr>
        <p:txBody>
          <a:bodyPr>
            <a:noAutofit/>
          </a:bodyPr>
          <a:lstStyle/>
          <a:p>
            <a:pPr algn="ctr"/>
            <a:r>
              <a:rPr lang="sv-SE" sz="8000" dirty="0"/>
              <a:t>Intraprenör</a:t>
            </a:r>
            <a:br>
              <a:rPr lang="sv-SE" sz="8000" dirty="0"/>
            </a:br>
            <a:r>
              <a:rPr lang="sv-SE" sz="7200" dirty="0"/>
              <a:t>-</a:t>
            </a:r>
            <a:br>
              <a:rPr lang="sv-SE" sz="7200" dirty="0"/>
            </a:br>
            <a:endParaRPr lang="sv-SE" sz="7200" dirty="0"/>
          </a:p>
        </p:txBody>
      </p:sp>
      <p:sp>
        <p:nvSpPr>
          <p:cNvPr id="3" name="Platshållare för text 2">
            <a:extLst>
              <a:ext uri="{FF2B5EF4-FFF2-40B4-BE49-F238E27FC236}">
                <a16:creationId xmlns:a16="http://schemas.microsoft.com/office/drawing/2014/main" id="{BCFB3166-6131-9657-B6D8-8372767422F7}"/>
              </a:ext>
            </a:extLst>
          </p:cNvPr>
          <p:cNvSpPr>
            <a:spLocks noGrp="1"/>
          </p:cNvSpPr>
          <p:nvPr>
            <p:ph type="body" sz="quarter" idx="13"/>
          </p:nvPr>
        </p:nvSpPr>
        <p:spPr>
          <a:xfrm>
            <a:off x="2213783" y="3751262"/>
            <a:ext cx="7764461" cy="4160838"/>
          </a:xfrm>
        </p:spPr>
        <p:txBody>
          <a:bodyPr/>
          <a:lstStyle/>
          <a:p>
            <a:pPr marL="0" indent="0" algn="ctr">
              <a:buNone/>
            </a:pPr>
            <a:r>
              <a:rPr lang="sv-SE" sz="2400" dirty="0"/>
              <a:t>En intraprenör är en medarbetare som driver utveckling och innovation. Det är någon som ser möjligheter, tar initiativ och förbättrar verksamheten utan att vara extern entreprenör.</a:t>
            </a:r>
          </a:p>
          <a:p>
            <a:pPr marL="0" indent="0" algn="ctr">
              <a:buNone/>
            </a:pPr>
            <a:endParaRPr lang="sv-SE" dirty="0"/>
          </a:p>
        </p:txBody>
      </p:sp>
    </p:spTree>
    <p:extLst>
      <p:ext uri="{BB962C8B-B14F-4D97-AF65-F5344CB8AC3E}">
        <p14:creationId xmlns:p14="http://schemas.microsoft.com/office/powerpoint/2010/main" val="214607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04DF-6DB7-5B35-64F5-7C5DA2F1207A}"/>
              </a:ext>
            </a:extLst>
          </p:cNvPr>
          <p:cNvSpPr>
            <a:spLocks noGrp="1"/>
          </p:cNvSpPr>
          <p:nvPr>
            <p:ph type="title"/>
          </p:nvPr>
        </p:nvSpPr>
        <p:spPr/>
        <p:txBody>
          <a:bodyPr>
            <a:normAutofit/>
          </a:bodyPr>
          <a:lstStyle/>
          <a:p>
            <a:r>
              <a:rPr lang="sv-SE" dirty="0"/>
              <a:t>Vad vill vi uppnå tillsammans</a:t>
            </a:r>
          </a:p>
        </p:txBody>
      </p:sp>
      <p:sp>
        <p:nvSpPr>
          <p:cNvPr id="3" name="Content Placeholder 2">
            <a:extLst>
              <a:ext uri="{FF2B5EF4-FFF2-40B4-BE49-F238E27FC236}">
                <a16:creationId xmlns:a16="http://schemas.microsoft.com/office/drawing/2014/main" id="{C1D0A9FD-32D3-06FE-7510-1D7FC7ADE9E0}"/>
              </a:ext>
            </a:extLst>
          </p:cNvPr>
          <p:cNvSpPr>
            <a:spLocks noGrp="1"/>
          </p:cNvSpPr>
          <p:nvPr>
            <p:ph sz="quarter" idx="13"/>
          </p:nvPr>
        </p:nvSpPr>
        <p:spPr/>
        <p:txBody>
          <a:bodyPr vert="horz" lIns="0" tIns="0" rIns="0" bIns="0" rtlCol="0" anchor="t">
            <a:noAutofit/>
          </a:bodyPr>
          <a:lstStyle/>
          <a:p>
            <a:pPr marL="0" indent="0">
              <a:buNone/>
            </a:pPr>
            <a:r>
              <a:rPr lang="sv-SE" b="1" dirty="0"/>
              <a:t>Syfte </a:t>
            </a:r>
          </a:p>
          <a:p>
            <a:pPr marL="0" indent="0">
              <a:buNone/>
            </a:pPr>
            <a:r>
              <a:rPr lang="sv-SE" sz="2000" dirty="0"/>
              <a:t>Vi kartlägger våra styrkor och utvecklingsområden för att lära oss hur vi tillsammans kan stärka vår innovationskraf</a:t>
            </a:r>
            <a:r>
              <a:rPr lang="sv-SE" dirty="0"/>
              <a:t>t kopplat till klimat- och miljö. </a:t>
            </a:r>
          </a:p>
          <a:p>
            <a:pPr marL="0" indent="0">
              <a:buNone/>
            </a:pPr>
            <a:r>
              <a:rPr lang="sv-SE" sz="2000" dirty="0"/>
              <a:t>Vi vill:</a:t>
            </a:r>
            <a:endParaRPr lang="sv-SE" dirty="0"/>
          </a:p>
          <a:p>
            <a:pPr marL="0" indent="0">
              <a:buNone/>
            </a:pPr>
            <a:r>
              <a:rPr lang="sv-SE" sz="2000" b="1" dirty="0">
                <a:solidFill>
                  <a:schemeClr val="accent3"/>
                </a:solidFill>
              </a:rPr>
              <a:t>Utveckla nyskapande </a:t>
            </a:r>
            <a:r>
              <a:rPr lang="sv-SE" sz="2000" dirty="0"/>
              <a:t>arbetssätt och möjliggöra för leverans på våra klimat- och miljömål. </a:t>
            </a:r>
          </a:p>
          <a:p>
            <a:pPr marL="0" indent="0">
              <a:buNone/>
            </a:pPr>
            <a:r>
              <a:rPr lang="sv-SE" sz="2000" b="1" dirty="0">
                <a:solidFill>
                  <a:schemeClr val="accent3"/>
                </a:solidFill>
              </a:rPr>
              <a:t>Stärka strukturer </a:t>
            </a:r>
            <a:r>
              <a:rPr lang="sv-SE" sz="2000" dirty="0"/>
              <a:t>och stödet till chefer och medarbetare, så att vi tillsammans välkomnar nyskapande i än större utsträckning än idag.</a:t>
            </a:r>
          </a:p>
          <a:p>
            <a:pPr marL="0" indent="0">
              <a:buNone/>
            </a:pPr>
            <a:r>
              <a:rPr lang="sv-SE" sz="2000" b="1" dirty="0">
                <a:solidFill>
                  <a:schemeClr val="accent3"/>
                </a:solidFill>
              </a:rPr>
              <a:t>Utveckla ledarskap </a:t>
            </a:r>
            <a:r>
              <a:rPr lang="sv-SE" sz="2000" dirty="0"/>
              <a:t>och tankesättet kring hur vi använder </a:t>
            </a:r>
            <a:r>
              <a:rPr lang="sv-SE" dirty="0"/>
              <a:t>våra </a:t>
            </a:r>
            <a:r>
              <a:rPr lang="sv-SE" sz="2000" dirty="0"/>
              <a:t>resurser.</a:t>
            </a:r>
          </a:p>
          <a:p>
            <a:pPr marL="179705" indent="-179705"/>
            <a:endParaRPr lang="sv-SE" dirty="0"/>
          </a:p>
        </p:txBody>
      </p:sp>
      <p:sp>
        <p:nvSpPr>
          <p:cNvPr id="4" name="Content Placeholder 3">
            <a:extLst>
              <a:ext uri="{FF2B5EF4-FFF2-40B4-BE49-F238E27FC236}">
                <a16:creationId xmlns:a16="http://schemas.microsoft.com/office/drawing/2014/main" id="{60809DE1-311B-141E-82B8-FB96D353E864}"/>
              </a:ext>
            </a:extLst>
          </p:cNvPr>
          <p:cNvSpPr>
            <a:spLocks noGrp="1"/>
          </p:cNvSpPr>
          <p:nvPr>
            <p:ph sz="quarter" idx="14"/>
          </p:nvPr>
        </p:nvSpPr>
        <p:spPr/>
        <p:txBody>
          <a:bodyPr vert="horz" lIns="0" tIns="0" rIns="0" bIns="0" rtlCol="0" anchor="t">
            <a:noAutofit/>
          </a:bodyPr>
          <a:lstStyle/>
          <a:p>
            <a:pPr marL="0" indent="0">
              <a:buNone/>
            </a:pPr>
            <a:r>
              <a:rPr lang="sv-SE" b="1" dirty="0"/>
              <a:t>Mål</a:t>
            </a:r>
          </a:p>
          <a:p>
            <a:pPr marL="0" indent="0">
              <a:buNone/>
            </a:pPr>
            <a:r>
              <a:rPr lang="sv-SE" sz="2000" b="1" dirty="0">
                <a:solidFill>
                  <a:schemeClr val="accent3"/>
                </a:solidFill>
              </a:rPr>
              <a:t>Chefer och medarbetare får nya insikter</a:t>
            </a:r>
            <a:r>
              <a:rPr lang="sv-SE" sz="2000" dirty="0"/>
              <a:t>. Tillsammans testar vi nytt och lär nytt.</a:t>
            </a:r>
          </a:p>
          <a:p>
            <a:pPr marL="0" indent="0">
              <a:buNone/>
            </a:pPr>
            <a:r>
              <a:rPr lang="sv-SE" b="1" dirty="0">
                <a:solidFill>
                  <a:schemeClr val="accent3"/>
                </a:solidFill>
              </a:rPr>
              <a:t>Kommunens gröna </a:t>
            </a:r>
            <a:r>
              <a:rPr lang="sv-SE" sz="2000" b="1" dirty="0">
                <a:solidFill>
                  <a:schemeClr val="accent3"/>
                </a:solidFill>
              </a:rPr>
              <a:t>innovationskraft 2025 är kartlagd</a:t>
            </a:r>
            <a:r>
              <a:rPr lang="sv-SE" sz="2000" b="1" dirty="0">
                <a:solidFill>
                  <a:schemeClr val="accent2"/>
                </a:solidFill>
              </a:rPr>
              <a:t> </a:t>
            </a:r>
            <a:r>
              <a:rPr lang="sv-SE" sz="2000" dirty="0"/>
              <a:t>med stöd av Daily Innovation som erbjuder olika verktyg för att mäta och stärka olika organisationers innovationsförmåga. </a:t>
            </a:r>
          </a:p>
          <a:p>
            <a:pPr marL="0" indent="0">
              <a:buNone/>
            </a:pPr>
            <a:r>
              <a:rPr lang="sv-SE" sz="2000" b="1" dirty="0">
                <a:solidFill>
                  <a:schemeClr val="accent3"/>
                </a:solidFill>
              </a:rPr>
              <a:t>2026 pratar vi innovation och testar vi nya sätt.</a:t>
            </a:r>
            <a:endParaRPr lang="sv-SE" sz="2000" dirty="0">
              <a:solidFill>
                <a:schemeClr val="accent3"/>
              </a:solidFill>
            </a:endParaRPr>
          </a:p>
          <a:p>
            <a:pPr marL="0" indent="0">
              <a:buNone/>
            </a:pPr>
            <a:r>
              <a:rPr lang="sv-SE" sz="2000" b="1" dirty="0">
                <a:solidFill>
                  <a:schemeClr val="accent3"/>
                </a:solidFill>
              </a:rPr>
              <a:t>I en uppföljande mätning 2027 </a:t>
            </a:r>
            <a:r>
              <a:rPr lang="sv-SE" dirty="0"/>
              <a:t>hoppas</a:t>
            </a:r>
            <a:r>
              <a:rPr lang="sv-SE" dirty="0">
                <a:solidFill>
                  <a:schemeClr val="accent3"/>
                </a:solidFill>
              </a:rPr>
              <a:t> </a:t>
            </a:r>
            <a:r>
              <a:rPr lang="sv-SE" dirty="0"/>
              <a:t>vi se </a:t>
            </a:r>
            <a:r>
              <a:rPr lang="sv-SE" sz="2000" dirty="0"/>
              <a:t>en positiv förflyttning av innovationskraften i våra verksamheter.</a:t>
            </a:r>
          </a:p>
          <a:p>
            <a:pPr marL="0" indent="0">
              <a:buNone/>
            </a:pPr>
            <a:endParaRPr lang="sv-SE" dirty="0"/>
          </a:p>
        </p:txBody>
      </p:sp>
    </p:spTree>
    <p:extLst>
      <p:ext uri="{BB962C8B-B14F-4D97-AF65-F5344CB8AC3E}">
        <p14:creationId xmlns:p14="http://schemas.microsoft.com/office/powerpoint/2010/main" val="296002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9D4E51-3708-C1E3-F363-36D614CECB28}"/>
              </a:ext>
            </a:extLst>
          </p:cNvPr>
          <p:cNvSpPr>
            <a:spLocks noGrp="1"/>
          </p:cNvSpPr>
          <p:nvPr>
            <p:ph type="title"/>
          </p:nvPr>
        </p:nvSpPr>
        <p:spPr>
          <a:xfrm>
            <a:off x="639792" y="500067"/>
            <a:ext cx="10193308" cy="1133475"/>
          </a:xfrm>
        </p:spPr>
        <p:txBody>
          <a:bodyPr>
            <a:normAutofit fontScale="90000"/>
          </a:bodyPr>
          <a:lstStyle/>
          <a:p>
            <a:r>
              <a:rPr lang="sv-SE" dirty="0"/>
              <a:t>Grön innovationskraft </a:t>
            </a:r>
            <a:br>
              <a:rPr lang="sv-SE" dirty="0"/>
            </a:br>
            <a:r>
              <a:rPr lang="sv-SE" dirty="0"/>
              <a:t>nacka kommun</a:t>
            </a:r>
          </a:p>
        </p:txBody>
      </p:sp>
      <p:sp>
        <p:nvSpPr>
          <p:cNvPr id="4" name="Platshållare för text 2">
            <a:extLst>
              <a:ext uri="{FF2B5EF4-FFF2-40B4-BE49-F238E27FC236}">
                <a16:creationId xmlns:a16="http://schemas.microsoft.com/office/drawing/2014/main" id="{21786129-B3B5-2B8D-FA1A-EFA223179867}"/>
              </a:ext>
            </a:extLst>
          </p:cNvPr>
          <p:cNvSpPr>
            <a:spLocks noGrp="1"/>
          </p:cNvSpPr>
          <p:nvPr>
            <p:ph type="body" sz="quarter" idx="13"/>
          </p:nvPr>
        </p:nvSpPr>
        <p:spPr>
          <a:xfrm>
            <a:off x="2738258" y="1922936"/>
            <a:ext cx="7523133" cy="1415806"/>
          </a:xfrm>
        </p:spPr>
        <p:txBody>
          <a:bodyPr/>
          <a:lstStyle/>
          <a:p>
            <a:pPr marL="0" lvl="0" indent="0">
              <a:lnSpc>
                <a:spcPct val="100000"/>
              </a:lnSpc>
              <a:spcBef>
                <a:spcPts val="0"/>
              </a:spcBef>
              <a:buNone/>
              <a:defRPr/>
            </a:pPr>
            <a:r>
              <a:rPr lang="sv-SE" sz="1400" dirty="0"/>
              <a:t>”</a:t>
            </a:r>
            <a:r>
              <a:rPr lang="sv-SE" dirty="0"/>
              <a:t> </a:t>
            </a:r>
            <a:r>
              <a:rPr lang="sv-SE" sz="1400" dirty="0"/>
              <a:t>Det händer mycket i Nacka, och vi jobbar ofta på nya sätt. Projektet grön innovation har tydliggjort den potential som finns inom organisationen för att jobba nytt för klimat- och miljömålen. Med coachningen till direktörer och verksamhetschefer hoppas vi att intraprenörskapet stärks ytterligare. Vi ser redan hur små idéer leder till konkreta hållbarhetsförbättringar. Precis så vill vi att innovation ska fungera hos oss.”</a:t>
            </a:r>
            <a:endParaRPr lang="sv-SE" sz="1400" i="1" dirty="0"/>
          </a:p>
          <a:p>
            <a:pPr marL="0" indent="0">
              <a:buNone/>
            </a:pPr>
            <a:r>
              <a:rPr lang="sv-SE" sz="1400" i="1" dirty="0"/>
              <a:t>Emma Östlund, Enhetschef Strategisk klimat och miljö</a:t>
            </a:r>
          </a:p>
          <a:p>
            <a:pPr marL="0" indent="0">
              <a:buNone/>
            </a:pPr>
            <a:endParaRPr lang="sv-SE" sz="1400" dirty="0"/>
          </a:p>
          <a:p>
            <a:pPr marL="0" indent="0">
              <a:buNone/>
            </a:pPr>
            <a:endParaRPr lang="sv-SE" sz="1400" dirty="0"/>
          </a:p>
        </p:txBody>
      </p:sp>
      <p:pic>
        <p:nvPicPr>
          <p:cNvPr id="6" name="Picture 2">
            <a:extLst>
              <a:ext uri="{FF2B5EF4-FFF2-40B4-BE49-F238E27FC236}">
                <a16:creationId xmlns:a16="http://schemas.microsoft.com/office/drawing/2014/main" id="{C8BB7983-5D3A-78F8-AB2E-10EF373C8EC7}"/>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109" r="27143"/>
          <a:stretch>
            <a:fillRect/>
          </a:stretch>
        </p:blipFill>
        <p:spPr bwMode="auto">
          <a:xfrm>
            <a:off x="1147733" y="3429000"/>
            <a:ext cx="1277908" cy="14158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4672E661-AE89-595A-4C22-68192FCE7AC1}"/>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1619" r="20605" b="4610"/>
          <a:stretch>
            <a:fillRect/>
          </a:stretch>
        </p:blipFill>
        <p:spPr bwMode="auto">
          <a:xfrm>
            <a:off x="1147733" y="4954913"/>
            <a:ext cx="1277908" cy="1403020"/>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text 2">
            <a:extLst>
              <a:ext uri="{FF2B5EF4-FFF2-40B4-BE49-F238E27FC236}">
                <a16:creationId xmlns:a16="http://schemas.microsoft.com/office/drawing/2014/main" id="{F7472047-4F96-7511-CFE7-1910BD72FF62}"/>
              </a:ext>
            </a:extLst>
          </p:cNvPr>
          <p:cNvSpPr txBox="1">
            <a:spLocks/>
          </p:cNvSpPr>
          <p:nvPr/>
        </p:nvSpPr>
        <p:spPr>
          <a:xfrm>
            <a:off x="2736901" y="3576051"/>
            <a:ext cx="7524490" cy="1415806"/>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sv-SE" sz="1400" dirty="0"/>
              <a:t>”Grön innovation är, och kommer att vara,  helt avgörande för att vi ska ta oss ur klimatkrisen. Det handlar både om hur privata företag väljer att utveckla sin verksamhet, men också hur innovationskraften i det offentliga levandegörs och tas om hand. Innovation finns överallt, både i det stora och i det lilla, och ingen förändring är för liten. Allt vi gör räknas!”</a:t>
            </a:r>
            <a:endParaRPr lang="en-US" sz="1400" dirty="0"/>
          </a:p>
          <a:p>
            <a:pPr marL="0" indent="0">
              <a:buFont typeface="Arial" panose="020B0604020202020204" pitchFamily="34" charset="0"/>
              <a:buNone/>
            </a:pPr>
            <a:r>
              <a:rPr lang="sv-SE" sz="1400" i="1" dirty="0"/>
              <a:t>Emma Eide, Ordförande för Kommunstyrelsens Miljöutskott</a:t>
            </a:r>
            <a:endParaRPr lang="sv-SE" sz="1400" dirty="0"/>
          </a:p>
          <a:p>
            <a:pPr marL="0" indent="0">
              <a:buFont typeface="Arial" panose="020B0604020202020204" pitchFamily="34" charset="0"/>
              <a:buNone/>
            </a:pPr>
            <a:endParaRPr lang="sv-SE" sz="1400" dirty="0"/>
          </a:p>
        </p:txBody>
      </p:sp>
      <p:pic>
        <p:nvPicPr>
          <p:cNvPr id="11" name="Bildobjekt 10">
            <a:extLst>
              <a:ext uri="{FF2B5EF4-FFF2-40B4-BE49-F238E27FC236}">
                <a16:creationId xmlns:a16="http://schemas.microsoft.com/office/drawing/2014/main" id="{0E9F8E71-8BC9-2AEA-51FC-F3D676E1C61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r="4082"/>
          <a:stretch>
            <a:fillRect/>
          </a:stretch>
        </p:blipFill>
        <p:spPr>
          <a:xfrm>
            <a:off x="1147733" y="1903087"/>
            <a:ext cx="1277908" cy="1415806"/>
          </a:xfrm>
          <a:prstGeom prst="rect">
            <a:avLst/>
          </a:prstGeom>
        </p:spPr>
      </p:pic>
      <p:sp>
        <p:nvSpPr>
          <p:cNvPr id="3" name="Platshållare för text 2">
            <a:extLst>
              <a:ext uri="{FF2B5EF4-FFF2-40B4-BE49-F238E27FC236}">
                <a16:creationId xmlns:a16="http://schemas.microsoft.com/office/drawing/2014/main" id="{EF1E435B-7CE0-41C2-A99B-5E3CADCC8770}"/>
              </a:ext>
            </a:extLst>
          </p:cNvPr>
          <p:cNvSpPr txBox="1">
            <a:spLocks/>
          </p:cNvSpPr>
          <p:nvPr/>
        </p:nvSpPr>
        <p:spPr>
          <a:xfrm>
            <a:off x="2736901" y="4954913"/>
            <a:ext cx="7524490" cy="1415806"/>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sv-SE" sz="1400" dirty="0"/>
              <a:t>”För att nå våra klimat- och miljömål räcker det inte att arbeta som vi alltid har gjort – vi behöver tänka nytt i hela organisationen. I Nacka handlar grön innovationskraft om att ta vara på medarbetarnas idéer, stärka modet att pröva nya lösningar och omsätta dem i konkret förändring i våra verksamheter.”</a:t>
            </a:r>
          </a:p>
          <a:p>
            <a:pPr marL="0" indent="0">
              <a:lnSpc>
                <a:spcPct val="100000"/>
              </a:lnSpc>
              <a:spcBef>
                <a:spcPts val="0"/>
              </a:spcBef>
              <a:buNone/>
              <a:defRPr/>
            </a:pPr>
            <a:endParaRPr lang="sv-SE" sz="1400" i="1" dirty="0"/>
          </a:p>
          <a:p>
            <a:pPr marL="0" indent="0">
              <a:lnSpc>
                <a:spcPct val="100000"/>
              </a:lnSpc>
              <a:spcBef>
                <a:spcPts val="0"/>
              </a:spcBef>
              <a:buNone/>
              <a:defRPr/>
            </a:pPr>
            <a:r>
              <a:rPr lang="sv-SE" sz="1400" i="1" dirty="0"/>
              <a:t>Victor </a:t>
            </a:r>
            <a:r>
              <a:rPr lang="sv-SE" sz="1400" i="1" dirty="0" err="1"/>
              <a:t>Kilén</a:t>
            </a:r>
            <a:r>
              <a:rPr lang="sv-SE" sz="1400" i="1" dirty="0"/>
              <a:t>, Stadsdirektör </a:t>
            </a:r>
            <a:endParaRPr lang="sv-SE" sz="1400" dirty="0"/>
          </a:p>
          <a:p>
            <a:pPr marL="0" indent="0">
              <a:buFont typeface="Arial" panose="020B0604020202020204" pitchFamily="34" charset="0"/>
              <a:buNone/>
            </a:pPr>
            <a:endParaRPr lang="sv-SE" sz="1400" dirty="0"/>
          </a:p>
        </p:txBody>
      </p:sp>
    </p:spTree>
    <p:extLst>
      <p:ext uri="{BB962C8B-B14F-4D97-AF65-F5344CB8AC3E}">
        <p14:creationId xmlns:p14="http://schemas.microsoft.com/office/powerpoint/2010/main" val="3042379287"/>
      </p:ext>
    </p:extLst>
  </p:cSld>
  <p:clrMapOvr>
    <a:masterClrMapping/>
  </p:clrMapOvr>
</p:sld>
</file>

<file path=ppt/theme/theme1.xml><?xml version="1.0" encoding="utf-8"?>
<a:theme xmlns:a="http://schemas.openxmlformats.org/drawingml/2006/main" name="Nacka kommun december 2023">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88202DA0-AFD5-44A7-B2EF-F03DEC54083C}" vid="{91F41270-B164-4F9A-A367-01CC0B5E08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59E473FDB3AA948AD96266C748865A3" ma:contentTypeVersion="18" ma:contentTypeDescription="Skapa ett nytt dokument." ma:contentTypeScope="" ma:versionID="0096ce9fde654f6d7309492925289d6b">
  <xsd:schema xmlns:xsd="http://www.w3.org/2001/XMLSchema" xmlns:xs="http://www.w3.org/2001/XMLSchema" xmlns:p="http://schemas.microsoft.com/office/2006/metadata/properties" xmlns:ns2="cf28776e-3ee1-458d-8a3c-093e9e7101c5" xmlns:ns3="8f14a781-f031-43e0-af5e-85fec54e466e" targetNamespace="http://schemas.microsoft.com/office/2006/metadata/properties" ma:root="true" ma:fieldsID="02edd61dc7961791c7cc5bd694e72ace" ns2:_="" ns3:_="">
    <xsd:import namespace="cf28776e-3ee1-458d-8a3c-093e9e7101c5"/>
    <xsd:import namespace="8f14a781-f031-43e0-af5e-85fec54e46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776e-3ee1-458d-8a3c-093e9e710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1cf1a017-191b-44d6-9726-ee633839f03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14a781-f031-43e0-af5e-85fec54e466e"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415de441-a75e-4fdf-9286-a97e854b5814}" ma:internalName="TaxCatchAll" ma:showField="CatchAllData" ma:web="8f14a781-f031-43e0-af5e-85fec54e46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8776e-3ee1-458d-8a3c-093e9e7101c5">
      <Terms xmlns="http://schemas.microsoft.com/office/infopath/2007/PartnerControls"/>
    </lcf76f155ced4ddcb4097134ff3c332f>
    <TaxCatchAll xmlns="8f14a781-f031-43e0-af5e-85fec54e466e" xsi:nil="true"/>
  </documentManagement>
</p:properties>
</file>

<file path=customXml/itemProps1.xml><?xml version="1.0" encoding="utf-8"?>
<ds:datastoreItem xmlns:ds="http://schemas.openxmlformats.org/officeDocument/2006/customXml" ds:itemID="{B4A80FD1-DEC9-4658-AE0A-33E9AB38BC96}">
  <ds:schemaRefs>
    <ds:schemaRef ds:uri="http://schemas.microsoft.com/sharepoint/v3/contenttype/forms"/>
  </ds:schemaRefs>
</ds:datastoreItem>
</file>

<file path=customXml/itemProps2.xml><?xml version="1.0" encoding="utf-8"?>
<ds:datastoreItem xmlns:ds="http://schemas.openxmlformats.org/officeDocument/2006/customXml" ds:itemID="{EEDC99F4-E578-4313-9A3E-890326553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776e-3ee1-458d-8a3c-093e9e7101c5"/>
    <ds:schemaRef ds:uri="8f14a781-f031-43e0-af5e-85fec54e4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75C123-D2E5-4A79-8B9C-17E11C31C75E}">
  <ds:schemaRefs>
    <ds:schemaRef ds:uri="8f14a781-f031-43e0-af5e-85fec54e466e"/>
    <ds:schemaRef ds:uri="http://schemas.microsoft.com/office/2006/documentManagement/types"/>
    <ds:schemaRef ds:uri="http://purl.org/dc/elements/1.1/"/>
    <ds:schemaRef ds:uri="http://schemas.microsoft.com/office/2006/metadata/properties"/>
    <ds:schemaRef ds:uri="http://schemas.microsoft.com/office/infopath/2007/PartnerControls"/>
    <ds:schemaRef ds:uri="cf28776e-3ee1-458d-8a3c-093e9e7101c5"/>
    <ds:schemaRef ds:uri="http://purl.org/dc/term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85f1def1-344e-41f0-b8fe-137f2800f31a}" enabled="0" method="" siteId="{85f1def1-344e-41f0-b8fe-137f2800f31a}" removed="1"/>
</clbl:labelList>
</file>

<file path=docProps/app.xml><?xml version="1.0" encoding="utf-8"?>
<Properties xmlns="http://schemas.openxmlformats.org/officeDocument/2006/extended-properties" xmlns:vt="http://schemas.openxmlformats.org/officeDocument/2006/docPropsVTypes">
  <Template>blank</Template>
  <TotalTime>15110</TotalTime>
  <Words>2594</Words>
  <Application>Microsoft Office PowerPoint</Application>
  <PresentationFormat>Bredbild</PresentationFormat>
  <Paragraphs>227</Paragraphs>
  <Slides>20</Slides>
  <Notes>14</Notes>
  <HiddenSlides>5</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20</vt:i4>
      </vt:variant>
    </vt:vector>
  </HeadingPairs>
  <TitlesOfParts>
    <vt:vector size="31" baseType="lpstr">
      <vt:lpstr>Aptos</vt:lpstr>
      <vt:lpstr>Aptos Display</vt:lpstr>
      <vt:lpstr>Arial</vt:lpstr>
      <vt:lpstr>Calibri</vt:lpstr>
      <vt:lpstr>Garamond</vt:lpstr>
      <vt:lpstr>Gill Sans MT</vt:lpstr>
      <vt:lpstr>Source Sans Pro</vt:lpstr>
      <vt:lpstr>Tahoma</vt:lpstr>
      <vt:lpstr>Times New Roman</vt:lpstr>
      <vt:lpstr>Nacka kommun december 2023</vt:lpstr>
      <vt:lpstr>Office Theme</vt:lpstr>
      <vt:lpstr>Allt vi gör räknas</vt:lpstr>
      <vt:lpstr>Att prata innovation (20 min)</vt:lpstr>
      <vt:lpstr>Till dig som chef</vt:lpstr>
      <vt:lpstr>Grön innovation</vt:lpstr>
      <vt:lpstr>innehåll</vt:lpstr>
      <vt:lpstr>Från Mål till handling!</vt:lpstr>
      <vt:lpstr>Intraprenör - </vt:lpstr>
      <vt:lpstr>Vad vill vi uppnå tillsammans</vt:lpstr>
      <vt:lpstr>Grön innovationskraft  nacka kommun</vt:lpstr>
      <vt:lpstr>Intraprenörskap - tidsplan </vt:lpstr>
      <vt:lpstr>Vad är innovation?</vt:lpstr>
      <vt:lpstr>Exempel på Grön Innovationskraft</vt:lpstr>
      <vt:lpstr>Vad är innovationskraft?  För att lyckas med att gå från ord till handling behövs förutsättningar och förmågor,  de kallar vi för innovationskraft. Nu kartlägger vi vår gröna innovationskraft.   Kartläggningen undersöker vetenskapligt bevisade drivkrafter för innovationskraft. </vt:lpstr>
      <vt:lpstr>Klistra in ditt pussel -  Vill du inte visa det kan du prata utifrån kommunens sammanslagna resultat.</vt:lpstr>
      <vt:lpstr>Nacka kommun</vt:lpstr>
      <vt:lpstr>Insikt: hur närvarande diskussioner om klimat och miljö är i vardagen, och om nytänkande ses som en självklar del av att hitta bättre vägar framåt. Identitet: hur tydligt Nacka kommuns klimatmål upplevs och om de ses som en del av verksamhetens kärna. Balans: om klimat- och miljöarbete uppfattas som en möjlighet eller som en belastning i vardagen. Finansiering: upplevelsen av tillgång till resurser för att driva klimat- och miljöinitiativ.</vt:lpstr>
      <vt:lpstr>Att diskutera</vt:lpstr>
      <vt:lpstr>Jobba vidare med oss!</vt:lpstr>
      <vt:lpstr>Vi som jobbar med klimat &amp; miljö </vt:lpstr>
      <vt:lpstr>Logga Nacka kommun</vt:lpstr>
    </vt:vector>
  </TitlesOfParts>
  <Company>Nacka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Ekeberg</dc:creator>
  <cp:lastModifiedBy>Frida Lenholm</cp:lastModifiedBy>
  <cp:revision>17</cp:revision>
  <cp:lastPrinted>2018-03-09T14:29:17Z</cp:lastPrinted>
  <dcterms:created xsi:type="dcterms:W3CDTF">2026-02-05T12:38:57Z</dcterms:created>
  <dcterms:modified xsi:type="dcterms:W3CDTF">2026-05-20T12:08:48Z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0x010100059E473FDB3AA948AD96266C748865A3</vt:lpwstr>
  </property>
  <property fmtid="{D5CDD505-2E9C-101B-9397-08002B2CF9AE}" pid="3" name="Order">
    <vt:r8>1245200</vt:r8>
  </property>
  <property fmtid="{D5CDD505-2E9C-101B-9397-08002B2CF9AE}" pid="4" name="MediaServiceImageTags">
    <vt:lpwstr/>
  </property>
</Properties>
</file>