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21"/>
  </p:notesMasterIdLst>
  <p:sldIdLst>
    <p:sldId id="256" r:id="rId2"/>
    <p:sldId id="270" r:id="rId3"/>
    <p:sldId id="257" r:id="rId4"/>
    <p:sldId id="267" r:id="rId5"/>
    <p:sldId id="280" r:id="rId6"/>
    <p:sldId id="260" r:id="rId7"/>
    <p:sldId id="261" r:id="rId8"/>
    <p:sldId id="262" r:id="rId9"/>
    <p:sldId id="264" r:id="rId10"/>
    <p:sldId id="266" r:id="rId11"/>
    <p:sldId id="274" r:id="rId12"/>
    <p:sldId id="273" r:id="rId13"/>
    <p:sldId id="275" r:id="rId14"/>
    <p:sldId id="276" r:id="rId15"/>
    <p:sldId id="277" r:id="rId16"/>
    <p:sldId id="258" r:id="rId17"/>
    <p:sldId id="272" r:id="rId18"/>
    <p:sldId id="279" r:id="rId19"/>
    <p:sldId id="259"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1C156C-91A1-4A56-A600-C93950276CA4}" v="1010" dt="2024-05-13T07:27:06.0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431" autoAdjust="0"/>
  </p:normalViewPr>
  <p:slideViewPr>
    <p:cSldViewPr snapToGrid="0">
      <p:cViewPr varScale="1">
        <p:scale>
          <a:sx n="72" d="100"/>
          <a:sy n="72" d="100"/>
        </p:scale>
        <p:origin x="4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85E0C0-F8A5-47EA-A4CF-CD98CE76C31B}" type="doc">
      <dgm:prSet loTypeId="urn:microsoft.com/office/officeart/2005/8/layout/default" loCatId="list" qsTypeId="urn:microsoft.com/office/officeart/2005/8/quickstyle/simple1" qsCatId="simple" csTypeId="urn:microsoft.com/office/officeart/2005/8/colors/accent5_2" csCatId="accent5" phldr="1"/>
      <dgm:spPr/>
      <dgm:t>
        <a:bodyPr/>
        <a:lstStyle/>
        <a:p>
          <a:endParaRPr lang="en-US"/>
        </a:p>
      </dgm:t>
    </dgm:pt>
    <dgm:pt modelId="{038CD92D-B9E7-4391-80C6-13946B50263A}">
      <dgm:prSet/>
      <dgm:spPr/>
      <dgm:t>
        <a:bodyPr/>
        <a:lstStyle/>
        <a:p>
          <a:r>
            <a:rPr lang="en-US" dirty="0">
              <a:latin typeface="+mj-lt"/>
            </a:rPr>
            <a:t>Arbetsresor</a:t>
          </a:r>
        </a:p>
      </dgm:t>
    </dgm:pt>
    <dgm:pt modelId="{5DE6BFBB-FD31-442E-A262-725B2AFF43A4}" type="parTrans" cxnId="{EC4DB840-7C1B-4BEA-8944-95FEBCAF927E}">
      <dgm:prSet/>
      <dgm:spPr/>
      <dgm:t>
        <a:bodyPr/>
        <a:lstStyle/>
        <a:p>
          <a:endParaRPr lang="en-US"/>
        </a:p>
      </dgm:t>
    </dgm:pt>
    <dgm:pt modelId="{B4BA8E85-B901-4421-888D-EB8A6DDDE891}" type="sibTrans" cxnId="{EC4DB840-7C1B-4BEA-8944-95FEBCAF927E}">
      <dgm:prSet/>
      <dgm:spPr/>
      <dgm:t>
        <a:bodyPr/>
        <a:lstStyle/>
        <a:p>
          <a:endParaRPr lang="en-US"/>
        </a:p>
      </dgm:t>
    </dgm:pt>
    <dgm:pt modelId="{06F7E6A7-7510-4971-B03A-2BFD95FC51B9}">
      <dgm:prSet/>
      <dgm:spPr/>
      <dgm:t>
        <a:bodyPr/>
        <a:lstStyle/>
        <a:p>
          <a:r>
            <a:rPr lang="en-US" dirty="0">
              <a:latin typeface="+mj-lt"/>
            </a:rPr>
            <a:t>Barnomsorg </a:t>
          </a:r>
        </a:p>
      </dgm:t>
    </dgm:pt>
    <dgm:pt modelId="{F2D70C60-C346-4F26-96F8-EB501E0549D0}" type="parTrans" cxnId="{45C66566-670E-4C6D-A686-13FF68319AEB}">
      <dgm:prSet/>
      <dgm:spPr/>
      <dgm:t>
        <a:bodyPr/>
        <a:lstStyle/>
        <a:p>
          <a:endParaRPr lang="en-US"/>
        </a:p>
      </dgm:t>
    </dgm:pt>
    <dgm:pt modelId="{3FD81875-8847-419C-B389-2F1E0DEFCA11}" type="sibTrans" cxnId="{45C66566-670E-4C6D-A686-13FF68319AEB}">
      <dgm:prSet/>
      <dgm:spPr/>
      <dgm:t>
        <a:bodyPr/>
        <a:lstStyle/>
        <a:p>
          <a:endParaRPr lang="en-US"/>
        </a:p>
      </dgm:t>
    </dgm:pt>
    <dgm:pt modelId="{1DCBA0A8-F55D-4AB5-8B03-66D5526DD0FC}">
      <dgm:prSet/>
      <dgm:spPr/>
      <dgm:t>
        <a:bodyPr/>
        <a:lstStyle/>
        <a:p>
          <a:r>
            <a:rPr lang="en-US" dirty="0">
              <a:latin typeface="+mj-lt"/>
            </a:rPr>
            <a:t>Färdtjänst</a:t>
          </a:r>
        </a:p>
      </dgm:t>
    </dgm:pt>
    <dgm:pt modelId="{FEBB9921-2733-48D7-AE6D-EE537FE26245}" type="parTrans" cxnId="{FED8A40B-54FD-4B75-BEE0-F3BE8EFB144F}">
      <dgm:prSet/>
      <dgm:spPr/>
      <dgm:t>
        <a:bodyPr/>
        <a:lstStyle/>
        <a:p>
          <a:endParaRPr lang="en-US"/>
        </a:p>
      </dgm:t>
    </dgm:pt>
    <dgm:pt modelId="{C08310DB-4555-4583-8463-8EDD678ECAFB}" type="sibTrans" cxnId="{FED8A40B-54FD-4B75-BEE0-F3BE8EFB144F}">
      <dgm:prSet/>
      <dgm:spPr/>
      <dgm:t>
        <a:bodyPr/>
        <a:lstStyle/>
        <a:p>
          <a:endParaRPr lang="en-US"/>
        </a:p>
      </dgm:t>
    </dgm:pt>
    <dgm:pt modelId="{D70F6280-487E-4EFD-8F5E-F4802F04CE63}">
      <dgm:prSet/>
      <dgm:spPr/>
      <dgm:t>
        <a:bodyPr/>
        <a:lstStyle/>
        <a:p>
          <a:r>
            <a:rPr lang="en-US">
              <a:latin typeface="+mj-lt"/>
            </a:rPr>
            <a:t>Hemtjänst</a:t>
          </a:r>
          <a:r>
            <a:rPr lang="en-US"/>
            <a:t> </a:t>
          </a:r>
        </a:p>
      </dgm:t>
    </dgm:pt>
    <dgm:pt modelId="{3564E232-7CF5-41EF-9374-9B3B3B5C82E7}" type="parTrans" cxnId="{7221067A-C0BE-43C3-AC05-AD625B7C84DD}">
      <dgm:prSet/>
      <dgm:spPr/>
      <dgm:t>
        <a:bodyPr/>
        <a:lstStyle/>
        <a:p>
          <a:endParaRPr lang="en-US"/>
        </a:p>
      </dgm:t>
    </dgm:pt>
    <dgm:pt modelId="{4F432F09-BFF7-483D-B771-DAB15E9F657A}" type="sibTrans" cxnId="{7221067A-C0BE-43C3-AC05-AD625B7C84DD}">
      <dgm:prSet/>
      <dgm:spPr/>
      <dgm:t>
        <a:bodyPr/>
        <a:lstStyle/>
        <a:p>
          <a:endParaRPr lang="en-US"/>
        </a:p>
      </dgm:t>
    </dgm:pt>
    <dgm:pt modelId="{9EF38706-22D5-48BC-B75B-4368F81ED68D}">
      <dgm:prSet/>
      <dgm:spPr/>
      <dgm:t>
        <a:bodyPr/>
        <a:lstStyle/>
        <a:p>
          <a:r>
            <a:rPr lang="en-US">
              <a:latin typeface="+mj-lt"/>
            </a:rPr>
            <a:t>Uppvärmning</a:t>
          </a:r>
          <a:endParaRPr lang="en-US"/>
        </a:p>
      </dgm:t>
    </dgm:pt>
    <dgm:pt modelId="{5752CD33-F8FC-4740-BBF1-653A644FB0C6}" type="parTrans" cxnId="{C2A8CE3C-6E86-47CE-A4EC-269C69CE0FB3}">
      <dgm:prSet/>
      <dgm:spPr/>
      <dgm:t>
        <a:bodyPr/>
        <a:lstStyle/>
        <a:p>
          <a:endParaRPr lang="en-US"/>
        </a:p>
      </dgm:t>
    </dgm:pt>
    <dgm:pt modelId="{0E55B9A1-CB76-48F4-B1A9-AD83D3925535}" type="sibTrans" cxnId="{C2A8CE3C-6E86-47CE-A4EC-269C69CE0FB3}">
      <dgm:prSet/>
      <dgm:spPr/>
      <dgm:t>
        <a:bodyPr/>
        <a:lstStyle/>
        <a:p>
          <a:endParaRPr lang="en-US"/>
        </a:p>
      </dgm:t>
    </dgm:pt>
    <dgm:pt modelId="{F22137B5-FDD9-4860-A80F-1DD359E69AC3}">
      <dgm:prSet/>
      <dgm:spPr/>
      <dgm:t>
        <a:bodyPr/>
        <a:lstStyle/>
        <a:p>
          <a:r>
            <a:rPr lang="en-US">
              <a:latin typeface="+mj-lt"/>
            </a:rPr>
            <a:t>Medicin och sjukvård</a:t>
          </a:r>
        </a:p>
      </dgm:t>
    </dgm:pt>
    <dgm:pt modelId="{7D651D53-C237-40B5-B68D-86856355ED2A}" type="parTrans" cxnId="{62F88A03-7EE5-4460-AF58-D15B9A880505}">
      <dgm:prSet/>
      <dgm:spPr/>
      <dgm:t>
        <a:bodyPr/>
        <a:lstStyle/>
        <a:p>
          <a:endParaRPr lang="sv-SE"/>
        </a:p>
      </dgm:t>
    </dgm:pt>
    <dgm:pt modelId="{C457EE27-D78C-4E25-8CD7-4D9178F93415}" type="sibTrans" cxnId="{62F88A03-7EE5-4460-AF58-D15B9A880505}">
      <dgm:prSet/>
      <dgm:spPr/>
      <dgm:t>
        <a:bodyPr/>
        <a:lstStyle/>
        <a:p>
          <a:endParaRPr lang="sv-SE"/>
        </a:p>
      </dgm:t>
    </dgm:pt>
    <dgm:pt modelId="{7CDE1DFD-621B-4ED4-ABB8-A8988F7C27B7}">
      <dgm:prSet/>
      <dgm:spPr/>
      <dgm:t>
        <a:bodyPr/>
        <a:lstStyle/>
        <a:p>
          <a:r>
            <a:rPr lang="en-US">
              <a:latin typeface="+mj-lt"/>
            </a:rPr>
            <a:t>Tandvård och glasögon</a:t>
          </a:r>
        </a:p>
      </dgm:t>
    </dgm:pt>
    <dgm:pt modelId="{BD35381B-D59A-40A3-93A6-881A6933A22E}" type="parTrans" cxnId="{731242E7-BDCA-478E-9D79-34A656AB87B2}">
      <dgm:prSet/>
      <dgm:spPr/>
      <dgm:t>
        <a:bodyPr/>
        <a:lstStyle/>
        <a:p>
          <a:endParaRPr lang="sv-SE"/>
        </a:p>
      </dgm:t>
    </dgm:pt>
    <dgm:pt modelId="{DC6A6FCC-C77F-4719-AD32-C102035D2508}" type="sibTrans" cxnId="{731242E7-BDCA-478E-9D79-34A656AB87B2}">
      <dgm:prSet/>
      <dgm:spPr/>
      <dgm:t>
        <a:bodyPr/>
        <a:lstStyle/>
        <a:p>
          <a:endParaRPr lang="sv-SE"/>
        </a:p>
      </dgm:t>
    </dgm:pt>
    <dgm:pt modelId="{DB97B05B-C0AC-4AE0-84A2-AD3C26722421}">
      <dgm:prSet/>
      <dgm:spPr/>
      <dgm:t>
        <a:bodyPr/>
        <a:lstStyle/>
        <a:p>
          <a:r>
            <a:rPr lang="en-US">
              <a:latin typeface="+mj-lt"/>
            </a:rPr>
            <a:t>Umgängeskostnader </a:t>
          </a:r>
        </a:p>
      </dgm:t>
    </dgm:pt>
    <dgm:pt modelId="{5F2AE8F3-4BF6-4C7E-B651-E75C47E7B0AA}" type="parTrans" cxnId="{5696F808-A9C9-45D1-90F2-900FD338BF09}">
      <dgm:prSet/>
      <dgm:spPr/>
      <dgm:t>
        <a:bodyPr/>
        <a:lstStyle/>
        <a:p>
          <a:endParaRPr lang="sv-SE"/>
        </a:p>
      </dgm:t>
    </dgm:pt>
    <dgm:pt modelId="{B75A6A9B-B20F-4456-9023-AE5F976A71E5}" type="sibTrans" cxnId="{5696F808-A9C9-45D1-90F2-900FD338BF09}">
      <dgm:prSet/>
      <dgm:spPr/>
      <dgm:t>
        <a:bodyPr/>
        <a:lstStyle/>
        <a:p>
          <a:endParaRPr lang="sv-SE"/>
        </a:p>
      </dgm:t>
    </dgm:pt>
    <dgm:pt modelId="{8C6D001C-BFA6-47EA-B07C-1310742366CD}" type="pres">
      <dgm:prSet presAssocID="{F985E0C0-F8A5-47EA-A4CF-CD98CE76C31B}" presName="diagram" presStyleCnt="0">
        <dgm:presLayoutVars>
          <dgm:dir/>
          <dgm:resizeHandles val="exact"/>
        </dgm:presLayoutVars>
      </dgm:prSet>
      <dgm:spPr/>
    </dgm:pt>
    <dgm:pt modelId="{7E2DF614-AE51-4D55-8740-791212C9324D}" type="pres">
      <dgm:prSet presAssocID="{038CD92D-B9E7-4391-80C6-13946B50263A}" presName="node" presStyleLbl="node1" presStyleIdx="0" presStyleCnt="8" custLinFactNeighborX="782">
        <dgm:presLayoutVars>
          <dgm:bulletEnabled val="1"/>
        </dgm:presLayoutVars>
      </dgm:prSet>
      <dgm:spPr/>
    </dgm:pt>
    <dgm:pt modelId="{E4FDB31F-7644-441F-9B17-9E0AE1FA62A2}" type="pres">
      <dgm:prSet presAssocID="{B4BA8E85-B901-4421-888D-EB8A6DDDE891}" presName="sibTrans" presStyleCnt="0"/>
      <dgm:spPr/>
    </dgm:pt>
    <dgm:pt modelId="{2C91DF6C-5CAA-4125-9663-C9AF37B36622}" type="pres">
      <dgm:prSet presAssocID="{06F7E6A7-7510-4971-B03A-2BFD95FC51B9}" presName="node" presStyleLbl="node1" presStyleIdx="1" presStyleCnt="8">
        <dgm:presLayoutVars>
          <dgm:bulletEnabled val="1"/>
        </dgm:presLayoutVars>
      </dgm:prSet>
      <dgm:spPr/>
    </dgm:pt>
    <dgm:pt modelId="{37ED7B1B-72E8-410D-87BF-CAE050AEE8A3}" type="pres">
      <dgm:prSet presAssocID="{3FD81875-8847-419C-B389-2F1E0DEFCA11}" presName="sibTrans" presStyleCnt="0"/>
      <dgm:spPr/>
    </dgm:pt>
    <dgm:pt modelId="{3ECE16C2-FB3F-46E5-8036-1A9BCC9B3AC3}" type="pres">
      <dgm:prSet presAssocID="{1DCBA0A8-F55D-4AB5-8B03-66D5526DD0FC}" presName="node" presStyleLbl="node1" presStyleIdx="2" presStyleCnt="8">
        <dgm:presLayoutVars>
          <dgm:bulletEnabled val="1"/>
        </dgm:presLayoutVars>
      </dgm:prSet>
      <dgm:spPr/>
    </dgm:pt>
    <dgm:pt modelId="{A35431DB-0F8D-4ED3-8105-D79F20714E18}" type="pres">
      <dgm:prSet presAssocID="{C08310DB-4555-4583-8463-8EDD678ECAFB}" presName="sibTrans" presStyleCnt="0"/>
      <dgm:spPr/>
    </dgm:pt>
    <dgm:pt modelId="{B1C819FF-DB87-4497-A4A9-A043019679C2}" type="pres">
      <dgm:prSet presAssocID="{D70F6280-487E-4EFD-8F5E-F4802F04CE63}" presName="node" presStyleLbl="node1" presStyleIdx="3" presStyleCnt="8">
        <dgm:presLayoutVars>
          <dgm:bulletEnabled val="1"/>
        </dgm:presLayoutVars>
      </dgm:prSet>
      <dgm:spPr/>
    </dgm:pt>
    <dgm:pt modelId="{DF3085E3-5D23-43CC-80B0-F9101D029FD6}" type="pres">
      <dgm:prSet presAssocID="{4F432F09-BFF7-483D-B771-DAB15E9F657A}" presName="sibTrans" presStyleCnt="0"/>
      <dgm:spPr/>
    </dgm:pt>
    <dgm:pt modelId="{A3304027-7E3E-487E-83E1-BDF022C1DBB0}" type="pres">
      <dgm:prSet presAssocID="{9EF38706-22D5-48BC-B75B-4368F81ED68D}" presName="node" presStyleLbl="node1" presStyleIdx="4" presStyleCnt="8">
        <dgm:presLayoutVars>
          <dgm:bulletEnabled val="1"/>
        </dgm:presLayoutVars>
      </dgm:prSet>
      <dgm:spPr/>
    </dgm:pt>
    <dgm:pt modelId="{CD54A0DB-0C07-4B9E-90DF-B596A7C202D0}" type="pres">
      <dgm:prSet presAssocID="{0E55B9A1-CB76-48F4-B1A9-AD83D3925535}" presName="sibTrans" presStyleCnt="0"/>
      <dgm:spPr/>
    </dgm:pt>
    <dgm:pt modelId="{00EA7CC8-806F-437D-8FBD-DCA38CF4DF88}" type="pres">
      <dgm:prSet presAssocID="{F22137B5-FDD9-4860-A80F-1DD359E69AC3}" presName="node" presStyleLbl="node1" presStyleIdx="5" presStyleCnt="8">
        <dgm:presLayoutVars>
          <dgm:bulletEnabled val="1"/>
        </dgm:presLayoutVars>
      </dgm:prSet>
      <dgm:spPr/>
    </dgm:pt>
    <dgm:pt modelId="{CFCE0745-744E-4FA1-BB4E-9CB5079C174A}" type="pres">
      <dgm:prSet presAssocID="{C457EE27-D78C-4E25-8CD7-4D9178F93415}" presName="sibTrans" presStyleCnt="0"/>
      <dgm:spPr/>
    </dgm:pt>
    <dgm:pt modelId="{DD2B9048-15A4-4EC2-94F6-7B8A7E02F605}" type="pres">
      <dgm:prSet presAssocID="{7CDE1DFD-621B-4ED4-ABB8-A8988F7C27B7}" presName="node" presStyleLbl="node1" presStyleIdx="6" presStyleCnt="8">
        <dgm:presLayoutVars>
          <dgm:bulletEnabled val="1"/>
        </dgm:presLayoutVars>
      </dgm:prSet>
      <dgm:spPr/>
    </dgm:pt>
    <dgm:pt modelId="{FF6BA83E-7AC9-45E0-9401-CFCDC5D920CE}" type="pres">
      <dgm:prSet presAssocID="{DC6A6FCC-C77F-4719-AD32-C102035D2508}" presName="sibTrans" presStyleCnt="0"/>
      <dgm:spPr/>
    </dgm:pt>
    <dgm:pt modelId="{4A750ACB-A551-4E44-8ACC-ED71C80B1690}" type="pres">
      <dgm:prSet presAssocID="{DB97B05B-C0AC-4AE0-84A2-AD3C26722421}" presName="node" presStyleLbl="node1" presStyleIdx="7" presStyleCnt="8">
        <dgm:presLayoutVars>
          <dgm:bulletEnabled val="1"/>
        </dgm:presLayoutVars>
      </dgm:prSet>
      <dgm:spPr/>
    </dgm:pt>
  </dgm:ptLst>
  <dgm:cxnLst>
    <dgm:cxn modelId="{62F88A03-7EE5-4460-AF58-D15B9A880505}" srcId="{F985E0C0-F8A5-47EA-A4CF-CD98CE76C31B}" destId="{F22137B5-FDD9-4860-A80F-1DD359E69AC3}" srcOrd="5" destOrd="0" parTransId="{7D651D53-C237-40B5-B68D-86856355ED2A}" sibTransId="{C457EE27-D78C-4E25-8CD7-4D9178F93415}"/>
    <dgm:cxn modelId="{5696F808-A9C9-45D1-90F2-900FD338BF09}" srcId="{F985E0C0-F8A5-47EA-A4CF-CD98CE76C31B}" destId="{DB97B05B-C0AC-4AE0-84A2-AD3C26722421}" srcOrd="7" destOrd="0" parTransId="{5F2AE8F3-4BF6-4C7E-B651-E75C47E7B0AA}" sibTransId="{B75A6A9B-B20F-4456-9023-AE5F976A71E5}"/>
    <dgm:cxn modelId="{FED8A40B-54FD-4B75-BEE0-F3BE8EFB144F}" srcId="{F985E0C0-F8A5-47EA-A4CF-CD98CE76C31B}" destId="{1DCBA0A8-F55D-4AB5-8B03-66D5526DD0FC}" srcOrd="2" destOrd="0" parTransId="{FEBB9921-2733-48D7-AE6D-EE537FE26245}" sibTransId="{C08310DB-4555-4583-8463-8EDD678ECAFB}"/>
    <dgm:cxn modelId="{2080A214-91FE-4D44-97FF-56D206D7044D}" type="presOf" srcId="{D70F6280-487E-4EFD-8F5E-F4802F04CE63}" destId="{B1C819FF-DB87-4497-A4A9-A043019679C2}" srcOrd="0" destOrd="0" presId="urn:microsoft.com/office/officeart/2005/8/layout/default"/>
    <dgm:cxn modelId="{348AF615-DC68-4EF1-96CB-B5AE38DF93C4}" type="presOf" srcId="{7CDE1DFD-621B-4ED4-ABB8-A8988F7C27B7}" destId="{DD2B9048-15A4-4EC2-94F6-7B8A7E02F605}" srcOrd="0" destOrd="0" presId="urn:microsoft.com/office/officeart/2005/8/layout/default"/>
    <dgm:cxn modelId="{72C30524-9295-4520-9A42-1FADD5B33A1E}" type="presOf" srcId="{F985E0C0-F8A5-47EA-A4CF-CD98CE76C31B}" destId="{8C6D001C-BFA6-47EA-B07C-1310742366CD}" srcOrd="0" destOrd="0" presId="urn:microsoft.com/office/officeart/2005/8/layout/default"/>
    <dgm:cxn modelId="{C2A8CE3C-6E86-47CE-A4EC-269C69CE0FB3}" srcId="{F985E0C0-F8A5-47EA-A4CF-CD98CE76C31B}" destId="{9EF38706-22D5-48BC-B75B-4368F81ED68D}" srcOrd="4" destOrd="0" parTransId="{5752CD33-F8FC-4740-BBF1-653A644FB0C6}" sibTransId="{0E55B9A1-CB76-48F4-B1A9-AD83D3925535}"/>
    <dgm:cxn modelId="{EC4DB840-7C1B-4BEA-8944-95FEBCAF927E}" srcId="{F985E0C0-F8A5-47EA-A4CF-CD98CE76C31B}" destId="{038CD92D-B9E7-4391-80C6-13946B50263A}" srcOrd="0" destOrd="0" parTransId="{5DE6BFBB-FD31-442E-A262-725B2AFF43A4}" sibTransId="{B4BA8E85-B901-4421-888D-EB8A6DDDE891}"/>
    <dgm:cxn modelId="{45C66566-670E-4C6D-A686-13FF68319AEB}" srcId="{F985E0C0-F8A5-47EA-A4CF-CD98CE76C31B}" destId="{06F7E6A7-7510-4971-B03A-2BFD95FC51B9}" srcOrd="1" destOrd="0" parTransId="{F2D70C60-C346-4F26-96F8-EB501E0549D0}" sibTransId="{3FD81875-8847-419C-B389-2F1E0DEFCA11}"/>
    <dgm:cxn modelId="{D640F04C-AC54-4AB1-A878-7329A7EBA01F}" type="presOf" srcId="{DB97B05B-C0AC-4AE0-84A2-AD3C26722421}" destId="{4A750ACB-A551-4E44-8ACC-ED71C80B1690}" srcOrd="0" destOrd="0" presId="urn:microsoft.com/office/officeart/2005/8/layout/default"/>
    <dgm:cxn modelId="{7221067A-C0BE-43C3-AC05-AD625B7C84DD}" srcId="{F985E0C0-F8A5-47EA-A4CF-CD98CE76C31B}" destId="{D70F6280-487E-4EFD-8F5E-F4802F04CE63}" srcOrd="3" destOrd="0" parTransId="{3564E232-7CF5-41EF-9374-9B3B3B5C82E7}" sibTransId="{4F432F09-BFF7-483D-B771-DAB15E9F657A}"/>
    <dgm:cxn modelId="{09BE6286-D72A-4817-8B71-08351E32532F}" type="presOf" srcId="{9EF38706-22D5-48BC-B75B-4368F81ED68D}" destId="{A3304027-7E3E-487E-83E1-BDF022C1DBB0}" srcOrd="0" destOrd="0" presId="urn:microsoft.com/office/officeart/2005/8/layout/default"/>
    <dgm:cxn modelId="{A110EA8D-C7A1-476D-9D43-42BC4D3E49CB}" type="presOf" srcId="{1DCBA0A8-F55D-4AB5-8B03-66D5526DD0FC}" destId="{3ECE16C2-FB3F-46E5-8036-1A9BCC9B3AC3}" srcOrd="0" destOrd="0" presId="urn:microsoft.com/office/officeart/2005/8/layout/default"/>
    <dgm:cxn modelId="{D49819BB-6DE7-489C-AE67-361336670D84}" type="presOf" srcId="{038CD92D-B9E7-4391-80C6-13946B50263A}" destId="{7E2DF614-AE51-4D55-8740-791212C9324D}" srcOrd="0" destOrd="0" presId="urn:microsoft.com/office/officeart/2005/8/layout/default"/>
    <dgm:cxn modelId="{91F0DFCD-345F-4DFB-BF56-9AABB322B11F}" type="presOf" srcId="{F22137B5-FDD9-4860-A80F-1DD359E69AC3}" destId="{00EA7CC8-806F-437D-8FBD-DCA38CF4DF88}" srcOrd="0" destOrd="0" presId="urn:microsoft.com/office/officeart/2005/8/layout/default"/>
    <dgm:cxn modelId="{1C3ED5D1-0B53-43BA-BA92-D1FCD2D4D644}" type="presOf" srcId="{06F7E6A7-7510-4971-B03A-2BFD95FC51B9}" destId="{2C91DF6C-5CAA-4125-9663-C9AF37B36622}" srcOrd="0" destOrd="0" presId="urn:microsoft.com/office/officeart/2005/8/layout/default"/>
    <dgm:cxn modelId="{731242E7-BDCA-478E-9D79-34A656AB87B2}" srcId="{F985E0C0-F8A5-47EA-A4CF-CD98CE76C31B}" destId="{7CDE1DFD-621B-4ED4-ABB8-A8988F7C27B7}" srcOrd="6" destOrd="0" parTransId="{BD35381B-D59A-40A3-93A6-881A6933A22E}" sibTransId="{DC6A6FCC-C77F-4719-AD32-C102035D2508}"/>
    <dgm:cxn modelId="{7CD5BE48-4F26-4064-AAA1-2510B86903FC}" type="presParOf" srcId="{8C6D001C-BFA6-47EA-B07C-1310742366CD}" destId="{7E2DF614-AE51-4D55-8740-791212C9324D}" srcOrd="0" destOrd="0" presId="urn:microsoft.com/office/officeart/2005/8/layout/default"/>
    <dgm:cxn modelId="{67337106-91A8-4C7B-8F93-AF9E5CBB78C8}" type="presParOf" srcId="{8C6D001C-BFA6-47EA-B07C-1310742366CD}" destId="{E4FDB31F-7644-441F-9B17-9E0AE1FA62A2}" srcOrd="1" destOrd="0" presId="urn:microsoft.com/office/officeart/2005/8/layout/default"/>
    <dgm:cxn modelId="{539732E1-E700-4DE7-A7C3-440F1793694A}" type="presParOf" srcId="{8C6D001C-BFA6-47EA-B07C-1310742366CD}" destId="{2C91DF6C-5CAA-4125-9663-C9AF37B36622}" srcOrd="2" destOrd="0" presId="urn:microsoft.com/office/officeart/2005/8/layout/default"/>
    <dgm:cxn modelId="{54799D0B-0DE2-40FC-AB0E-A0BA32552724}" type="presParOf" srcId="{8C6D001C-BFA6-47EA-B07C-1310742366CD}" destId="{37ED7B1B-72E8-410D-87BF-CAE050AEE8A3}" srcOrd="3" destOrd="0" presId="urn:microsoft.com/office/officeart/2005/8/layout/default"/>
    <dgm:cxn modelId="{31DB0102-6C64-4C74-BD11-0878ECD7007E}" type="presParOf" srcId="{8C6D001C-BFA6-47EA-B07C-1310742366CD}" destId="{3ECE16C2-FB3F-46E5-8036-1A9BCC9B3AC3}" srcOrd="4" destOrd="0" presId="urn:microsoft.com/office/officeart/2005/8/layout/default"/>
    <dgm:cxn modelId="{438053B6-8172-4E17-A806-189B687AC82C}" type="presParOf" srcId="{8C6D001C-BFA6-47EA-B07C-1310742366CD}" destId="{A35431DB-0F8D-4ED3-8105-D79F20714E18}" srcOrd="5" destOrd="0" presId="urn:microsoft.com/office/officeart/2005/8/layout/default"/>
    <dgm:cxn modelId="{1939745C-6098-46F1-8F26-934B282000FA}" type="presParOf" srcId="{8C6D001C-BFA6-47EA-B07C-1310742366CD}" destId="{B1C819FF-DB87-4497-A4A9-A043019679C2}" srcOrd="6" destOrd="0" presId="urn:microsoft.com/office/officeart/2005/8/layout/default"/>
    <dgm:cxn modelId="{33E8B7E2-DC2B-4CAB-A854-DC18DBC57F78}" type="presParOf" srcId="{8C6D001C-BFA6-47EA-B07C-1310742366CD}" destId="{DF3085E3-5D23-43CC-80B0-F9101D029FD6}" srcOrd="7" destOrd="0" presId="urn:microsoft.com/office/officeart/2005/8/layout/default"/>
    <dgm:cxn modelId="{329ECB9D-021B-4341-B24E-7FED739B5EBC}" type="presParOf" srcId="{8C6D001C-BFA6-47EA-B07C-1310742366CD}" destId="{A3304027-7E3E-487E-83E1-BDF022C1DBB0}" srcOrd="8" destOrd="0" presId="urn:microsoft.com/office/officeart/2005/8/layout/default"/>
    <dgm:cxn modelId="{3F6CCAC2-AFE3-4ADF-8739-F4F35FE06F29}" type="presParOf" srcId="{8C6D001C-BFA6-47EA-B07C-1310742366CD}" destId="{CD54A0DB-0C07-4B9E-90DF-B596A7C202D0}" srcOrd="9" destOrd="0" presId="urn:microsoft.com/office/officeart/2005/8/layout/default"/>
    <dgm:cxn modelId="{9509B2A4-4AB5-4108-8ADF-0BA4D35E663B}" type="presParOf" srcId="{8C6D001C-BFA6-47EA-B07C-1310742366CD}" destId="{00EA7CC8-806F-437D-8FBD-DCA38CF4DF88}" srcOrd="10" destOrd="0" presId="urn:microsoft.com/office/officeart/2005/8/layout/default"/>
    <dgm:cxn modelId="{2A760ED9-7C0E-44A7-B2F5-C9BD75A23577}" type="presParOf" srcId="{8C6D001C-BFA6-47EA-B07C-1310742366CD}" destId="{CFCE0745-744E-4FA1-BB4E-9CB5079C174A}" srcOrd="11" destOrd="0" presId="urn:microsoft.com/office/officeart/2005/8/layout/default"/>
    <dgm:cxn modelId="{07289AEE-048E-4B50-BFC1-B6359E22BDF0}" type="presParOf" srcId="{8C6D001C-BFA6-47EA-B07C-1310742366CD}" destId="{DD2B9048-15A4-4EC2-94F6-7B8A7E02F605}" srcOrd="12" destOrd="0" presId="urn:microsoft.com/office/officeart/2005/8/layout/default"/>
    <dgm:cxn modelId="{537B5946-87AB-441D-AC9E-6B8FCF6F4EFB}" type="presParOf" srcId="{8C6D001C-BFA6-47EA-B07C-1310742366CD}" destId="{FF6BA83E-7AC9-45E0-9401-CFCDC5D920CE}" srcOrd="13" destOrd="0" presId="urn:microsoft.com/office/officeart/2005/8/layout/default"/>
    <dgm:cxn modelId="{C04CF22A-6E4D-4011-993D-2A6604C4815A}" type="presParOf" srcId="{8C6D001C-BFA6-47EA-B07C-1310742366CD}" destId="{4A750ACB-A551-4E44-8ACC-ED71C80B1690}"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BF2A9B-F792-4955-9441-7E1D918C69B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2FD9F9B-5704-4704-B353-1AE85A9C5B5E}">
      <dgm:prSet/>
      <dgm:spPr/>
      <dgm:t>
        <a:bodyPr/>
        <a:lstStyle/>
        <a:p>
          <a:r>
            <a:rPr lang="en-US" dirty="0"/>
            <a:t>Inkomst: </a:t>
          </a:r>
        </a:p>
        <a:p>
          <a:r>
            <a:rPr lang="en-US" dirty="0"/>
            <a:t>20 000 kr netto</a:t>
          </a:r>
        </a:p>
      </dgm:t>
    </dgm:pt>
    <dgm:pt modelId="{7BF22B5C-C8A0-4D2E-8886-673F565B0753}" type="parTrans" cxnId="{3B8672A4-8B32-4CB9-8A88-85E5A7DC6B99}">
      <dgm:prSet/>
      <dgm:spPr/>
      <dgm:t>
        <a:bodyPr/>
        <a:lstStyle/>
        <a:p>
          <a:endParaRPr lang="en-US"/>
        </a:p>
      </dgm:t>
    </dgm:pt>
    <dgm:pt modelId="{3CE10779-57E8-41D2-A1E2-FBA2E0B50D4F}" type="sibTrans" cxnId="{3B8672A4-8B32-4CB9-8A88-85E5A7DC6B99}">
      <dgm:prSet/>
      <dgm:spPr/>
      <dgm:t>
        <a:bodyPr/>
        <a:lstStyle/>
        <a:p>
          <a:endParaRPr lang="en-US"/>
        </a:p>
      </dgm:t>
    </dgm:pt>
    <dgm:pt modelId="{1E742B6D-61E7-47B0-B91E-52B40319D57D}">
      <dgm:prSet/>
      <dgm:spPr/>
      <dgm:t>
        <a:bodyPr/>
        <a:lstStyle/>
        <a:p>
          <a:r>
            <a:rPr lang="en-US" dirty="0"/>
            <a:t>Normalbelopp: 6 090 kr</a:t>
          </a:r>
        </a:p>
      </dgm:t>
    </dgm:pt>
    <dgm:pt modelId="{221AD5A0-A03D-4BBA-9C74-127B3CF9B622}" type="parTrans" cxnId="{6074E997-0E43-4A2F-B261-8908A2D064AB}">
      <dgm:prSet/>
      <dgm:spPr/>
      <dgm:t>
        <a:bodyPr/>
        <a:lstStyle/>
        <a:p>
          <a:endParaRPr lang="en-US"/>
        </a:p>
      </dgm:t>
    </dgm:pt>
    <dgm:pt modelId="{31439745-FD21-425F-A553-6C0498857445}" type="sibTrans" cxnId="{6074E997-0E43-4A2F-B261-8908A2D064AB}">
      <dgm:prSet/>
      <dgm:spPr/>
      <dgm:t>
        <a:bodyPr/>
        <a:lstStyle/>
        <a:p>
          <a:endParaRPr lang="en-US"/>
        </a:p>
      </dgm:t>
    </dgm:pt>
    <dgm:pt modelId="{462FEEAB-F7A0-474C-8E0C-71734864C77B}">
      <dgm:prSet/>
      <dgm:spPr/>
      <dgm:t>
        <a:bodyPr/>
        <a:lstStyle/>
        <a:p>
          <a:r>
            <a:rPr lang="en-US" dirty="0"/>
            <a:t>Hyra: 8 000 kr</a:t>
          </a:r>
        </a:p>
      </dgm:t>
    </dgm:pt>
    <dgm:pt modelId="{03B80C80-7781-4D8F-8171-4DF97C137310}" type="parTrans" cxnId="{027FFA55-AA10-4EF4-B403-BAADDBA44048}">
      <dgm:prSet/>
      <dgm:spPr/>
      <dgm:t>
        <a:bodyPr/>
        <a:lstStyle/>
        <a:p>
          <a:endParaRPr lang="en-US"/>
        </a:p>
      </dgm:t>
    </dgm:pt>
    <dgm:pt modelId="{672547AE-1B4D-421E-AD9B-05206CABBD5C}" type="sibTrans" cxnId="{027FFA55-AA10-4EF4-B403-BAADDBA44048}">
      <dgm:prSet/>
      <dgm:spPr/>
      <dgm:t>
        <a:bodyPr/>
        <a:lstStyle/>
        <a:p>
          <a:endParaRPr lang="en-US"/>
        </a:p>
      </dgm:t>
    </dgm:pt>
    <dgm:pt modelId="{AA67C5B9-A8BD-4CCE-B0E6-E3BE35332C90}">
      <dgm:prSet/>
      <dgm:spPr/>
      <dgm:t>
        <a:bodyPr/>
        <a:lstStyle/>
        <a:p>
          <a:r>
            <a:rPr lang="en-US" dirty="0"/>
            <a:t>SL-</a:t>
          </a:r>
          <a:r>
            <a:rPr lang="en-US" dirty="0" err="1"/>
            <a:t>kort</a:t>
          </a:r>
          <a:r>
            <a:rPr lang="en-US" dirty="0"/>
            <a:t>: 1 020 kr </a:t>
          </a:r>
        </a:p>
      </dgm:t>
    </dgm:pt>
    <dgm:pt modelId="{12F7CA81-1FBE-4BFD-AE1B-348D12FB5A47}" type="parTrans" cxnId="{6B11B69D-550C-4DAD-9844-39BF98319128}">
      <dgm:prSet/>
      <dgm:spPr/>
      <dgm:t>
        <a:bodyPr/>
        <a:lstStyle/>
        <a:p>
          <a:endParaRPr lang="en-US"/>
        </a:p>
      </dgm:t>
    </dgm:pt>
    <dgm:pt modelId="{2911E0AB-9704-4B94-819E-E9669C0FE32B}" type="sibTrans" cxnId="{6B11B69D-550C-4DAD-9844-39BF98319128}">
      <dgm:prSet/>
      <dgm:spPr/>
      <dgm:t>
        <a:bodyPr/>
        <a:lstStyle/>
        <a:p>
          <a:endParaRPr lang="en-US"/>
        </a:p>
      </dgm:t>
    </dgm:pt>
    <dgm:pt modelId="{998D2793-5A18-4E49-A629-C6587793CF92}">
      <dgm:prSet/>
      <dgm:spPr/>
      <dgm:t>
        <a:bodyPr/>
        <a:lstStyle/>
        <a:p>
          <a:r>
            <a:rPr lang="en-US" dirty="0"/>
            <a:t>Sjukvård och medicin inom högkostnadsskyddet: 355 kr </a:t>
          </a:r>
        </a:p>
      </dgm:t>
    </dgm:pt>
    <dgm:pt modelId="{8A7D9201-F194-43EE-80C4-BDE21B4BF083}" type="parTrans" cxnId="{50F31050-724F-4060-9A8C-29D74A9CB90F}">
      <dgm:prSet/>
      <dgm:spPr/>
      <dgm:t>
        <a:bodyPr/>
        <a:lstStyle/>
        <a:p>
          <a:endParaRPr lang="en-US"/>
        </a:p>
      </dgm:t>
    </dgm:pt>
    <dgm:pt modelId="{545D149C-C37C-4557-AA72-CB1858C64A71}" type="sibTrans" cxnId="{50F31050-724F-4060-9A8C-29D74A9CB90F}">
      <dgm:prSet/>
      <dgm:spPr/>
      <dgm:t>
        <a:bodyPr/>
        <a:lstStyle/>
        <a:p>
          <a:endParaRPr lang="en-US"/>
        </a:p>
      </dgm:t>
    </dgm:pt>
    <dgm:pt modelId="{6592F20F-BC58-4B82-A08F-4D584E6B66A4}">
      <dgm:prSet/>
      <dgm:spPr/>
      <dgm:t>
        <a:bodyPr/>
        <a:lstStyle/>
        <a:p>
          <a:r>
            <a:rPr lang="en-US" dirty="0"/>
            <a:t>= 15 465 kr i </a:t>
          </a:r>
          <a:r>
            <a:rPr lang="en-US" b="1" dirty="0"/>
            <a:t>förbehållsbelopp</a:t>
          </a:r>
          <a:r>
            <a:rPr lang="en-US" dirty="0"/>
            <a:t> </a:t>
          </a:r>
        </a:p>
      </dgm:t>
    </dgm:pt>
    <dgm:pt modelId="{F08F05A9-1D00-432E-9D45-6A4BE7FF7FB2}" type="parTrans" cxnId="{68F506FF-9D55-49B7-A7FB-5F40B83A68BB}">
      <dgm:prSet/>
      <dgm:spPr/>
      <dgm:t>
        <a:bodyPr/>
        <a:lstStyle/>
        <a:p>
          <a:endParaRPr lang="en-US"/>
        </a:p>
      </dgm:t>
    </dgm:pt>
    <dgm:pt modelId="{C9E85746-6094-4560-A93D-B638DECE8E24}" type="sibTrans" cxnId="{68F506FF-9D55-49B7-A7FB-5F40B83A68BB}">
      <dgm:prSet/>
      <dgm:spPr/>
      <dgm:t>
        <a:bodyPr/>
        <a:lstStyle/>
        <a:p>
          <a:endParaRPr lang="en-US"/>
        </a:p>
      </dgm:t>
    </dgm:pt>
    <dgm:pt modelId="{ACE91D22-3E06-42D6-B75E-C8463DD7BF4D}">
      <dgm:prSet/>
      <dgm:spPr/>
      <dgm:t>
        <a:bodyPr/>
        <a:lstStyle/>
        <a:p>
          <a:r>
            <a:rPr lang="en-US" dirty="0"/>
            <a:t>= 4 535 kr i </a:t>
          </a:r>
          <a:r>
            <a:rPr lang="en-US" b="1" dirty="0"/>
            <a:t>betalningsutrymme</a:t>
          </a:r>
        </a:p>
      </dgm:t>
    </dgm:pt>
    <dgm:pt modelId="{368B8A2E-302A-4561-8DDB-3266807F751A}" type="parTrans" cxnId="{E28F08FA-73C8-4E4E-98FC-E0AFEC92B1EB}">
      <dgm:prSet/>
      <dgm:spPr/>
      <dgm:t>
        <a:bodyPr/>
        <a:lstStyle/>
        <a:p>
          <a:endParaRPr lang="en-US"/>
        </a:p>
      </dgm:t>
    </dgm:pt>
    <dgm:pt modelId="{102D00FF-53D3-4BC5-BCD3-197C7018E410}" type="sibTrans" cxnId="{E28F08FA-73C8-4E4E-98FC-E0AFEC92B1EB}">
      <dgm:prSet/>
      <dgm:spPr/>
      <dgm:t>
        <a:bodyPr/>
        <a:lstStyle/>
        <a:p>
          <a:endParaRPr lang="en-US"/>
        </a:p>
      </dgm:t>
    </dgm:pt>
    <dgm:pt modelId="{80F227C5-FE30-426E-9949-580BF9F25F5E}" type="pres">
      <dgm:prSet presAssocID="{DFBF2A9B-F792-4955-9441-7E1D918C69BD}" presName="Name0" presStyleCnt="0">
        <dgm:presLayoutVars>
          <dgm:dir/>
          <dgm:animLvl val="lvl"/>
          <dgm:resizeHandles val="exact"/>
        </dgm:presLayoutVars>
      </dgm:prSet>
      <dgm:spPr/>
    </dgm:pt>
    <dgm:pt modelId="{4D3DF5D5-2C60-4DDE-B37B-E990B76E1033}" type="pres">
      <dgm:prSet presAssocID="{C2FD9F9B-5704-4704-B353-1AE85A9C5B5E}" presName="linNode" presStyleCnt="0"/>
      <dgm:spPr/>
    </dgm:pt>
    <dgm:pt modelId="{B995C8E4-CEAE-4C01-94B4-859F0595CE73}" type="pres">
      <dgm:prSet presAssocID="{C2FD9F9B-5704-4704-B353-1AE85A9C5B5E}" presName="parentText" presStyleLbl="node1" presStyleIdx="0" presStyleCnt="7">
        <dgm:presLayoutVars>
          <dgm:chMax val="1"/>
          <dgm:bulletEnabled val="1"/>
        </dgm:presLayoutVars>
      </dgm:prSet>
      <dgm:spPr/>
    </dgm:pt>
    <dgm:pt modelId="{DAD42138-4D04-4685-8AB5-F6E54856E9DB}" type="pres">
      <dgm:prSet presAssocID="{3CE10779-57E8-41D2-A1E2-FBA2E0B50D4F}" presName="sp" presStyleCnt="0"/>
      <dgm:spPr/>
    </dgm:pt>
    <dgm:pt modelId="{CFC8F695-6DA8-41DD-8ED0-263637B903E4}" type="pres">
      <dgm:prSet presAssocID="{1E742B6D-61E7-47B0-B91E-52B40319D57D}" presName="linNode" presStyleCnt="0"/>
      <dgm:spPr/>
    </dgm:pt>
    <dgm:pt modelId="{A6F5EC4B-12D7-4BAB-8B30-640937325A04}" type="pres">
      <dgm:prSet presAssocID="{1E742B6D-61E7-47B0-B91E-52B40319D57D}" presName="parentText" presStyleLbl="node1" presStyleIdx="1" presStyleCnt="7">
        <dgm:presLayoutVars>
          <dgm:chMax val="1"/>
          <dgm:bulletEnabled val="1"/>
        </dgm:presLayoutVars>
      </dgm:prSet>
      <dgm:spPr/>
    </dgm:pt>
    <dgm:pt modelId="{9D7742D9-E07F-4726-8BA8-87D379742C98}" type="pres">
      <dgm:prSet presAssocID="{31439745-FD21-425F-A553-6C0498857445}" presName="sp" presStyleCnt="0"/>
      <dgm:spPr/>
    </dgm:pt>
    <dgm:pt modelId="{4FBF6C40-6BDB-475E-8016-91515E5342CD}" type="pres">
      <dgm:prSet presAssocID="{462FEEAB-F7A0-474C-8E0C-71734864C77B}" presName="linNode" presStyleCnt="0"/>
      <dgm:spPr/>
    </dgm:pt>
    <dgm:pt modelId="{ED3A6365-8211-4561-9455-7AD44077D2E9}" type="pres">
      <dgm:prSet presAssocID="{462FEEAB-F7A0-474C-8E0C-71734864C77B}" presName="parentText" presStyleLbl="node1" presStyleIdx="2" presStyleCnt="7">
        <dgm:presLayoutVars>
          <dgm:chMax val="1"/>
          <dgm:bulletEnabled val="1"/>
        </dgm:presLayoutVars>
      </dgm:prSet>
      <dgm:spPr/>
    </dgm:pt>
    <dgm:pt modelId="{2556E0BC-0A52-4D48-B2E2-0E53F33EB8A9}" type="pres">
      <dgm:prSet presAssocID="{672547AE-1B4D-421E-AD9B-05206CABBD5C}" presName="sp" presStyleCnt="0"/>
      <dgm:spPr/>
    </dgm:pt>
    <dgm:pt modelId="{F5E58891-61A9-450A-84D7-DAF2316746FF}" type="pres">
      <dgm:prSet presAssocID="{AA67C5B9-A8BD-4CCE-B0E6-E3BE35332C90}" presName="linNode" presStyleCnt="0"/>
      <dgm:spPr/>
    </dgm:pt>
    <dgm:pt modelId="{5739FAFB-8EA7-4BA3-8B83-C2490DADE4BA}" type="pres">
      <dgm:prSet presAssocID="{AA67C5B9-A8BD-4CCE-B0E6-E3BE35332C90}" presName="parentText" presStyleLbl="node1" presStyleIdx="3" presStyleCnt="7">
        <dgm:presLayoutVars>
          <dgm:chMax val="1"/>
          <dgm:bulletEnabled val="1"/>
        </dgm:presLayoutVars>
      </dgm:prSet>
      <dgm:spPr/>
    </dgm:pt>
    <dgm:pt modelId="{53972540-DA08-4BB2-9620-59E5EC9F5B36}" type="pres">
      <dgm:prSet presAssocID="{2911E0AB-9704-4B94-819E-E9669C0FE32B}" presName="sp" presStyleCnt="0"/>
      <dgm:spPr/>
    </dgm:pt>
    <dgm:pt modelId="{8243AFFC-30B0-4E41-A3D2-F7398A38363D}" type="pres">
      <dgm:prSet presAssocID="{998D2793-5A18-4E49-A629-C6587793CF92}" presName="linNode" presStyleCnt="0"/>
      <dgm:spPr/>
    </dgm:pt>
    <dgm:pt modelId="{13ED8E2C-2BE2-4588-AE86-FC5BB799E2B9}" type="pres">
      <dgm:prSet presAssocID="{998D2793-5A18-4E49-A629-C6587793CF92}" presName="parentText" presStyleLbl="node1" presStyleIdx="4" presStyleCnt="7">
        <dgm:presLayoutVars>
          <dgm:chMax val="1"/>
          <dgm:bulletEnabled val="1"/>
        </dgm:presLayoutVars>
      </dgm:prSet>
      <dgm:spPr/>
    </dgm:pt>
    <dgm:pt modelId="{7478DBCE-3E52-4151-AFD8-8751DDEDB035}" type="pres">
      <dgm:prSet presAssocID="{545D149C-C37C-4557-AA72-CB1858C64A71}" presName="sp" presStyleCnt="0"/>
      <dgm:spPr/>
    </dgm:pt>
    <dgm:pt modelId="{311A3248-F32B-4CD1-84AB-D0119EB9E795}" type="pres">
      <dgm:prSet presAssocID="{6592F20F-BC58-4B82-A08F-4D584E6B66A4}" presName="linNode" presStyleCnt="0"/>
      <dgm:spPr/>
    </dgm:pt>
    <dgm:pt modelId="{5194B5BF-D650-4C2E-8487-96F3A21EAA5F}" type="pres">
      <dgm:prSet presAssocID="{6592F20F-BC58-4B82-A08F-4D584E6B66A4}" presName="parentText" presStyleLbl="node1" presStyleIdx="5" presStyleCnt="7">
        <dgm:presLayoutVars>
          <dgm:chMax val="1"/>
          <dgm:bulletEnabled val="1"/>
        </dgm:presLayoutVars>
      </dgm:prSet>
      <dgm:spPr/>
    </dgm:pt>
    <dgm:pt modelId="{2EF3FE51-9B3E-4CB9-A6A2-4FBE3AF4B45D}" type="pres">
      <dgm:prSet presAssocID="{C9E85746-6094-4560-A93D-B638DECE8E24}" presName="sp" presStyleCnt="0"/>
      <dgm:spPr/>
    </dgm:pt>
    <dgm:pt modelId="{028D7A35-5890-404F-A101-CB16627753DC}" type="pres">
      <dgm:prSet presAssocID="{ACE91D22-3E06-42D6-B75E-C8463DD7BF4D}" presName="linNode" presStyleCnt="0"/>
      <dgm:spPr/>
    </dgm:pt>
    <dgm:pt modelId="{C7F1A9A0-C860-4E16-B6CD-491CF2C9E473}" type="pres">
      <dgm:prSet presAssocID="{ACE91D22-3E06-42D6-B75E-C8463DD7BF4D}" presName="parentText" presStyleLbl="node1" presStyleIdx="6" presStyleCnt="7">
        <dgm:presLayoutVars>
          <dgm:chMax val="1"/>
          <dgm:bulletEnabled val="1"/>
        </dgm:presLayoutVars>
      </dgm:prSet>
      <dgm:spPr/>
    </dgm:pt>
  </dgm:ptLst>
  <dgm:cxnLst>
    <dgm:cxn modelId="{63E80404-030E-4B06-B57E-0D15848C9EFA}" type="presOf" srcId="{C2FD9F9B-5704-4704-B353-1AE85A9C5B5E}" destId="{B995C8E4-CEAE-4C01-94B4-859F0595CE73}" srcOrd="0" destOrd="0" presId="urn:microsoft.com/office/officeart/2005/8/layout/vList5"/>
    <dgm:cxn modelId="{E3612A11-F365-46F1-8893-135D8A38B457}" type="presOf" srcId="{ACE91D22-3E06-42D6-B75E-C8463DD7BF4D}" destId="{C7F1A9A0-C860-4E16-B6CD-491CF2C9E473}" srcOrd="0" destOrd="0" presId="urn:microsoft.com/office/officeart/2005/8/layout/vList5"/>
    <dgm:cxn modelId="{5CBB7015-92FE-4F63-ACB9-216A142C59E1}" type="presOf" srcId="{DFBF2A9B-F792-4955-9441-7E1D918C69BD}" destId="{80F227C5-FE30-426E-9949-580BF9F25F5E}" srcOrd="0" destOrd="0" presId="urn:microsoft.com/office/officeart/2005/8/layout/vList5"/>
    <dgm:cxn modelId="{A7585917-5825-4104-8ECB-A8954D9973BE}" type="presOf" srcId="{1E742B6D-61E7-47B0-B91E-52B40319D57D}" destId="{A6F5EC4B-12D7-4BAB-8B30-640937325A04}" srcOrd="0" destOrd="0" presId="urn:microsoft.com/office/officeart/2005/8/layout/vList5"/>
    <dgm:cxn modelId="{0023775F-2B12-4E95-B31A-C482A139429E}" type="presOf" srcId="{AA67C5B9-A8BD-4CCE-B0E6-E3BE35332C90}" destId="{5739FAFB-8EA7-4BA3-8B83-C2490DADE4BA}" srcOrd="0" destOrd="0" presId="urn:microsoft.com/office/officeart/2005/8/layout/vList5"/>
    <dgm:cxn modelId="{50F31050-724F-4060-9A8C-29D74A9CB90F}" srcId="{DFBF2A9B-F792-4955-9441-7E1D918C69BD}" destId="{998D2793-5A18-4E49-A629-C6587793CF92}" srcOrd="4" destOrd="0" parTransId="{8A7D9201-F194-43EE-80C4-BDE21B4BF083}" sibTransId="{545D149C-C37C-4557-AA72-CB1858C64A71}"/>
    <dgm:cxn modelId="{027FFA55-AA10-4EF4-B403-BAADDBA44048}" srcId="{DFBF2A9B-F792-4955-9441-7E1D918C69BD}" destId="{462FEEAB-F7A0-474C-8E0C-71734864C77B}" srcOrd="2" destOrd="0" parTransId="{03B80C80-7781-4D8F-8171-4DF97C137310}" sibTransId="{672547AE-1B4D-421E-AD9B-05206CABBD5C}"/>
    <dgm:cxn modelId="{476D8D5A-4C4D-4AD2-B498-E76307285DD5}" type="presOf" srcId="{998D2793-5A18-4E49-A629-C6587793CF92}" destId="{13ED8E2C-2BE2-4588-AE86-FC5BB799E2B9}" srcOrd="0" destOrd="0" presId="urn:microsoft.com/office/officeart/2005/8/layout/vList5"/>
    <dgm:cxn modelId="{6074E997-0E43-4A2F-B261-8908A2D064AB}" srcId="{DFBF2A9B-F792-4955-9441-7E1D918C69BD}" destId="{1E742B6D-61E7-47B0-B91E-52B40319D57D}" srcOrd="1" destOrd="0" parTransId="{221AD5A0-A03D-4BBA-9C74-127B3CF9B622}" sibTransId="{31439745-FD21-425F-A553-6C0498857445}"/>
    <dgm:cxn modelId="{6B11B69D-550C-4DAD-9844-39BF98319128}" srcId="{DFBF2A9B-F792-4955-9441-7E1D918C69BD}" destId="{AA67C5B9-A8BD-4CCE-B0E6-E3BE35332C90}" srcOrd="3" destOrd="0" parTransId="{12F7CA81-1FBE-4BFD-AE1B-348D12FB5A47}" sibTransId="{2911E0AB-9704-4B94-819E-E9669C0FE32B}"/>
    <dgm:cxn modelId="{3B8672A4-8B32-4CB9-8A88-85E5A7DC6B99}" srcId="{DFBF2A9B-F792-4955-9441-7E1D918C69BD}" destId="{C2FD9F9B-5704-4704-B353-1AE85A9C5B5E}" srcOrd="0" destOrd="0" parTransId="{7BF22B5C-C8A0-4D2E-8886-673F565B0753}" sibTransId="{3CE10779-57E8-41D2-A1E2-FBA2E0B50D4F}"/>
    <dgm:cxn modelId="{9B7B73D7-EB10-483E-939E-2146FAED0F43}" type="presOf" srcId="{462FEEAB-F7A0-474C-8E0C-71734864C77B}" destId="{ED3A6365-8211-4561-9455-7AD44077D2E9}" srcOrd="0" destOrd="0" presId="urn:microsoft.com/office/officeart/2005/8/layout/vList5"/>
    <dgm:cxn modelId="{86E776DD-18B9-4871-A0B4-D7B15E248FC2}" type="presOf" srcId="{6592F20F-BC58-4B82-A08F-4D584E6B66A4}" destId="{5194B5BF-D650-4C2E-8487-96F3A21EAA5F}" srcOrd="0" destOrd="0" presId="urn:microsoft.com/office/officeart/2005/8/layout/vList5"/>
    <dgm:cxn modelId="{E28F08FA-73C8-4E4E-98FC-E0AFEC92B1EB}" srcId="{DFBF2A9B-F792-4955-9441-7E1D918C69BD}" destId="{ACE91D22-3E06-42D6-B75E-C8463DD7BF4D}" srcOrd="6" destOrd="0" parTransId="{368B8A2E-302A-4561-8DDB-3266807F751A}" sibTransId="{102D00FF-53D3-4BC5-BCD3-197C7018E410}"/>
    <dgm:cxn modelId="{68F506FF-9D55-49B7-A7FB-5F40B83A68BB}" srcId="{DFBF2A9B-F792-4955-9441-7E1D918C69BD}" destId="{6592F20F-BC58-4B82-A08F-4D584E6B66A4}" srcOrd="5" destOrd="0" parTransId="{F08F05A9-1D00-432E-9D45-6A4BE7FF7FB2}" sibTransId="{C9E85746-6094-4560-A93D-B638DECE8E24}"/>
    <dgm:cxn modelId="{B8EFC491-C912-48A1-896C-E63D2FE197CD}" type="presParOf" srcId="{80F227C5-FE30-426E-9949-580BF9F25F5E}" destId="{4D3DF5D5-2C60-4DDE-B37B-E990B76E1033}" srcOrd="0" destOrd="0" presId="urn:microsoft.com/office/officeart/2005/8/layout/vList5"/>
    <dgm:cxn modelId="{BAAC5E8F-46AF-4F7F-8B9A-8DD42D290C31}" type="presParOf" srcId="{4D3DF5D5-2C60-4DDE-B37B-E990B76E1033}" destId="{B995C8E4-CEAE-4C01-94B4-859F0595CE73}" srcOrd="0" destOrd="0" presId="urn:microsoft.com/office/officeart/2005/8/layout/vList5"/>
    <dgm:cxn modelId="{F6B67440-AA69-4EB3-9B82-1625F2753EE4}" type="presParOf" srcId="{80F227C5-FE30-426E-9949-580BF9F25F5E}" destId="{DAD42138-4D04-4685-8AB5-F6E54856E9DB}" srcOrd="1" destOrd="0" presId="urn:microsoft.com/office/officeart/2005/8/layout/vList5"/>
    <dgm:cxn modelId="{9A23CE94-90FF-4BBA-8F7D-2305239747BD}" type="presParOf" srcId="{80F227C5-FE30-426E-9949-580BF9F25F5E}" destId="{CFC8F695-6DA8-41DD-8ED0-263637B903E4}" srcOrd="2" destOrd="0" presId="urn:microsoft.com/office/officeart/2005/8/layout/vList5"/>
    <dgm:cxn modelId="{48C0827C-3A27-463E-BB08-0EC5F2A19A19}" type="presParOf" srcId="{CFC8F695-6DA8-41DD-8ED0-263637B903E4}" destId="{A6F5EC4B-12D7-4BAB-8B30-640937325A04}" srcOrd="0" destOrd="0" presId="urn:microsoft.com/office/officeart/2005/8/layout/vList5"/>
    <dgm:cxn modelId="{538DF0BC-6934-4BD6-83EF-6CD5F00CE0BE}" type="presParOf" srcId="{80F227C5-FE30-426E-9949-580BF9F25F5E}" destId="{9D7742D9-E07F-4726-8BA8-87D379742C98}" srcOrd="3" destOrd="0" presId="urn:microsoft.com/office/officeart/2005/8/layout/vList5"/>
    <dgm:cxn modelId="{03B8FD58-373E-40BF-A6C8-C1BDA7695BD3}" type="presParOf" srcId="{80F227C5-FE30-426E-9949-580BF9F25F5E}" destId="{4FBF6C40-6BDB-475E-8016-91515E5342CD}" srcOrd="4" destOrd="0" presId="urn:microsoft.com/office/officeart/2005/8/layout/vList5"/>
    <dgm:cxn modelId="{8BDE4A4C-158A-4DE2-B7BD-08185B50771E}" type="presParOf" srcId="{4FBF6C40-6BDB-475E-8016-91515E5342CD}" destId="{ED3A6365-8211-4561-9455-7AD44077D2E9}" srcOrd="0" destOrd="0" presId="urn:microsoft.com/office/officeart/2005/8/layout/vList5"/>
    <dgm:cxn modelId="{B7DD50F4-32F1-4500-A665-F15FB705CA0C}" type="presParOf" srcId="{80F227C5-FE30-426E-9949-580BF9F25F5E}" destId="{2556E0BC-0A52-4D48-B2E2-0E53F33EB8A9}" srcOrd="5" destOrd="0" presId="urn:microsoft.com/office/officeart/2005/8/layout/vList5"/>
    <dgm:cxn modelId="{25C2B35A-9005-4A72-A214-3BA073CFF3D6}" type="presParOf" srcId="{80F227C5-FE30-426E-9949-580BF9F25F5E}" destId="{F5E58891-61A9-450A-84D7-DAF2316746FF}" srcOrd="6" destOrd="0" presId="urn:microsoft.com/office/officeart/2005/8/layout/vList5"/>
    <dgm:cxn modelId="{F3668F6A-E4C5-43C3-B2E1-B3852599CB34}" type="presParOf" srcId="{F5E58891-61A9-450A-84D7-DAF2316746FF}" destId="{5739FAFB-8EA7-4BA3-8B83-C2490DADE4BA}" srcOrd="0" destOrd="0" presId="urn:microsoft.com/office/officeart/2005/8/layout/vList5"/>
    <dgm:cxn modelId="{A3471AB8-56D0-4C92-B830-FE6E0312FB73}" type="presParOf" srcId="{80F227C5-FE30-426E-9949-580BF9F25F5E}" destId="{53972540-DA08-4BB2-9620-59E5EC9F5B36}" srcOrd="7" destOrd="0" presId="urn:microsoft.com/office/officeart/2005/8/layout/vList5"/>
    <dgm:cxn modelId="{53892DF5-9CEC-4EDC-947E-772F90DAB04A}" type="presParOf" srcId="{80F227C5-FE30-426E-9949-580BF9F25F5E}" destId="{8243AFFC-30B0-4E41-A3D2-F7398A38363D}" srcOrd="8" destOrd="0" presId="urn:microsoft.com/office/officeart/2005/8/layout/vList5"/>
    <dgm:cxn modelId="{A2569AB9-DED7-433A-9EFF-4E280CBC32DB}" type="presParOf" srcId="{8243AFFC-30B0-4E41-A3D2-F7398A38363D}" destId="{13ED8E2C-2BE2-4588-AE86-FC5BB799E2B9}" srcOrd="0" destOrd="0" presId="urn:microsoft.com/office/officeart/2005/8/layout/vList5"/>
    <dgm:cxn modelId="{A0B127CA-E644-4456-BCB5-1B29ECB6E48C}" type="presParOf" srcId="{80F227C5-FE30-426E-9949-580BF9F25F5E}" destId="{7478DBCE-3E52-4151-AFD8-8751DDEDB035}" srcOrd="9" destOrd="0" presId="urn:microsoft.com/office/officeart/2005/8/layout/vList5"/>
    <dgm:cxn modelId="{689E98A5-3F57-4607-80A5-CC0B6D4CDAEF}" type="presParOf" srcId="{80F227C5-FE30-426E-9949-580BF9F25F5E}" destId="{311A3248-F32B-4CD1-84AB-D0119EB9E795}" srcOrd="10" destOrd="0" presId="urn:microsoft.com/office/officeart/2005/8/layout/vList5"/>
    <dgm:cxn modelId="{D033AFD8-F538-4338-B866-E13B6229596F}" type="presParOf" srcId="{311A3248-F32B-4CD1-84AB-D0119EB9E795}" destId="{5194B5BF-D650-4C2E-8487-96F3A21EAA5F}" srcOrd="0" destOrd="0" presId="urn:microsoft.com/office/officeart/2005/8/layout/vList5"/>
    <dgm:cxn modelId="{DFF228A5-B891-49EA-97FF-996F538D0C91}" type="presParOf" srcId="{80F227C5-FE30-426E-9949-580BF9F25F5E}" destId="{2EF3FE51-9B3E-4CB9-A6A2-4FBE3AF4B45D}" srcOrd="11" destOrd="0" presId="urn:microsoft.com/office/officeart/2005/8/layout/vList5"/>
    <dgm:cxn modelId="{18C580A7-1958-442B-A553-C10422EF99B3}" type="presParOf" srcId="{80F227C5-FE30-426E-9949-580BF9F25F5E}" destId="{028D7A35-5890-404F-A101-CB16627753DC}" srcOrd="12" destOrd="0" presId="urn:microsoft.com/office/officeart/2005/8/layout/vList5"/>
    <dgm:cxn modelId="{7535D263-B417-46FA-8E52-8F16218C6A00}" type="presParOf" srcId="{028D7A35-5890-404F-A101-CB16627753DC}" destId="{C7F1A9A0-C860-4E16-B6CD-491CF2C9E473}"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DF614-AE51-4D55-8740-791212C9324D}">
      <dsp:nvSpPr>
        <dsp:cNvPr id="0" name=""/>
        <dsp:cNvSpPr/>
      </dsp:nvSpPr>
      <dsp:spPr>
        <a:xfrm>
          <a:off x="21228" y="245735"/>
          <a:ext cx="2337792" cy="1402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Arbetsresor</a:t>
          </a:r>
        </a:p>
      </dsp:txBody>
      <dsp:txXfrm>
        <a:off x="21228" y="245735"/>
        <a:ext cx="2337792" cy="1402675"/>
      </dsp:txXfrm>
    </dsp:sp>
    <dsp:sp modelId="{2C91DF6C-5CAA-4125-9663-C9AF37B36622}">
      <dsp:nvSpPr>
        <dsp:cNvPr id="0" name=""/>
        <dsp:cNvSpPr/>
      </dsp:nvSpPr>
      <dsp:spPr>
        <a:xfrm>
          <a:off x="2574518" y="245735"/>
          <a:ext cx="2337792" cy="1402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Barnomsorg </a:t>
          </a:r>
        </a:p>
      </dsp:txBody>
      <dsp:txXfrm>
        <a:off x="2574518" y="245735"/>
        <a:ext cx="2337792" cy="1402675"/>
      </dsp:txXfrm>
    </dsp:sp>
    <dsp:sp modelId="{3ECE16C2-FB3F-46E5-8036-1A9BCC9B3AC3}">
      <dsp:nvSpPr>
        <dsp:cNvPr id="0" name=""/>
        <dsp:cNvSpPr/>
      </dsp:nvSpPr>
      <dsp:spPr>
        <a:xfrm>
          <a:off x="5146089" y="245735"/>
          <a:ext cx="2337792" cy="1402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Färdtjänst</a:t>
          </a:r>
        </a:p>
      </dsp:txBody>
      <dsp:txXfrm>
        <a:off x="5146089" y="245735"/>
        <a:ext cx="2337792" cy="1402675"/>
      </dsp:txXfrm>
    </dsp:sp>
    <dsp:sp modelId="{B1C819FF-DB87-4497-A4A9-A043019679C2}">
      <dsp:nvSpPr>
        <dsp:cNvPr id="0" name=""/>
        <dsp:cNvSpPr/>
      </dsp:nvSpPr>
      <dsp:spPr>
        <a:xfrm>
          <a:off x="7717661" y="245735"/>
          <a:ext cx="2337792" cy="1402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Hemtjänst</a:t>
          </a:r>
          <a:r>
            <a:rPr lang="en-US" sz="1800" kern="1200"/>
            <a:t> </a:t>
          </a:r>
        </a:p>
      </dsp:txBody>
      <dsp:txXfrm>
        <a:off x="7717661" y="245735"/>
        <a:ext cx="2337792" cy="1402675"/>
      </dsp:txXfrm>
    </dsp:sp>
    <dsp:sp modelId="{A3304027-7E3E-487E-83E1-BDF022C1DBB0}">
      <dsp:nvSpPr>
        <dsp:cNvPr id="0" name=""/>
        <dsp:cNvSpPr/>
      </dsp:nvSpPr>
      <dsp:spPr>
        <a:xfrm>
          <a:off x="2946" y="1882189"/>
          <a:ext cx="2337792" cy="1402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Uppvärmning</a:t>
          </a:r>
          <a:endParaRPr lang="en-US" sz="1800" kern="1200"/>
        </a:p>
      </dsp:txBody>
      <dsp:txXfrm>
        <a:off x="2946" y="1882189"/>
        <a:ext cx="2337792" cy="1402675"/>
      </dsp:txXfrm>
    </dsp:sp>
    <dsp:sp modelId="{00EA7CC8-806F-437D-8FBD-DCA38CF4DF88}">
      <dsp:nvSpPr>
        <dsp:cNvPr id="0" name=""/>
        <dsp:cNvSpPr/>
      </dsp:nvSpPr>
      <dsp:spPr>
        <a:xfrm>
          <a:off x="2574518" y="1882189"/>
          <a:ext cx="2337792" cy="1402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Medicin och sjukvård</a:t>
          </a:r>
        </a:p>
      </dsp:txBody>
      <dsp:txXfrm>
        <a:off x="2574518" y="1882189"/>
        <a:ext cx="2337792" cy="1402675"/>
      </dsp:txXfrm>
    </dsp:sp>
    <dsp:sp modelId="{DD2B9048-15A4-4EC2-94F6-7B8A7E02F605}">
      <dsp:nvSpPr>
        <dsp:cNvPr id="0" name=""/>
        <dsp:cNvSpPr/>
      </dsp:nvSpPr>
      <dsp:spPr>
        <a:xfrm>
          <a:off x="5146089" y="1882189"/>
          <a:ext cx="2337792" cy="1402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Tandvård och glasögon</a:t>
          </a:r>
        </a:p>
      </dsp:txBody>
      <dsp:txXfrm>
        <a:off x="5146089" y="1882189"/>
        <a:ext cx="2337792" cy="1402675"/>
      </dsp:txXfrm>
    </dsp:sp>
    <dsp:sp modelId="{4A750ACB-A551-4E44-8ACC-ED71C80B1690}">
      <dsp:nvSpPr>
        <dsp:cNvPr id="0" name=""/>
        <dsp:cNvSpPr/>
      </dsp:nvSpPr>
      <dsp:spPr>
        <a:xfrm>
          <a:off x="7717661" y="1882189"/>
          <a:ext cx="2337792" cy="1402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Umgängeskostnader </a:t>
          </a:r>
        </a:p>
      </dsp:txBody>
      <dsp:txXfrm>
        <a:off x="7717661" y="1882189"/>
        <a:ext cx="2337792" cy="1402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5C8E4-CEAE-4C01-94B4-859F0595CE73}">
      <dsp:nvSpPr>
        <dsp:cNvPr id="0" name=""/>
        <dsp:cNvSpPr/>
      </dsp:nvSpPr>
      <dsp:spPr>
        <a:xfrm>
          <a:off x="3218687" y="367"/>
          <a:ext cx="3621024" cy="5883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t>Inkomst: </a:t>
          </a:r>
        </a:p>
        <a:p>
          <a:pPr marL="0" lvl="0" indent="0" algn="ctr" defTabSz="666750">
            <a:lnSpc>
              <a:spcPct val="90000"/>
            </a:lnSpc>
            <a:spcBef>
              <a:spcPct val="0"/>
            </a:spcBef>
            <a:spcAft>
              <a:spcPct val="35000"/>
            </a:spcAft>
            <a:buNone/>
          </a:pPr>
          <a:r>
            <a:rPr lang="en-US" sz="1500" kern="1200" dirty="0"/>
            <a:t>20 000 kr netto</a:t>
          </a:r>
        </a:p>
      </dsp:txBody>
      <dsp:txXfrm>
        <a:off x="3247408" y="29088"/>
        <a:ext cx="3563582" cy="530919"/>
      </dsp:txXfrm>
    </dsp:sp>
    <dsp:sp modelId="{A6F5EC4B-12D7-4BAB-8B30-640937325A04}">
      <dsp:nvSpPr>
        <dsp:cNvPr id="0" name=""/>
        <dsp:cNvSpPr/>
      </dsp:nvSpPr>
      <dsp:spPr>
        <a:xfrm>
          <a:off x="3218687" y="618146"/>
          <a:ext cx="3621024" cy="5883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t>Normalbelopp: 6 090 kr</a:t>
          </a:r>
        </a:p>
      </dsp:txBody>
      <dsp:txXfrm>
        <a:off x="3247408" y="646867"/>
        <a:ext cx="3563582" cy="530919"/>
      </dsp:txXfrm>
    </dsp:sp>
    <dsp:sp modelId="{ED3A6365-8211-4561-9455-7AD44077D2E9}">
      <dsp:nvSpPr>
        <dsp:cNvPr id="0" name=""/>
        <dsp:cNvSpPr/>
      </dsp:nvSpPr>
      <dsp:spPr>
        <a:xfrm>
          <a:off x="3218687" y="1235926"/>
          <a:ext cx="3621024" cy="5883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t>Hyra: 8 000 kr</a:t>
          </a:r>
        </a:p>
      </dsp:txBody>
      <dsp:txXfrm>
        <a:off x="3247408" y="1264647"/>
        <a:ext cx="3563582" cy="530919"/>
      </dsp:txXfrm>
    </dsp:sp>
    <dsp:sp modelId="{5739FAFB-8EA7-4BA3-8B83-C2490DADE4BA}">
      <dsp:nvSpPr>
        <dsp:cNvPr id="0" name=""/>
        <dsp:cNvSpPr/>
      </dsp:nvSpPr>
      <dsp:spPr>
        <a:xfrm>
          <a:off x="3218687" y="1853706"/>
          <a:ext cx="3621024" cy="5883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t>SL-</a:t>
          </a:r>
          <a:r>
            <a:rPr lang="en-US" sz="1500" kern="1200" dirty="0" err="1"/>
            <a:t>kort</a:t>
          </a:r>
          <a:r>
            <a:rPr lang="en-US" sz="1500" kern="1200" dirty="0"/>
            <a:t>: 1 020 kr </a:t>
          </a:r>
        </a:p>
      </dsp:txBody>
      <dsp:txXfrm>
        <a:off x="3247408" y="1882427"/>
        <a:ext cx="3563582" cy="530919"/>
      </dsp:txXfrm>
    </dsp:sp>
    <dsp:sp modelId="{13ED8E2C-2BE2-4588-AE86-FC5BB799E2B9}">
      <dsp:nvSpPr>
        <dsp:cNvPr id="0" name=""/>
        <dsp:cNvSpPr/>
      </dsp:nvSpPr>
      <dsp:spPr>
        <a:xfrm>
          <a:off x="3218687" y="2471486"/>
          <a:ext cx="3621024" cy="5883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t>Sjukvård och medicin inom högkostnadsskyddet: 355 kr </a:t>
          </a:r>
        </a:p>
      </dsp:txBody>
      <dsp:txXfrm>
        <a:off x="3247408" y="2500207"/>
        <a:ext cx="3563582" cy="530919"/>
      </dsp:txXfrm>
    </dsp:sp>
    <dsp:sp modelId="{5194B5BF-D650-4C2E-8487-96F3A21EAA5F}">
      <dsp:nvSpPr>
        <dsp:cNvPr id="0" name=""/>
        <dsp:cNvSpPr/>
      </dsp:nvSpPr>
      <dsp:spPr>
        <a:xfrm>
          <a:off x="3218687" y="3089266"/>
          <a:ext cx="3621024" cy="5883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t>= 15 465 kr i </a:t>
          </a:r>
          <a:r>
            <a:rPr lang="en-US" sz="1500" b="1" kern="1200" dirty="0"/>
            <a:t>förbehållsbelopp</a:t>
          </a:r>
          <a:r>
            <a:rPr lang="en-US" sz="1500" kern="1200" dirty="0"/>
            <a:t> </a:t>
          </a:r>
        </a:p>
      </dsp:txBody>
      <dsp:txXfrm>
        <a:off x="3247408" y="3117987"/>
        <a:ext cx="3563582" cy="530919"/>
      </dsp:txXfrm>
    </dsp:sp>
    <dsp:sp modelId="{C7F1A9A0-C860-4E16-B6CD-491CF2C9E473}">
      <dsp:nvSpPr>
        <dsp:cNvPr id="0" name=""/>
        <dsp:cNvSpPr/>
      </dsp:nvSpPr>
      <dsp:spPr>
        <a:xfrm>
          <a:off x="3218687" y="3707046"/>
          <a:ext cx="3621024" cy="5883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t>= 4 535 kr i </a:t>
          </a:r>
          <a:r>
            <a:rPr lang="en-US" sz="1500" b="1" kern="1200" dirty="0"/>
            <a:t>betalningsutrymme</a:t>
          </a:r>
        </a:p>
      </dsp:txBody>
      <dsp:txXfrm>
        <a:off x="3247408" y="3735767"/>
        <a:ext cx="3563582" cy="53091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800FF7-5C64-4359-8443-42B12657B8D2}" type="datetimeFigureOut">
              <a:rPr lang="sv-SE" smtClean="0"/>
              <a:t>2024-05-24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089B5B-52C1-48CD-89C6-23F34D0F2508}" type="slidenum">
              <a:rPr lang="sv-SE" smtClean="0"/>
              <a:t>‹#›</a:t>
            </a:fld>
            <a:endParaRPr lang="sv-SE"/>
          </a:p>
        </p:txBody>
      </p:sp>
    </p:spTree>
    <p:extLst>
      <p:ext uri="{BB962C8B-B14F-4D97-AF65-F5344CB8AC3E}">
        <p14:creationId xmlns:p14="http://schemas.microsoft.com/office/powerpoint/2010/main" val="1143065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Arbetat med budget- och skuldrådgivning i 9 år i olika utsträckning. Startade konsultbolaget 2021 och har sedan dess hjälpt 9 olika kommuner med budget- och skuldrådgivning till sina invånare. </a:t>
            </a:r>
          </a:p>
        </p:txBody>
      </p:sp>
      <p:sp>
        <p:nvSpPr>
          <p:cNvPr id="4" name="Platshållare för bildnummer 3"/>
          <p:cNvSpPr>
            <a:spLocks noGrp="1"/>
          </p:cNvSpPr>
          <p:nvPr>
            <p:ph type="sldNum" sz="quarter" idx="5"/>
          </p:nvPr>
        </p:nvSpPr>
        <p:spPr/>
        <p:txBody>
          <a:bodyPr/>
          <a:lstStyle/>
          <a:p>
            <a:fld id="{36089B5B-52C1-48CD-89C6-23F34D0F2508}" type="slidenum">
              <a:rPr lang="sv-SE" smtClean="0"/>
              <a:t>2</a:t>
            </a:fld>
            <a:endParaRPr lang="sv-SE"/>
          </a:p>
        </p:txBody>
      </p:sp>
    </p:spTree>
    <p:extLst>
      <p:ext uri="{BB962C8B-B14F-4D97-AF65-F5344CB8AC3E}">
        <p14:creationId xmlns:p14="http://schemas.microsoft.com/office/powerpoint/2010/main" val="4009893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är ett exempel på ett ackordsförslag. Personen har fått ett större belopp, tillexempel ett arv eller försäkringspengar. Då kan man ansöka om ett ackord för att komma ”billigare” undan. Man erbjuder borgenären ett belopp och man kommer fram till en uppgörelse. Är man överens så betalas beloppet in och resten av skulden avskrivs. Borgenären får säkra pengar in. Förslaget skickas till samtliga borgenärer och alla ser då att alla borgenärer får lika mycket av ackordslikviden. I detta exempel så är det en uppgörelse på att betala totalt 95K på en totalskuld på 110K. </a:t>
            </a:r>
          </a:p>
        </p:txBody>
      </p:sp>
      <p:sp>
        <p:nvSpPr>
          <p:cNvPr id="4" name="Platshållare för bildnummer 3"/>
          <p:cNvSpPr>
            <a:spLocks noGrp="1"/>
          </p:cNvSpPr>
          <p:nvPr>
            <p:ph type="sldNum" sz="quarter" idx="5"/>
          </p:nvPr>
        </p:nvSpPr>
        <p:spPr/>
        <p:txBody>
          <a:bodyPr/>
          <a:lstStyle/>
          <a:p>
            <a:fld id="{36089B5B-52C1-48CD-89C6-23F34D0F2508}" type="slidenum">
              <a:rPr lang="sv-SE" smtClean="0"/>
              <a:t>11</a:t>
            </a:fld>
            <a:endParaRPr lang="sv-SE"/>
          </a:p>
        </p:txBody>
      </p:sp>
    </p:spTree>
    <p:extLst>
      <p:ext uri="{BB962C8B-B14F-4D97-AF65-F5344CB8AC3E}">
        <p14:creationId xmlns:p14="http://schemas.microsoft.com/office/powerpoint/2010/main" val="3433333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 </a:t>
            </a:r>
            <a:r>
              <a:rPr lang="sv-SE" dirty="0" err="1"/>
              <a:t>skusan</a:t>
            </a:r>
            <a:r>
              <a:rPr lang="sv-SE" dirty="0"/>
              <a:t> pågår alltid i 5 år. Ibland kan KFM besluta att en person ska få en kortare betalningsplan. Men detta är ingenting man kan ansöka om. När man har skuldsanering så betalar man ett bestämt belopp direkt till KFM varje månad utom i juni och december – dessa är betalningsfria månader. Man får behålla en buffert för oförutsägbara utgifter. CSN skulder är det bara förfallna skulder som ingår. Övrig del får man oftast anstånd på och betalas tillbaka efter skuldsaneringen är slut.  Alla skulder som fanns innan beslut om inledande av skuldsanering ingår i saneringen. </a:t>
            </a:r>
          </a:p>
        </p:txBody>
      </p:sp>
      <p:sp>
        <p:nvSpPr>
          <p:cNvPr id="4" name="Platshållare för bildnummer 3"/>
          <p:cNvSpPr>
            <a:spLocks noGrp="1"/>
          </p:cNvSpPr>
          <p:nvPr>
            <p:ph type="sldNum" sz="quarter" idx="5"/>
          </p:nvPr>
        </p:nvSpPr>
        <p:spPr/>
        <p:txBody>
          <a:bodyPr/>
          <a:lstStyle/>
          <a:p>
            <a:fld id="{36089B5B-52C1-48CD-89C6-23F34D0F2508}" type="slidenum">
              <a:rPr lang="sv-SE" smtClean="0"/>
              <a:t>12</a:t>
            </a:fld>
            <a:endParaRPr lang="sv-SE"/>
          </a:p>
        </p:txBody>
      </p:sp>
    </p:spTree>
    <p:extLst>
      <p:ext uri="{BB962C8B-B14F-4D97-AF65-F5344CB8AC3E}">
        <p14:creationId xmlns:p14="http://schemas.microsoft.com/office/powerpoint/2010/main" val="215400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Man ska vara så pass skuldsatt att man inte kan betala tillbaka på egen hand. Man ska ändå ha gjort det man kan för att betala, tillexempel sålt av tillgångar med övervärde. Betalat in det man kan. Har man tillgångar, tillexempel en bil för att ta sig till arbetet så får den inte vara värd så mycket, ca 30 000 kr är ett riktmärke. Man får inte ha näringsförbud, man kan ansöka när näringsförbudet upphört. Har man begått brott så vill KFM att det har gått lite tid innan man ansöker för att påvisa att man inte begår fler brott och tar sig ut till samhället. Har man skulder på grund av missbruk så är det bra om man tar hjälp för att komma ur det innan man ansöker. Har en stabilitet i livet, ordnad boendesituation, en stabil inkomst. Slutar skuldsätta sig. KFM prövar skäligheten och gör en bedömning utifrån varje person. </a:t>
            </a:r>
          </a:p>
        </p:txBody>
      </p:sp>
      <p:sp>
        <p:nvSpPr>
          <p:cNvPr id="4" name="Platshållare för bildnummer 3"/>
          <p:cNvSpPr>
            <a:spLocks noGrp="1"/>
          </p:cNvSpPr>
          <p:nvPr>
            <p:ph type="sldNum" sz="quarter" idx="5"/>
          </p:nvPr>
        </p:nvSpPr>
        <p:spPr/>
        <p:txBody>
          <a:bodyPr/>
          <a:lstStyle/>
          <a:p>
            <a:fld id="{36089B5B-52C1-48CD-89C6-23F34D0F2508}" type="slidenum">
              <a:rPr lang="sv-SE" smtClean="0"/>
              <a:t>13</a:t>
            </a:fld>
            <a:endParaRPr lang="sv-SE"/>
          </a:p>
        </p:txBody>
      </p:sp>
    </p:spTree>
    <p:extLst>
      <p:ext uri="{BB962C8B-B14F-4D97-AF65-F5344CB8AC3E}">
        <p14:creationId xmlns:p14="http://schemas.microsoft.com/office/powerpoint/2010/main" val="1865440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Ansökan skickas in till KFM via blankett eller e-tjänst. Det är en väntetid på ca 9 månader från att ansökan skickas in till ett beslut. De börjar handlägga ansökan efter ca 6 månader. Om KFM går vidare med ansökan så beslutar de om inledande av skuldsanering. Då gör de en kungörelse på Bolagsverkets Post- och Inrikes tidningar där de uppmanar alla borgenärer som har en fordran inkomma med uppgifter om skulden. Detta för att KFM då ska kunna fastställa hur mycket skulderna är på och vilka som ska ingå i saneringen. Om borgenären inte meddelar sin skuld och den inte uppkommer på annat sätt så kan inte borgenären senare kräva personen på skulden. Så missas det att tas med en skuld så kommer den troligtvis uppdagas i denna kungörelse. I ansökan tar man med alla skulder man känner till för att påvisa att man är skuldsatt. </a:t>
            </a:r>
          </a:p>
        </p:txBody>
      </p:sp>
      <p:sp>
        <p:nvSpPr>
          <p:cNvPr id="4" name="Platshållare för bildnummer 3"/>
          <p:cNvSpPr>
            <a:spLocks noGrp="1"/>
          </p:cNvSpPr>
          <p:nvPr>
            <p:ph type="sldNum" sz="quarter" idx="5"/>
          </p:nvPr>
        </p:nvSpPr>
        <p:spPr/>
        <p:txBody>
          <a:bodyPr/>
          <a:lstStyle/>
          <a:p>
            <a:fld id="{36089B5B-52C1-48CD-89C6-23F34D0F2508}" type="slidenum">
              <a:rPr lang="sv-SE" smtClean="0"/>
              <a:t>14</a:t>
            </a:fld>
            <a:endParaRPr lang="sv-SE"/>
          </a:p>
        </p:txBody>
      </p:sp>
    </p:spTree>
    <p:extLst>
      <p:ext uri="{BB962C8B-B14F-4D97-AF65-F5344CB8AC3E}">
        <p14:creationId xmlns:p14="http://schemas.microsoft.com/office/powerpoint/2010/main" val="2969079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Skillnaden mellan utmätning och skuldsanering. Man lever på samma belopp vid båda situationerna, dock får man fördelar i och med betalningsfria månader och pengar till en buffert när man har skuldsanering. Man vet också att det tar slut efter 5 år. </a:t>
            </a:r>
          </a:p>
        </p:txBody>
      </p:sp>
      <p:sp>
        <p:nvSpPr>
          <p:cNvPr id="4" name="Platshållare för bildnummer 3"/>
          <p:cNvSpPr>
            <a:spLocks noGrp="1"/>
          </p:cNvSpPr>
          <p:nvPr>
            <p:ph type="sldNum" sz="quarter" idx="5"/>
          </p:nvPr>
        </p:nvSpPr>
        <p:spPr/>
        <p:txBody>
          <a:bodyPr/>
          <a:lstStyle/>
          <a:p>
            <a:fld id="{36089B5B-52C1-48CD-89C6-23F34D0F2508}" type="slidenum">
              <a:rPr lang="sv-SE" smtClean="0"/>
              <a:t>15</a:t>
            </a:fld>
            <a:endParaRPr lang="sv-SE"/>
          </a:p>
        </p:txBody>
      </p:sp>
    </p:spTree>
    <p:extLst>
      <p:ext uri="{BB962C8B-B14F-4D97-AF65-F5344CB8AC3E}">
        <p14:creationId xmlns:p14="http://schemas.microsoft.com/office/powerpoint/2010/main" val="2254270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Dröjsmålsränta – räknas på summan för köpet, ink moms. Ingen dröjsmålsränta på tillexempel påminnelseavgifter. Företaget får bestämma hur hög räntan ska vara men det ska informeras innan köpet och inte vara orimligt hög. Fick man info om sista betalningsdag? - Dröjsmålsräntan börjar från sista betalningsdagen. Fick man inte info om sista betalningsdag – räntan börjar då 30 dagar efter att företaget meddelat detta, meddelat det på tillexempel fakturan. </a:t>
            </a:r>
            <a:br>
              <a:rPr lang="sv-SE" dirty="0"/>
            </a:br>
            <a:br>
              <a:rPr lang="sv-SE" dirty="0"/>
            </a:br>
            <a:r>
              <a:rPr lang="sv-SE" dirty="0"/>
              <a:t>Kostnaderna för betalningsföreläggande och verkställighet brukar vanligtvis läggas på gäldenären. </a:t>
            </a:r>
          </a:p>
        </p:txBody>
      </p:sp>
      <p:sp>
        <p:nvSpPr>
          <p:cNvPr id="4" name="Platshållare för bildnummer 3"/>
          <p:cNvSpPr>
            <a:spLocks noGrp="1"/>
          </p:cNvSpPr>
          <p:nvPr>
            <p:ph type="sldNum" sz="quarter" idx="5"/>
          </p:nvPr>
        </p:nvSpPr>
        <p:spPr/>
        <p:txBody>
          <a:bodyPr/>
          <a:lstStyle/>
          <a:p>
            <a:fld id="{36089B5B-52C1-48CD-89C6-23F34D0F2508}" type="slidenum">
              <a:rPr lang="sv-SE" smtClean="0"/>
              <a:t>16</a:t>
            </a:fld>
            <a:endParaRPr lang="sv-SE"/>
          </a:p>
        </p:txBody>
      </p:sp>
    </p:spTree>
    <p:extLst>
      <p:ext uri="{BB962C8B-B14F-4D97-AF65-F5344CB8AC3E}">
        <p14:creationId xmlns:p14="http://schemas.microsoft.com/office/powerpoint/2010/main" val="1354367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Skuldsatta vuxna invånare. Statistik från årsskiftet 2023/2024. </a:t>
            </a:r>
          </a:p>
          <a:p>
            <a:endParaRPr lang="sv-SE" dirty="0"/>
          </a:p>
          <a:p>
            <a:r>
              <a:rPr lang="sv-SE" b="1" dirty="0">
                <a:latin typeface="+mj-lt"/>
              </a:rPr>
              <a:t>Nacka: </a:t>
            </a:r>
            <a:br>
              <a:rPr lang="sv-SE" dirty="0">
                <a:latin typeface="+mj-lt"/>
              </a:rPr>
            </a:br>
            <a:r>
              <a:rPr lang="sv-SE" dirty="0">
                <a:latin typeface="+mj-lt"/>
              </a:rPr>
              <a:t>1 914 personer</a:t>
            </a:r>
            <a:br>
              <a:rPr lang="sv-SE" dirty="0">
                <a:latin typeface="+mj-lt"/>
              </a:rPr>
            </a:br>
            <a:r>
              <a:rPr lang="sv-SE" dirty="0">
                <a:latin typeface="+mj-lt"/>
              </a:rPr>
              <a:t>974 491 574 kr</a:t>
            </a:r>
            <a:br>
              <a:rPr lang="sv-SE" dirty="0">
                <a:latin typeface="+mj-lt"/>
              </a:rPr>
            </a:br>
            <a:r>
              <a:rPr lang="sv-SE" dirty="0">
                <a:latin typeface="+mj-lt"/>
              </a:rPr>
              <a:t>2,27 %</a:t>
            </a:r>
          </a:p>
          <a:p>
            <a:r>
              <a:rPr lang="sv-SE" b="1" dirty="0">
                <a:latin typeface="+mj-lt"/>
              </a:rPr>
              <a:t>Vaxholm: </a:t>
            </a:r>
            <a:br>
              <a:rPr lang="sv-SE" dirty="0">
                <a:latin typeface="+mj-lt"/>
              </a:rPr>
            </a:br>
            <a:r>
              <a:rPr lang="sv-SE" dirty="0">
                <a:latin typeface="+mj-lt"/>
              </a:rPr>
              <a:t>182 personer</a:t>
            </a:r>
            <a:br>
              <a:rPr lang="sv-SE" dirty="0">
                <a:latin typeface="+mj-lt"/>
              </a:rPr>
            </a:br>
            <a:r>
              <a:rPr lang="sv-SE" dirty="0">
                <a:latin typeface="+mj-lt"/>
              </a:rPr>
              <a:t>62 582 034 kr </a:t>
            </a:r>
            <a:br>
              <a:rPr lang="sv-SE" dirty="0">
                <a:latin typeface="+mj-lt"/>
              </a:rPr>
            </a:br>
            <a:r>
              <a:rPr lang="sv-SE" dirty="0">
                <a:latin typeface="+mj-lt"/>
              </a:rPr>
              <a:t>1,96 % </a:t>
            </a:r>
          </a:p>
          <a:p>
            <a:r>
              <a:rPr lang="sv-SE" b="1" dirty="0">
                <a:latin typeface="+mj-lt"/>
              </a:rPr>
              <a:t>Värmdö: </a:t>
            </a:r>
          </a:p>
          <a:p>
            <a:r>
              <a:rPr lang="sv-SE" dirty="0">
                <a:latin typeface="+mj-lt"/>
              </a:rPr>
              <a:t>1034 personer</a:t>
            </a:r>
            <a:br>
              <a:rPr lang="sv-SE" dirty="0">
                <a:latin typeface="+mj-lt"/>
              </a:rPr>
            </a:br>
            <a:r>
              <a:rPr lang="sv-SE" dirty="0">
                <a:latin typeface="+mj-lt"/>
              </a:rPr>
              <a:t>355 223 139 kr</a:t>
            </a:r>
            <a:br>
              <a:rPr lang="sv-SE" dirty="0">
                <a:latin typeface="+mj-lt"/>
              </a:rPr>
            </a:br>
            <a:r>
              <a:rPr lang="sv-SE" dirty="0">
                <a:latin typeface="+mj-lt"/>
              </a:rPr>
              <a:t>2,88 %</a:t>
            </a:r>
            <a:endParaRPr lang="sv-SE" dirty="0"/>
          </a:p>
        </p:txBody>
      </p:sp>
      <p:sp>
        <p:nvSpPr>
          <p:cNvPr id="4" name="Platshållare för bildnummer 3"/>
          <p:cNvSpPr>
            <a:spLocks noGrp="1"/>
          </p:cNvSpPr>
          <p:nvPr>
            <p:ph type="sldNum" sz="quarter" idx="5"/>
          </p:nvPr>
        </p:nvSpPr>
        <p:spPr/>
        <p:txBody>
          <a:bodyPr/>
          <a:lstStyle/>
          <a:p>
            <a:fld id="{36089B5B-52C1-48CD-89C6-23F34D0F2508}" type="slidenum">
              <a:rPr lang="sv-SE" smtClean="0"/>
              <a:t>17</a:t>
            </a:fld>
            <a:endParaRPr lang="sv-SE"/>
          </a:p>
        </p:txBody>
      </p:sp>
    </p:spTree>
    <p:extLst>
      <p:ext uri="{BB962C8B-B14F-4D97-AF65-F5344CB8AC3E}">
        <p14:creationId xmlns:p14="http://schemas.microsoft.com/office/powerpoint/2010/main" val="822709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det uppstår felaktigheter i en faktura gällande en vara eller tjänst kan jag tipsa om att ta kontakt med Hallå Konsument. De kan ge vägledning hur man gör för att bestrida en faktura och vad man som konsument har för rättigheter. En väldigt bra hemsida och det finns möjlighet att ringa och maila för att få hjälp med sitt ärende. </a:t>
            </a:r>
          </a:p>
        </p:txBody>
      </p:sp>
      <p:sp>
        <p:nvSpPr>
          <p:cNvPr id="4" name="Platshållare för bildnummer 3"/>
          <p:cNvSpPr>
            <a:spLocks noGrp="1"/>
          </p:cNvSpPr>
          <p:nvPr>
            <p:ph type="sldNum" sz="quarter" idx="5"/>
          </p:nvPr>
        </p:nvSpPr>
        <p:spPr/>
        <p:txBody>
          <a:bodyPr/>
          <a:lstStyle/>
          <a:p>
            <a:fld id="{36089B5B-52C1-48CD-89C6-23F34D0F2508}" type="slidenum">
              <a:rPr lang="sv-SE" smtClean="0"/>
              <a:t>18</a:t>
            </a:fld>
            <a:endParaRPr lang="sv-SE"/>
          </a:p>
        </p:txBody>
      </p:sp>
    </p:spTree>
    <p:extLst>
      <p:ext uri="{BB962C8B-B14F-4D97-AF65-F5344CB8AC3E}">
        <p14:creationId xmlns:p14="http://schemas.microsoft.com/office/powerpoint/2010/main" val="2559107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kan man räkna ut hur mycket ett lån kostar eller man vill jämföra olika försäkringar. Kan även få tips kring separation, skilsmässa eller vad man kan tänka på kring sparande. </a:t>
            </a:r>
          </a:p>
        </p:txBody>
      </p:sp>
      <p:sp>
        <p:nvSpPr>
          <p:cNvPr id="4" name="Platshållare för bildnummer 3"/>
          <p:cNvSpPr>
            <a:spLocks noGrp="1"/>
          </p:cNvSpPr>
          <p:nvPr>
            <p:ph type="sldNum" sz="quarter" idx="5"/>
          </p:nvPr>
        </p:nvSpPr>
        <p:spPr/>
        <p:txBody>
          <a:bodyPr/>
          <a:lstStyle/>
          <a:p>
            <a:fld id="{36089B5B-52C1-48CD-89C6-23F34D0F2508}" type="slidenum">
              <a:rPr lang="sv-SE" smtClean="0"/>
              <a:t>19</a:t>
            </a:fld>
            <a:endParaRPr lang="sv-SE"/>
          </a:p>
        </p:txBody>
      </p:sp>
    </p:spTree>
    <p:extLst>
      <p:ext uri="{BB962C8B-B14F-4D97-AF65-F5344CB8AC3E}">
        <p14:creationId xmlns:p14="http://schemas.microsoft.com/office/powerpoint/2010/main" val="2905051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Ser olika ut i landet. En del kommuner samverkar och ger rådgivning åt varandra. En del arbetar med det ensam andra är en grupp. En del kommuner har en delad tjänst och arbetar med detta parallellt med BUS tillexempel ekonomiskt bistånd, dödsbohandläggning eller vräkningsförebyggande arbete. En del anlita en konsult eller någon på timmar beroende på inflödet. Men oavsett så ska kommunen erbjuda sina invånare BUS. </a:t>
            </a:r>
          </a:p>
        </p:txBody>
      </p:sp>
      <p:sp>
        <p:nvSpPr>
          <p:cNvPr id="4" name="Platshållare för bildnummer 3"/>
          <p:cNvSpPr>
            <a:spLocks noGrp="1"/>
          </p:cNvSpPr>
          <p:nvPr>
            <p:ph type="sldNum" sz="quarter" idx="5"/>
          </p:nvPr>
        </p:nvSpPr>
        <p:spPr/>
        <p:txBody>
          <a:bodyPr/>
          <a:lstStyle/>
          <a:p>
            <a:fld id="{36089B5B-52C1-48CD-89C6-23F34D0F2508}" type="slidenum">
              <a:rPr lang="sv-SE" smtClean="0"/>
              <a:t>3</a:t>
            </a:fld>
            <a:endParaRPr lang="sv-SE"/>
          </a:p>
        </p:txBody>
      </p:sp>
    </p:spTree>
    <p:extLst>
      <p:ext uri="{BB962C8B-B14F-4D97-AF65-F5344CB8AC3E}">
        <p14:creationId xmlns:p14="http://schemas.microsoft.com/office/powerpoint/2010/main" val="350212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Vad kan man få hjälp med från budget- och skuld? Dessa saker. Det man ska komma ihåg är att rådgivningen är frivillig och det är hjälp till självhjälp. Vill man starta upp en rådgivning med oss är det bra om personen är motiverad och är villig att göra en förändring. Det är personen som söker stöd behöver också vara delaktig.</a:t>
            </a:r>
          </a:p>
        </p:txBody>
      </p:sp>
      <p:sp>
        <p:nvSpPr>
          <p:cNvPr id="4" name="Platshållare för bildnummer 3"/>
          <p:cNvSpPr>
            <a:spLocks noGrp="1"/>
          </p:cNvSpPr>
          <p:nvPr>
            <p:ph type="sldNum" sz="quarter" idx="5"/>
          </p:nvPr>
        </p:nvSpPr>
        <p:spPr/>
        <p:txBody>
          <a:bodyPr/>
          <a:lstStyle/>
          <a:p>
            <a:fld id="{36089B5B-52C1-48CD-89C6-23F34D0F2508}" type="slidenum">
              <a:rPr lang="sv-SE" smtClean="0"/>
              <a:t>4</a:t>
            </a:fld>
            <a:endParaRPr lang="sv-SE"/>
          </a:p>
        </p:txBody>
      </p:sp>
    </p:spTree>
    <p:extLst>
      <p:ext uri="{BB962C8B-B14F-4D97-AF65-F5344CB8AC3E}">
        <p14:creationId xmlns:p14="http://schemas.microsoft.com/office/powerpoint/2010/main" val="476469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Att göra en budget är det viktigaste i ekonomin. Vad finns det för inkomster och fasta utgifter. Hur mycket finns kvar för rörliga kostnader så som mat, aktiviteter och shopping. Minska onödiga kostnader som man inte behöver egentligen. Tillexempel streamingtjänster, gymkort, abonnemang eller liknande. Se över om man har rätt till bidrag: bostadsbidrag, bostadstillägg, omvårdnadsbidrag, underhållsstöd. Det finns flera olika sidor och </a:t>
            </a:r>
            <a:r>
              <a:rPr lang="sv-SE" sz="1800" kern="100" dirty="0" err="1">
                <a:effectLst/>
                <a:latin typeface="Aptos" panose="020B0004020202020204" pitchFamily="34" charset="0"/>
                <a:ea typeface="Aptos" panose="020B0004020202020204" pitchFamily="34" charset="0"/>
                <a:cs typeface="Times New Roman" panose="02020603050405020304" pitchFamily="18" charset="0"/>
              </a:rPr>
              <a:t>appar</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som man kan göra sin budget i. Konsumentverket har en som är bra samt att ni ska ha tillgång till ett bra budgetverktyg som god man. Konsumentverket har en lista med referensvärden där man kan få ett ”hum” om vad som är en rimlig kostnad i olika kategorier.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36089B5B-52C1-48CD-89C6-23F34D0F2508}" type="slidenum">
              <a:rPr lang="sv-SE" smtClean="0"/>
              <a:t>5</a:t>
            </a:fld>
            <a:endParaRPr lang="sv-SE"/>
          </a:p>
        </p:txBody>
      </p:sp>
    </p:spTree>
    <p:extLst>
      <p:ext uri="{BB962C8B-B14F-4D97-AF65-F5344CB8AC3E}">
        <p14:creationId xmlns:p14="http://schemas.microsoft.com/office/powerpoint/2010/main" val="3119903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man inte kan betala ett inkassokrav eller en faktura i sin helhet kan det vara aktuellt att försöka få en avbetalningsplan på den fakturan eller kravet. Har man flera lån eller krediter som man betalar mer än vad man egentligen klarar av kan man försöka få igenom en avbetalningsplan. Det viktigaste innan är att göra en budget för att få fram vad man kan betala i en avbetalningsplan. I detta fall så kan personen erbjuda 3 500 kr per månad och på en totalskuld på 110 000 kr tar det 32 månader (2 år 6 mån). Fryst ränta. Alla borgenärer behöver godkänna för att det ska kunna genomföras. </a:t>
            </a:r>
          </a:p>
        </p:txBody>
      </p:sp>
      <p:sp>
        <p:nvSpPr>
          <p:cNvPr id="4" name="Platshållare för bildnummer 3"/>
          <p:cNvSpPr>
            <a:spLocks noGrp="1"/>
          </p:cNvSpPr>
          <p:nvPr>
            <p:ph type="sldNum" sz="quarter" idx="5"/>
          </p:nvPr>
        </p:nvSpPr>
        <p:spPr/>
        <p:txBody>
          <a:bodyPr/>
          <a:lstStyle/>
          <a:p>
            <a:fld id="{36089B5B-52C1-48CD-89C6-23F34D0F2508}" type="slidenum">
              <a:rPr lang="sv-SE" smtClean="0"/>
              <a:t>6</a:t>
            </a:fld>
            <a:endParaRPr lang="sv-SE"/>
          </a:p>
        </p:txBody>
      </p:sp>
    </p:spTree>
    <p:extLst>
      <p:ext uri="{BB962C8B-B14F-4D97-AF65-F5344CB8AC3E}">
        <p14:creationId xmlns:p14="http://schemas.microsoft.com/office/powerpoint/2010/main" val="1112843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Har man utmätning på sin inkomst så får man behålla ett belopp som kallas för förbehållsbelopp. Det är tänkt ska gå till boende, levnadskostnader och andra utgifter som man har rätt att behålla pengar för. När man har utmätning finns inget utrymme att betala på skulder vid sidan om. De pengarna som man får behålla ska gå till att ha en skälig levnadsstandard. Kronofogden kan besluta om utmätning på alla inkomster där det finns ett betalningsutrymme. Alla bidrag räknas med i inkomsten så som barnbidrag, omvårdnadsbidrag, bostadsbidrag, m.m. </a:t>
            </a:r>
          </a:p>
        </p:txBody>
      </p:sp>
      <p:sp>
        <p:nvSpPr>
          <p:cNvPr id="4" name="Platshållare för bildnummer 3"/>
          <p:cNvSpPr>
            <a:spLocks noGrp="1"/>
          </p:cNvSpPr>
          <p:nvPr>
            <p:ph type="sldNum" sz="quarter" idx="5"/>
          </p:nvPr>
        </p:nvSpPr>
        <p:spPr/>
        <p:txBody>
          <a:bodyPr/>
          <a:lstStyle/>
          <a:p>
            <a:fld id="{36089B5B-52C1-48CD-89C6-23F34D0F2508}" type="slidenum">
              <a:rPr lang="sv-SE" smtClean="0"/>
              <a:t>7</a:t>
            </a:fld>
            <a:endParaRPr lang="sv-SE"/>
          </a:p>
        </p:txBody>
      </p:sp>
    </p:spTree>
    <p:extLst>
      <p:ext uri="{BB962C8B-B14F-4D97-AF65-F5344CB8AC3E}">
        <p14:creationId xmlns:p14="http://schemas.microsoft.com/office/powerpoint/2010/main" val="238520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Normalbeloppet bestäms varje år utifrån konsumentprisindex som Statistiska Centralbyrån fastställer på regeringens uppdrag varje år. </a:t>
            </a:r>
          </a:p>
        </p:txBody>
      </p:sp>
      <p:sp>
        <p:nvSpPr>
          <p:cNvPr id="4" name="Platshållare för bildnummer 3"/>
          <p:cNvSpPr>
            <a:spLocks noGrp="1"/>
          </p:cNvSpPr>
          <p:nvPr>
            <p:ph type="sldNum" sz="quarter" idx="5"/>
          </p:nvPr>
        </p:nvSpPr>
        <p:spPr/>
        <p:txBody>
          <a:bodyPr/>
          <a:lstStyle/>
          <a:p>
            <a:fld id="{36089B5B-52C1-48CD-89C6-23F34D0F2508}" type="slidenum">
              <a:rPr lang="sv-SE" smtClean="0"/>
              <a:t>8</a:t>
            </a:fld>
            <a:endParaRPr lang="sv-SE"/>
          </a:p>
        </p:txBody>
      </p:sp>
    </p:spTree>
    <p:extLst>
      <p:ext uri="{BB962C8B-B14F-4D97-AF65-F5344CB8AC3E}">
        <p14:creationId xmlns:p14="http://schemas.microsoft.com/office/powerpoint/2010/main" val="1271675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man har kostnad för sjukvård/medicin utöver högkostnadsskyddet så kan KFM ta hänsyn till detta om man kan styrka det med tillexempel ett läkarintyg. Om man är i behov av tandvård och/eller glasögon så kan man skicka in ett kostnadsförslag som styrker denna kostnad och då kan KFM ta hänsyn till detta i utmätningen. Kostnader för umgänge med sina barn samt kostnader för umgängesresor (55 kr per dag/barn)</a:t>
            </a:r>
          </a:p>
        </p:txBody>
      </p:sp>
      <p:sp>
        <p:nvSpPr>
          <p:cNvPr id="4" name="Platshållare för bildnummer 3"/>
          <p:cNvSpPr>
            <a:spLocks noGrp="1"/>
          </p:cNvSpPr>
          <p:nvPr>
            <p:ph type="sldNum" sz="quarter" idx="5"/>
          </p:nvPr>
        </p:nvSpPr>
        <p:spPr/>
        <p:txBody>
          <a:bodyPr/>
          <a:lstStyle/>
          <a:p>
            <a:fld id="{36089B5B-52C1-48CD-89C6-23F34D0F2508}" type="slidenum">
              <a:rPr lang="sv-SE" smtClean="0"/>
              <a:t>9</a:t>
            </a:fld>
            <a:endParaRPr lang="sv-SE"/>
          </a:p>
        </p:txBody>
      </p:sp>
    </p:spTree>
    <p:extLst>
      <p:ext uri="{BB962C8B-B14F-4D97-AF65-F5344CB8AC3E}">
        <p14:creationId xmlns:p14="http://schemas.microsoft.com/office/powerpoint/2010/main" val="182831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är ett exempel på hur en klassisk förbehållsberäkning ser ut. Ibland kan betalningsutrymmet vara lägre än vad man betalar idag när skulderna inte är hos KFM. I vissa fall lever personen långt under existens minimum och då kan det vara en fördel att låta skulderna gå till KFM och betala via löneutmätning om man gjort allt för att lösa situationen på egen hand. Personen kanske betalar 8 000 kr i avbetalningar och går då 3 465 kr back. </a:t>
            </a:r>
          </a:p>
        </p:txBody>
      </p:sp>
      <p:sp>
        <p:nvSpPr>
          <p:cNvPr id="4" name="Platshållare för bildnummer 3"/>
          <p:cNvSpPr>
            <a:spLocks noGrp="1"/>
          </p:cNvSpPr>
          <p:nvPr>
            <p:ph type="sldNum" sz="quarter" idx="5"/>
          </p:nvPr>
        </p:nvSpPr>
        <p:spPr/>
        <p:txBody>
          <a:bodyPr/>
          <a:lstStyle/>
          <a:p>
            <a:fld id="{36089B5B-52C1-48CD-89C6-23F34D0F2508}" type="slidenum">
              <a:rPr lang="sv-SE" smtClean="0"/>
              <a:t>10</a:t>
            </a:fld>
            <a:endParaRPr lang="sv-SE"/>
          </a:p>
        </p:txBody>
      </p:sp>
    </p:spTree>
    <p:extLst>
      <p:ext uri="{BB962C8B-B14F-4D97-AF65-F5344CB8AC3E}">
        <p14:creationId xmlns:p14="http://schemas.microsoft.com/office/powerpoint/2010/main" val="2699449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5/24/2024</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882126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79848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81042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0064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5/24/2024</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352125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75351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5/24/2024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93781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5/24/2024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64835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5/24/2024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036896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5/24/2024</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395316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5/24/2024</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63842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5/24/2024</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25727156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47" r:id="rId5"/>
    <p:sldLayoutId id="2147483753" r:id="rId6"/>
    <p:sldLayoutId id="2147483748" r:id="rId7"/>
    <p:sldLayoutId id="2147483749" r:id="rId8"/>
    <p:sldLayoutId id="2147483750" r:id="rId9"/>
    <p:sldLayoutId id="2147483751" r:id="rId10"/>
    <p:sldLayoutId id="2147483752" r:id="rId11"/>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www.hallakonsument.se/"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hyperlink" Target="http://www.konsumenternas.se/"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2" descr="Vit kalkylator">
            <a:extLst>
              <a:ext uri="{FF2B5EF4-FFF2-40B4-BE49-F238E27FC236}">
                <a16:creationId xmlns:a16="http://schemas.microsoft.com/office/drawing/2014/main" id="{2BE82E6B-B1F6-8F6B-244E-590A79419904}"/>
              </a:ext>
            </a:extLst>
          </p:cNvPr>
          <p:cNvPicPr>
            <a:picLocks noChangeAspect="1"/>
          </p:cNvPicPr>
          <p:nvPr/>
        </p:nvPicPr>
        <p:blipFill rotWithShape="1">
          <a:blip r:embed="rId2"/>
          <a:srcRect t="28" b="15702"/>
          <a:stretch/>
        </p:blipFill>
        <p:spPr>
          <a:xfrm>
            <a:off x="20" y="10"/>
            <a:ext cx="12191979" cy="6857989"/>
          </a:xfrm>
          <a:prstGeom prst="rect">
            <a:avLst/>
          </a:prstGeom>
        </p:spPr>
      </p:pic>
      <p:sp useBgFill="1">
        <p:nvSpPr>
          <p:cNvPr id="32" name="Rectangle 31">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sv-SE"/>
          </a:p>
        </p:txBody>
      </p:sp>
      <p:sp>
        <p:nvSpPr>
          <p:cNvPr id="34" name="Rectangle 33">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sv-SE"/>
          </a:p>
        </p:txBody>
      </p:sp>
      <p:sp>
        <p:nvSpPr>
          <p:cNvPr id="2" name="Rubrik 1">
            <a:extLst>
              <a:ext uri="{FF2B5EF4-FFF2-40B4-BE49-F238E27FC236}">
                <a16:creationId xmlns:a16="http://schemas.microsoft.com/office/drawing/2014/main" id="{3A7A1992-4AA1-D589-E5B2-87328462CA58}"/>
              </a:ext>
            </a:extLst>
          </p:cNvPr>
          <p:cNvSpPr>
            <a:spLocks noGrp="1"/>
          </p:cNvSpPr>
          <p:nvPr>
            <p:ph type="ctrTitle"/>
          </p:nvPr>
        </p:nvSpPr>
        <p:spPr>
          <a:xfrm>
            <a:off x="1771131" y="3067565"/>
            <a:ext cx="8649738" cy="1207655"/>
          </a:xfrm>
        </p:spPr>
        <p:txBody>
          <a:bodyPr>
            <a:normAutofit fontScale="90000"/>
          </a:bodyPr>
          <a:lstStyle/>
          <a:p>
            <a:r>
              <a:rPr lang="sv-SE" sz="5400" dirty="0">
                <a:ea typeface="Calibri" panose="020F0502020204030204" pitchFamily="34" charset="0"/>
                <a:cs typeface="Calibri" panose="020F0502020204030204" pitchFamily="34" charset="0"/>
              </a:rPr>
              <a:t>Budget- och skuldrådgivning</a:t>
            </a:r>
            <a:br>
              <a:rPr lang="sv-SE" sz="5400" dirty="0">
                <a:ea typeface="Calibri" panose="020F0502020204030204" pitchFamily="34" charset="0"/>
                <a:cs typeface="Calibri" panose="020F0502020204030204" pitchFamily="34" charset="0"/>
              </a:rPr>
            </a:br>
            <a:endParaRPr lang="sv-SE" sz="5400" dirty="0">
              <a:ea typeface="Calibri" panose="020F0502020204030204" pitchFamily="34" charset="0"/>
              <a:cs typeface="Calibri" panose="020F0502020204030204" pitchFamily="34" charset="0"/>
            </a:endParaRPr>
          </a:p>
        </p:txBody>
      </p:sp>
      <p:sp>
        <p:nvSpPr>
          <p:cNvPr id="36" name="Rectangle 35">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cxnSp>
        <p:nvCxnSpPr>
          <p:cNvPr id="38" name="Straight Connector 37">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3" name="textruta 2">
            <a:extLst>
              <a:ext uri="{FF2B5EF4-FFF2-40B4-BE49-F238E27FC236}">
                <a16:creationId xmlns:a16="http://schemas.microsoft.com/office/drawing/2014/main" id="{CD2846B3-8DEF-E83F-3190-A00203A85DEB}"/>
              </a:ext>
            </a:extLst>
          </p:cNvPr>
          <p:cNvSpPr txBox="1"/>
          <p:nvPr/>
        </p:nvSpPr>
        <p:spPr>
          <a:xfrm>
            <a:off x="4387273" y="4181475"/>
            <a:ext cx="3318452" cy="369332"/>
          </a:xfrm>
          <a:prstGeom prst="rect">
            <a:avLst/>
          </a:prstGeom>
          <a:noFill/>
        </p:spPr>
        <p:txBody>
          <a:bodyPr wrap="square" rtlCol="0">
            <a:spAutoFit/>
          </a:bodyPr>
          <a:lstStyle/>
          <a:p>
            <a:r>
              <a:rPr lang="sv-SE" dirty="0">
                <a:latin typeface="+mj-lt"/>
              </a:rPr>
              <a:t>Nacka stadshus 13 maj 2024</a:t>
            </a:r>
          </a:p>
        </p:txBody>
      </p:sp>
    </p:spTree>
    <p:extLst>
      <p:ext uri="{BB962C8B-B14F-4D97-AF65-F5344CB8AC3E}">
        <p14:creationId xmlns:p14="http://schemas.microsoft.com/office/powerpoint/2010/main" val="1741460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649583-BFEF-87F8-3423-2C9C280B296A}"/>
              </a:ext>
            </a:extLst>
          </p:cNvPr>
          <p:cNvSpPr>
            <a:spLocks noGrp="1"/>
          </p:cNvSpPr>
          <p:nvPr>
            <p:ph type="title"/>
          </p:nvPr>
        </p:nvSpPr>
        <p:spPr/>
        <p:txBody>
          <a:bodyPr>
            <a:normAutofit/>
          </a:bodyPr>
          <a:lstStyle/>
          <a:p>
            <a:pPr algn="ctr"/>
            <a:r>
              <a:rPr lang="sv-SE" sz="4000" dirty="0"/>
              <a:t>Förbehållsbelopp &amp; Betalningsutrymme</a:t>
            </a:r>
          </a:p>
        </p:txBody>
      </p:sp>
      <p:graphicFrame>
        <p:nvGraphicFramePr>
          <p:cNvPr id="7" name="Platshållare för innehåll 2">
            <a:extLst>
              <a:ext uri="{FF2B5EF4-FFF2-40B4-BE49-F238E27FC236}">
                <a16:creationId xmlns:a16="http://schemas.microsoft.com/office/drawing/2014/main" id="{93B36FEA-20E9-A908-A17C-919B884756EA}"/>
              </a:ext>
            </a:extLst>
          </p:cNvPr>
          <p:cNvGraphicFramePr>
            <a:graphicFrameLocks noGrp="1"/>
          </p:cNvGraphicFramePr>
          <p:nvPr>
            <p:ph idx="1"/>
            <p:extLst>
              <p:ext uri="{D42A27DB-BD31-4B8C-83A1-F6EECF244321}">
                <p14:modId xmlns:p14="http://schemas.microsoft.com/office/powerpoint/2010/main" val="3635094385"/>
              </p:ext>
            </p:extLst>
          </p:nvPr>
        </p:nvGraphicFramePr>
        <p:xfrm>
          <a:off x="1066800" y="2095500"/>
          <a:ext cx="10058400" cy="4295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ruta 3">
            <a:extLst>
              <a:ext uri="{FF2B5EF4-FFF2-40B4-BE49-F238E27FC236}">
                <a16:creationId xmlns:a16="http://schemas.microsoft.com/office/drawing/2014/main" id="{AFC55110-C054-DC4C-D985-92970B346C3C}"/>
              </a:ext>
            </a:extLst>
          </p:cNvPr>
          <p:cNvSpPr txBox="1"/>
          <p:nvPr/>
        </p:nvSpPr>
        <p:spPr>
          <a:xfrm>
            <a:off x="2289048" y="1614084"/>
            <a:ext cx="2686049" cy="400110"/>
          </a:xfrm>
          <a:prstGeom prst="rect">
            <a:avLst/>
          </a:prstGeom>
          <a:noFill/>
        </p:spPr>
        <p:txBody>
          <a:bodyPr wrap="square" rtlCol="0">
            <a:spAutoFit/>
          </a:bodyPr>
          <a:lstStyle/>
          <a:p>
            <a:r>
              <a:rPr lang="sv-SE" sz="2000" dirty="0">
                <a:latin typeface="+mj-lt"/>
              </a:rPr>
              <a:t>Det man får behålla </a:t>
            </a:r>
          </a:p>
        </p:txBody>
      </p:sp>
      <p:sp>
        <p:nvSpPr>
          <p:cNvPr id="5" name="textruta 4">
            <a:extLst>
              <a:ext uri="{FF2B5EF4-FFF2-40B4-BE49-F238E27FC236}">
                <a16:creationId xmlns:a16="http://schemas.microsoft.com/office/drawing/2014/main" id="{1B8F2BB6-E49C-F688-9137-E296F25A17D5}"/>
              </a:ext>
            </a:extLst>
          </p:cNvPr>
          <p:cNvSpPr txBox="1"/>
          <p:nvPr/>
        </p:nvSpPr>
        <p:spPr>
          <a:xfrm>
            <a:off x="7216905" y="1614084"/>
            <a:ext cx="2562225" cy="400110"/>
          </a:xfrm>
          <a:prstGeom prst="rect">
            <a:avLst/>
          </a:prstGeom>
          <a:noFill/>
        </p:spPr>
        <p:txBody>
          <a:bodyPr wrap="square" rtlCol="0">
            <a:spAutoFit/>
          </a:bodyPr>
          <a:lstStyle/>
          <a:p>
            <a:r>
              <a:rPr lang="sv-SE" sz="2000" dirty="0">
                <a:latin typeface="+mj-lt"/>
              </a:rPr>
              <a:t>Det man kan betala</a:t>
            </a:r>
          </a:p>
        </p:txBody>
      </p:sp>
    </p:spTree>
    <p:extLst>
      <p:ext uri="{BB962C8B-B14F-4D97-AF65-F5344CB8AC3E}">
        <p14:creationId xmlns:p14="http://schemas.microsoft.com/office/powerpoint/2010/main" val="3199354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53">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0" name="Rectangle 55">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sv-SE"/>
          </a:p>
        </p:txBody>
      </p:sp>
      <p:sp>
        <p:nvSpPr>
          <p:cNvPr id="81" name="Rectangle 57">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sv-SE"/>
          </a:p>
        </p:txBody>
      </p:sp>
      <p:sp>
        <p:nvSpPr>
          <p:cNvPr id="82" name="Rectangle 59">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grpSp>
        <p:nvGrpSpPr>
          <p:cNvPr id="83" name="Group 61">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63" name="Straight Connector 62">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66">
            <a:extLst>
              <a:ext uri="{FF2B5EF4-FFF2-40B4-BE49-F238E27FC236}">
                <a16:creationId xmlns:a16="http://schemas.microsoft.com/office/drawing/2014/main" id="{56F7F177-4AE8-4934-A7F6-B3910259F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8">
            <a:extLst>
              <a:ext uri="{FF2B5EF4-FFF2-40B4-BE49-F238E27FC236}">
                <a16:creationId xmlns:a16="http://schemas.microsoft.com/office/drawing/2014/main" id="{1DAC2350-FA6C-4B24-9A17-926C160E8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sv-SE"/>
          </a:p>
        </p:txBody>
      </p:sp>
      <p:sp>
        <p:nvSpPr>
          <p:cNvPr id="86" name="Rectangle 70">
            <a:extLst>
              <a:ext uri="{FF2B5EF4-FFF2-40B4-BE49-F238E27FC236}">
                <a16:creationId xmlns:a16="http://schemas.microsoft.com/office/drawing/2014/main" id="{2A637C44-0146-4C54-A1A1-57BC8E6C3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bg1">
              <a:lumMod val="75000"/>
              <a:lumOff val="25000"/>
            </a:schemeClr>
          </a:solidFill>
          <a:ln w="6350" cap="sq" cmpd="sng" algn="ctr">
            <a:solidFill>
              <a:schemeClr val="tx1">
                <a:lumMod val="75000"/>
                <a:lumOff val="25000"/>
              </a:schemeClr>
            </a:solidFill>
            <a:prstDash val="solid"/>
            <a:miter lim="800000"/>
          </a:ln>
          <a:effectLst/>
        </p:spPr>
        <p:txBody>
          <a:bodyPr/>
          <a:lstStyle/>
          <a:p>
            <a:endParaRPr lang="sv-SE"/>
          </a:p>
        </p:txBody>
      </p:sp>
      <p:sp>
        <p:nvSpPr>
          <p:cNvPr id="2" name="Rubrik 1">
            <a:extLst>
              <a:ext uri="{FF2B5EF4-FFF2-40B4-BE49-F238E27FC236}">
                <a16:creationId xmlns:a16="http://schemas.microsoft.com/office/drawing/2014/main" id="{83590088-9B4B-F9D8-D830-3A320DC26971}"/>
              </a:ext>
            </a:extLst>
          </p:cNvPr>
          <p:cNvSpPr>
            <a:spLocks noGrp="1"/>
          </p:cNvSpPr>
          <p:nvPr>
            <p:ph type="title"/>
          </p:nvPr>
        </p:nvSpPr>
        <p:spPr>
          <a:xfrm>
            <a:off x="1241170" y="3755360"/>
            <a:ext cx="9732773" cy="1465112"/>
          </a:xfrm>
        </p:spPr>
        <p:txBody>
          <a:bodyPr vert="horz" lIns="91440" tIns="45720" rIns="91440" bIns="45720" rtlCol="0" anchor="ctr">
            <a:normAutofit/>
          </a:bodyPr>
          <a:lstStyle/>
          <a:p>
            <a:pPr algn="ctr">
              <a:lnSpc>
                <a:spcPct val="83000"/>
              </a:lnSpc>
            </a:pPr>
            <a:r>
              <a:rPr lang="en-US" sz="6000" cap="all" spc="-100" dirty="0" err="1"/>
              <a:t>Ackord</a:t>
            </a:r>
            <a:r>
              <a:rPr lang="en-US" sz="6000" cap="all" spc="-100" dirty="0"/>
              <a:t> </a:t>
            </a:r>
          </a:p>
        </p:txBody>
      </p:sp>
      <p:sp>
        <p:nvSpPr>
          <p:cNvPr id="6" name="textruta 5">
            <a:extLst>
              <a:ext uri="{FF2B5EF4-FFF2-40B4-BE49-F238E27FC236}">
                <a16:creationId xmlns:a16="http://schemas.microsoft.com/office/drawing/2014/main" id="{2CD1B095-2F95-2891-EF27-1BDAC83505CB}"/>
              </a:ext>
            </a:extLst>
          </p:cNvPr>
          <p:cNvSpPr txBox="1"/>
          <p:nvPr/>
        </p:nvSpPr>
        <p:spPr>
          <a:xfrm>
            <a:off x="1371600" y="5220472"/>
            <a:ext cx="9517450" cy="638904"/>
          </a:xfrm>
          <a:prstGeom prst="rect">
            <a:avLst/>
          </a:prstGeom>
        </p:spPr>
        <p:txBody>
          <a:bodyPr vert="horz" lIns="91440" tIns="45720" rIns="91440" bIns="45720" rtlCol="0">
            <a:normAutofit/>
          </a:bodyPr>
          <a:lstStyle/>
          <a:p>
            <a:pPr algn="ctr">
              <a:spcAft>
                <a:spcPts val="600"/>
              </a:spcAft>
              <a:buClr>
                <a:schemeClr val="tx1">
                  <a:lumMod val="85000"/>
                  <a:lumOff val="15000"/>
                </a:schemeClr>
              </a:buClr>
            </a:pPr>
            <a:r>
              <a:rPr lang="en-US" spc="80" dirty="0">
                <a:solidFill>
                  <a:schemeClr val="tx1">
                    <a:lumMod val="95000"/>
                    <a:lumOff val="5000"/>
                  </a:schemeClr>
                </a:solidFill>
                <a:latin typeface="+mj-lt"/>
              </a:rPr>
              <a:t>En </a:t>
            </a:r>
            <a:r>
              <a:rPr lang="en-US" spc="80" dirty="0" err="1">
                <a:solidFill>
                  <a:schemeClr val="tx1">
                    <a:lumMod val="95000"/>
                    <a:lumOff val="5000"/>
                  </a:schemeClr>
                </a:solidFill>
                <a:latin typeface="+mj-lt"/>
              </a:rPr>
              <a:t>möjlighet</a:t>
            </a:r>
            <a:r>
              <a:rPr lang="en-US" spc="80" dirty="0">
                <a:solidFill>
                  <a:schemeClr val="tx1">
                    <a:lumMod val="95000"/>
                    <a:lumOff val="5000"/>
                  </a:schemeClr>
                </a:solidFill>
                <a:latin typeface="+mj-lt"/>
              </a:rPr>
              <a:t> </a:t>
            </a:r>
            <a:r>
              <a:rPr lang="en-US" spc="80" dirty="0" err="1">
                <a:solidFill>
                  <a:schemeClr val="tx1">
                    <a:lumMod val="95000"/>
                    <a:lumOff val="5000"/>
                  </a:schemeClr>
                </a:solidFill>
                <a:latin typeface="+mj-lt"/>
              </a:rPr>
              <a:t>att</a:t>
            </a:r>
            <a:r>
              <a:rPr lang="en-US" spc="80" dirty="0">
                <a:solidFill>
                  <a:schemeClr val="tx1">
                    <a:lumMod val="95000"/>
                    <a:lumOff val="5000"/>
                  </a:schemeClr>
                </a:solidFill>
                <a:latin typeface="+mj-lt"/>
              </a:rPr>
              <a:t> </a:t>
            </a:r>
            <a:r>
              <a:rPr lang="en-US" spc="80" dirty="0" err="1">
                <a:solidFill>
                  <a:schemeClr val="tx1">
                    <a:lumMod val="95000"/>
                    <a:lumOff val="5000"/>
                  </a:schemeClr>
                </a:solidFill>
                <a:latin typeface="+mj-lt"/>
              </a:rPr>
              <a:t>bli</a:t>
            </a:r>
            <a:r>
              <a:rPr lang="en-US" spc="80" dirty="0">
                <a:solidFill>
                  <a:schemeClr val="tx1">
                    <a:lumMod val="95000"/>
                    <a:lumOff val="5000"/>
                  </a:schemeClr>
                </a:solidFill>
                <a:latin typeface="+mj-lt"/>
              </a:rPr>
              <a:t> </a:t>
            </a:r>
            <a:r>
              <a:rPr lang="en-US" spc="80" dirty="0" err="1">
                <a:solidFill>
                  <a:schemeClr val="tx1">
                    <a:lumMod val="95000"/>
                    <a:lumOff val="5000"/>
                  </a:schemeClr>
                </a:solidFill>
                <a:latin typeface="+mj-lt"/>
              </a:rPr>
              <a:t>skuldfri</a:t>
            </a:r>
            <a:r>
              <a:rPr lang="en-US" spc="80" dirty="0">
                <a:solidFill>
                  <a:schemeClr val="tx1">
                    <a:lumMod val="95000"/>
                    <a:lumOff val="5000"/>
                  </a:schemeClr>
                </a:solidFill>
                <a:latin typeface="+mj-lt"/>
              </a:rPr>
              <a:t> </a:t>
            </a:r>
          </a:p>
        </p:txBody>
      </p:sp>
      <p:sp>
        <p:nvSpPr>
          <p:cNvPr id="87" name="Rectangle 72">
            <a:extLst>
              <a:ext uri="{FF2B5EF4-FFF2-40B4-BE49-F238E27FC236}">
                <a16:creationId xmlns:a16="http://schemas.microsoft.com/office/drawing/2014/main" id="{6AB310E7-DE5C-4964-8CBB-E87A22B5B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cxnSp>
        <p:nvCxnSpPr>
          <p:cNvPr id="88" name="Straight Connector 74">
            <a:extLst>
              <a:ext uri="{FF2B5EF4-FFF2-40B4-BE49-F238E27FC236}">
                <a16:creationId xmlns:a16="http://schemas.microsoft.com/office/drawing/2014/main" id="{BC6D0BA2-2FCA-496D-A55A-C56A7B3E09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A158404-99A1-4EB0-B63C-8744C273AC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1848EA8-FE52-4762-AE9B-5D1DD4C336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416C15DC-2A2E-C283-A0D1-ABF3340589F8}"/>
              </a:ext>
            </a:extLst>
          </p:cNvPr>
          <p:cNvPicPr>
            <a:picLocks noChangeAspect="1"/>
          </p:cNvPicPr>
          <p:nvPr/>
        </p:nvPicPr>
        <p:blipFill>
          <a:blip r:embed="rId3"/>
          <a:stretch>
            <a:fillRect/>
          </a:stretch>
        </p:blipFill>
        <p:spPr>
          <a:xfrm>
            <a:off x="3235732" y="1411615"/>
            <a:ext cx="5720535" cy="2216708"/>
          </a:xfrm>
          <a:prstGeom prst="rect">
            <a:avLst/>
          </a:prstGeom>
        </p:spPr>
      </p:pic>
    </p:spTree>
    <p:extLst>
      <p:ext uri="{BB962C8B-B14F-4D97-AF65-F5344CB8AC3E}">
        <p14:creationId xmlns:p14="http://schemas.microsoft.com/office/powerpoint/2010/main" val="1500423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1">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sv-SE"/>
          </a:p>
        </p:txBody>
      </p:sp>
      <p:sp>
        <p:nvSpPr>
          <p:cNvPr id="33" name="Rectangle 13">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sv-SE"/>
          </a:p>
        </p:txBody>
      </p:sp>
      <p:pic>
        <p:nvPicPr>
          <p:cNvPr id="5" name="Picture 8">
            <a:extLst>
              <a:ext uri="{FF2B5EF4-FFF2-40B4-BE49-F238E27FC236}">
                <a16:creationId xmlns:a16="http://schemas.microsoft.com/office/drawing/2014/main" id="{DA7B3111-135A-F69A-5F1A-325C6E035C33}"/>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25"/>
          <a:stretch/>
        </p:blipFill>
        <p:spPr bwMode="auto">
          <a:xfrm>
            <a:off x="3048" y="10"/>
            <a:ext cx="12188952" cy="6857990"/>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15">
            <a:extLst>
              <a:ext uri="{FF2B5EF4-FFF2-40B4-BE49-F238E27FC236}">
                <a16:creationId xmlns:a16="http://schemas.microsoft.com/office/drawing/2014/main" id="{CD64F326-929E-45E2-B54D-DC7E17207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0224" y="941695"/>
            <a:ext cx="5452527" cy="4974610"/>
          </a:xfrm>
          <a:prstGeom prst="rect">
            <a:avLst/>
          </a:prstGeom>
          <a:solidFill>
            <a:schemeClr val="bg1">
              <a:lumMod val="75000"/>
              <a:lumOff val="25000"/>
            </a:schemeClr>
          </a:solidFill>
          <a:ln w="6350" cap="sq" cmpd="sng" algn="ctr">
            <a:noFill/>
            <a:prstDash val="solid"/>
            <a:miter lim="800000"/>
          </a:ln>
          <a:effectLst/>
        </p:spPr>
        <p:txBody>
          <a:bodyPr/>
          <a:lstStyle/>
          <a:p>
            <a:endParaRPr lang="sv-SE"/>
          </a:p>
        </p:txBody>
      </p:sp>
      <p:sp>
        <p:nvSpPr>
          <p:cNvPr id="35" name="Rectangle 17">
            <a:extLst>
              <a:ext uri="{FF2B5EF4-FFF2-40B4-BE49-F238E27FC236}">
                <a16:creationId xmlns:a16="http://schemas.microsoft.com/office/drawing/2014/main" id="{7BFCDFD7-7B3B-4ED9-B533-34D0B3724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56167" y="1106424"/>
            <a:ext cx="5120640" cy="4645152"/>
          </a:xfrm>
          <a:prstGeom prst="rect">
            <a:avLst/>
          </a:prstGeom>
          <a:noFill/>
          <a:ln w="6350" cap="sq" cmpd="sng" algn="ctr">
            <a:solidFill>
              <a:schemeClr val="tx1"/>
            </a:solidFill>
            <a:prstDash val="solid"/>
            <a:miter lim="800000"/>
          </a:ln>
          <a:effectLst>
            <a:softEdge rad="0"/>
          </a:effectLst>
        </p:spPr>
        <p:txBody>
          <a:bodyPr/>
          <a:lstStyle/>
          <a:p>
            <a:endParaRPr lang="sv-SE"/>
          </a:p>
        </p:txBody>
      </p:sp>
      <p:sp>
        <p:nvSpPr>
          <p:cNvPr id="2" name="Rubrik 1">
            <a:extLst>
              <a:ext uri="{FF2B5EF4-FFF2-40B4-BE49-F238E27FC236}">
                <a16:creationId xmlns:a16="http://schemas.microsoft.com/office/drawing/2014/main" id="{6B20CD00-5DEE-EC64-492D-8A32334EDD44}"/>
              </a:ext>
            </a:extLst>
          </p:cNvPr>
          <p:cNvSpPr>
            <a:spLocks noGrp="1"/>
          </p:cNvSpPr>
          <p:nvPr>
            <p:ph type="title"/>
          </p:nvPr>
        </p:nvSpPr>
        <p:spPr>
          <a:xfrm>
            <a:off x="6210846" y="1352277"/>
            <a:ext cx="4633416" cy="1371600"/>
          </a:xfrm>
        </p:spPr>
        <p:txBody>
          <a:bodyPr vert="horz" lIns="91440" tIns="45720" rIns="91440" bIns="45720" rtlCol="0" anchor="ctr">
            <a:normAutofit/>
          </a:bodyPr>
          <a:lstStyle/>
          <a:p>
            <a:r>
              <a:rPr lang="en-US" sz="4000" dirty="0">
                <a:solidFill>
                  <a:schemeClr val="tx1"/>
                </a:solidFill>
              </a:rPr>
              <a:t>Vad </a:t>
            </a:r>
            <a:r>
              <a:rPr lang="en-US" sz="4000" dirty="0" err="1">
                <a:solidFill>
                  <a:schemeClr val="tx1"/>
                </a:solidFill>
              </a:rPr>
              <a:t>är</a:t>
            </a:r>
            <a:r>
              <a:rPr lang="en-US" sz="4000" dirty="0">
                <a:solidFill>
                  <a:schemeClr val="tx1"/>
                </a:solidFill>
              </a:rPr>
              <a:t> </a:t>
            </a:r>
            <a:r>
              <a:rPr lang="en-US" sz="4000" dirty="0" err="1">
                <a:solidFill>
                  <a:schemeClr val="tx1"/>
                </a:solidFill>
              </a:rPr>
              <a:t>en</a:t>
            </a:r>
            <a:r>
              <a:rPr lang="en-US" sz="4000" dirty="0">
                <a:solidFill>
                  <a:schemeClr val="tx1"/>
                </a:solidFill>
              </a:rPr>
              <a:t> </a:t>
            </a:r>
            <a:r>
              <a:rPr lang="en-US" sz="4000" dirty="0" err="1">
                <a:solidFill>
                  <a:schemeClr val="tx1"/>
                </a:solidFill>
              </a:rPr>
              <a:t>skuldsanering</a:t>
            </a:r>
            <a:r>
              <a:rPr lang="en-US" sz="4000" dirty="0">
                <a:solidFill>
                  <a:schemeClr val="tx1"/>
                </a:solidFill>
              </a:rPr>
              <a:t> </a:t>
            </a:r>
          </a:p>
        </p:txBody>
      </p:sp>
      <p:sp>
        <p:nvSpPr>
          <p:cNvPr id="3" name="Platshållare för innehåll 2">
            <a:extLst>
              <a:ext uri="{FF2B5EF4-FFF2-40B4-BE49-F238E27FC236}">
                <a16:creationId xmlns:a16="http://schemas.microsoft.com/office/drawing/2014/main" id="{2384B6C5-EF95-F124-7606-426DE028B1BF}"/>
              </a:ext>
            </a:extLst>
          </p:cNvPr>
          <p:cNvSpPr>
            <a:spLocks noGrp="1"/>
          </p:cNvSpPr>
          <p:nvPr>
            <p:ph sz="half" idx="1"/>
          </p:nvPr>
        </p:nvSpPr>
        <p:spPr>
          <a:xfrm>
            <a:off x="6210845" y="2852792"/>
            <a:ext cx="4633415" cy="2572193"/>
          </a:xfrm>
        </p:spPr>
        <p:txBody>
          <a:bodyPr vert="horz" lIns="91440" tIns="45720" rIns="91440" bIns="45720" rtlCol="0">
            <a:normAutofit/>
          </a:bodyPr>
          <a:lstStyle/>
          <a:p>
            <a:pPr>
              <a:lnSpc>
                <a:spcPct val="100000"/>
              </a:lnSpc>
            </a:pPr>
            <a:endParaRPr lang="en-US" dirty="0">
              <a:latin typeface="+mj-lt"/>
            </a:endParaRPr>
          </a:p>
          <a:p>
            <a:pPr>
              <a:lnSpc>
                <a:spcPct val="100000"/>
              </a:lnSpc>
            </a:pPr>
            <a:r>
              <a:rPr lang="en-US" dirty="0">
                <a:latin typeface="+mj-lt"/>
              </a:rPr>
              <a:t>Pågår i 5 </a:t>
            </a:r>
            <a:r>
              <a:rPr lang="en-US" dirty="0" err="1">
                <a:latin typeface="+mj-lt"/>
              </a:rPr>
              <a:t>år</a:t>
            </a:r>
            <a:r>
              <a:rPr lang="en-US" dirty="0">
                <a:latin typeface="+mj-lt"/>
              </a:rPr>
              <a:t>, </a:t>
            </a:r>
            <a:r>
              <a:rPr lang="en-US" dirty="0" err="1">
                <a:latin typeface="+mj-lt"/>
              </a:rPr>
              <a:t>kortare</a:t>
            </a:r>
            <a:r>
              <a:rPr lang="en-US" dirty="0">
                <a:latin typeface="+mj-lt"/>
              </a:rPr>
              <a:t> </a:t>
            </a:r>
            <a:r>
              <a:rPr lang="en-US" dirty="0" err="1">
                <a:latin typeface="+mj-lt"/>
              </a:rPr>
              <a:t>betalningsplan</a:t>
            </a:r>
            <a:endParaRPr lang="en-US" dirty="0">
              <a:latin typeface="+mj-lt"/>
            </a:endParaRPr>
          </a:p>
          <a:p>
            <a:pPr>
              <a:lnSpc>
                <a:spcPct val="100000"/>
              </a:lnSpc>
            </a:pPr>
            <a:r>
              <a:rPr lang="en-US" dirty="0" err="1">
                <a:latin typeface="+mj-lt"/>
              </a:rPr>
              <a:t>Ansökan</a:t>
            </a:r>
            <a:r>
              <a:rPr lang="en-US" dirty="0">
                <a:latin typeface="+mj-lt"/>
              </a:rPr>
              <a:t> till </a:t>
            </a:r>
            <a:r>
              <a:rPr lang="en-US" dirty="0" err="1">
                <a:latin typeface="+mj-lt"/>
              </a:rPr>
              <a:t>Kronofogden</a:t>
            </a:r>
            <a:endParaRPr lang="en-US" dirty="0">
              <a:latin typeface="+mj-lt"/>
            </a:endParaRPr>
          </a:p>
          <a:p>
            <a:pPr>
              <a:lnSpc>
                <a:spcPct val="100000"/>
              </a:lnSpc>
            </a:pPr>
            <a:r>
              <a:rPr lang="en-US" dirty="0" err="1">
                <a:latin typeface="+mj-lt"/>
              </a:rPr>
              <a:t>Alla</a:t>
            </a:r>
            <a:r>
              <a:rPr lang="en-US" dirty="0">
                <a:latin typeface="+mj-lt"/>
              </a:rPr>
              <a:t> </a:t>
            </a:r>
            <a:r>
              <a:rPr lang="en-US" dirty="0" err="1">
                <a:latin typeface="+mj-lt"/>
              </a:rPr>
              <a:t>skulder</a:t>
            </a:r>
            <a:r>
              <a:rPr lang="en-US" dirty="0">
                <a:latin typeface="+mj-lt"/>
              </a:rPr>
              <a:t> </a:t>
            </a:r>
            <a:r>
              <a:rPr lang="en-US" dirty="0" err="1">
                <a:latin typeface="+mj-lt"/>
              </a:rPr>
              <a:t>som</a:t>
            </a:r>
            <a:r>
              <a:rPr lang="en-US" dirty="0">
                <a:latin typeface="+mj-lt"/>
              </a:rPr>
              <a:t> </a:t>
            </a:r>
            <a:r>
              <a:rPr lang="en-US" dirty="0" err="1">
                <a:latin typeface="+mj-lt"/>
              </a:rPr>
              <a:t>fanns</a:t>
            </a:r>
            <a:r>
              <a:rPr lang="en-US" dirty="0">
                <a:latin typeface="+mj-lt"/>
              </a:rPr>
              <a:t> </a:t>
            </a:r>
            <a:r>
              <a:rPr lang="en-US" dirty="0" err="1">
                <a:latin typeface="+mj-lt"/>
              </a:rPr>
              <a:t>innan</a:t>
            </a:r>
            <a:r>
              <a:rPr lang="en-US" dirty="0">
                <a:latin typeface="+mj-lt"/>
              </a:rPr>
              <a:t> </a:t>
            </a:r>
            <a:r>
              <a:rPr lang="en-US" dirty="0" err="1">
                <a:latin typeface="+mj-lt"/>
              </a:rPr>
              <a:t>inledande</a:t>
            </a:r>
            <a:endParaRPr lang="en-US" dirty="0">
              <a:latin typeface="+mj-lt"/>
            </a:endParaRPr>
          </a:p>
          <a:p>
            <a:pPr>
              <a:lnSpc>
                <a:spcPct val="100000"/>
              </a:lnSpc>
            </a:pPr>
            <a:r>
              <a:rPr lang="en-US" dirty="0" err="1">
                <a:latin typeface="+mj-lt"/>
              </a:rPr>
              <a:t>Betalningsplan</a:t>
            </a:r>
            <a:r>
              <a:rPr lang="en-US" dirty="0">
                <a:latin typeface="+mj-lt"/>
              </a:rPr>
              <a:t> </a:t>
            </a:r>
            <a:r>
              <a:rPr lang="en-US" dirty="0" err="1">
                <a:latin typeface="+mj-lt"/>
              </a:rPr>
              <a:t>efter</a:t>
            </a:r>
            <a:r>
              <a:rPr lang="en-US" dirty="0">
                <a:latin typeface="+mj-lt"/>
              </a:rPr>
              <a:t> </a:t>
            </a:r>
            <a:r>
              <a:rPr lang="en-US" dirty="0" err="1">
                <a:latin typeface="+mj-lt"/>
              </a:rPr>
              <a:t>förmåga</a:t>
            </a:r>
            <a:r>
              <a:rPr lang="en-US" dirty="0">
                <a:latin typeface="+mj-lt"/>
              </a:rPr>
              <a:t> </a:t>
            </a:r>
          </a:p>
        </p:txBody>
      </p:sp>
      <p:sp>
        <p:nvSpPr>
          <p:cNvPr id="6" name="textruta 5">
            <a:extLst>
              <a:ext uri="{FF2B5EF4-FFF2-40B4-BE49-F238E27FC236}">
                <a16:creationId xmlns:a16="http://schemas.microsoft.com/office/drawing/2014/main" id="{0847B674-DF64-D7C9-381C-E28FF69DCDDA}"/>
              </a:ext>
            </a:extLst>
          </p:cNvPr>
          <p:cNvSpPr txBox="1"/>
          <p:nvPr/>
        </p:nvSpPr>
        <p:spPr>
          <a:xfrm>
            <a:off x="621792" y="6208776"/>
            <a:ext cx="2642616" cy="553998"/>
          </a:xfrm>
          <a:prstGeom prst="rect">
            <a:avLst/>
          </a:prstGeom>
          <a:noFill/>
        </p:spPr>
        <p:txBody>
          <a:bodyPr wrap="square" rtlCol="0">
            <a:spAutoFit/>
          </a:bodyPr>
          <a:lstStyle/>
          <a:p>
            <a:r>
              <a:rPr lang="sv-SE" sz="1200" i="1" dirty="0"/>
              <a:t>Källa: Kronofogden</a:t>
            </a:r>
          </a:p>
          <a:p>
            <a:endParaRPr lang="sv-SE" dirty="0"/>
          </a:p>
        </p:txBody>
      </p:sp>
    </p:spTree>
    <p:extLst>
      <p:ext uri="{BB962C8B-B14F-4D97-AF65-F5344CB8AC3E}">
        <p14:creationId xmlns:p14="http://schemas.microsoft.com/office/powerpoint/2010/main" val="150950973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0C93D91B-C2C4-0832-2294-317FFEE47618}"/>
              </a:ext>
            </a:extLst>
          </p:cNvPr>
          <p:cNvSpPr>
            <a:spLocks noGrp="1"/>
          </p:cNvSpPr>
          <p:nvPr>
            <p:ph type="pic" idx="1"/>
          </p:nvPr>
        </p:nvSpPr>
        <p:spPr/>
        <p:txBody>
          <a:bodyPr>
            <a:normAutofit fontScale="77500" lnSpcReduction="20000"/>
          </a:bodyPr>
          <a:lstStyle/>
          <a:p>
            <a:pPr marL="0" indent="0">
              <a:buNone/>
            </a:pPr>
            <a:endParaRPr lang="sv-SE" sz="4000" dirty="0">
              <a:latin typeface="+mj-lt"/>
            </a:endParaRPr>
          </a:p>
          <a:p>
            <a:pPr marL="0" indent="0">
              <a:buNone/>
            </a:pPr>
            <a:r>
              <a:rPr lang="sv-SE" sz="4000" dirty="0">
                <a:latin typeface="+mj-lt"/>
              </a:rPr>
              <a:t>Vad krävs för att få en skuldsanering? </a:t>
            </a:r>
          </a:p>
          <a:p>
            <a:pPr marL="0" indent="0">
              <a:buNone/>
            </a:pPr>
            <a:endParaRPr lang="sv-SE" sz="2800" dirty="0">
              <a:latin typeface="+mj-lt"/>
            </a:endParaRPr>
          </a:p>
          <a:p>
            <a:pPr marL="457200" indent="-457200">
              <a:buFont typeface="Arial" panose="020B0604020202020204" pitchFamily="34" charset="0"/>
              <a:buChar char="•"/>
            </a:pPr>
            <a:endParaRPr lang="sv-SE" sz="2800" dirty="0">
              <a:latin typeface="+mj-lt"/>
            </a:endParaRPr>
          </a:p>
          <a:p>
            <a:pPr marL="342900" indent="-342900">
              <a:buFont typeface="Arial" panose="020B0604020202020204" pitchFamily="34" charset="0"/>
              <a:buChar char="•"/>
            </a:pPr>
            <a:r>
              <a:rPr lang="sv-SE" sz="2000" dirty="0">
                <a:latin typeface="+mj-lt"/>
              </a:rPr>
              <a:t>Överskuldsatt</a:t>
            </a:r>
          </a:p>
          <a:p>
            <a:pPr marL="342900" indent="-342900">
              <a:buFont typeface="Arial" panose="020B0604020202020204" pitchFamily="34" charset="0"/>
              <a:buChar char="•"/>
            </a:pPr>
            <a:r>
              <a:rPr lang="sv-SE" sz="2000" dirty="0">
                <a:latin typeface="+mj-lt"/>
              </a:rPr>
              <a:t>Har gjort allt för att betala på egen hand</a:t>
            </a:r>
          </a:p>
          <a:p>
            <a:pPr marL="342900" indent="-342900">
              <a:buFont typeface="Arial" panose="020B0604020202020204" pitchFamily="34" charset="0"/>
              <a:buChar char="•"/>
            </a:pPr>
            <a:r>
              <a:rPr lang="sv-SE" sz="2000" dirty="0">
                <a:latin typeface="+mj-lt"/>
              </a:rPr>
              <a:t>Tillgångar utan övervärde </a:t>
            </a:r>
          </a:p>
          <a:p>
            <a:pPr marL="342900" indent="-342900">
              <a:buFont typeface="Arial" panose="020B0604020202020204" pitchFamily="34" charset="0"/>
              <a:buChar char="•"/>
            </a:pPr>
            <a:r>
              <a:rPr lang="sv-SE" sz="2000" dirty="0">
                <a:latin typeface="+mj-lt"/>
              </a:rPr>
              <a:t>Inget näringsförbud</a:t>
            </a:r>
          </a:p>
          <a:p>
            <a:pPr marL="342900" indent="-342900">
              <a:buFont typeface="Arial" panose="020B0604020202020204" pitchFamily="34" charset="0"/>
              <a:buChar char="•"/>
            </a:pPr>
            <a:r>
              <a:rPr lang="sv-SE" sz="2000" dirty="0">
                <a:latin typeface="+mj-lt"/>
              </a:rPr>
              <a:t>Stabilitet i livet</a:t>
            </a:r>
          </a:p>
          <a:p>
            <a:pPr marL="342900" indent="-342900">
              <a:buFont typeface="Arial" panose="020B0604020202020204" pitchFamily="34" charset="0"/>
              <a:buChar char="•"/>
            </a:pPr>
            <a:r>
              <a:rPr lang="sv-SE" sz="2000" dirty="0">
                <a:latin typeface="+mj-lt"/>
              </a:rPr>
              <a:t>Skuldsättning upphört</a:t>
            </a:r>
          </a:p>
          <a:p>
            <a:pPr marL="342900" indent="-342900">
              <a:buFont typeface="Arial" panose="020B0604020202020204" pitchFamily="34" charset="0"/>
              <a:buChar char="•"/>
            </a:pPr>
            <a:r>
              <a:rPr lang="sv-SE" sz="2000" dirty="0">
                <a:latin typeface="+mj-lt"/>
              </a:rPr>
              <a:t>Kontroll på ekonomin </a:t>
            </a:r>
          </a:p>
          <a:p>
            <a:pPr marL="342900" indent="-342900">
              <a:buFont typeface="Arial" panose="020B0604020202020204" pitchFamily="34" charset="0"/>
              <a:buChar char="•"/>
            </a:pPr>
            <a:r>
              <a:rPr lang="sv-SE" sz="2000" dirty="0">
                <a:latin typeface="+mj-lt"/>
              </a:rPr>
              <a:t>Delaktig</a:t>
            </a:r>
          </a:p>
          <a:p>
            <a:pPr marL="342900" indent="-342900">
              <a:buFont typeface="Arial" panose="020B0604020202020204" pitchFamily="34" charset="0"/>
              <a:buChar char="•"/>
            </a:pPr>
            <a:r>
              <a:rPr lang="sv-SE" sz="2000" dirty="0">
                <a:latin typeface="+mj-lt"/>
              </a:rPr>
              <a:t>Skäligheten </a:t>
            </a:r>
          </a:p>
          <a:p>
            <a:endParaRPr lang="sv-SE" sz="1200" i="1" dirty="0"/>
          </a:p>
          <a:p>
            <a:endParaRPr lang="sv-SE" sz="1200" i="1" dirty="0"/>
          </a:p>
          <a:p>
            <a:endParaRPr lang="sv-SE" sz="1200" i="1" dirty="0"/>
          </a:p>
          <a:p>
            <a:r>
              <a:rPr lang="sv-SE" sz="1200" i="1" dirty="0"/>
              <a:t>Källa: Kronofogden</a:t>
            </a:r>
          </a:p>
          <a:p>
            <a:endParaRPr lang="sv-SE" dirty="0"/>
          </a:p>
        </p:txBody>
      </p:sp>
      <p:pic>
        <p:nvPicPr>
          <p:cNvPr id="6" name="Bildobjekt 5" descr="Person som gör skatter med kalkylator">
            <a:extLst>
              <a:ext uri="{FF2B5EF4-FFF2-40B4-BE49-F238E27FC236}">
                <a16:creationId xmlns:a16="http://schemas.microsoft.com/office/drawing/2014/main" id="{0A96E8A9-B476-9F9F-6D00-CC7B2BB645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2116" y="1783588"/>
            <a:ext cx="5320284" cy="3546856"/>
          </a:xfrm>
          <a:prstGeom prst="rect">
            <a:avLst/>
          </a:prstGeom>
        </p:spPr>
      </p:pic>
    </p:spTree>
    <p:extLst>
      <p:ext uri="{BB962C8B-B14F-4D97-AF65-F5344CB8AC3E}">
        <p14:creationId xmlns:p14="http://schemas.microsoft.com/office/powerpoint/2010/main" val="134136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Effect transition="in" filter="fade">
                                      <p:cBhvr>
                                        <p:cTn id="7" dur="500"/>
                                        <p:tgtEl>
                                          <p:spTgt spid="10">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5" end="5"/>
                                            </p:txEl>
                                          </p:spTgt>
                                        </p:tgtEl>
                                        <p:attrNameLst>
                                          <p:attrName>style.visibility</p:attrName>
                                        </p:attrNameLst>
                                      </p:cBhvr>
                                      <p:to>
                                        <p:strVal val="visible"/>
                                      </p:to>
                                    </p:set>
                                    <p:animEffect transition="in" filter="fade">
                                      <p:cBhvr>
                                        <p:cTn id="10" dur="500"/>
                                        <p:tgtEl>
                                          <p:spTgt spid="10">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animEffect transition="in" filter="fade">
                                      <p:cBhvr>
                                        <p:cTn id="15" dur="500"/>
                                        <p:tgtEl>
                                          <p:spTgt spid="10">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7" end="7"/>
                                            </p:txEl>
                                          </p:spTgt>
                                        </p:tgtEl>
                                        <p:attrNameLst>
                                          <p:attrName>style.visibility</p:attrName>
                                        </p:attrNameLst>
                                      </p:cBhvr>
                                      <p:to>
                                        <p:strVal val="visible"/>
                                      </p:to>
                                    </p:set>
                                    <p:animEffect transition="in" filter="fade">
                                      <p:cBhvr>
                                        <p:cTn id="18" dur="500"/>
                                        <p:tgtEl>
                                          <p:spTgt spid="10">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animEffect transition="in" filter="fade">
                                      <p:cBhvr>
                                        <p:cTn id="23" dur="500"/>
                                        <p:tgtEl>
                                          <p:spTgt spid="10">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xEl>
                                              <p:pRg st="9" end="9"/>
                                            </p:txEl>
                                          </p:spTgt>
                                        </p:tgtEl>
                                        <p:attrNameLst>
                                          <p:attrName>style.visibility</p:attrName>
                                        </p:attrNameLst>
                                      </p:cBhvr>
                                      <p:to>
                                        <p:strVal val="visible"/>
                                      </p:to>
                                    </p:set>
                                    <p:animEffect transition="in" filter="fade">
                                      <p:cBhvr>
                                        <p:cTn id="26" dur="500"/>
                                        <p:tgtEl>
                                          <p:spTgt spid="10">
                                            <p:txEl>
                                              <p:pRg st="9" end="9"/>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xEl>
                                              <p:pRg st="10" end="10"/>
                                            </p:txEl>
                                          </p:spTgt>
                                        </p:tgtEl>
                                        <p:attrNameLst>
                                          <p:attrName>style.visibility</p:attrName>
                                        </p:attrNameLst>
                                      </p:cBhvr>
                                      <p:to>
                                        <p:strVal val="visible"/>
                                      </p:to>
                                    </p:set>
                                    <p:animEffect transition="in" filter="fade">
                                      <p:cBhvr>
                                        <p:cTn id="31" dur="500"/>
                                        <p:tgtEl>
                                          <p:spTgt spid="10">
                                            <p:txEl>
                                              <p:pRg st="10" end="1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xEl>
                                              <p:pRg st="11" end="11"/>
                                            </p:txEl>
                                          </p:spTgt>
                                        </p:tgtEl>
                                        <p:attrNameLst>
                                          <p:attrName>style.visibility</p:attrName>
                                        </p:attrNameLst>
                                      </p:cBhvr>
                                      <p:to>
                                        <p:strVal val="visible"/>
                                      </p:to>
                                    </p:set>
                                    <p:animEffect transition="in" filter="fade">
                                      <p:cBhvr>
                                        <p:cTn id="34" dur="500"/>
                                        <p:tgtEl>
                                          <p:spTgt spid="10">
                                            <p:txEl>
                                              <p:pRg st="11" end="1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xEl>
                                              <p:pRg st="12" end="12"/>
                                            </p:txEl>
                                          </p:spTgt>
                                        </p:tgtEl>
                                        <p:attrNameLst>
                                          <p:attrName>style.visibility</p:attrName>
                                        </p:attrNameLst>
                                      </p:cBhvr>
                                      <p:to>
                                        <p:strVal val="visible"/>
                                      </p:to>
                                    </p:set>
                                    <p:animEffect transition="in" filter="fade">
                                      <p:cBhvr>
                                        <p:cTn id="39" dur="500"/>
                                        <p:tgtEl>
                                          <p:spTgt spid="1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26519238-B812-A564-CD9E-8EB526C5AF4E}"/>
              </a:ext>
            </a:extLst>
          </p:cNvPr>
          <p:cNvSpPr>
            <a:spLocks noGrp="1"/>
          </p:cNvSpPr>
          <p:nvPr>
            <p:ph type="pic" idx="1"/>
          </p:nvPr>
        </p:nvSpPr>
        <p:spPr>
          <a:xfrm>
            <a:off x="228599" y="228600"/>
            <a:ext cx="7696201" cy="6391656"/>
          </a:xfrm>
        </p:spPr>
        <p:txBody>
          <a:bodyPr>
            <a:normAutofit fontScale="92500" lnSpcReduction="10000"/>
          </a:bodyPr>
          <a:lstStyle/>
          <a:p>
            <a:pPr algn="ctr"/>
            <a:br>
              <a:rPr lang="sv-SE" sz="4000" dirty="0">
                <a:latin typeface="+mj-lt"/>
              </a:rPr>
            </a:br>
            <a:r>
              <a:rPr lang="sv-SE" sz="4000" dirty="0">
                <a:latin typeface="+mj-lt"/>
              </a:rPr>
              <a:t>Ansökan </a:t>
            </a:r>
          </a:p>
          <a:p>
            <a:endParaRPr lang="sv-SE" sz="2800" dirty="0">
              <a:latin typeface="+mj-lt"/>
            </a:endParaRPr>
          </a:p>
          <a:p>
            <a:endParaRPr lang="sv-SE" sz="2800" dirty="0">
              <a:latin typeface="+mj-lt"/>
            </a:endParaRPr>
          </a:p>
          <a:p>
            <a:r>
              <a:rPr lang="sv-SE" sz="2000" dirty="0">
                <a:latin typeface="+mj-lt"/>
              </a:rPr>
              <a:t>Ansökan skickas in till Kronofogden</a:t>
            </a:r>
          </a:p>
          <a:p>
            <a:r>
              <a:rPr lang="sv-SE" sz="2000" dirty="0">
                <a:latin typeface="+mj-lt"/>
              </a:rPr>
              <a:t>9 månaders handläggningstid</a:t>
            </a:r>
          </a:p>
          <a:p>
            <a:endParaRPr lang="sv-SE" sz="2000" dirty="0">
              <a:latin typeface="+mj-lt"/>
            </a:endParaRPr>
          </a:p>
          <a:p>
            <a:r>
              <a:rPr lang="sv-SE" sz="2000" dirty="0">
                <a:latin typeface="+mj-lt"/>
              </a:rPr>
              <a:t>Alla skulder man känner till i ansökan</a:t>
            </a:r>
          </a:p>
          <a:p>
            <a:endParaRPr lang="sv-SE" sz="2000" dirty="0">
              <a:latin typeface="+mj-lt"/>
            </a:endParaRPr>
          </a:p>
          <a:p>
            <a:endParaRPr lang="sv-SE" sz="2000" dirty="0">
              <a:latin typeface="+mj-lt"/>
            </a:endParaRPr>
          </a:p>
          <a:p>
            <a:endParaRPr lang="sv-SE" sz="2000" dirty="0">
              <a:latin typeface="+mj-lt"/>
            </a:endParaRPr>
          </a:p>
          <a:p>
            <a:endParaRPr lang="sv-SE" sz="2000" dirty="0">
              <a:latin typeface="+mj-lt"/>
            </a:endParaRPr>
          </a:p>
          <a:p>
            <a:endParaRPr lang="sv-SE" sz="2000" dirty="0">
              <a:latin typeface="+mj-lt"/>
            </a:endParaRPr>
          </a:p>
          <a:p>
            <a:r>
              <a:rPr lang="sv-SE" sz="1000" i="1" dirty="0"/>
              <a:t>Källa: Kronofogden</a:t>
            </a:r>
          </a:p>
          <a:p>
            <a:endParaRPr lang="sv-SE" sz="2000" dirty="0">
              <a:latin typeface="+mj-lt"/>
            </a:endParaRPr>
          </a:p>
          <a:p>
            <a:endParaRPr lang="sv-SE" dirty="0"/>
          </a:p>
        </p:txBody>
      </p:sp>
      <p:pic>
        <p:nvPicPr>
          <p:cNvPr id="6" name="Bildobjekt 5">
            <a:extLst>
              <a:ext uri="{FF2B5EF4-FFF2-40B4-BE49-F238E27FC236}">
                <a16:creationId xmlns:a16="http://schemas.microsoft.com/office/drawing/2014/main" id="{9779D4E4-1151-ECCC-3595-D071CE8E4C97}"/>
              </a:ext>
            </a:extLst>
          </p:cNvPr>
          <p:cNvPicPr>
            <a:picLocks noChangeAspect="1"/>
          </p:cNvPicPr>
          <p:nvPr/>
        </p:nvPicPr>
        <p:blipFill>
          <a:blip r:embed="rId3"/>
          <a:stretch>
            <a:fillRect/>
          </a:stretch>
        </p:blipFill>
        <p:spPr>
          <a:xfrm>
            <a:off x="6559729" y="3610033"/>
            <a:ext cx="5112013" cy="2140060"/>
          </a:xfrm>
          <a:prstGeom prst="rect">
            <a:avLst/>
          </a:prstGeom>
        </p:spPr>
      </p:pic>
      <p:pic>
        <p:nvPicPr>
          <p:cNvPr id="8" name="Bildobjekt 7" descr="Kvinna som signerar ett kontrakt">
            <a:extLst>
              <a:ext uri="{FF2B5EF4-FFF2-40B4-BE49-F238E27FC236}">
                <a16:creationId xmlns:a16="http://schemas.microsoft.com/office/drawing/2014/main" id="{8554F52A-A6D7-7F32-64FB-71B3374D1E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1636" y="617569"/>
            <a:ext cx="3906196" cy="2603495"/>
          </a:xfrm>
          <a:prstGeom prst="rect">
            <a:avLst/>
          </a:prstGeom>
        </p:spPr>
      </p:pic>
    </p:spTree>
    <p:extLst>
      <p:ext uri="{BB962C8B-B14F-4D97-AF65-F5344CB8AC3E}">
        <p14:creationId xmlns:p14="http://schemas.microsoft.com/office/powerpoint/2010/main" val="225228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D78C48-9899-E7BD-CB97-3838A08BBC2D}"/>
              </a:ext>
            </a:extLst>
          </p:cNvPr>
          <p:cNvSpPr>
            <a:spLocks noGrp="1"/>
          </p:cNvSpPr>
          <p:nvPr>
            <p:ph type="title"/>
          </p:nvPr>
        </p:nvSpPr>
        <p:spPr/>
        <p:txBody>
          <a:bodyPr>
            <a:normAutofit/>
          </a:bodyPr>
          <a:lstStyle/>
          <a:p>
            <a:pPr algn="ctr"/>
            <a:r>
              <a:rPr lang="sv-SE" sz="4000" dirty="0"/>
              <a:t>Utmätning &amp; Skuldsanering </a:t>
            </a:r>
          </a:p>
        </p:txBody>
      </p:sp>
      <p:sp>
        <p:nvSpPr>
          <p:cNvPr id="3" name="Platshållare för text 2">
            <a:extLst>
              <a:ext uri="{FF2B5EF4-FFF2-40B4-BE49-F238E27FC236}">
                <a16:creationId xmlns:a16="http://schemas.microsoft.com/office/drawing/2014/main" id="{82E2DBF8-63D4-8F4F-9421-AFA5E29ECC90}"/>
              </a:ext>
            </a:extLst>
          </p:cNvPr>
          <p:cNvSpPr>
            <a:spLocks noGrp="1"/>
          </p:cNvSpPr>
          <p:nvPr>
            <p:ph type="body" idx="1"/>
          </p:nvPr>
        </p:nvSpPr>
        <p:spPr/>
        <p:txBody>
          <a:bodyPr>
            <a:normAutofit/>
          </a:bodyPr>
          <a:lstStyle/>
          <a:p>
            <a:r>
              <a:rPr lang="sv-SE" sz="2000" dirty="0">
                <a:latin typeface="+mj-lt"/>
              </a:rPr>
              <a:t>Utmätning </a:t>
            </a:r>
          </a:p>
        </p:txBody>
      </p:sp>
      <p:sp>
        <p:nvSpPr>
          <p:cNvPr id="4" name="Platshållare för innehåll 3">
            <a:extLst>
              <a:ext uri="{FF2B5EF4-FFF2-40B4-BE49-F238E27FC236}">
                <a16:creationId xmlns:a16="http://schemas.microsoft.com/office/drawing/2014/main" id="{B3AE1353-1262-D04F-8F12-1F09860DA3E3}"/>
              </a:ext>
            </a:extLst>
          </p:cNvPr>
          <p:cNvSpPr>
            <a:spLocks noGrp="1"/>
          </p:cNvSpPr>
          <p:nvPr>
            <p:ph sz="half" idx="2"/>
          </p:nvPr>
        </p:nvSpPr>
        <p:spPr/>
        <p:txBody>
          <a:bodyPr/>
          <a:lstStyle/>
          <a:p>
            <a:r>
              <a:rPr lang="sv-SE" dirty="0">
                <a:latin typeface="+mj-lt"/>
              </a:rPr>
              <a:t>Pengarna betalas direkt på inkomsten</a:t>
            </a:r>
          </a:p>
          <a:p>
            <a:r>
              <a:rPr lang="sv-SE" dirty="0">
                <a:latin typeface="+mj-lt"/>
              </a:rPr>
              <a:t>Utmätning sker varje månad </a:t>
            </a:r>
          </a:p>
          <a:p>
            <a:r>
              <a:rPr lang="sv-SE" dirty="0">
                <a:latin typeface="+mj-lt"/>
              </a:rPr>
              <a:t>Behålla sitt förbehållsbelopp</a:t>
            </a:r>
          </a:p>
          <a:p>
            <a:pPr marL="0" indent="0">
              <a:buNone/>
            </a:pPr>
            <a:endParaRPr lang="sv-SE" dirty="0"/>
          </a:p>
        </p:txBody>
      </p:sp>
      <p:sp>
        <p:nvSpPr>
          <p:cNvPr id="5" name="Platshållare för text 4">
            <a:extLst>
              <a:ext uri="{FF2B5EF4-FFF2-40B4-BE49-F238E27FC236}">
                <a16:creationId xmlns:a16="http://schemas.microsoft.com/office/drawing/2014/main" id="{018BF7C8-821F-D7B4-14B7-A22E70310A42}"/>
              </a:ext>
            </a:extLst>
          </p:cNvPr>
          <p:cNvSpPr>
            <a:spLocks noGrp="1"/>
          </p:cNvSpPr>
          <p:nvPr>
            <p:ph type="body" sz="quarter" idx="3"/>
          </p:nvPr>
        </p:nvSpPr>
        <p:spPr/>
        <p:txBody>
          <a:bodyPr>
            <a:normAutofit/>
          </a:bodyPr>
          <a:lstStyle/>
          <a:p>
            <a:r>
              <a:rPr lang="sv-SE" sz="2000" dirty="0">
                <a:latin typeface="+mj-lt"/>
              </a:rPr>
              <a:t>Skuldsanering </a:t>
            </a:r>
          </a:p>
        </p:txBody>
      </p:sp>
      <p:sp>
        <p:nvSpPr>
          <p:cNvPr id="6" name="Platshållare för innehåll 5">
            <a:extLst>
              <a:ext uri="{FF2B5EF4-FFF2-40B4-BE49-F238E27FC236}">
                <a16:creationId xmlns:a16="http://schemas.microsoft.com/office/drawing/2014/main" id="{ACD366A6-39EC-BF3F-ED67-4D4AA0192489}"/>
              </a:ext>
            </a:extLst>
          </p:cNvPr>
          <p:cNvSpPr>
            <a:spLocks noGrp="1"/>
          </p:cNvSpPr>
          <p:nvPr>
            <p:ph sz="quarter" idx="4"/>
          </p:nvPr>
        </p:nvSpPr>
        <p:spPr/>
        <p:txBody>
          <a:bodyPr/>
          <a:lstStyle/>
          <a:p>
            <a:r>
              <a:rPr lang="sv-SE" dirty="0">
                <a:latin typeface="+mj-lt"/>
              </a:rPr>
              <a:t>Pengarna betalas in av gäldenären </a:t>
            </a:r>
          </a:p>
          <a:p>
            <a:r>
              <a:rPr lang="sv-SE" dirty="0">
                <a:latin typeface="+mj-lt"/>
              </a:rPr>
              <a:t>Två betalningsfria månader</a:t>
            </a:r>
          </a:p>
          <a:p>
            <a:r>
              <a:rPr lang="sv-SE" dirty="0">
                <a:latin typeface="+mj-lt"/>
              </a:rPr>
              <a:t>Behålla pengar för buffert</a:t>
            </a:r>
          </a:p>
          <a:p>
            <a:endParaRPr lang="sv-SE" dirty="0"/>
          </a:p>
        </p:txBody>
      </p:sp>
    </p:spTree>
    <p:extLst>
      <p:ext uri="{BB962C8B-B14F-4D97-AF65-F5344CB8AC3E}">
        <p14:creationId xmlns:p14="http://schemas.microsoft.com/office/powerpoint/2010/main" val="330173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771569-88DD-737D-37DF-00551954C775}"/>
              </a:ext>
            </a:extLst>
          </p:cNvPr>
          <p:cNvSpPr>
            <a:spLocks noGrp="1"/>
          </p:cNvSpPr>
          <p:nvPr>
            <p:ph type="title"/>
          </p:nvPr>
        </p:nvSpPr>
        <p:spPr>
          <a:xfrm>
            <a:off x="8458200" y="609600"/>
            <a:ext cx="3161963" cy="1077655"/>
          </a:xfrm>
        </p:spPr>
        <p:txBody>
          <a:bodyPr>
            <a:normAutofit fontScale="90000"/>
          </a:bodyPr>
          <a:lstStyle/>
          <a:p>
            <a:r>
              <a:rPr lang="sv-SE" sz="3600" dirty="0"/>
              <a:t>Kundens ansvar</a:t>
            </a:r>
          </a:p>
        </p:txBody>
      </p:sp>
      <p:sp>
        <p:nvSpPr>
          <p:cNvPr id="4" name="Platshållare för text 3">
            <a:extLst>
              <a:ext uri="{FF2B5EF4-FFF2-40B4-BE49-F238E27FC236}">
                <a16:creationId xmlns:a16="http://schemas.microsoft.com/office/drawing/2014/main" id="{8B8EE125-3C4F-36B0-77AD-BCFBA25CBBE2}"/>
              </a:ext>
            </a:extLst>
          </p:cNvPr>
          <p:cNvSpPr>
            <a:spLocks noGrp="1"/>
          </p:cNvSpPr>
          <p:nvPr>
            <p:ph type="body" sz="half" idx="2"/>
          </p:nvPr>
        </p:nvSpPr>
        <p:spPr>
          <a:xfrm>
            <a:off x="8344237" y="2238828"/>
            <a:ext cx="3161963" cy="3563258"/>
          </a:xfrm>
        </p:spPr>
        <p:txBody>
          <a:bodyPr/>
          <a:lstStyle/>
          <a:p>
            <a:pPr marL="285750" indent="-285750">
              <a:buFont typeface="Arial" panose="020B0604020202020204" pitchFamily="34" charset="0"/>
              <a:buChar char="•"/>
            </a:pPr>
            <a:r>
              <a:rPr lang="sv-SE" dirty="0">
                <a:latin typeface="+mj-lt"/>
              </a:rPr>
              <a:t>Alltid skyldig att betala för en vara eller tjänst som man köpt. </a:t>
            </a:r>
          </a:p>
          <a:p>
            <a:pPr marL="285750" indent="-285750">
              <a:buFont typeface="Arial" panose="020B0604020202020204" pitchFamily="34" charset="0"/>
              <a:buChar char="•"/>
            </a:pPr>
            <a:r>
              <a:rPr lang="sv-SE" dirty="0">
                <a:latin typeface="+mj-lt"/>
              </a:rPr>
              <a:t>Gäller även om fakturan inte kommit fram till kunden.</a:t>
            </a:r>
          </a:p>
        </p:txBody>
      </p:sp>
      <p:sp>
        <p:nvSpPr>
          <p:cNvPr id="6" name="textruta 5">
            <a:extLst>
              <a:ext uri="{FF2B5EF4-FFF2-40B4-BE49-F238E27FC236}">
                <a16:creationId xmlns:a16="http://schemas.microsoft.com/office/drawing/2014/main" id="{5D8178DE-F646-6B06-A058-241F9B4FE517}"/>
              </a:ext>
            </a:extLst>
          </p:cNvPr>
          <p:cNvSpPr txBox="1"/>
          <p:nvPr/>
        </p:nvSpPr>
        <p:spPr>
          <a:xfrm>
            <a:off x="850392" y="609600"/>
            <a:ext cx="6190488" cy="1600438"/>
          </a:xfrm>
          <a:prstGeom prst="rect">
            <a:avLst/>
          </a:prstGeom>
          <a:noFill/>
        </p:spPr>
        <p:txBody>
          <a:bodyPr wrap="square" rtlCol="0">
            <a:spAutoFit/>
          </a:bodyPr>
          <a:lstStyle/>
          <a:p>
            <a:r>
              <a:rPr lang="sv-SE" sz="4000" dirty="0">
                <a:latin typeface="+mj-lt"/>
              </a:rPr>
              <a:t>Vad kostar det att inte betala?</a:t>
            </a:r>
          </a:p>
          <a:p>
            <a:endParaRPr lang="sv-SE" dirty="0"/>
          </a:p>
        </p:txBody>
      </p:sp>
      <p:sp>
        <p:nvSpPr>
          <p:cNvPr id="8" name="textruta 7">
            <a:extLst>
              <a:ext uri="{FF2B5EF4-FFF2-40B4-BE49-F238E27FC236}">
                <a16:creationId xmlns:a16="http://schemas.microsoft.com/office/drawing/2014/main" id="{9D18D02F-B586-A640-EDDD-4AFBC73782EF}"/>
              </a:ext>
            </a:extLst>
          </p:cNvPr>
          <p:cNvSpPr txBox="1"/>
          <p:nvPr/>
        </p:nvSpPr>
        <p:spPr>
          <a:xfrm>
            <a:off x="1078992" y="2313432"/>
            <a:ext cx="4800600" cy="369332"/>
          </a:xfrm>
          <a:prstGeom prst="rect">
            <a:avLst/>
          </a:prstGeom>
          <a:noFill/>
        </p:spPr>
        <p:txBody>
          <a:bodyPr wrap="square" rtlCol="0">
            <a:spAutoFit/>
          </a:bodyPr>
          <a:lstStyle/>
          <a:p>
            <a:pPr marL="285750" indent="-285750">
              <a:buFont typeface="Arial" panose="020B0604020202020204" pitchFamily="34" charset="0"/>
              <a:buChar char="•"/>
            </a:pPr>
            <a:r>
              <a:rPr lang="sv-SE" dirty="0">
                <a:latin typeface="+mj-lt"/>
              </a:rPr>
              <a:t>60 kr – påminnelseavgift (max avgift)</a:t>
            </a:r>
            <a:endParaRPr lang="sv-SE" dirty="0"/>
          </a:p>
        </p:txBody>
      </p:sp>
      <p:sp>
        <p:nvSpPr>
          <p:cNvPr id="10" name="textruta 9">
            <a:extLst>
              <a:ext uri="{FF2B5EF4-FFF2-40B4-BE49-F238E27FC236}">
                <a16:creationId xmlns:a16="http://schemas.microsoft.com/office/drawing/2014/main" id="{5B49893F-695B-5511-BC17-54A90899DEEF}"/>
              </a:ext>
            </a:extLst>
          </p:cNvPr>
          <p:cNvSpPr txBox="1"/>
          <p:nvPr/>
        </p:nvSpPr>
        <p:spPr>
          <a:xfrm>
            <a:off x="1078992" y="2636597"/>
            <a:ext cx="6144768" cy="369332"/>
          </a:xfrm>
          <a:prstGeom prst="rect">
            <a:avLst/>
          </a:prstGeom>
          <a:noFill/>
        </p:spPr>
        <p:txBody>
          <a:bodyPr wrap="square">
            <a:spAutoFit/>
          </a:bodyPr>
          <a:lstStyle/>
          <a:p>
            <a:pPr marL="285750" indent="-285750">
              <a:buFont typeface="Arial" panose="020B0604020202020204" pitchFamily="34" charset="0"/>
              <a:buChar char="•"/>
            </a:pPr>
            <a:r>
              <a:rPr lang="sv-SE" dirty="0">
                <a:latin typeface="+mj-lt"/>
              </a:rPr>
              <a:t>Dröjsmålsränta – vanligast mellan 8%-12%</a:t>
            </a:r>
          </a:p>
        </p:txBody>
      </p:sp>
      <p:sp>
        <p:nvSpPr>
          <p:cNvPr id="12" name="textruta 11">
            <a:extLst>
              <a:ext uri="{FF2B5EF4-FFF2-40B4-BE49-F238E27FC236}">
                <a16:creationId xmlns:a16="http://schemas.microsoft.com/office/drawing/2014/main" id="{DA8F7C5F-BAA2-2494-02F1-C854449CE806}"/>
              </a:ext>
            </a:extLst>
          </p:cNvPr>
          <p:cNvSpPr txBox="1"/>
          <p:nvPr/>
        </p:nvSpPr>
        <p:spPr>
          <a:xfrm>
            <a:off x="1078992" y="2998902"/>
            <a:ext cx="7711126" cy="369332"/>
          </a:xfrm>
          <a:prstGeom prst="rect">
            <a:avLst/>
          </a:prstGeom>
          <a:noFill/>
        </p:spPr>
        <p:txBody>
          <a:bodyPr wrap="square">
            <a:spAutoFit/>
          </a:bodyPr>
          <a:lstStyle/>
          <a:p>
            <a:pPr marL="285750" indent="-285750">
              <a:buFont typeface="Arial" panose="020B0604020202020204" pitchFamily="34" charset="0"/>
              <a:buChar char="•"/>
            </a:pPr>
            <a:r>
              <a:rPr lang="sv-SE" dirty="0">
                <a:latin typeface="+mj-lt"/>
              </a:rPr>
              <a:t>180 kr – inkassokostnad (max avgift)</a:t>
            </a:r>
          </a:p>
        </p:txBody>
      </p:sp>
      <p:sp>
        <p:nvSpPr>
          <p:cNvPr id="14" name="textruta 13">
            <a:extLst>
              <a:ext uri="{FF2B5EF4-FFF2-40B4-BE49-F238E27FC236}">
                <a16:creationId xmlns:a16="http://schemas.microsoft.com/office/drawing/2014/main" id="{C516BBAA-2915-FF20-3539-F16F8C5969EF}"/>
              </a:ext>
            </a:extLst>
          </p:cNvPr>
          <p:cNvSpPr txBox="1"/>
          <p:nvPr/>
        </p:nvSpPr>
        <p:spPr>
          <a:xfrm>
            <a:off x="1078992" y="3360062"/>
            <a:ext cx="7711126" cy="369332"/>
          </a:xfrm>
          <a:prstGeom prst="rect">
            <a:avLst/>
          </a:prstGeom>
          <a:noFill/>
        </p:spPr>
        <p:txBody>
          <a:bodyPr wrap="square">
            <a:spAutoFit/>
          </a:bodyPr>
          <a:lstStyle/>
          <a:p>
            <a:pPr marL="285750" indent="-285750">
              <a:buFont typeface="Arial" panose="020B0604020202020204" pitchFamily="34" charset="0"/>
              <a:buChar char="•"/>
            </a:pPr>
            <a:r>
              <a:rPr lang="sv-SE" dirty="0">
                <a:latin typeface="+mj-lt"/>
              </a:rPr>
              <a:t>300 kr – betalningsföreläggande hos Kronofogden </a:t>
            </a:r>
          </a:p>
        </p:txBody>
      </p:sp>
      <p:sp>
        <p:nvSpPr>
          <p:cNvPr id="16" name="textruta 15">
            <a:extLst>
              <a:ext uri="{FF2B5EF4-FFF2-40B4-BE49-F238E27FC236}">
                <a16:creationId xmlns:a16="http://schemas.microsoft.com/office/drawing/2014/main" id="{BDC5001F-5507-31AF-70C9-1EE2CE168428}"/>
              </a:ext>
            </a:extLst>
          </p:cNvPr>
          <p:cNvSpPr txBox="1"/>
          <p:nvPr/>
        </p:nvSpPr>
        <p:spPr>
          <a:xfrm>
            <a:off x="1078992" y="3722367"/>
            <a:ext cx="7711126" cy="369332"/>
          </a:xfrm>
          <a:prstGeom prst="rect">
            <a:avLst/>
          </a:prstGeom>
          <a:noFill/>
        </p:spPr>
        <p:txBody>
          <a:bodyPr wrap="square">
            <a:spAutoFit/>
          </a:bodyPr>
          <a:lstStyle/>
          <a:p>
            <a:pPr marL="285750" indent="-285750">
              <a:buFont typeface="Arial" panose="020B0604020202020204" pitchFamily="34" charset="0"/>
              <a:buChar char="•"/>
            </a:pPr>
            <a:r>
              <a:rPr lang="sv-SE" dirty="0">
                <a:latin typeface="+mj-lt"/>
              </a:rPr>
              <a:t>600 kr /år – verkställighet hos Kronofogden</a:t>
            </a:r>
          </a:p>
        </p:txBody>
      </p:sp>
      <p:sp>
        <p:nvSpPr>
          <p:cNvPr id="18" name="textruta 17">
            <a:extLst>
              <a:ext uri="{FF2B5EF4-FFF2-40B4-BE49-F238E27FC236}">
                <a16:creationId xmlns:a16="http://schemas.microsoft.com/office/drawing/2014/main" id="{2141880D-628B-4260-18D3-73161D53509C}"/>
              </a:ext>
            </a:extLst>
          </p:cNvPr>
          <p:cNvSpPr txBox="1"/>
          <p:nvPr/>
        </p:nvSpPr>
        <p:spPr>
          <a:xfrm>
            <a:off x="850392" y="5417403"/>
            <a:ext cx="2039112" cy="830997"/>
          </a:xfrm>
          <a:prstGeom prst="rect">
            <a:avLst/>
          </a:prstGeom>
          <a:noFill/>
        </p:spPr>
        <p:txBody>
          <a:bodyPr wrap="square">
            <a:spAutoFit/>
          </a:bodyPr>
          <a:lstStyle/>
          <a:p>
            <a:pPr marL="0" indent="0">
              <a:buNone/>
            </a:pPr>
            <a:endParaRPr lang="sv-SE" sz="1200" i="1" dirty="0">
              <a:latin typeface="+mj-lt"/>
            </a:endParaRPr>
          </a:p>
          <a:p>
            <a:pPr marL="0" indent="0">
              <a:buNone/>
            </a:pPr>
            <a:endParaRPr lang="sv-SE" sz="1200" i="1" dirty="0">
              <a:latin typeface="+mj-lt"/>
            </a:endParaRPr>
          </a:p>
          <a:p>
            <a:pPr marL="0" indent="0">
              <a:buNone/>
            </a:pPr>
            <a:endParaRPr lang="sv-SE" sz="1200" i="1" dirty="0">
              <a:latin typeface="+mj-lt"/>
            </a:endParaRPr>
          </a:p>
          <a:p>
            <a:pPr marL="0" indent="0">
              <a:buNone/>
            </a:pPr>
            <a:r>
              <a:rPr lang="sv-SE" sz="1200" i="1" dirty="0">
                <a:latin typeface="+mj-lt"/>
              </a:rPr>
              <a:t>Källa: Konsumentverket</a:t>
            </a:r>
          </a:p>
        </p:txBody>
      </p:sp>
    </p:spTree>
    <p:extLst>
      <p:ext uri="{BB962C8B-B14F-4D97-AF65-F5344CB8AC3E}">
        <p14:creationId xmlns:p14="http://schemas.microsoft.com/office/powerpoint/2010/main" val="1808044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sv-SE"/>
          </a:p>
        </p:txBody>
      </p:sp>
      <p:sp>
        <p:nvSpPr>
          <p:cNvPr id="15" name="Rectangle 14">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sv-SE"/>
          </a:p>
        </p:txBody>
      </p:sp>
      <p:sp>
        <p:nvSpPr>
          <p:cNvPr id="17" name="Rectangle 16">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grpSp>
        <p:nvGrpSpPr>
          <p:cNvPr id="19" name="Group 1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0" name="Straight Connector 19">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1DAC2350-FA6C-4B24-9A17-926C160E8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sv-SE"/>
          </a:p>
        </p:txBody>
      </p:sp>
      <p:sp>
        <p:nvSpPr>
          <p:cNvPr id="26" name="Rectangle 25">
            <a:extLst>
              <a:ext uri="{FF2B5EF4-FFF2-40B4-BE49-F238E27FC236}">
                <a16:creationId xmlns:a16="http://schemas.microsoft.com/office/drawing/2014/main" id="{2A637C44-0146-4C54-A1A1-57BC8E6C3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bg1">
              <a:lumMod val="75000"/>
              <a:lumOff val="25000"/>
            </a:schemeClr>
          </a:solidFill>
          <a:ln w="6350" cap="sq" cmpd="sng" algn="ctr">
            <a:solidFill>
              <a:schemeClr val="tx1">
                <a:lumMod val="75000"/>
                <a:lumOff val="25000"/>
              </a:schemeClr>
            </a:solidFill>
            <a:prstDash val="solid"/>
            <a:miter lim="800000"/>
          </a:ln>
          <a:effectLst/>
        </p:spPr>
        <p:txBody>
          <a:bodyPr/>
          <a:lstStyle/>
          <a:p>
            <a:endParaRPr lang="sv-SE"/>
          </a:p>
        </p:txBody>
      </p:sp>
      <p:sp>
        <p:nvSpPr>
          <p:cNvPr id="2" name="Rubrik 1">
            <a:extLst>
              <a:ext uri="{FF2B5EF4-FFF2-40B4-BE49-F238E27FC236}">
                <a16:creationId xmlns:a16="http://schemas.microsoft.com/office/drawing/2014/main" id="{7AB13108-FBC1-E807-4655-BDB837D3A12F}"/>
              </a:ext>
            </a:extLst>
          </p:cNvPr>
          <p:cNvSpPr>
            <a:spLocks noGrp="1"/>
          </p:cNvSpPr>
          <p:nvPr>
            <p:ph type="title"/>
          </p:nvPr>
        </p:nvSpPr>
        <p:spPr>
          <a:xfrm>
            <a:off x="990600" y="1533727"/>
            <a:ext cx="9732773" cy="1465112"/>
          </a:xfrm>
        </p:spPr>
        <p:txBody>
          <a:bodyPr vert="horz" lIns="91440" tIns="45720" rIns="91440" bIns="45720" rtlCol="0" anchor="ctr">
            <a:normAutofit/>
          </a:bodyPr>
          <a:lstStyle/>
          <a:p>
            <a:pPr algn="ctr">
              <a:lnSpc>
                <a:spcPct val="83000"/>
              </a:lnSpc>
            </a:pPr>
            <a:r>
              <a:rPr lang="en-US" sz="4400" cap="all" spc="-100" dirty="0">
                <a:solidFill>
                  <a:schemeClr val="tx1">
                    <a:lumMod val="85000"/>
                    <a:lumOff val="15000"/>
                  </a:schemeClr>
                </a:solidFill>
              </a:rPr>
              <a:t>Statistik</a:t>
            </a:r>
          </a:p>
        </p:txBody>
      </p:sp>
      <p:sp>
        <p:nvSpPr>
          <p:cNvPr id="28" name="Rectangle 27">
            <a:extLst>
              <a:ext uri="{FF2B5EF4-FFF2-40B4-BE49-F238E27FC236}">
                <a16:creationId xmlns:a16="http://schemas.microsoft.com/office/drawing/2014/main" id="{6AB310E7-DE5C-4964-8CBB-E87A22B5B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cxnSp>
        <p:nvCxnSpPr>
          <p:cNvPr id="30" name="Straight Connector 29">
            <a:extLst>
              <a:ext uri="{FF2B5EF4-FFF2-40B4-BE49-F238E27FC236}">
                <a16:creationId xmlns:a16="http://schemas.microsoft.com/office/drawing/2014/main" id="{BC6D0BA2-2FCA-496D-A55A-C56A7B3E09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A158404-99A1-4EB0-B63C-8744C273AC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1848EA8-FE52-4762-AE9B-5D1DD4C336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6" name="Platshållare för innehåll 5">
            <a:extLst>
              <a:ext uri="{FF2B5EF4-FFF2-40B4-BE49-F238E27FC236}">
                <a16:creationId xmlns:a16="http://schemas.microsoft.com/office/drawing/2014/main" id="{E565936F-C2C9-D022-449D-3EDC1DD39901}"/>
              </a:ext>
            </a:extLst>
          </p:cNvPr>
          <p:cNvPicPr>
            <a:picLocks noGrp="1" noChangeAspect="1"/>
          </p:cNvPicPr>
          <p:nvPr>
            <p:ph idx="1"/>
          </p:nvPr>
        </p:nvPicPr>
        <p:blipFill>
          <a:blip r:embed="rId3"/>
          <a:stretch>
            <a:fillRect/>
          </a:stretch>
        </p:blipFill>
        <p:spPr>
          <a:xfrm>
            <a:off x="689672" y="3421705"/>
            <a:ext cx="10808644" cy="1756402"/>
          </a:xfrm>
          <a:prstGeom prst="rect">
            <a:avLst/>
          </a:prstGeom>
        </p:spPr>
      </p:pic>
    </p:spTree>
    <p:extLst>
      <p:ext uri="{BB962C8B-B14F-4D97-AF65-F5344CB8AC3E}">
        <p14:creationId xmlns:p14="http://schemas.microsoft.com/office/powerpoint/2010/main" val="657766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33">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1" name="Rectangle 35">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sv-SE"/>
          </a:p>
        </p:txBody>
      </p:sp>
      <p:sp>
        <p:nvSpPr>
          <p:cNvPr id="62" name="Rectangle 37">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sv-SE"/>
          </a:p>
        </p:txBody>
      </p:sp>
      <p:sp>
        <p:nvSpPr>
          <p:cNvPr id="63" name="Rectangle 39">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grpSp>
        <p:nvGrpSpPr>
          <p:cNvPr id="64" name="Group 41">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3" name="Straight Connector 42">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65" name="Rectangle 46">
            <a:extLst>
              <a:ext uri="{FF2B5EF4-FFF2-40B4-BE49-F238E27FC236}">
                <a16:creationId xmlns:a16="http://schemas.microsoft.com/office/drawing/2014/main" id="{56F7F177-4AE8-4934-A7F6-B3910259F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48">
            <a:extLst>
              <a:ext uri="{FF2B5EF4-FFF2-40B4-BE49-F238E27FC236}">
                <a16:creationId xmlns:a16="http://schemas.microsoft.com/office/drawing/2014/main" id="{1DAC2350-FA6C-4B24-9A17-926C160E8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sv-SE"/>
          </a:p>
        </p:txBody>
      </p:sp>
      <p:sp>
        <p:nvSpPr>
          <p:cNvPr id="67" name="Rectangle 50">
            <a:extLst>
              <a:ext uri="{FF2B5EF4-FFF2-40B4-BE49-F238E27FC236}">
                <a16:creationId xmlns:a16="http://schemas.microsoft.com/office/drawing/2014/main" id="{2A637C44-0146-4C54-A1A1-57BC8E6C3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bg1">
              <a:lumMod val="75000"/>
              <a:lumOff val="25000"/>
            </a:schemeClr>
          </a:solidFill>
          <a:ln w="6350" cap="sq" cmpd="sng" algn="ctr">
            <a:solidFill>
              <a:schemeClr val="tx1">
                <a:lumMod val="75000"/>
                <a:lumOff val="25000"/>
              </a:schemeClr>
            </a:solidFill>
            <a:prstDash val="solid"/>
            <a:miter lim="800000"/>
          </a:ln>
          <a:effectLst/>
        </p:spPr>
        <p:txBody>
          <a:bodyPr/>
          <a:lstStyle/>
          <a:p>
            <a:endParaRPr lang="sv-SE"/>
          </a:p>
        </p:txBody>
      </p:sp>
      <p:sp>
        <p:nvSpPr>
          <p:cNvPr id="3" name="Rubrik 2">
            <a:extLst>
              <a:ext uri="{FF2B5EF4-FFF2-40B4-BE49-F238E27FC236}">
                <a16:creationId xmlns:a16="http://schemas.microsoft.com/office/drawing/2014/main" id="{F352453B-C5F3-6A6E-6A24-E22713728AAA}"/>
              </a:ext>
            </a:extLst>
          </p:cNvPr>
          <p:cNvSpPr>
            <a:spLocks noGrp="1"/>
          </p:cNvSpPr>
          <p:nvPr>
            <p:ph type="title"/>
          </p:nvPr>
        </p:nvSpPr>
        <p:spPr>
          <a:xfrm>
            <a:off x="1241170" y="3755360"/>
            <a:ext cx="9732773" cy="1465112"/>
          </a:xfrm>
        </p:spPr>
        <p:txBody>
          <a:bodyPr vert="horz" lIns="91440" tIns="45720" rIns="91440" bIns="45720" rtlCol="0" anchor="ctr">
            <a:normAutofit/>
          </a:bodyPr>
          <a:lstStyle/>
          <a:p>
            <a:pPr algn="ctr">
              <a:lnSpc>
                <a:spcPct val="83000"/>
              </a:lnSpc>
            </a:pPr>
            <a:r>
              <a:rPr lang="en-US" sz="4800" cap="all" spc="-100" dirty="0" err="1">
                <a:solidFill>
                  <a:schemeClr val="tx1">
                    <a:lumMod val="85000"/>
                    <a:lumOff val="15000"/>
                  </a:schemeClr>
                </a:solidFill>
              </a:rPr>
              <a:t>Hallå</a:t>
            </a:r>
            <a:r>
              <a:rPr lang="en-US" sz="4800" cap="all" spc="-100" dirty="0">
                <a:solidFill>
                  <a:schemeClr val="tx1">
                    <a:lumMod val="85000"/>
                    <a:lumOff val="15000"/>
                  </a:schemeClr>
                </a:solidFill>
              </a:rPr>
              <a:t> </a:t>
            </a:r>
            <a:r>
              <a:rPr lang="en-US" sz="4800" cap="all" spc="-100" dirty="0" err="1">
                <a:solidFill>
                  <a:schemeClr val="tx1">
                    <a:lumMod val="85000"/>
                    <a:lumOff val="15000"/>
                  </a:schemeClr>
                </a:solidFill>
              </a:rPr>
              <a:t>Konsument</a:t>
            </a:r>
            <a:r>
              <a:rPr lang="en-US" sz="4800" cap="all" spc="-100" dirty="0">
                <a:solidFill>
                  <a:schemeClr val="tx1">
                    <a:lumMod val="85000"/>
                    <a:lumOff val="15000"/>
                  </a:schemeClr>
                </a:solidFill>
              </a:rPr>
              <a:t> </a:t>
            </a:r>
          </a:p>
        </p:txBody>
      </p:sp>
      <p:sp>
        <p:nvSpPr>
          <p:cNvPr id="4" name="Platshållare för text 3">
            <a:extLst>
              <a:ext uri="{FF2B5EF4-FFF2-40B4-BE49-F238E27FC236}">
                <a16:creationId xmlns:a16="http://schemas.microsoft.com/office/drawing/2014/main" id="{9E9B2562-508C-0183-14BC-79D3F98FBE07}"/>
              </a:ext>
            </a:extLst>
          </p:cNvPr>
          <p:cNvSpPr>
            <a:spLocks noGrp="1"/>
          </p:cNvSpPr>
          <p:nvPr>
            <p:ph type="body" sz="half" idx="2"/>
          </p:nvPr>
        </p:nvSpPr>
        <p:spPr>
          <a:xfrm>
            <a:off x="1371600" y="5220472"/>
            <a:ext cx="9517450" cy="638904"/>
          </a:xfrm>
        </p:spPr>
        <p:txBody>
          <a:bodyPr vert="horz" lIns="91440" tIns="45720" rIns="91440" bIns="45720" rtlCol="0">
            <a:normAutofit fontScale="92500" lnSpcReduction="10000"/>
          </a:bodyPr>
          <a:lstStyle/>
          <a:p>
            <a:pPr algn="ctr">
              <a:lnSpc>
                <a:spcPct val="100000"/>
              </a:lnSpc>
              <a:spcBef>
                <a:spcPts val="0"/>
              </a:spcBef>
              <a:spcAft>
                <a:spcPts val="600"/>
              </a:spcAft>
            </a:pPr>
            <a:r>
              <a:rPr lang="en-US" spc="80" dirty="0">
                <a:solidFill>
                  <a:schemeClr val="tx1">
                    <a:lumMod val="95000"/>
                    <a:lumOff val="5000"/>
                  </a:schemeClr>
                </a:solidFill>
                <a:latin typeface="+mj-lt"/>
              </a:rPr>
              <a:t>Vägledning gällande köp av varor och tjänster</a:t>
            </a:r>
          </a:p>
          <a:p>
            <a:pPr algn="ctr">
              <a:lnSpc>
                <a:spcPct val="100000"/>
              </a:lnSpc>
              <a:spcBef>
                <a:spcPts val="0"/>
              </a:spcBef>
              <a:spcAft>
                <a:spcPts val="600"/>
              </a:spcAft>
            </a:pPr>
            <a:r>
              <a:rPr lang="en-US" spc="80" dirty="0">
                <a:latin typeface="+mj-lt"/>
                <a:hlinkClick r:id="rId3">
                  <a:extLst>
                    <a:ext uri="{A12FA001-AC4F-418D-AE19-62706E023703}">
                      <ahyp:hlinkClr xmlns:ahyp="http://schemas.microsoft.com/office/drawing/2018/hyperlinkcolor" val="tx"/>
                    </a:ext>
                  </a:extLst>
                </a:hlinkClick>
              </a:rPr>
              <a:t>www.hallakonsument.se</a:t>
            </a:r>
            <a:r>
              <a:rPr lang="en-US" spc="80" dirty="0">
                <a:latin typeface="+mj-lt"/>
              </a:rPr>
              <a:t>  </a:t>
            </a:r>
          </a:p>
        </p:txBody>
      </p:sp>
      <p:sp>
        <p:nvSpPr>
          <p:cNvPr id="68" name="Rectangle 52">
            <a:extLst>
              <a:ext uri="{FF2B5EF4-FFF2-40B4-BE49-F238E27FC236}">
                <a16:creationId xmlns:a16="http://schemas.microsoft.com/office/drawing/2014/main" id="{6AB310E7-DE5C-4964-8CBB-E87A22B5B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cxnSp>
        <p:nvCxnSpPr>
          <p:cNvPr id="69" name="Straight Connector 54">
            <a:extLst>
              <a:ext uri="{FF2B5EF4-FFF2-40B4-BE49-F238E27FC236}">
                <a16:creationId xmlns:a16="http://schemas.microsoft.com/office/drawing/2014/main" id="{BC6D0BA2-2FCA-496D-A55A-C56A7B3E09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56">
            <a:extLst>
              <a:ext uri="{FF2B5EF4-FFF2-40B4-BE49-F238E27FC236}">
                <a16:creationId xmlns:a16="http://schemas.microsoft.com/office/drawing/2014/main" id="{EA158404-99A1-4EB0-B63C-8744C273AC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1848EA8-FE52-4762-AE9B-5D1DD4C336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6" name="Bildobjekt 5">
            <a:extLst>
              <a:ext uri="{FF2B5EF4-FFF2-40B4-BE49-F238E27FC236}">
                <a16:creationId xmlns:a16="http://schemas.microsoft.com/office/drawing/2014/main" id="{8B02DE16-BDE9-6331-F972-AF8C039E0533}"/>
              </a:ext>
            </a:extLst>
          </p:cNvPr>
          <p:cNvPicPr>
            <a:picLocks noChangeAspect="1"/>
          </p:cNvPicPr>
          <p:nvPr/>
        </p:nvPicPr>
        <p:blipFill>
          <a:blip r:embed="rId4"/>
          <a:stretch>
            <a:fillRect/>
          </a:stretch>
        </p:blipFill>
        <p:spPr>
          <a:xfrm>
            <a:off x="3755569" y="1395172"/>
            <a:ext cx="4691445" cy="2216708"/>
          </a:xfrm>
          <a:prstGeom prst="rect">
            <a:avLst/>
          </a:prstGeom>
        </p:spPr>
      </p:pic>
    </p:spTree>
    <p:extLst>
      <p:ext uri="{BB962C8B-B14F-4D97-AF65-F5344CB8AC3E}">
        <p14:creationId xmlns:p14="http://schemas.microsoft.com/office/powerpoint/2010/main" val="1762462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33">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1" name="Rectangle 35">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sv-SE"/>
          </a:p>
        </p:txBody>
      </p:sp>
      <p:sp>
        <p:nvSpPr>
          <p:cNvPr id="62" name="Rectangle 37">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sv-SE"/>
          </a:p>
        </p:txBody>
      </p:sp>
      <p:sp>
        <p:nvSpPr>
          <p:cNvPr id="63" name="Rectangle 39">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grpSp>
        <p:nvGrpSpPr>
          <p:cNvPr id="64" name="Group 41">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3" name="Straight Connector 42">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65" name="Rectangle 46">
            <a:extLst>
              <a:ext uri="{FF2B5EF4-FFF2-40B4-BE49-F238E27FC236}">
                <a16:creationId xmlns:a16="http://schemas.microsoft.com/office/drawing/2014/main" id="{56F7F177-4AE8-4934-A7F6-B3910259F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48">
            <a:extLst>
              <a:ext uri="{FF2B5EF4-FFF2-40B4-BE49-F238E27FC236}">
                <a16:creationId xmlns:a16="http://schemas.microsoft.com/office/drawing/2014/main" id="{1DAC2350-FA6C-4B24-9A17-926C160E8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sv-SE"/>
          </a:p>
        </p:txBody>
      </p:sp>
      <p:sp>
        <p:nvSpPr>
          <p:cNvPr id="67" name="Rectangle 50">
            <a:extLst>
              <a:ext uri="{FF2B5EF4-FFF2-40B4-BE49-F238E27FC236}">
                <a16:creationId xmlns:a16="http://schemas.microsoft.com/office/drawing/2014/main" id="{2A637C44-0146-4C54-A1A1-57BC8E6C3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bg1">
              <a:lumMod val="75000"/>
              <a:lumOff val="25000"/>
            </a:schemeClr>
          </a:solidFill>
          <a:ln w="6350" cap="sq" cmpd="sng" algn="ctr">
            <a:solidFill>
              <a:schemeClr val="tx1">
                <a:lumMod val="75000"/>
                <a:lumOff val="25000"/>
              </a:schemeClr>
            </a:solidFill>
            <a:prstDash val="solid"/>
            <a:miter lim="800000"/>
          </a:ln>
          <a:effectLst/>
        </p:spPr>
        <p:txBody>
          <a:bodyPr/>
          <a:lstStyle/>
          <a:p>
            <a:endParaRPr lang="sv-SE"/>
          </a:p>
        </p:txBody>
      </p:sp>
      <p:sp>
        <p:nvSpPr>
          <p:cNvPr id="3" name="Rubrik 2">
            <a:extLst>
              <a:ext uri="{FF2B5EF4-FFF2-40B4-BE49-F238E27FC236}">
                <a16:creationId xmlns:a16="http://schemas.microsoft.com/office/drawing/2014/main" id="{F352453B-C5F3-6A6E-6A24-E22713728AAA}"/>
              </a:ext>
            </a:extLst>
          </p:cNvPr>
          <p:cNvSpPr>
            <a:spLocks noGrp="1"/>
          </p:cNvSpPr>
          <p:nvPr>
            <p:ph type="title"/>
          </p:nvPr>
        </p:nvSpPr>
        <p:spPr>
          <a:xfrm>
            <a:off x="1241170" y="3755360"/>
            <a:ext cx="9732773" cy="1465112"/>
          </a:xfrm>
        </p:spPr>
        <p:txBody>
          <a:bodyPr vert="horz" lIns="91440" tIns="45720" rIns="91440" bIns="45720" rtlCol="0" anchor="ctr">
            <a:normAutofit/>
          </a:bodyPr>
          <a:lstStyle/>
          <a:p>
            <a:pPr algn="ctr">
              <a:lnSpc>
                <a:spcPct val="83000"/>
              </a:lnSpc>
            </a:pPr>
            <a:r>
              <a:rPr lang="en-US" sz="4400" cap="all" spc="-100" dirty="0" err="1">
                <a:solidFill>
                  <a:schemeClr val="tx1">
                    <a:lumMod val="85000"/>
                    <a:lumOff val="15000"/>
                  </a:schemeClr>
                </a:solidFill>
              </a:rPr>
              <a:t>Konsumenternas</a:t>
            </a:r>
            <a:endParaRPr lang="en-US" sz="4400" cap="all" spc="-100" dirty="0">
              <a:solidFill>
                <a:schemeClr val="tx1">
                  <a:lumMod val="85000"/>
                  <a:lumOff val="15000"/>
                </a:schemeClr>
              </a:solidFill>
            </a:endParaRPr>
          </a:p>
        </p:txBody>
      </p:sp>
      <p:sp>
        <p:nvSpPr>
          <p:cNvPr id="4" name="Platshållare för text 3">
            <a:extLst>
              <a:ext uri="{FF2B5EF4-FFF2-40B4-BE49-F238E27FC236}">
                <a16:creationId xmlns:a16="http://schemas.microsoft.com/office/drawing/2014/main" id="{9E9B2562-508C-0183-14BC-79D3F98FBE07}"/>
              </a:ext>
            </a:extLst>
          </p:cNvPr>
          <p:cNvSpPr>
            <a:spLocks noGrp="1"/>
          </p:cNvSpPr>
          <p:nvPr>
            <p:ph type="body" sz="half" idx="2"/>
          </p:nvPr>
        </p:nvSpPr>
        <p:spPr>
          <a:xfrm>
            <a:off x="1371600" y="5220472"/>
            <a:ext cx="9517450" cy="638904"/>
          </a:xfrm>
        </p:spPr>
        <p:txBody>
          <a:bodyPr vert="horz" lIns="91440" tIns="45720" rIns="91440" bIns="45720" rtlCol="0">
            <a:normAutofit fontScale="92500" lnSpcReduction="10000"/>
          </a:bodyPr>
          <a:lstStyle/>
          <a:p>
            <a:pPr algn="ctr">
              <a:lnSpc>
                <a:spcPct val="100000"/>
              </a:lnSpc>
              <a:spcBef>
                <a:spcPts val="0"/>
              </a:spcBef>
              <a:spcAft>
                <a:spcPts val="600"/>
              </a:spcAft>
            </a:pPr>
            <a:r>
              <a:rPr lang="en-US" spc="80" dirty="0" err="1">
                <a:solidFill>
                  <a:schemeClr val="tx1">
                    <a:lumMod val="95000"/>
                    <a:lumOff val="5000"/>
                  </a:schemeClr>
                </a:solidFill>
                <a:latin typeface="+mj-lt"/>
              </a:rPr>
              <a:t>Oberoende</a:t>
            </a:r>
            <a:r>
              <a:rPr lang="en-US" spc="80" dirty="0">
                <a:solidFill>
                  <a:schemeClr val="tx1">
                    <a:lumMod val="95000"/>
                    <a:lumOff val="5000"/>
                  </a:schemeClr>
                </a:solidFill>
                <a:latin typeface="+mj-lt"/>
              </a:rPr>
              <a:t> </a:t>
            </a:r>
            <a:r>
              <a:rPr lang="en-US" spc="80" dirty="0" err="1">
                <a:solidFill>
                  <a:schemeClr val="tx1">
                    <a:lumMod val="95000"/>
                    <a:lumOff val="5000"/>
                  </a:schemeClr>
                </a:solidFill>
                <a:latin typeface="+mj-lt"/>
              </a:rPr>
              <a:t>vägledning</a:t>
            </a:r>
            <a:r>
              <a:rPr lang="en-US" spc="80" dirty="0">
                <a:solidFill>
                  <a:schemeClr val="tx1">
                    <a:lumMod val="95000"/>
                    <a:lumOff val="5000"/>
                  </a:schemeClr>
                </a:solidFill>
                <a:latin typeface="+mj-lt"/>
              </a:rPr>
              <a:t> om bank och </a:t>
            </a:r>
            <a:r>
              <a:rPr lang="en-US" spc="80" dirty="0" err="1">
                <a:solidFill>
                  <a:schemeClr val="tx1">
                    <a:lumMod val="95000"/>
                    <a:lumOff val="5000"/>
                  </a:schemeClr>
                </a:solidFill>
                <a:latin typeface="+mj-lt"/>
              </a:rPr>
              <a:t>försäkring</a:t>
            </a:r>
            <a:endParaRPr lang="en-US" spc="80" dirty="0">
              <a:solidFill>
                <a:schemeClr val="tx1">
                  <a:lumMod val="95000"/>
                  <a:lumOff val="5000"/>
                </a:schemeClr>
              </a:solidFill>
              <a:latin typeface="+mj-lt"/>
            </a:endParaRPr>
          </a:p>
          <a:p>
            <a:pPr algn="ctr">
              <a:lnSpc>
                <a:spcPct val="100000"/>
              </a:lnSpc>
              <a:spcBef>
                <a:spcPts val="0"/>
              </a:spcBef>
              <a:spcAft>
                <a:spcPts val="600"/>
              </a:spcAft>
            </a:pPr>
            <a:r>
              <a:rPr lang="en-US" spc="80" dirty="0">
                <a:latin typeface="+mj-lt"/>
                <a:hlinkClick r:id="rId3">
                  <a:extLst>
                    <a:ext uri="{A12FA001-AC4F-418D-AE19-62706E023703}">
                      <ahyp:hlinkClr xmlns:ahyp="http://schemas.microsoft.com/office/drawing/2018/hyperlinkcolor" val="tx"/>
                    </a:ext>
                  </a:extLst>
                </a:hlinkClick>
              </a:rPr>
              <a:t>www.konsumenternas.se</a:t>
            </a:r>
            <a:r>
              <a:rPr lang="en-US" spc="80" dirty="0">
                <a:latin typeface="+mj-lt"/>
              </a:rPr>
              <a:t>   </a:t>
            </a:r>
          </a:p>
        </p:txBody>
      </p:sp>
      <p:sp>
        <p:nvSpPr>
          <p:cNvPr id="68" name="Rectangle 52">
            <a:extLst>
              <a:ext uri="{FF2B5EF4-FFF2-40B4-BE49-F238E27FC236}">
                <a16:creationId xmlns:a16="http://schemas.microsoft.com/office/drawing/2014/main" id="{6AB310E7-DE5C-4964-8CBB-E87A22B5B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cxnSp>
        <p:nvCxnSpPr>
          <p:cNvPr id="69" name="Straight Connector 54">
            <a:extLst>
              <a:ext uri="{FF2B5EF4-FFF2-40B4-BE49-F238E27FC236}">
                <a16:creationId xmlns:a16="http://schemas.microsoft.com/office/drawing/2014/main" id="{BC6D0BA2-2FCA-496D-A55A-C56A7B3E09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56">
            <a:extLst>
              <a:ext uri="{FF2B5EF4-FFF2-40B4-BE49-F238E27FC236}">
                <a16:creationId xmlns:a16="http://schemas.microsoft.com/office/drawing/2014/main" id="{EA158404-99A1-4EB0-B63C-8744C273AC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1848EA8-FE52-4762-AE9B-5D1DD4C336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D7C2C49A-0F2F-690E-7582-CAF6DA114B9D}"/>
              </a:ext>
            </a:extLst>
          </p:cNvPr>
          <p:cNvPicPr>
            <a:picLocks noChangeAspect="1"/>
          </p:cNvPicPr>
          <p:nvPr/>
        </p:nvPicPr>
        <p:blipFill>
          <a:blip r:embed="rId4"/>
          <a:stretch>
            <a:fillRect/>
          </a:stretch>
        </p:blipFill>
        <p:spPr>
          <a:xfrm>
            <a:off x="3990209" y="1298611"/>
            <a:ext cx="3971536" cy="2621214"/>
          </a:xfrm>
          <a:prstGeom prst="rect">
            <a:avLst/>
          </a:prstGeom>
        </p:spPr>
      </p:pic>
    </p:spTree>
    <p:extLst>
      <p:ext uri="{BB962C8B-B14F-4D97-AF65-F5344CB8AC3E}">
        <p14:creationId xmlns:p14="http://schemas.microsoft.com/office/powerpoint/2010/main" val="217867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069235B-22DB-4231-8291-D64DA2CDE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pic>
        <p:nvPicPr>
          <p:cNvPr id="2" name="Platshållare för innehåll 9" descr="En bild som visar symbol, logotyp, Teckensnitt, emblem&#10;&#10;Automatiskt genererad beskrivning">
            <a:extLst>
              <a:ext uri="{FF2B5EF4-FFF2-40B4-BE49-F238E27FC236}">
                <a16:creationId xmlns:a16="http://schemas.microsoft.com/office/drawing/2014/main" id="{9D599DC5-97AC-9688-76B1-2C7478D91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7225" y="595376"/>
            <a:ext cx="3714624" cy="371462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textruta 2">
            <a:extLst>
              <a:ext uri="{FF2B5EF4-FFF2-40B4-BE49-F238E27FC236}">
                <a16:creationId xmlns:a16="http://schemas.microsoft.com/office/drawing/2014/main" id="{C4B67F90-FC3F-B54D-89A1-ACC1CF674734}"/>
              </a:ext>
            </a:extLst>
          </p:cNvPr>
          <p:cNvSpPr txBox="1"/>
          <p:nvPr/>
        </p:nvSpPr>
        <p:spPr>
          <a:xfrm>
            <a:off x="2676525" y="4905375"/>
            <a:ext cx="6296025" cy="1569660"/>
          </a:xfrm>
          <a:prstGeom prst="rect">
            <a:avLst/>
          </a:prstGeom>
          <a:noFill/>
        </p:spPr>
        <p:txBody>
          <a:bodyPr wrap="square" rtlCol="0">
            <a:spAutoFit/>
          </a:bodyPr>
          <a:lstStyle/>
          <a:p>
            <a:pPr algn="ctr"/>
            <a:r>
              <a:rPr lang="sv-SE" sz="2400" dirty="0">
                <a:latin typeface="+mj-lt"/>
              </a:rPr>
              <a:t>Alexandra Solvin</a:t>
            </a:r>
            <a:br>
              <a:rPr lang="sv-SE" sz="2400" dirty="0">
                <a:latin typeface="+mj-lt"/>
              </a:rPr>
            </a:br>
            <a:endParaRPr lang="sv-SE" sz="2400" dirty="0">
              <a:latin typeface="+mj-lt"/>
            </a:endParaRPr>
          </a:p>
          <a:p>
            <a:pPr algn="ctr"/>
            <a:r>
              <a:rPr lang="sv-SE" sz="2400" dirty="0">
                <a:latin typeface="+mj-lt"/>
              </a:rPr>
              <a:t>Budget- och skuldrådgivningskonsult</a:t>
            </a:r>
            <a:br>
              <a:rPr lang="sv-SE" sz="2400" dirty="0">
                <a:latin typeface="+mj-lt"/>
              </a:rPr>
            </a:br>
            <a:r>
              <a:rPr lang="sv-SE" sz="2400" dirty="0">
                <a:latin typeface="+mj-lt"/>
              </a:rPr>
              <a:t> </a:t>
            </a:r>
          </a:p>
        </p:txBody>
      </p:sp>
    </p:spTree>
    <p:extLst>
      <p:ext uri="{BB962C8B-B14F-4D97-AF65-F5344CB8AC3E}">
        <p14:creationId xmlns:p14="http://schemas.microsoft.com/office/powerpoint/2010/main" val="1731250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09DDD2-BC0D-BB43-84E5-B85313BD29A1}"/>
              </a:ext>
            </a:extLst>
          </p:cNvPr>
          <p:cNvSpPr>
            <a:spLocks noGrp="1"/>
          </p:cNvSpPr>
          <p:nvPr>
            <p:ph type="title"/>
          </p:nvPr>
        </p:nvSpPr>
        <p:spPr/>
        <p:txBody>
          <a:bodyPr>
            <a:normAutofit/>
          </a:bodyPr>
          <a:lstStyle/>
          <a:p>
            <a:pPr algn="ctr"/>
            <a:r>
              <a:rPr lang="sv-SE" sz="4000" dirty="0"/>
              <a:t>Budget- och skuldrådgivning </a:t>
            </a:r>
          </a:p>
        </p:txBody>
      </p:sp>
      <p:sp>
        <p:nvSpPr>
          <p:cNvPr id="3" name="Platshållare för text 2">
            <a:extLst>
              <a:ext uri="{FF2B5EF4-FFF2-40B4-BE49-F238E27FC236}">
                <a16:creationId xmlns:a16="http://schemas.microsoft.com/office/drawing/2014/main" id="{E7E55789-EC6C-B743-5C5F-BCA5FE54C08C}"/>
              </a:ext>
            </a:extLst>
          </p:cNvPr>
          <p:cNvSpPr>
            <a:spLocks noGrp="1"/>
          </p:cNvSpPr>
          <p:nvPr>
            <p:ph type="body" idx="1"/>
          </p:nvPr>
        </p:nvSpPr>
        <p:spPr>
          <a:xfrm>
            <a:off x="1069849" y="2461869"/>
            <a:ext cx="4663440" cy="1049866"/>
          </a:xfrm>
        </p:spPr>
        <p:txBody>
          <a:bodyPr>
            <a:noAutofit/>
          </a:bodyPr>
          <a:lstStyle/>
          <a:p>
            <a:r>
              <a:rPr lang="sv-SE" sz="2000" dirty="0">
                <a:latin typeface="+mj-lt"/>
              </a:rPr>
              <a:t>Varje kommun ska erbjuda sina invånare råd och stöd gällande privat ekonomi. </a:t>
            </a:r>
          </a:p>
        </p:txBody>
      </p:sp>
      <p:sp>
        <p:nvSpPr>
          <p:cNvPr id="4" name="Platshållare för innehåll 3">
            <a:extLst>
              <a:ext uri="{FF2B5EF4-FFF2-40B4-BE49-F238E27FC236}">
                <a16:creationId xmlns:a16="http://schemas.microsoft.com/office/drawing/2014/main" id="{F54EAA55-4FB7-8C90-F75F-A1113CBF91FE}"/>
              </a:ext>
            </a:extLst>
          </p:cNvPr>
          <p:cNvSpPr>
            <a:spLocks noGrp="1"/>
          </p:cNvSpPr>
          <p:nvPr>
            <p:ph sz="half" idx="2"/>
          </p:nvPr>
        </p:nvSpPr>
        <p:spPr>
          <a:xfrm>
            <a:off x="5989321" y="2889505"/>
            <a:ext cx="4453128" cy="2423160"/>
          </a:xfrm>
        </p:spPr>
        <p:txBody>
          <a:bodyPr/>
          <a:lstStyle/>
          <a:p>
            <a:endParaRPr lang="sv-SE" dirty="0">
              <a:latin typeface="+mj-lt"/>
            </a:endParaRPr>
          </a:p>
          <a:p>
            <a:r>
              <a:rPr lang="sv-SE" dirty="0">
                <a:latin typeface="+mj-lt"/>
              </a:rPr>
              <a:t>Socialtjänstlagen kap. 5 12§</a:t>
            </a:r>
          </a:p>
          <a:p>
            <a:r>
              <a:rPr lang="sv-SE" dirty="0">
                <a:latin typeface="+mj-lt"/>
              </a:rPr>
              <a:t>Rådgivningen ser olika ut i landet </a:t>
            </a:r>
          </a:p>
          <a:p>
            <a:r>
              <a:rPr lang="sv-SE" dirty="0">
                <a:latin typeface="+mj-lt"/>
              </a:rPr>
              <a:t>Kostnadsfri</a:t>
            </a:r>
          </a:p>
          <a:p>
            <a:r>
              <a:rPr lang="sv-SE" dirty="0">
                <a:latin typeface="+mj-lt"/>
              </a:rPr>
              <a:t>Tystnadsplikt </a:t>
            </a:r>
          </a:p>
          <a:p>
            <a:endParaRPr lang="sv-SE" dirty="0"/>
          </a:p>
        </p:txBody>
      </p:sp>
    </p:spTree>
    <p:extLst>
      <p:ext uri="{BB962C8B-B14F-4D97-AF65-F5344CB8AC3E}">
        <p14:creationId xmlns:p14="http://schemas.microsoft.com/office/powerpoint/2010/main" val="844246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13BD6D-7CAE-51DD-7CCF-1164E1FEAD7E}"/>
              </a:ext>
            </a:extLst>
          </p:cNvPr>
          <p:cNvSpPr>
            <a:spLocks noGrp="1"/>
          </p:cNvSpPr>
          <p:nvPr>
            <p:ph type="title"/>
          </p:nvPr>
        </p:nvSpPr>
        <p:spPr>
          <a:xfrm>
            <a:off x="1066800" y="521208"/>
            <a:ext cx="10058400" cy="1344168"/>
          </a:xfrm>
        </p:spPr>
        <p:txBody>
          <a:bodyPr>
            <a:normAutofit/>
          </a:bodyPr>
          <a:lstStyle/>
          <a:p>
            <a:pPr algn="ctr"/>
            <a:br>
              <a:rPr lang="sv-SE" sz="4400" dirty="0">
                <a:latin typeface="+mj-lt"/>
              </a:rPr>
            </a:br>
            <a:r>
              <a:rPr lang="sv-SE" sz="4000" dirty="0">
                <a:latin typeface="+mj-lt"/>
              </a:rPr>
              <a:t>Vad kan man få hjälp med?</a:t>
            </a:r>
            <a:endParaRPr lang="sv-SE" dirty="0"/>
          </a:p>
        </p:txBody>
      </p:sp>
      <p:pic>
        <p:nvPicPr>
          <p:cNvPr id="3" name="Picture 2" descr="Vit kalkylator">
            <a:extLst>
              <a:ext uri="{FF2B5EF4-FFF2-40B4-BE49-F238E27FC236}">
                <a16:creationId xmlns:a16="http://schemas.microsoft.com/office/drawing/2014/main" id="{167DC668-0B44-3900-E9BF-B65FED5220D5}"/>
              </a:ext>
            </a:extLst>
          </p:cNvPr>
          <p:cNvPicPr>
            <a:picLocks noGrp="1" noChangeAspect="1"/>
          </p:cNvPicPr>
          <p:nvPr>
            <p:ph sz="quarter" idx="4"/>
          </p:nvPr>
        </p:nvPicPr>
        <p:blipFill rotWithShape="1">
          <a:blip r:embed="rId3"/>
          <a:srcRect t="28" b="15702"/>
          <a:stretch/>
        </p:blipFill>
        <p:spPr>
          <a:xfrm>
            <a:off x="5489062" y="2520350"/>
            <a:ext cx="5632963" cy="3163825"/>
          </a:xfrm>
          <a:prstGeom prst="rect">
            <a:avLst/>
          </a:prstGeom>
        </p:spPr>
      </p:pic>
      <p:sp>
        <p:nvSpPr>
          <p:cNvPr id="4" name="textruta 3">
            <a:extLst>
              <a:ext uri="{FF2B5EF4-FFF2-40B4-BE49-F238E27FC236}">
                <a16:creationId xmlns:a16="http://schemas.microsoft.com/office/drawing/2014/main" id="{E199B31D-B4A8-7DC7-F726-67AF01671435}"/>
              </a:ext>
            </a:extLst>
          </p:cNvPr>
          <p:cNvSpPr txBox="1"/>
          <p:nvPr/>
        </p:nvSpPr>
        <p:spPr>
          <a:xfrm>
            <a:off x="1627043" y="2255602"/>
            <a:ext cx="3029528" cy="3693319"/>
          </a:xfrm>
          <a:prstGeom prst="rect">
            <a:avLst/>
          </a:prstGeom>
          <a:noFill/>
        </p:spPr>
        <p:txBody>
          <a:bodyPr wrap="square" rtlCol="0">
            <a:spAutoFit/>
          </a:bodyPr>
          <a:lstStyle/>
          <a:p>
            <a:pPr marL="285750" indent="-285750">
              <a:buFont typeface="Arial" panose="020B0604020202020204" pitchFamily="34" charset="0"/>
              <a:buChar char="•"/>
            </a:pPr>
            <a:r>
              <a:rPr lang="sv-SE" dirty="0">
                <a:latin typeface="+mj-lt"/>
              </a:rPr>
              <a:t>Budget</a:t>
            </a:r>
          </a:p>
          <a:p>
            <a:pPr marL="285750" indent="-285750">
              <a:buFont typeface="Arial" panose="020B0604020202020204" pitchFamily="34" charset="0"/>
              <a:buChar char="•"/>
            </a:pPr>
            <a:endParaRPr lang="sv-SE" dirty="0">
              <a:latin typeface="+mj-lt"/>
            </a:endParaRPr>
          </a:p>
          <a:p>
            <a:pPr marL="285750" indent="-285750">
              <a:buFont typeface="Arial" panose="020B0604020202020204" pitchFamily="34" charset="0"/>
              <a:buChar char="•"/>
            </a:pPr>
            <a:r>
              <a:rPr lang="sv-SE" dirty="0">
                <a:latin typeface="+mj-lt"/>
              </a:rPr>
              <a:t>Avbetalningsplan </a:t>
            </a:r>
            <a:br>
              <a:rPr lang="sv-SE" dirty="0">
                <a:latin typeface="+mj-lt"/>
              </a:rPr>
            </a:br>
            <a:endParaRPr lang="sv-SE" dirty="0">
              <a:latin typeface="+mj-lt"/>
            </a:endParaRPr>
          </a:p>
          <a:p>
            <a:pPr marL="285750" indent="-285750">
              <a:buFont typeface="Arial" panose="020B0604020202020204" pitchFamily="34" charset="0"/>
              <a:buChar char="•"/>
            </a:pPr>
            <a:r>
              <a:rPr lang="sv-SE" dirty="0">
                <a:latin typeface="+mj-lt"/>
              </a:rPr>
              <a:t>Utmätning </a:t>
            </a:r>
            <a:br>
              <a:rPr lang="sv-SE" dirty="0">
                <a:latin typeface="+mj-lt"/>
              </a:rPr>
            </a:br>
            <a:endParaRPr lang="sv-SE" dirty="0">
              <a:latin typeface="+mj-lt"/>
            </a:endParaRPr>
          </a:p>
          <a:p>
            <a:pPr marL="285750" indent="-285750">
              <a:buFont typeface="Arial" panose="020B0604020202020204" pitchFamily="34" charset="0"/>
              <a:buChar char="•"/>
            </a:pPr>
            <a:r>
              <a:rPr lang="sv-SE" dirty="0">
                <a:latin typeface="+mj-lt"/>
              </a:rPr>
              <a:t>Ackord </a:t>
            </a:r>
            <a:br>
              <a:rPr lang="sv-SE" dirty="0">
                <a:latin typeface="+mj-lt"/>
              </a:rPr>
            </a:br>
            <a:endParaRPr lang="sv-SE" dirty="0">
              <a:latin typeface="+mj-lt"/>
            </a:endParaRPr>
          </a:p>
          <a:p>
            <a:pPr marL="285750" indent="-285750">
              <a:buFont typeface="Arial" panose="020B0604020202020204" pitchFamily="34" charset="0"/>
              <a:buChar char="•"/>
            </a:pPr>
            <a:r>
              <a:rPr lang="sv-SE" dirty="0">
                <a:latin typeface="+mj-lt"/>
              </a:rPr>
              <a:t>Skuldsanering</a:t>
            </a:r>
            <a:br>
              <a:rPr lang="sv-SE" dirty="0">
                <a:latin typeface="+mj-lt"/>
              </a:rPr>
            </a:br>
            <a:endParaRPr lang="sv-SE" dirty="0">
              <a:latin typeface="+mj-lt"/>
            </a:endParaRPr>
          </a:p>
          <a:p>
            <a:pPr marL="285750" indent="-285750">
              <a:buFont typeface="Arial" panose="020B0604020202020204" pitchFamily="34" charset="0"/>
              <a:buChar char="•"/>
            </a:pPr>
            <a:r>
              <a:rPr lang="sv-SE" dirty="0">
                <a:latin typeface="+mj-lt"/>
              </a:rPr>
              <a:t>Stöd och vägledning </a:t>
            </a:r>
          </a:p>
          <a:p>
            <a:br>
              <a:rPr lang="sv-SE" dirty="0">
                <a:latin typeface="+mj-lt"/>
              </a:rPr>
            </a:br>
            <a:endParaRPr lang="sv-SE" dirty="0">
              <a:latin typeface="+mj-lt"/>
            </a:endParaRPr>
          </a:p>
        </p:txBody>
      </p:sp>
    </p:spTree>
    <p:extLst>
      <p:ext uri="{BB962C8B-B14F-4D97-AF65-F5344CB8AC3E}">
        <p14:creationId xmlns:p14="http://schemas.microsoft.com/office/powerpoint/2010/main" val="1280455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05794127-EFE4-39C1-B4F8-6A44F0A49292}"/>
              </a:ext>
            </a:extLst>
          </p:cNvPr>
          <p:cNvSpPr>
            <a:spLocks noGrp="1"/>
          </p:cNvSpPr>
          <p:nvPr>
            <p:ph type="pic" idx="1"/>
          </p:nvPr>
        </p:nvSpPr>
        <p:spPr>
          <a:xfrm>
            <a:off x="304799" y="251691"/>
            <a:ext cx="7638843" cy="6354618"/>
          </a:xfrm>
        </p:spPr>
        <p:txBody>
          <a:bodyPr>
            <a:normAutofit fontScale="92500" lnSpcReduction="10000"/>
          </a:bodyPr>
          <a:lstStyle/>
          <a:p>
            <a:pPr algn="ctr"/>
            <a:br>
              <a:rPr lang="sv-SE" sz="4000" dirty="0">
                <a:latin typeface="+mj-lt"/>
              </a:rPr>
            </a:br>
            <a:r>
              <a:rPr lang="sv-SE" sz="4300" dirty="0">
                <a:latin typeface="+mj-lt"/>
              </a:rPr>
              <a:t>Budget – grunden i ekonomin</a:t>
            </a:r>
          </a:p>
          <a:p>
            <a:endParaRPr lang="sv-SE" sz="2800" dirty="0">
              <a:latin typeface="+mj-lt"/>
            </a:endParaRPr>
          </a:p>
          <a:p>
            <a:endParaRPr lang="sv-SE" sz="1800" dirty="0">
              <a:latin typeface="+mj-lt"/>
            </a:endParaRPr>
          </a:p>
          <a:p>
            <a:endParaRPr lang="sv-SE" sz="1800" dirty="0">
              <a:latin typeface="+mj-lt"/>
            </a:endParaRPr>
          </a:p>
          <a:p>
            <a:r>
              <a:rPr lang="sv-SE" sz="1800" dirty="0">
                <a:latin typeface="+mj-lt"/>
              </a:rPr>
              <a:t>Inkomst</a:t>
            </a:r>
            <a:br>
              <a:rPr lang="sv-SE" sz="1800" dirty="0">
                <a:latin typeface="+mj-lt"/>
              </a:rPr>
            </a:br>
            <a:br>
              <a:rPr lang="sv-SE" sz="1800" dirty="0">
                <a:latin typeface="+mj-lt"/>
              </a:rPr>
            </a:br>
            <a:r>
              <a:rPr lang="sv-SE" sz="1800" dirty="0">
                <a:latin typeface="+mj-lt"/>
              </a:rPr>
              <a:t>Fasta utgifter</a:t>
            </a:r>
            <a:br>
              <a:rPr lang="sv-SE" sz="1800" dirty="0">
                <a:latin typeface="+mj-lt"/>
              </a:rPr>
            </a:br>
            <a:br>
              <a:rPr lang="sv-SE" sz="1800" dirty="0">
                <a:latin typeface="+mj-lt"/>
              </a:rPr>
            </a:br>
            <a:r>
              <a:rPr lang="sv-SE" sz="1800" dirty="0">
                <a:latin typeface="+mj-lt"/>
              </a:rPr>
              <a:t>Rörliga utgifter</a:t>
            </a:r>
            <a:br>
              <a:rPr lang="sv-SE" sz="2800" dirty="0">
                <a:latin typeface="+mj-lt"/>
              </a:rPr>
            </a:br>
            <a:br>
              <a:rPr lang="sv-SE" sz="2000" dirty="0">
                <a:latin typeface="+mj-lt"/>
              </a:rPr>
            </a:br>
            <a:br>
              <a:rPr lang="sv-SE" sz="2000" dirty="0">
                <a:latin typeface="+mj-lt"/>
              </a:rPr>
            </a:br>
            <a:endParaRPr lang="sv-SE" sz="2000" dirty="0">
              <a:latin typeface="+mj-lt"/>
            </a:endParaRPr>
          </a:p>
          <a:p>
            <a:br>
              <a:rPr lang="sv-SE" sz="2800" dirty="0">
                <a:latin typeface="+mj-lt"/>
              </a:rPr>
            </a:br>
            <a:br>
              <a:rPr lang="sv-SE" sz="2800" dirty="0">
                <a:latin typeface="+mj-lt"/>
              </a:rPr>
            </a:br>
            <a:endParaRPr lang="sv-SE" sz="2800" dirty="0">
              <a:latin typeface="+mj-lt"/>
            </a:endParaRPr>
          </a:p>
        </p:txBody>
      </p:sp>
      <p:pic>
        <p:nvPicPr>
          <p:cNvPr id="3" name="Bildobjekt 2">
            <a:extLst>
              <a:ext uri="{FF2B5EF4-FFF2-40B4-BE49-F238E27FC236}">
                <a16:creationId xmlns:a16="http://schemas.microsoft.com/office/drawing/2014/main" id="{3CA9C290-A7B3-5984-71F1-580B75112D92}"/>
              </a:ext>
            </a:extLst>
          </p:cNvPr>
          <p:cNvPicPr>
            <a:picLocks noChangeAspect="1"/>
          </p:cNvPicPr>
          <p:nvPr/>
        </p:nvPicPr>
        <p:blipFill>
          <a:blip r:embed="rId3"/>
          <a:stretch>
            <a:fillRect/>
          </a:stretch>
        </p:blipFill>
        <p:spPr>
          <a:xfrm>
            <a:off x="3389745" y="2247485"/>
            <a:ext cx="4253921" cy="3471025"/>
          </a:xfrm>
          <a:prstGeom prst="rect">
            <a:avLst/>
          </a:prstGeom>
        </p:spPr>
      </p:pic>
      <p:pic>
        <p:nvPicPr>
          <p:cNvPr id="5" name="Bildobjekt 4" descr="Jars of coin">
            <a:extLst>
              <a:ext uri="{FF2B5EF4-FFF2-40B4-BE49-F238E27FC236}">
                <a16:creationId xmlns:a16="http://schemas.microsoft.com/office/drawing/2014/main" id="{0BA3AA61-BC12-E153-84E5-E2DB1E5641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5854" y="4165600"/>
            <a:ext cx="3325091" cy="2216727"/>
          </a:xfrm>
          <a:prstGeom prst="rect">
            <a:avLst/>
          </a:prstGeom>
        </p:spPr>
      </p:pic>
      <p:sp>
        <p:nvSpPr>
          <p:cNvPr id="7" name="textruta 6">
            <a:extLst>
              <a:ext uri="{FF2B5EF4-FFF2-40B4-BE49-F238E27FC236}">
                <a16:creationId xmlns:a16="http://schemas.microsoft.com/office/drawing/2014/main" id="{35D68B28-24E8-B949-B506-5B4964390C95}"/>
              </a:ext>
            </a:extLst>
          </p:cNvPr>
          <p:cNvSpPr txBox="1"/>
          <p:nvPr/>
        </p:nvSpPr>
        <p:spPr>
          <a:xfrm>
            <a:off x="8793018" y="843677"/>
            <a:ext cx="2382981" cy="3139321"/>
          </a:xfrm>
          <a:prstGeom prst="rect">
            <a:avLst/>
          </a:prstGeom>
          <a:noFill/>
        </p:spPr>
        <p:txBody>
          <a:bodyPr wrap="square" rtlCol="0">
            <a:spAutoFit/>
          </a:bodyPr>
          <a:lstStyle/>
          <a:p>
            <a:r>
              <a:rPr lang="sv-SE" b="1" dirty="0">
                <a:latin typeface="+mj-lt"/>
              </a:rPr>
              <a:t>Prioritera alltid:</a:t>
            </a:r>
          </a:p>
          <a:p>
            <a:endParaRPr lang="sv-SE" b="1" dirty="0">
              <a:latin typeface="+mj-lt"/>
            </a:endParaRPr>
          </a:p>
          <a:p>
            <a:pPr algn="ctr"/>
            <a:r>
              <a:rPr lang="sv-SE" dirty="0">
                <a:latin typeface="+mj-lt"/>
              </a:rPr>
              <a:t>Hyra </a:t>
            </a:r>
            <a:br>
              <a:rPr lang="sv-SE" dirty="0">
                <a:latin typeface="+mj-lt"/>
              </a:rPr>
            </a:br>
            <a:br>
              <a:rPr lang="sv-SE" dirty="0">
                <a:latin typeface="+mj-lt"/>
              </a:rPr>
            </a:br>
            <a:r>
              <a:rPr lang="sv-SE" dirty="0">
                <a:latin typeface="+mj-lt"/>
              </a:rPr>
              <a:t>El </a:t>
            </a:r>
            <a:br>
              <a:rPr lang="sv-SE" dirty="0">
                <a:latin typeface="+mj-lt"/>
              </a:rPr>
            </a:br>
            <a:br>
              <a:rPr lang="sv-SE" dirty="0">
                <a:latin typeface="+mj-lt"/>
              </a:rPr>
            </a:br>
            <a:r>
              <a:rPr lang="sv-SE" dirty="0">
                <a:latin typeface="+mj-lt"/>
              </a:rPr>
              <a:t>Mat </a:t>
            </a:r>
            <a:br>
              <a:rPr lang="sv-SE" dirty="0">
                <a:latin typeface="+mj-lt"/>
              </a:rPr>
            </a:br>
            <a:br>
              <a:rPr lang="sv-SE" dirty="0">
                <a:latin typeface="+mj-lt"/>
              </a:rPr>
            </a:br>
            <a:r>
              <a:rPr lang="sv-SE" dirty="0">
                <a:latin typeface="+mj-lt"/>
              </a:rPr>
              <a:t>Medicin </a:t>
            </a:r>
          </a:p>
          <a:p>
            <a:endParaRPr lang="sv-SE" dirty="0">
              <a:latin typeface="+mj-lt"/>
            </a:endParaRPr>
          </a:p>
          <a:p>
            <a:endParaRPr lang="sv-SE" dirty="0">
              <a:latin typeface="+mj-lt"/>
            </a:endParaRPr>
          </a:p>
        </p:txBody>
      </p:sp>
    </p:spTree>
    <p:extLst>
      <p:ext uri="{BB962C8B-B14F-4D97-AF65-F5344CB8AC3E}">
        <p14:creationId xmlns:p14="http://schemas.microsoft.com/office/powerpoint/2010/main" val="1055040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E9F339AB-34A8-D2B5-FEA5-F5A6CCDA6AD4}"/>
              </a:ext>
            </a:extLst>
          </p:cNvPr>
          <p:cNvPicPr>
            <a:picLocks noChangeAspect="1"/>
          </p:cNvPicPr>
          <p:nvPr/>
        </p:nvPicPr>
        <p:blipFill>
          <a:blip r:embed="rId3"/>
          <a:stretch>
            <a:fillRect/>
          </a:stretch>
        </p:blipFill>
        <p:spPr>
          <a:xfrm>
            <a:off x="829897" y="1727209"/>
            <a:ext cx="6494540" cy="4137919"/>
          </a:xfrm>
          <a:prstGeom prst="rect">
            <a:avLst/>
          </a:prstGeom>
        </p:spPr>
      </p:pic>
      <p:sp>
        <p:nvSpPr>
          <p:cNvPr id="6" name="textruta 5">
            <a:extLst>
              <a:ext uri="{FF2B5EF4-FFF2-40B4-BE49-F238E27FC236}">
                <a16:creationId xmlns:a16="http://schemas.microsoft.com/office/drawing/2014/main" id="{E402A2A7-6DAB-422F-94C9-C91B9E63F332}"/>
              </a:ext>
            </a:extLst>
          </p:cNvPr>
          <p:cNvSpPr txBox="1"/>
          <p:nvPr/>
        </p:nvSpPr>
        <p:spPr>
          <a:xfrm>
            <a:off x="8568964" y="2318994"/>
            <a:ext cx="3129699" cy="1938992"/>
          </a:xfrm>
          <a:prstGeom prst="rect">
            <a:avLst/>
          </a:prstGeom>
          <a:noFill/>
        </p:spPr>
        <p:txBody>
          <a:bodyPr wrap="square" rtlCol="0">
            <a:spAutoFit/>
          </a:bodyPr>
          <a:lstStyle/>
          <a:p>
            <a:r>
              <a:rPr lang="sv-SE" sz="2000" dirty="0">
                <a:latin typeface="+mj-lt"/>
              </a:rPr>
              <a:t>Hållbar budget</a:t>
            </a:r>
          </a:p>
          <a:p>
            <a:endParaRPr lang="sv-SE" sz="2000" dirty="0">
              <a:latin typeface="+mj-lt"/>
            </a:endParaRPr>
          </a:p>
          <a:p>
            <a:r>
              <a:rPr lang="sv-SE" sz="2000" dirty="0">
                <a:latin typeface="+mj-lt"/>
              </a:rPr>
              <a:t>Betalningsutrymme</a:t>
            </a:r>
          </a:p>
          <a:p>
            <a:endParaRPr lang="sv-SE" sz="2000" dirty="0">
              <a:latin typeface="+mj-lt"/>
            </a:endParaRPr>
          </a:p>
          <a:p>
            <a:r>
              <a:rPr lang="sv-SE" sz="2000" dirty="0">
                <a:latin typeface="+mj-lt"/>
              </a:rPr>
              <a:t>Alla borgenärer måste acceptera</a:t>
            </a:r>
          </a:p>
        </p:txBody>
      </p:sp>
      <p:sp>
        <p:nvSpPr>
          <p:cNvPr id="2" name="textruta 1">
            <a:extLst>
              <a:ext uri="{FF2B5EF4-FFF2-40B4-BE49-F238E27FC236}">
                <a16:creationId xmlns:a16="http://schemas.microsoft.com/office/drawing/2014/main" id="{B917268F-2F7E-2A92-1136-DC8C21D26968}"/>
              </a:ext>
            </a:extLst>
          </p:cNvPr>
          <p:cNvSpPr txBox="1"/>
          <p:nvPr/>
        </p:nvSpPr>
        <p:spPr>
          <a:xfrm>
            <a:off x="1773382" y="403770"/>
            <a:ext cx="5606473" cy="1323439"/>
          </a:xfrm>
          <a:prstGeom prst="rect">
            <a:avLst/>
          </a:prstGeom>
          <a:noFill/>
        </p:spPr>
        <p:txBody>
          <a:bodyPr wrap="square" rtlCol="0">
            <a:spAutoFit/>
          </a:bodyPr>
          <a:lstStyle/>
          <a:p>
            <a:r>
              <a:rPr lang="sv-SE" sz="4000" dirty="0">
                <a:latin typeface="+mj-lt"/>
              </a:rPr>
              <a:t>Avbetalningsplan  </a:t>
            </a:r>
            <a:br>
              <a:rPr lang="sv-SE" sz="4000" dirty="0">
                <a:latin typeface="+mj-lt"/>
              </a:rPr>
            </a:br>
            <a:endParaRPr lang="sv-SE" sz="4000" dirty="0">
              <a:latin typeface="+mj-lt"/>
            </a:endParaRPr>
          </a:p>
        </p:txBody>
      </p:sp>
    </p:spTree>
    <p:extLst>
      <p:ext uri="{BB962C8B-B14F-4D97-AF65-F5344CB8AC3E}">
        <p14:creationId xmlns:p14="http://schemas.microsoft.com/office/powerpoint/2010/main" val="3838825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8BE4379-FE66-4AE5-7313-AD29D88B7E07}"/>
              </a:ext>
            </a:extLst>
          </p:cNvPr>
          <p:cNvSpPr>
            <a:spLocks noGrp="1"/>
          </p:cNvSpPr>
          <p:nvPr>
            <p:ph idx="1"/>
          </p:nvPr>
        </p:nvSpPr>
        <p:spPr>
          <a:xfrm>
            <a:off x="676564" y="2189018"/>
            <a:ext cx="6858000" cy="1607127"/>
          </a:xfrm>
        </p:spPr>
        <p:txBody>
          <a:bodyPr>
            <a:normAutofit/>
          </a:bodyPr>
          <a:lstStyle/>
          <a:p>
            <a:pPr marL="0" indent="0">
              <a:buNone/>
            </a:pPr>
            <a:r>
              <a:rPr lang="sv-SE" sz="4000" dirty="0">
                <a:latin typeface="+mj-lt"/>
              </a:rPr>
              <a:t>Utmätning på sin inkomst</a:t>
            </a:r>
          </a:p>
          <a:p>
            <a:pPr>
              <a:buFontTx/>
              <a:buChar char="-"/>
            </a:pPr>
            <a:r>
              <a:rPr lang="sv-SE" sz="2000" dirty="0">
                <a:latin typeface="+mj-lt"/>
              </a:rPr>
              <a:t>Det vanligaste sättet att betala på sina skulder</a:t>
            </a:r>
          </a:p>
          <a:p>
            <a:pPr>
              <a:buFontTx/>
              <a:buChar char="-"/>
            </a:pPr>
            <a:endParaRPr lang="sv-SE" dirty="0">
              <a:latin typeface="+mj-lt"/>
            </a:endParaRPr>
          </a:p>
          <a:p>
            <a:pPr>
              <a:buFontTx/>
              <a:buChar char="-"/>
            </a:pPr>
            <a:endParaRPr lang="sv-SE" dirty="0">
              <a:latin typeface="+mj-lt"/>
            </a:endParaRPr>
          </a:p>
        </p:txBody>
      </p:sp>
      <p:sp>
        <p:nvSpPr>
          <p:cNvPr id="5" name="textruta 4">
            <a:extLst>
              <a:ext uri="{FF2B5EF4-FFF2-40B4-BE49-F238E27FC236}">
                <a16:creationId xmlns:a16="http://schemas.microsoft.com/office/drawing/2014/main" id="{935F0EB8-1743-3F7A-193F-1245FE8F0C4F}"/>
              </a:ext>
            </a:extLst>
          </p:cNvPr>
          <p:cNvSpPr txBox="1"/>
          <p:nvPr/>
        </p:nvSpPr>
        <p:spPr>
          <a:xfrm>
            <a:off x="603504" y="6044184"/>
            <a:ext cx="2615184" cy="276999"/>
          </a:xfrm>
          <a:prstGeom prst="rect">
            <a:avLst/>
          </a:prstGeom>
          <a:noFill/>
        </p:spPr>
        <p:txBody>
          <a:bodyPr wrap="square" rtlCol="0">
            <a:spAutoFit/>
          </a:bodyPr>
          <a:lstStyle/>
          <a:p>
            <a:r>
              <a:rPr lang="sv-SE" sz="1200" i="1" dirty="0"/>
              <a:t>Källa: Kronofogden</a:t>
            </a:r>
          </a:p>
        </p:txBody>
      </p:sp>
      <p:sp>
        <p:nvSpPr>
          <p:cNvPr id="7" name="textruta 6">
            <a:extLst>
              <a:ext uri="{FF2B5EF4-FFF2-40B4-BE49-F238E27FC236}">
                <a16:creationId xmlns:a16="http://schemas.microsoft.com/office/drawing/2014/main" id="{65778E58-5F12-671C-89CD-90E45246200A}"/>
              </a:ext>
            </a:extLst>
          </p:cNvPr>
          <p:cNvSpPr txBox="1"/>
          <p:nvPr/>
        </p:nvSpPr>
        <p:spPr>
          <a:xfrm>
            <a:off x="8442960" y="1674336"/>
            <a:ext cx="2950464" cy="2554545"/>
          </a:xfrm>
          <a:prstGeom prst="rect">
            <a:avLst/>
          </a:prstGeom>
          <a:noFill/>
        </p:spPr>
        <p:txBody>
          <a:bodyPr wrap="square">
            <a:spAutoFit/>
          </a:bodyPr>
          <a:lstStyle/>
          <a:p>
            <a:pPr marL="0" indent="0">
              <a:buNone/>
            </a:pPr>
            <a:r>
              <a:rPr lang="sv-SE" sz="2000" dirty="0">
                <a:latin typeface="+mj-lt"/>
              </a:rPr>
              <a:t>Vad får man behålla pengar för?</a:t>
            </a:r>
          </a:p>
          <a:p>
            <a:pPr marL="0" indent="0">
              <a:buNone/>
            </a:pPr>
            <a:endParaRPr lang="sv-SE" sz="2000" dirty="0">
              <a:latin typeface="+mj-lt"/>
            </a:endParaRPr>
          </a:p>
          <a:p>
            <a:r>
              <a:rPr lang="sv-SE" sz="2000" dirty="0">
                <a:latin typeface="+mj-lt"/>
              </a:rPr>
              <a:t>Normalbelopp</a:t>
            </a:r>
          </a:p>
          <a:p>
            <a:endParaRPr lang="sv-SE" sz="2000" dirty="0">
              <a:latin typeface="+mj-lt"/>
            </a:endParaRPr>
          </a:p>
          <a:p>
            <a:r>
              <a:rPr lang="sv-SE" sz="2000" dirty="0">
                <a:latin typeface="+mj-lt"/>
              </a:rPr>
              <a:t>Boendekostnad </a:t>
            </a:r>
          </a:p>
          <a:p>
            <a:endParaRPr lang="sv-SE" sz="2000" dirty="0">
              <a:latin typeface="+mj-lt"/>
            </a:endParaRPr>
          </a:p>
          <a:p>
            <a:r>
              <a:rPr lang="sv-SE" sz="2000" dirty="0">
                <a:latin typeface="+mj-lt"/>
              </a:rPr>
              <a:t>Olika tillägg</a:t>
            </a:r>
          </a:p>
        </p:txBody>
      </p:sp>
    </p:spTree>
    <p:extLst>
      <p:ext uri="{BB962C8B-B14F-4D97-AF65-F5344CB8AC3E}">
        <p14:creationId xmlns:p14="http://schemas.microsoft.com/office/powerpoint/2010/main" val="195593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fade">
                                      <p:cBhvr>
                                        <p:cTn id="10" dur="500"/>
                                        <p:tgtEl>
                                          <p:spTgt spid="7">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animEffect transition="in" filter="fade">
                                      <p:cBhvr>
                                        <p:cTn id="13"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ECDFBE-82AE-E780-6F09-415831915CC8}"/>
              </a:ext>
            </a:extLst>
          </p:cNvPr>
          <p:cNvSpPr>
            <a:spLocks noGrp="1"/>
          </p:cNvSpPr>
          <p:nvPr>
            <p:ph type="title"/>
          </p:nvPr>
        </p:nvSpPr>
        <p:spPr>
          <a:xfrm>
            <a:off x="6497744" y="443732"/>
            <a:ext cx="4957553" cy="1319908"/>
          </a:xfrm>
        </p:spPr>
        <p:txBody>
          <a:bodyPr>
            <a:normAutofit/>
          </a:bodyPr>
          <a:lstStyle/>
          <a:p>
            <a:pPr algn="ctr"/>
            <a:r>
              <a:rPr lang="sv-SE" sz="4000" dirty="0"/>
              <a:t>Normalbelopp</a:t>
            </a:r>
          </a:p>
        </p:txBody>
      </p:sp>
      <p:sp>
        <p:nvSpPr>
          <p:cNvPr id="10" name="Rectangle 9">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txBody>
          <a:bodyPr/>
          <a:lstStyle/>
          <a:p>
            <a:endParaRPr lang="sv-SE"/>
          </a:p>
        </p:txBody>
      </p:sp>
      <p:sp>
        <p:nvSpPr>
          <p:cNvPr id="12" name="Rectangle 11">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txBody>
          <a:bodyPr/>
          <a:lstStyle/>
          <a:p>
            <a:endParaRPr lang="sv-SE"/>
          </a:p>
        </p:txBody>
      </p:sp>
      <p:pic>
        <p:nvPicPr>
          <p:cNvPr id="5" name="Bildobjekt 4">
            <a:extLst>
              <a:ext uri="{FF2B5EF4-FFF2-40B4-BE49-F238E27FC236}">
                <a16:creationId xmlns:a16="http://schemas.microsoft.com/office/drawing/2014/main" id="{49CF5F31-46E4-B675-171F-C52EBC6DF996}"/>
              </a:ext>
            </a:extLst>
          </p:cNvPr>
          <p:cNvPicPr>
            <a:picLocks noChangeAspect="1"/>
          </p:cNvPicPr>
          <p:nvPr/>
        </p:nvPicPr>
        <p:blipFill>
          <a:blip r:embed="rId3"/>
          <a:stretch>
            <a:fillRect/>
          </a:stretch>
        </p:blipFill>
        <p:spPr>
          <a:xfrm>
            <a:off x="1205256" y="2047535"/>
            <a:ext cx="4414438" cy="2781095"/>
          </a:xfrm>
          <a:prstGeom prst="rect">
            <a:avLst/>
          </a:prstGeom>
        </p:spPr>
      </p:pic>
      <p:sp>
        <p:nvSpPr>
          <p:cNvPr id="3" name="Platshållare för innehåll 2">
            <a:extLst>
              <a:ext uri="{FF2B5EF4-FFF2-40B4-BE49-F238E27FC236}">
                <a16:creationId xmlns:a16="http://schemas.microsoft.com/office/drawing/2014/main" id="{62691AE6-B883-1829-6318-54916BC4C1FB}"/>
              </a:ext>
            </a:extLst>
          </p:cNvPr>
          <p:cNvSpPr>
            <a:spLocks noGrp="1"/>
          </p:cNvSpPr>
          <p:nvPr>
            <p:ph idx="1"/>
          </p:nvPr>
        </p:nvSpPr>
        <p:spPr>
          <a:xfrm>
            <a:off x="6416039" y="1746504"/>
            <a:ext cx="5120965" cy="4581143"/>
          </a:xfrm>
        </p:spPr>
        <p:txBody>
          <a:bodyPr>
            <a:normAutofit fontScale="92500" lnSpcReduction="10000"/>
          </a:bodyPr>
          <a:lstStyle/>
          <a:p>
            <a:pPr marL="0" indent="0">
              <a:buNone/>
            </a:pPr>
            <a:r>
              <a:rPr lang="sv-SE" sz="1900" dirty="0">
                <a:latin typeface="+mj-lt"/>
              </a:rPr>
              <a:t>Varierar beroende på hur familjen ser ut. </a:t>
            </a:r>
          </a:p>
          <a:p>
            <a:pPr marL="0" indent="0">
              <a:buNone/>
            </a:pPr>
            <a:r>
              <a:rPr lang="sv-SE" sz="1900" dirty="0">
                <a:latin typeface="+mj-lt"/>
              </a:rPr>
              <a:t>Bestäms varje år utifrån konsumentprisindex </a:t>
            </a:r>
          </a:p>
          <a:p>
            <a:pPr marL="0" indent="0">
              <a:buNone/>
            </a:pPr>
            <a:r>
              <a:rPr lang="sv-SE" sz="1900" dirty="0">
                <a:latin typeface="+mj-lt"/>
              </a:rPr>
              <a:t>Pengar som ska gå till levnadskostnader </a:t>
            </a:r>
          </a:p>
          <a:p>
            <a:pPr marL="0" indent="0">
              <a:buNone/>
            </a:pPr>
            <a:endParaRPr lang="sv-SE" sz="1900" dirty="0">
              <a:latin typeface="+mj-lt"/>
            </a:endParaRPr>
          </a:p>
          <a:p>
            <a:pPr marL="0" indent="0">
              <a:buNone/>
            </a:pPr>
            <a:r>
              <a:rPr lang="sv-SE" sz="1900" dirty="0">
                <a:latin typeface="+mj-lt"/>
              </a:rPr>
              <a:t>Mat</a:t>
            </a:r>
          </a:p>
          <a:p>
            <a:pPr marL="0" indent="0">
              <a:buNone/>
            </a:pPr>
            <a:r>
              <a:rPr lang="sv-SE" sz="1900" dirty="0">
                <a:latin typeface="+mj-lt"/>
              </a:rPr>
              <a:t>Hushållsel</a:t>
            </a:r>
          </a:p>
          <a:p>
            <a:pPr marL="0" indent="0">
              <a:buNone/>
            </a:pPr>
            <a:r>
              <a:rPr lang="sv-SE" sz="1900" dirty="0">
                <a:latin typeface="+mj-lt"/>
              </a:rPr>
              <a:t>Aktiviteter</a:t>
            </a:r>
          </a:p>
          <a:p>
            <a:pPr marL="0" indent="0">
              <a:buNone/>
            </a:pPr>
            <a:r>
              <a:rPr lang="sv-SE" sz="1900" dirty="0">
                <a:latin typeface="+mj-lt"/>
              </a:rPr>
              <a:t>Försäkringar</a:t>
            </a:r>
          </a:p>
          <a:p>
            <a:pPr marL="0" indent="0">
              <a:buNone/>
            </a:pPr>
            <a:r>
              <a:rPr lang="sv-SE" sz="1900" dirty="0">
                <a:latin typeface="+mj-lt"/>
              </a:rPr>
              <a:t>Bredband</a:t>
            </a:r>
          </a:p>
          <a:p>
            <a:pPr marL="0" indent="0">
              <a:buNone/>
            </a:pPr>
            <a:r>
              <a:rPr lang="sv-SE" sz="1900" dirty="0">
                <a:latin typeface="+mj-lt"/>
              </a:rPr>
              <a:t>Telefon </a:t>
            </a:r>
            <a:br>
              <a:rPr lang="sv-SE" dirty="0"/>
            </a:br>
            <a:r>
              <a:rPr lang="sv-SE" dirty="0"/>
              <a:t> </a:t>
            </a:r>
          </a:p>
          <a:p>
            <a:pPr marL="0" indent="0">
              <a:buNone/>
            </a:pPr>
            <a:r>
              <a:rPr lang="sv-SE" sz="1300" i="1" dirty="0"/>
              <a:t>Källa: Kronofogden</a:t>
            </a:r>
          </a:p>
          <a:p>
            <a:endParaRPr lang="sv-SE" dirty="0"/>
          </a:p>
          <a:p>
            <a:endParaRPr lang="sv-SE" dirty="0"/>
          </a:p>
          <a:p>
            <a:endParaRPr lang="sv-SE" dirty="0"/>
          </a:p>
        </p:txBody>
      </p:sp>
    </p:spTree>
    <p:extLst>
      <p:ext uri="{BB962C8B-B14F-4D97-AF65-F5344CB8AC3E}">
        <p14:creationId xmlns:p14="http://schemas.microsoft.com/office/powerpoint/2010/main" val="48900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6F90BEF-F5C9-43BB-9FED-780B2E802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0B41FD-D897-4F21-A5F3-254C563DC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23" name="Rectangle 22">
            <a:extLst>
              <a:ext uri="{FF2B5EF4-FFF2-40B4-BE49-F238E27FC236}">
                <a16:creationId xmlns:a16="http://schemas.microsoft.com/office/drawing/2014/main" id="{74F628E5-F145-4719-B240-F9D1B2D50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sv-SE"/>
          </a:p>
        </p:txBody>
      </p:sp>
      <p:sp>
        <p:nvSpPr>
          <p:cNvPr id="2" name="Rubrik 1">
            <a:extLst>
              <a:ext uri="{FF2B5EF4-FFF2-40B4-BE49-F238E27FC236}">
                <a16:creationId xmlns:a16="http://schemas.microsoft.com/office/drawing/2014/main" id="{1ADBF2E1-C116-3E45-9152-3D3C813BBCCB}"/>
              </a:ext>
            </a:extLst>
          </p:cNvPr>
          <p:cNvSpPr>
            <a:spLocks noGrp="1"/>
          </p:cNvSpPr>
          <p:nvPr>
            <p:ph type="title"/>
          </p:nvPr>
        </p:nvSpPr>
        <p:spPr>
          <a:xfrm>
            <a:off x="1182624" y="500888"/>
            <a:ext cx="10058400" cy="1371600"/>
          </a:xfrm>
        </p:spPr>
        <p:txBody>
          <a:bodyPr>
            <a:normAutofit/>
          </a:bodyPr>
          <a:lstStyle/>
          <a:p>
            <a:pPr algn="ctr"/>
            <a:r>
              <a:rPr lang="sv-SE" sz="4000" dirty="0"/>
              <a:t>Kostnader </a:t>
            </a:r>
          </a:p>
        </p:txBody>
      </p:sp>
      <p:graphicFrame>
        <p:nvGraphicFramePr>
          <p:cNvPr id="5" name="Platshållare för innehåll 2">
            <a:extLst>
              <a:ext uri="{FF2B5EF4-FFF2-40B4-BE49-F238E27FC236}">
                <a16:creationId xmlns:a16="http://schemas.microsoft.com/office/drawing/2014/main" id="{A7557C4A-F47B-59CC-8A89-A1FB20CF8DFE}"/>
              </a:ext>
            </a:extLst>
          </p:cNvPr>
          <p:cNvGraphicFramePr>
            <a:graphicFrameLocks noGrp="1"/>
          </p:cNvGraphicFramePr>
          <p:nvPr>
            <p:ph idx="1"/>
            <p:extLst>
              <p:ext uri="{D42A27DB-BD31-4B8C-83A1-F6EECF244321}">
                <p14:modId xmlns:p14="http://schemas.microsoft.com/office/powerpoint/2010/main" val="3664219733"/>
              </p:ext>
            </p:extLst>
          </p:nvPr>
        </p:nvGraphicFramePr>
        <p:xfrm>
          <a:off x="1066800" y="2389632"/>
          <a:ext cx="10058400" cy="353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78170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2056</TotalTime>
  <Words>1970</Words>
  <Application>Microsoft Office PowerPoint</Application>
  <PresentationFormat>Bredbild</PresentationFormat>
  <Paragraphs>187</Paragraphs>
  <Slides>19</Slides>
  <Notes>18</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19</vt:i4>
      </vt:variant>
    </vt:vector>
  </HeadingPairs>
  <TitlesOfParts>
    <vt:vector size="26" baseType="lpstr">
      <vt:lpstr>Aptos</vt:lpstr>
      <vt:lpstr>Aptos Display</vt:lpstr>
      <vt:lpstr>Arial</vt:lpstr>
      <vt:lpstr>Century Schoolbook</vt:lpstr>
      <vt:lpstr>Franklin Gothic Book</vt:lpstr>
      <vt:lpstr>Garamond</vt:lpstr>
      <vt:lpstr>SavonVTI</vt:lpstr>
      <vt:lpstr>Budget- och skuldrådgivning </vt:lpstr>
      <vt:lpstr>PowerPoint-presentation</vt:lpstr>
      <vt:lpstr>Budget- och skuldrådgivning </vt:lpstr>
      <vt:lpstr> Vad kan man få hjälp med?</vt:lpstr>
      <vt:lpstr>PowerPoint-presentation</vt:lpstr>
      <vt:lpstr>PowerPoint-presentation</vt:lpstr>
      <vt:lpstr>PowerPoint-presentation</vt:lpstr>
      <vt:lpstr>Normalbelopp</vt:lpstr>
      <vt:lpstr>Kostnader </vt:lpstr>
      <vt:lpstr>Förbehållsbelopp &amp; Betalningsutrymme</vt:lpstr>
      <vt:lpstr>Ackord </vt:lpstr>
      <vt:lpstr>Vad är en skuldsanering </vt:lpstr>
      <vt:lpstr>PowerPoint-presentation</vt:lpstr>
      <vt:lpstr>PowerPoint-presentation</vt:lpstr>
      <vt:lpstr>Utmätning &amp; Skuldsanering </vt:lpstr>
      <vt:lpstr>Kundens ansvar</vt:lpstr>
      <vt:lpstr>Statistik</vt:lpstr>
      <vt:lpstr>Hallå Konsument </vt:lpstr>
      <vt:lpstr>Konsumenternas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och skuldrådgivning</dc:title>
  <dc:creator>Alexandra Solvin</dc:creator>
  <cp:lastModifiedBy>Anette Malmkvist</cp:lastModifiedBy>
  <cp:revision>2</cp:revision>
  <dcterms:created xsi:type="dcterms:W3CDTF">2024-04-21T13:23:31Z</dcterms:created>
  <dcterms:modified xsi:type="dcterms:W3CDTF">2024-05-24T10:04:52Z</dcterms:modified>
</cp:coreProperties>
</file>