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261" r:id="rId3"/>
    <p:sldId id="285" r:id="rId4"/>
    <p:sldId id="293" r:id="rId5"/>
    <p:sldId id="300" r:id="rId6"/>
    <p:sldId id="299" r:id="rId7"/>
    <p:sldId id="281" r:id="rId8"/>
    <p:sldId id="301" r:id="rId9"/>
    <p:sldId id="302" r:id="rId10"/>
    <p:sldId id="303" r:id="rId11"/>
    <p:sldId id="297" r:id="rId12"/>
  </p:sldIdLst>
  <p:sldSz cx="12192000" cy="6858000"/>
  <p:notesSz cx="6865938" cy="99980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6" d="100"/>
          <a:sy n="76" d="100"/>
        </p:scale>
        <p:origin x="296" y="64"/>
      </p:cViewPr>
      <p:guideLst/>
    </p:cSldViewPr>
  </p:slideViewPr>
  <p:notesTextViewPr>
    <p:cViewPr>
      <p:scale>
        <a:sx n="3" d="2"/>
        <a:sy n="3" d="2"/>
      </p:scale>
      <p:origin x="0" y="0"/>
    </p:cViewPr>
  </p:notesTextViewPr>
  <p:notesViewPr>
    <p:cSldViewPr snapToGrid="0">
      <p:cViewPr varScale="1">
        <p:scale>
          <a:sx n="86" d="100"/>
          <a:sy n="86" d="100"/>
        </p:scale>
        <p:origin x="37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A652B-25CF-4E0D-8102-A48AA232F1B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B118A2B-E3F2-4E5C-BB2D-2463A806B767}">
      <dgm:prSet/>
      <dgm:spPr/>
      <dgm:t>
        <a:bodyPr/>
        <a:lstStyle/>
        <a:p>
          <a:r>
            <a:rPr lang="en-US"/>
            <a:t>Har du några kontanter, pengar på dina konton eller något sparande?</a:t>
          </a:r>
        </a:p>
      </dgm:t>
    </dgm:pt>
    <dgm:pt modelId="{761459F8-D002-46E1-9A60-ED863321AA29}" type="parTrans" cxnId="{B904269F-B341-40E4-9BD6-F90D7A1A25E3}">
      <dgm:prSet/>
      <dgm:spPr/>
      <dgm:t>
        <a:bodyPr/>
        <a:lstStyle/>
        <a:p>
          <a:endParaRPr lang="en-US"/>
        </a:p>
      </dgm:t>
    </dgm:pt>
    <dgm:pt modelId="{6A12E10F-96B0-464D-9B5B-BFA8F22B6ECB}" type="sibTrans" cxnId="{B904269F-B341-40E4-9BD6-F90D7A1A25E3}">
      <dgm:prSet/>
      <dgm:spPr/>
      <dgm:t>
        <a:bodyPr/>
        <a:lstStyle/>
        <a:p>
          <a:endParaRPr lang="en-US"/>
        </a:p>
      </dgm:t>
    </dgm:pt>
    <dgm:pt modelId="{C9E8C2DC-4E8D-4C82-BA2B-DEB1BFE4FBB7}">
      <dgm:prSet/>
      <dgm:spPr/>
      <dgm:t>
        <a:bodyPr/>
        <a:lstStyle/>
        <a:p>
          <a:r>
            <a:rPr lang="en-US"/>
            <a:t>Har du någon mat hemma i kylskåpet, frysen eller skafferiet?</a:t>
          </a:r>
        </a:p>
      </dgm:t>
    </dgm:pt>
    <dgm:pt modelId="{4522191E-6ABA-4589-9B7B-74DCC93A8D68}" type="parTrans" cxnId="{2A94D72B-083B-43D5-90B3-E7B3F2E4425D}">
      <dgm:prSet/>
      <dgm:spPr/>
      <dgm:t>
        <a:bodyPr/>
        <a:lstStyle/>
        <a:p>
          <a:endParaRPr lang="en-US"/>
        </a:p>
      </dgm:t>
    </dgm:pt>
    <dgm:pt modelId="{E0595EB4-99A8-4D7E-8999-08F452930164}" type="sibTrans" cxnId="{2A94D72B-083B-43D5-90B3-E7B3F2E4425D}">
      <dgm:prSet/>
      <dgm:spPr/>
      <dgm:t>
        <a:bodyPr/>
        <a:lstStyle/>
        <a:p>
          <a:endParaRPr lang="en-US"/>
        </a:p>
      </dgm:t>
    </dgm:pt>
    <dgm:pt modelId="{5E08C313-C9F2-4280-9591-7FED4F997F55}">
      <dgm:prSet/>
      <dgm:spPr/>
      <dgm:t>
        <a:bodyPr/>
        <a:lstStyle/>
        <a:p>
          <a:r>
            <a:rPr lang="en-US"/>
            <a:t>Har du några vänner eller familj som kan hjälpa dig (går att ställa både gällande akut behov av mat likväl som boende)?</a:t>
          </a:r>
        </a:p>
      </dgm:t>
    </dgm:pt>
    <dgm:pt modelId="{A88C404C-18A0-4189-AA8B-07E5B6C19D70}" type="parTrans" cxnId="{FE57E07F-9719-43D0-A38E-1BBEB1239E29}">
      <dgm:prSet/>
      <dgm:spPr/>
      <dgm:t>
        <a:bodyPr/>
        <a:lstStyle/>
        <a:p>
          <a:endParaRPr lang="en-US"/>
        </a:p>
      </dgm:t>
    </dgm:pt>
    <dgm:pt modelId="{2017E223-902E-483F-BB17-7047FB811519}" type="sibTrans" cxnId="{FE57E07F-9719-43D0-A38E-1BBEB1239E29}">
      <dgm:prSet/>
      <dgm:spPr/>
      <dgm:t>
        <a:bodyPr/>
        <a:lstStyle/>
        <a:p>
          <a:endParaRPr lang="en-US"/>
        </a:p>
      </dgm:t>
    </dgm:pt>
    <dgm:pt modelId="{808F1745-F566-4E2C-8D6A-EBB4D24906D7}">
      <dgm:prSet/>
      <dgm:spPr/>
      <dgm:t>
        <a:bodyPr/>
        <a:lstStyle/>
        <a:p>
          <a:r>
            <a:rPr lang="en-US"/>
            <a:t>Har du en kontakt med ekonomiskt bistånd i dagsläget?</a:t>
          </a:r>
        </a:p>
      </dgm:t>
    </dgm:pt>
    <dgm:pt modelId="{65F5BDF2-CD88-4034-BA83-8B843C5BE065}" type="parTrans" cxnId="{A701A05B-8574-48FE-8DA8-9F2093AE3370}">
      <dgm:prSet/>
      <dgm:spPr/>
      <dgm:t>
        <a:bodyPr/>
        <a:lstStyle/>
        <a:p>
          <a:endParaRPr lang="en-US"/>
        </a:p>
      </dgm:t>
    </dgm:pt>
    <dgm:pt modelId="{4B724CF9-32A9-4BDB-95D2-DC58FC42BE75}" type="sibTrans" cxnId="{A701A05B-8574-48FE-8DA8-9F2093AE3370}">
      <dgm:prSet/>
      <dgm:spPr/>
      <dgm:t>
        <a:bodyPr/>
        <a:lstStyle/>
        <a:p>
          <a:endParaRPr lang="en-US"/>
        </a:p>
      </dgm:t>
    </dgm:pt>
    <dgm:pt modelId="{91DC204B-D541-49D8-8B48-D47894BD91DE}" type="pres">
      <dgm:prSet presAssocID="{F7EA652B-25CF-4E0D-8102-A48AA232F1B4}" presName="root" presStyleCnt="0">
        <dgm:presLayoutVars>
          <dgm:dir/>
          <dgm:resizeHandles val="exact"/>
        </dgm:presLayoutVars>
      </dgm:prSet>
      <dgm:spPr/>
    </dgm:pt>
    <dgm:pt modelId="{D8A43953-F113-4186-8C5C-615A9A862778}" type="pres">
      <dgm:prSet presAssocID="{0B118A2B-E3F2-4E5C-BB2D-2463A806B767}" presName="compNode" presStyleCnt="0"/>
      <dgm:spPr/>
    </dgm:pt>
    <dgm:pt modelId="{ACF79579-E171-410A-88DE-821F92E10A6A}" type="pres">
      <dgm:prSet presAssocID="{0B118A2B-E3F2-4E5C-BB2D-2463A806B767}" presName="bgRect" presStyleLbl="bgShp" presStyleIdx="0" presStyleCnt="4"/>
      <dgm:spPr/>
    </dgm:pt>
    <dgm:pt modelId="{D029CF06-0886-4D1B-BB74-E914D77D269E}" type="pres">
      <dgm:prSet presAssocID="{0B118A2B-E3F2-4E5C-BB2D-2463A806B7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8477185A-5A4C-4A57-A0C1-83B6E29F4E29}" type="pres">
      <dgm:prSet presAssocID="{0B118A2B-E3F2-4E5C-BB2D-2463A806B767}" presName="spaceRect" presStyleCnt="0"/>
      <dgm:spPr/>
    </dgm:pt>
    <dgm:pt modelId="{2F37770C-BFD9-4E4B-B6BA-148636ADD1AA}" type="pres">
      <dgm:prSet presAssocID="{0B118A2B-E3F2-4E5C-BB2D-2463A806B767}" presName="parTx" presStyleLbl="revTx" presStyleIdx="0" presStyleCnt="4">
        <dgm:presLayoutVars>
          <dgm:chMax val="0"/>
          <dgm:chPref val="0"/>
        </dgm:presLayoutVars>
      </dgm:prSet>
      <dgm:spPr/>
    </dgm:pt>
    <dgm:pt modelId="{E4A6ADA7-5C03-459D-8F19-F79A3E7D317C}" type="pres">
      <dgm:prSet presAssocID="{6A12E10F-96B0-464D-9B5B-BFA8F22B6ECB}" presName="sibTrans" presStyleCnt="0"/>
      <dgm:spPr/>
    </dgm:pt>
    <dgm:pt modelId="{9A01FC64-57A6-415D-94C5-84EC1955F0F2}" type="pres">
      <dgm:prSet presAssocID="{C9E8C2DC-4E8D-4C82-BA2B-DEB1BFE4FBB7}" presName="compNode" presStyleCnt="0"/>
      <dgm:spPr/>
    </dgm:pt>
    <dgm:pt modelId="{17E2E6D9-E971-43BF-9586-B120C4F70E91}" type="pres">
      <dgm:prSet presAssocID="{C9E8C2DC-4E8D-4C82-BA2B-DEB1BFE4FBB7}" presName="bgRect" presStyleLbl="bgShp" presStyleIdx="1" presStyleCnt="4"/>
      <dgm:spPr/>
    </dgm:pt>
    <dgm:pt modelId="{3449FF6F-449F-4B57-89BC-AFD03F2D1502}" type="pres">
      <dgm:prSet presAssocID="{C9E8C2DC-4E8D-4C82-BA2B-DEB1BFE4FB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ck"/>
        </a:ext>
      </dgm:extLst>
    </dgm:pt>
    <dgm:pt modelId="{6D673131-B990-4725-8696-1F81C033E852}" type="pres">
      <dgm:prSet presAssocID="{C9E8C2DC-4E8D-4C82-BA2B-DEB1BFE4FBB7}" presName="spaceRect" presStyleCnt="0"/>
      <dgm:spPr/>
    </dgm:pt>
    <dgm:pt modelId="{EF5325B9-5248-44D3-9E77-7338296C025D}" type="pres">
      <dgm:prSet presAssocID="{C9E8C2DC-4E8D-4C82-BA2B-DEB1BFE4FBB7}" presName="parTx" presStyleLbl="revTx" presStyleIdx="1" presStyleCnt="4">
        <dgm:presLayoutVars>
          <dgm:chMax val="0"/>
          <dgm:chPref val="0"/>
        </dgm:presLayoutVars>
      </dgm:prSet>
      <dgm:spPr/>
    </dgm:pt>
    <dgm:pt modelId="{F9E65F0A-17D0-43D0-BED1-44606E08235E}" type="pres">
      <dgm:prSet presAssocID="{E0595EB4-99A8-4D7E-8999-08F452930164}" presName="sibTrans" presStyleCnt="0"/>
      <dgm:spPr/>
    </dgm:pt>
    <dgm:pt modelId="{465D3DC9-9186-499F-AA60-8AAE0A219441}" type="pres">
      <dgm:prSet presAssocID="{5E08C313-C9F2-4280-9591-7FED4F997F55}" presName="compNode" presStyleCnt="0"/>
      <dgm:spPr/>
    </dgm:pt>
    <dgm:pt modelId="{EAF16178-E6ED-4ECD-A7FB-D663273B7FA9}" type="pres">
      <dgm:prSet presAssocID="{5E08C313-C9F2-4280-9591-7FED4F997F55}" presName="bgRect" presStyleLbl="bgShp" presStyleIdx="2" presStyleCnt="4"/>
      <dgm:spPr/>
    </dgm:pt>
    <dgm:pt modelId="{C972E652-BDB7-4799-8A5E-1BC51E9C5541}" type="pres">
      <dgm:prSet presAssocID="{5E08C313-C9F2-4280-9591-7FED4F997F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jukvård"/>
        </a:ext>
      </dgm:extLst>
    </dgm:pt>
    <dgm:pt modelId="{BDC7C46D-A3B7-4E8B-8B5C-08F3BEFAF095}" type="pres">
      <dgm:prSet presAssocID="{5E08C313-C9F2-4280-9591-7FED4F997F55}" presName="spaceRect" presStyleCnt="0"/>
      <dgm:spPr/>
    </dgm:pt>
    <dgm:pt modelId="{7CA2C810-3254-4B4D-B7AA-E7BDEF97F267}" type="pres">
      <dgm:prSet presAssocID="{5E08C313-C9F2-4280-9591-7FED4F997F55}" presName="parTx" presStyleLbl="revTx" presStyleIdx="2" presStyleCnt="4">
        <dgm:presLayoutVars>
          <dgm:chMax val="0"/>
          <dgm:chPref val="0"/>
        </dgm:presLayoutVars>
      </dgm:prSet>
      <dgm:spPr/>
    </dgm:pt>
    <dgm:pt modelId="{805A0003-402D-42C3-AE2E-B33F33ED4867}" type="pres">
      <dgm:prSet presAssocID="{2017E223-902E-483F-BB17-7047FB811519}" presName="sibTrans" presStyleCnt="0"/>
      <dgm:spPr/>
    </dgm:pt>
    <dgm:pt modelId="{70ABEFB3-B412-406C-A595-7133AB213DE3}" type="pres">
      <dgm:prSet presAssocID="{808F1745-F566-4E2C-8D6A-EBB4D24906D7}" presName="compNode" presStyleCnt="0"/>
      <dgm:spPr/>
    </dgm:pt>
    <dgm:pt modelId="{2ACD30F3-3107-42B9-8EFA-3F68CBDC57E9}" type="pres">
      <dgm:prSet presAssocID="{808F1745-F566-4E2C-8D6A-EBB4D24906D7}" presName="bgRect" presStyleLbl="bgShp" presStyleIdx="3" presStyleCnt="4"/>
      <dgm:spPr/>
    </dgm:pt>
    <dgm:pt modelId="{082C6A06-CA67-40C0-91DA-88BF0CD6B9E0}" type="pres">
      <dgm:prSet presAssocID="{808F1745-F566-4E2C-8D6A-EBB4D24906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gar"/>
        </a:ext>
      </dgm:extLst>
    </dgm:pt>
    <dgm:pt modelId="{7BB974F8-24FF-45A0-B580-2CA8AB032DD1}" type="pres">
      <dgm:prSet presAssocID="{808F1745-F566-4E2C-8D6A-EBB4D24906D7}" presName="spaceRect" presStyleCnt="0"/>
      <dgm:spPr/>
    </dgm:pt>
    <dgm:pt modelId="{8B39D7B3-8E60-4805-ADCF-D357B3CAD688}" type="pres">
      <dgm:prSet presAssocID="{808F1745-F566-4E2C-8D6A-EBB4D24906D7}" presName="parTx" presStyleLbl="revTx" presStyleIdx="3" presStyleCnt="4">
        <dgm:presLayoutVars>
          <dgm:chMax val="0"/>
          <dgm:chPref val="0"/>
        </dgm:presLayoutVars>
      </dgm:prSet>
      <dgm:spPr/>
    </dgm:pt>
  </dgm:ptLst>
  <dgm:cxnLst>
    <dgm:cxn modelId="{AC9E4103-CBFA-4737-B6D9-358DEB46A8EA}" type="presOf" srcId="{5E08C313-C9F2-4280-9591-7FED4F997F55}" destId="{7CA2C810-3254-4B4D-B7AA-E7BDEF97F267}" srcOrd="0" destOrd="0" presId="urn:microsoft.com/office/officeart/2018/2/layout/IconVerticalSolidList"/>
    <dgm:cxn modelId="{D38C380C-0DE2-4B82-BC9A-67CBB593AB1B}" type="presOf" srcId="{808F1745-F566-4E2C-8D6A-EBB4D24906D7}" destId="{8B39D7B3-8E60-4805-ADCF-D357B3CAD688}" srcOrd="0" destOrd="0" presId="urn:microsoft.com/office/officeart/2018/2/layout/IconVerticalSolidList"/>
    <dgm:cxn modelId="{2A94D72B-083B-43D5-90B3-E7B3F2E4425D}" srcId="{F7EA652B-25CF-4E0D-8102-A48AA232F1B4}" destId="{C9E8C2DC-4E8D-4C82-BA2B-DEB1BFE4FBB7}" srcOrd="1" destOrd="0" parTransId="{4522191E-6ABA-4589-9B7B-74DCC93A8D68}" sibTransId="{E0595EB4-99A8-4D7E-8999-08F452930164}"/>
    <dgm:cxn modelId="{2A627335-8518-40E9-A70A-49ED03D6E712}" type="presOf" srcId="{F7EA652B-25CF-4E0D-8102-A48AA232F1B4}" destId="{91DC204B-D541-49D8-8B48-D47894BD91DE}" srcOrd="0" destOrd="0" presId="urn:microsoft.com/office/officeart/2018/2/layout/IconVerticalSolidList"/>
    <dgm:cxn modelId="{A701A05B-8574-48FE-8DA8-9F2093AE3370}" srcId="{F7EA652B-25CF-4E0D-8102-A48AA232F1B4}" destId="{808F1745-F566-4E2C-8D6A-EBB4D24906D7}" srcOrd="3" destOrd="0" parTransId="{65F5BDF2-CD88-4034-BA83-8B843C5BE065}" sibTransId="{4B724CF9-32A9-4BDB-95D2-DC58FC42BE75}"/>
    <dgm:cxn modelId="{3022D55C-2D0D-4601-BAF1-0F5DF4D28E9B}" type="presOf" srcId="{C9E8C2DC-4E8D-4C82-BA2B-DEB1BFE4FBB7}" destId="{EF5325B9-5248-44D3-9E77-7338296C025D}" srcOrd="0" destOrd="0" presId="urn:microsoft.com/office/officeart/2018/2/layout/IconVerticalSolidList"/>
    <dgm:cxn modelId="{FE57E07F-9719-43D0-A38E-1BBEB1239E29}" srcId="{F7EA652B-25CF-4E0D-8102-A48AA232F1B4}" destId="{5E08C313-C9F2-4280-9591-7FED4F997F55}" srcOrd="2" destOrd="0" parTransId="{A88C404C-18A0-4189-AA8B-07E5B6C19D70}" sibTransId="{2017E223-902E-483F-BB17-7047FB811519}"/>
    <dgm:cxn modelId="{B904269F-B341-40E4-9BD6-F90D7A1A25E3}" srcId="{F7EA652B-25CF-4E0D-8102-A48AA232F1B4}" destId="{0B118A2B-E3F2-4E5C-BB2D-2463A806B767}" srcOrd="0" destOrd="0" parTransId="{761459F8-D002-46E1-9A60-ED863321AA29}" sibTransId="{6A12E10F-96B0-464D-9B5B-BFA8F22B6ECB}"/>
    <dgm:cxn modelId="{782DD6B5-B7BF-430F-932C-8BFD680DD596}" type="presOf" srcId="{0B118A2B-E3F2-4E5C-BB2D-2463A806B767}" destId="{2F37770C-BFD9-4E4B-B6BA-148636ADD1AA}" srcOrd="0" destOrd="0" presId="urn:microsoft.com/office/officeart/2018/2/layout/IconVerticalSolidList"/>
    <dgm:cxn modelId="{3CDFBC1F-6FCB-4929-8042-7074F648D7EB}" type="presParOf" srcId="{91DC204B-D541-49D8-8B48-D47894BD91DE}" destId="{D8A43953-F113-4186-8C5C-615A9A862778}" srcOrd="0" destOrd="0" presId="urn:microsoft.com/office/officeart/2018/2/layout/IconVerticalSolidList"/>
    <dgm:cxn modelId="{53EFBD47-6286-4DDB-BD0D-2CC0608CA6AD}" type="presParOf" srcId="{D8A43953-F113-4186-8C5C-615A9A862778}" destId="{ACF79579-E171-410A-88DE-821F92E10A6A}" srcOrd="0" destOrd="0" presId="urn:microsoft.com/office/officeart/2018/2/layout/IconVerticalSolidList"/>
    <dgm:cxn modelId="{77E2A8ED-180D-4E6A-AD2D-1AF8734F2F00}" type="presParOf" srcId="{D8A43953-F113-4186-8C5C-615A9A862778}" destId="{D029CF06-0886-4D1B-BB74-E914D77D269E}" srcOrd="1" destOrd="0" presId="urn:microsoft.com/office/officeart/2018/2/layout/IconVerticalSolidList"/>
    <dgm:cxn modelId="{3F5B5CB9-6E61-4BA0-A717-2A5E3B83E7A0}" type="presParOf" srcId="{D8A43953-F113-4186-8C5C-615A9A862778}" destId="{8477185A-5A4C-4A57-A0C1-83B6E29F4E29}" srcOrd="2" destOrd="0" presId="urn:microsoft.com/office/officeart/2018/2/layout/IconVerticalSolidList"/>
    <dgm:cxn modelId="{92F19F4F-A845-4DC3-AF03-D9DBD7DF63CC}" type="presParOf" srcId="{D8A43953-F113-4186-8C5C-615A9A862778}" destId="{2F37770C-BFD9-4E4B-B6BA-148636ADD1AA}" srcOrd="3" destOrd="0" presId="urn:microsoft.com/office/officeart/2018/2/layout/IconVerticalSolidList"/>
    <dgm:cxn modelId="{B3D7E7B0-A5F1-4B7A-A818-EC665EDCC481}" type="presParOf" srcId="{91DC204B-D541-49D8-8B48-D47894BD91DE}" destId="{E4A6ADA7-5C03-459D-8F19-F79A3E7D317C}" srcOrd="1" destOrd="0" presId="urn:microsoft.com/office/officeart/2018/2/layout/IconVerticalSolidList"/>
    <dgm:cxn modelId="{B1EF6B8D-1CBD-450F-9D87-98E55047C3AE}" type="presParOf" srcId="{91DC204B-D541-49D8-8B48-D47894BD91DE}" destId="{9A01FC64-57A6-415D-94C5-84EC1955F0F2}" srcOrd="2" destOrd="0" presId="urn:microsoft.com/office/officeart/2018/2/layout/IconVerticalSolidList"/>
    <dgm:cxn modelId="{0E4605A2-E33B-4413-85B0-F43B077848D2}" type="presParOf" srcId="{9A01FC64-57A6-415D-94C5-84EC1955F0F2}" destId="{17E2E6D9-E971-43BF-9586-B120C4F70E91}" srcOrd="0" destOrd="0" presId="urn:microsoft.com/office/officeart/2018/2/layout/IconVerticalSolidList"/>
    <dgm:cxn modelId="{60A3F2DA-55F5-46C6-B89A-95AF8894020D}" type="presParOf" srcId="{9A01FC64-57A6-415D-94C5-84EC1955F0F2}" destId="{3449FF6F-449F-4B57-89BC-AFD03F2D1502}" srcOrd="1" destOrd="0" presId="urn:microsoft.com/office/officeart/2018/2/layout/IconVerticalSolidList"/>
    <dgm:cxn modelId="{82B7ACD6-371F-4688-9419-FBE109C8562E}" type="presParOf" srcId="{9A01FC64-57A6-415D-94C5-84EC1955F0F2}" destId="{6D673131-B990-4725-8696-1F81C033E852}" srcOrd="2" destOrd="0" presId="urn:microsoft.com/office/officeart/2018/2/layout/IconVerticalSolidList"/>
    <dgm:cxn modelId="{DF02F623-2170-4BD1-BBBC-8F5F6EF80AA9}" type="presParOf" srcId="{9A01FC64-57A6-415D-94C5-84EC1955F0F2}" destId="{EF5325B9-5248-44D3-9E77-7338296C025D}" srcOrd="3" destOrd="0" presId="urn:microsoft.com/office/officeart/2018/2/layout/IconVerticalSolidList"/>
    <dgm:cxn modelId="{EE203F55-4616-452B-AA55-DB98C40E6637}" type="presParOf" srcId="{91DC204B-D541-49D8-8B48-D47894BD91DE}" destId="{F9E65F0A-17D0-43D0-BED1-44606E08235E}" srcOrd="3" destOrd="0" presId="urn:microsoft.com/office/officeart/2018/2/layout/IconVerticalSolidList"/>
    <dgm:cxn modelId="{CFAD79D5-6203-4366-AED5-95CC62054887}" type="presParOf" srcId="{91DC204B-D541-49D8-8B48-D47894BD91DE}" destId="{465D3DC9-9186-499F-AA60-8AAE0A219441}" srcOrd="4" destOrd="0" presId="urn:microsoft.com/office/officeart/2018/2/layout/IconVerticalSolidList"/>
    <dgm:cxn modelId="{E4A57F09-E113-4BF9-A0DB-5F0E65A92743}" type="presParOf" srcId="{465D3DC9-9186-499F-AA60-8AAE0A219441}" destId="{EAF16178-E6ED-4ECD-A7FB-D663273B7FA9}" srcOrd="0" destOrd="0" presId="urn:microsoft.com/office/officeart/2018/2/layout/IconVerticalSolidList"/>
    <dgm:cxn modelId="{92B48419-159F-4E6D-8656-6B66603C62F9}" type="presParOf" srcId="{465D3DC9-9186-499F-AA60-8AAE0A219441}" destId="{C972E652-BDB7-4799-8A5E-1BC51E9C5541}" srcOrd="1" destOrd="0" presId="urn:microsoft.com/office/officeart/2018/2/layout/IconVerticalSolidList"/>
    <dgm:cxn modelId="{90F4D7B4-7670-4500-BF4E-F01A960A8657}" type="presParOf" srcId="{465D3DC9-9186-499F-AA60-8AAE0A219441}" destId="{BDC7C46D-A3B7-4E8B-8B5C-08F3BEFAF095}" srcOrd="2" destOrd="0" presId="urn:microsoft.com/office/officeart/2018/2/layout/IconVerticalSolidList"/>
    <dgm:cxn modelId="{47ECC7D6-362C-4ACD-A9D2-5F7BEC6AB183}" type="presParOf" srcId="{465D3DC9-9186-499F-AA60-8AAE0A219441}" destId="{7CA2C810-3254-4B4D-B7AA-E7BDEF97F267}" srcOrd="3" destOrd="0" presId="urn:microsoft.com/office/officeart/2018/2/layout/IconVerticalSolidList"/>
    <dgm:cxn modelId="{FA627191-1EE5-4FBB-9AA7-063D0600B644}" type="presParOf" srcId="{91DC204B-D541-49D8-8B48-D47894BD91DE}" destId="{805A0003-402D-42C3-AE2E-B33F33ED4867}" srcOrd="5" destOrd="0" presId="urn:microsoft.com/office/officeart/2018/2/layout/IconVerticalSolidList"/>
    <dgm:cxn modelId="{287240B7-86A9-441A-ADD7-DCEE24CA69AD}" type="presParOf" srcId="{91DC204B-D541-49D8-8B48-D47894BD91DE}" destId="{70ABEFB3-B412-406C-A595-7133AB213DE3}" srcOrd="6" destOrd="0" presId="urn:microsoft.com/office/officeart/2018/2/layout/IconVerticalSolidList"/>
    <dgm:cxn modelId="{850429D5-5709-4569-8B3B-88766CD6DD19}" type="presParOf" srcId="{70ABEFB3-B412-406C-A595-7133AB213DE3}" destId="{2ACD30F3-3107-42B9-8EFA-3F68CBDC57E9}" srcOrd="0" destOrd="0" presId="urn:microsoft.com/office/officeart/2018/2/layout/IconVerticalSolidList"/>
    <dgm:cxn modelId="{6004A65C-1FC2-4FB4-A1F5-78B46D0628DF}" type="presParOf" srcId="{70ABEFB3-B412-406C-A595-7133AB213DE3}" destId="{082C6A06-CA67-40C0-91DA-88BF0CD6B9E0}" srcOrd="1" destOrd="0" presId="urn:microsoft.com/office/officeart/2018/2/layout/IconVerticalSolidList"/>
    <dgm:cxn modelId="{0E6B7736-573D-4FAE-A5D9-E2D8310C72C1}" type="presParOf" srcId="{70ABEFB3-B412-406C-A595-7133AB213DE3}" destId="{7BB974F8-24FF-45A0-B580-2CA8AB032DD1}" srcOrd="2" destOrd="0" presId="urn:microsoft.com/office/officeart/2018/2/layout/IconVerticalSolidList"/>
    <dgm:cxn modelId="{BA59EFAA-7F7C-4C8B-9DEB-79B01FB44B0D}" type="presParOf" srcId="{70ABEFB3-B412-406C-A595-7133AB213DE3}" destId="{8B39D7B3-8E60-4805-ADCF-D357B3CAD6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79579-E171-410A-88DE-821F92E10A6A}">
      <dsp:nvSpPr>
        <dsp:cNvPr id="0" name=""/>
        <dsp:cNvSpPr/>
      </dsp:nvSpPr>
      <dsp:spPr>
        <a:xfrm>
          <a:off x="0" y="1726"/>
          <a:ext cx="5050800" cy="8752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9CF06-0886-4D1B-BB74-E914D77D269E}">
      <dsp:nvSpPr>
        <dsp:cNvPr id="0" name=""/>
        <dsp:cNvSpPr/>
      </dsp:nvSpPr>
      <dsp:spPr>
        <a:xfrm>
          <a:off x="264759" y="198655"/>
          <a:ext cx="481381" cy="481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7770C-BFD9-4E4B-B6BA-148636ADD1AA}">
      <dsp:nvSpPr>
        <dsp:cNvPr id="0" name=""/>
        <dsp:cNvSpPr/>
      </dsp:nvSpPr>
      <dsp:spPr>
        <a:xfrm>
          <a:off x="1010900" y="1726"/>
          <a:ext cx="40398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755650">
            <a:lnSpc>
              <a:spcPct val="90000"/>
            </a:lnSpc>
            <a:spcBef>
              <a:spcPct val="0"/>
            </a:spcBef>
            <a:spcAft>
              <a:spcPct val="35000"/>
            </a:spcAft>
            <a:buNone/>
          </a:pPr>
          <a:r>
            <a:rPr lang="en-US" sz="1700" kern="1200"/>
            <a:t>Har du några kontanter, pengar på dina konton eller något sparande?</a:t>
          </a:r>
        </a:p>
      </dsp:txBody>
      <dsp:txXfrm>
        <a:off x="1010900" y="1726"/>
        <a:ext cx="4039899" cy="875238"/>
      </dsp:txXfrm>
    </dsp:sp>
    <dsp:sp modelId="{17E2E6D9-E971-43BF-9586-B120C4F70E91}">
      <dsp:nvSpPr>
        <dsp:cNvPr id="0" name=""/>
        <dsp:cNvSpPr/>
      </dsp:nvSpPr>
      <dsp:spPr>
        <a:xfrm>
          <a:off x="0" y="1095775"/>
          <a:ext cx="5050800" cy="8752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9FF6F-449F-4B57-89BC-AFD03F2D1502}">
      <dsp:nvSpPr>
        <dsp:cNvPr id="0" name=""/>
        <dsp:cNvSpPr/>
      </dsp:nvSpPr>
      <dsp:spPr>
        <a:xfrm>
          <a:off x="264759" y="1292704"/>
          <a:ext cx="481381" cy="481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325B9-5248-44D3-9E77-7338296C025D}">
      <dsp:nvSpPr>
        <dsp:cNvPr id="0" name=""/>
        <dsp:cNvSpPr/>
      </dsp:nvSpPr>
      <dsp:spPr>
        <a:xfrm>
          <a:off x="1010900" y="1095775"/>
          <a:ext cx="40398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755650">
            <a:lnSpc>
              <a:spcPct val="90000"/>
            </a:lnSpc>
            <a:spcBef>
              <a:spcPct val="0"/>
            </a:spcBef>
            <a:spcAft>
              <a:spcPct val="35000"/>
            </a:spcAft>
            <a:buNone/>
          </a:pPr>
          <a:r>
            <a:rPr lang="en-US" sz="1700" kern="1200"/>
            <a:t>Har du någon mat hemma i kylskåpet, frysen eller skafferiet?</a:t>
          </a:r>
        </a:p>
      </dsp:txBody>
      <dsp:txXfrm>
        <a:off x="1010900" y="1095775"/>
        <a:ext cx="4039899" cy="875238"/>
      </dsp:txXfrm>
    </dsp:sp>
    <dsp:sp modelId="{EAF16178-E6ED-4ECD-A7FB-D663273B7FA9}">
      <dsp:nvSpPr>
        <dsp:cNvPr id="0" name=""/>
        <dsp:cNvSpPr/>
      </dsp:nvSpPr>
      <dsp:spPr>
        <a:xfrm>
          <a:off x="0" y="2189823"/>
          <a:ext cx="5050800" cy="8752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2E652-BDB7-4799-8A5E-1BC51E9C5541}">
      <dsp:nvSpPr>
        <dsp:cNvPr id="0" name=""/>
        <dsp:cNvSpPr/>
      </dsp:nvSpPr>
      <dsp:spPr>
        <a:xfrm>
          <a:off x="264759" y="2386752"/>
          <a:ext cx="481381" cy="481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A2C810-3254-4B4D-B7AA-E7BDEF97F267}">
      <dsp:nvSpPr>
        <dsp:cNvPr id="0" name=""/>
        <dsp:cNvSpPr/>
      </dsp:nvSpPr>
      <dsp:spPr>
        <a:xfrm>
          <a:off x="1010900" y="2189823"/>
          <a:ext cx="40398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755650">
            <a:lnSpc>
              <a:spcPct val="90000"/>
            </a:lnSpc>
            <a:spcBef>
              <a:spcPct val="0"/>
            </a:spcBef>
            <a:spcAft>
              <a:spcPct val="35000"/>
            </a:spcAft>
            <a:buNone/>
          </a:pPr>
          <a:r>
            <a:rPr lang="en-US" sz="1700" kern="1200"/>
            <a:t>Har du några vänner eller familj som kan hjälpa dig (går att ställa både gällande akut behov av mat likväl som boende)?</a:t>
          </a:r>
        </a:p>
      </dsp:txBody>
      <dsp:txXfrm>
        <a:off x="1010900" y="2189823"/>
        <a:ext cx="4039899" cy="875238"/>
      </dsp:txXfrm>
    </dsp:sp>
    <dsp:sp modelId="{2ACD30F3-3107-42B9-8EFA-3F68CBDC57E9}">
      <dsp:nvSpPr>
        <dsp:cNvPr id="0" name=""/>
        <dsp:cNvSpPr/>
      </dsp:nvSpPr>
      <dsp:spPr>
        <a:xfrm>
          <a:off x="0" y="3283872"/>
          <a:ext cx="5050800" cy="8752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6A06-CA67-40C0-91DA-88BF0CD6B9E0}">
      <dsp:nvSpPr>
        <dsp:cNvPr id="0" name=""/>
        <dsp:cNvSpPr/>
      </dsp:nvSpPr>
      <dsp:spPr>
        <a:xfrm>
          <a:off x="264759" y="3480801"/>
          <a:ext cx="481381" cy="481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9D7B3-8E60-4805-ADCF-D357B3CAD688}">
      <dsp:nvSpPr>
        <dsp:cNvPr id="0" name=""/>
        <dsp:cNvSpPr/>
      </dsp:nvSpPr>
      <dsp:spPr>
        <a:xfrm>
          <a:off x="1010900" y="3283872"/>
          <a:ext cx="40398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755650">
            <a:lnSpc>
              <a:spcPct val="90000"/>
            </a:lnSpc>
            <a:spcBef>
              <a:spcPct val="0"/>
            </a:spcBef>
            <a:spcAft>
              <a:spcPct val="35000"/>
            </a:spcAft>
            <a:buNone/>
          </a:pPr>
          <a:r>
            <a:rPr lang="en-US" sz="1700" kern="1200"/>
            <a:t>Har du en kontakt med ekonomiskt bistånd i dagsläget?</a:t>
          </a:r>
        </a:p>
      </dsp:txBody>
      <dsp:txXfrm>
        <a:off x="1010900" y="3283872"/>
        <a:ext cx="4039899" cy="8752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75988" cy="501902"/>
          </a:xfrm>
          <a:prstGeom prst="rect">
            <a:avLst/>
          </a:prstGeom>
        </p:spPr>
        <p:txBody>
          <a:bodyPr vert="horz" lIns="92181" tIns="46090" rIns="92181" bIns="4609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88347" y="0"/>
            <a:ext cx="2975988" cy="501902"/>
          </a:xfrm>
          <a:prstGeom prst="rect">
            <a:avLst/>
          </a:prstGeom>
        </p:spPr>
        <p:txBody>
          <a:bodyPr vert="horz" lIns="92181" tIns="46090" rIns="92181" bIns="46090" rtlCol="0"/>
          <a:lstStyle>
            <a:lvl1pPr algn="r">
              <a:defRPr sz="1200"/>
            </a:lvl1pPr>
          </a:lstStyle>
          <a:p>
            <a:fld id="{86DF61DB-AC4B-450F-93C3-C71E4FE8A52E}" type="datetimeFigureOut">
              <a:rPr lang="sv-SE" smtClean="0"/>
              <a:t>2024-05-24</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96174"/>
            <a:ext cx="2975988" cy="501902"/>
          </a:xfrm>
          <a:prstGeom prst="rect">
            <a:avLst/>
          </a:prstGeom>
        </p:spPr>
        <p:txBody>
          <a:bodyPr vert="horz" lIns="92181" tIns="46090" rIns="92181" bIns="4609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88347" y="9496174"/>
            <a:ext cx="2975988" cy="501902"/>
          </a:xfrm>
          <a:prstGeom prst="rect">
            <a:avLst/>
          </a:prstGeom>
        </p:spPr>
        <p:txBody>
          <a:bodyPr vert="horz" lIns="92181" tIns="46090" rIns="92181" bIns="4609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5988" cy="501902"/>
          </a:xfrm>
          <a:prstGeom prst="rect">
            <a:avLst/>
          </a:prstGeom>
        </p:spPr>
        <p:txBody>
          <a:bodyPr vert="horz" lIns="92181" tIns="46090" rIns="92181" bIns="46090" rtlCol="0"/>
          <a:lstStyle>
            <a:lvl1pPr algn="l">
              <a:defRPr sz="1200"/>
            </a:lvl1pPr>
          </a:lstStyle>
          <a:p>
            <a:endParaRPr lang="en-GB"/>
          </a:p>
        </p:txBody>
      </p:sp>
      <p:sp>
        <p:nvSpPr>
          <p:cNvPr id="3" name="Platshållare för datum 2"/>
          <p:cNvSpPr>
            <a:spLocks noGrp="1"/>
          </p:cNvSpPr>
          <p:nvPr>
            <p:ph type="dt" idx="1"/>
          </p:nvPr>
        </p:nvSpPr>
        <p:spPr>
          <a:xfrm>
            <a:off x="3888347" y="0"/>
            <a:ext cx="2975988" cy="501902"/>
          </a:xfrm>
          <a:prstGeom prst="rect">
            <a:avLst/>
          </a:prstGeom>
        </p:spPr>
        <p:txBody>
          <a:bodyPr vert="horz" lIns="92181" tIns="46090" rIns="92181" bIns="46090" rtlCol="0"/>
          <a:lstStyle>
            <a:lvl1pPr algn="r">
              <a:defRPr sz="1200"/>
            </a:lvl1pPr>
          </a:lstStyle>
          <a:p>
            <a:fld id="{A686C6F5-63B6-49E7-B2F9-5F41140D9FE4}" type="datetimeFigureOut">
              <a:rPr lang="en-GB" smtClean="0"/>
              <a:t>24/05/2024</a:t>
            </a:fld>
            <a:endParaRPr lang="en-GB"/>
          </a:p>
        </p:txBody>
      </p:sp>
      <p:sp>
        <p:nvSpPr>
          <p:cNvPr id="4" name="Platshållare för bildobjekt 3"/>
          <p:cNvSpPr>
            <a:spLocks noGrp="1" noRot="1" noChangeAspect="1"/>
          </p:cNvSpPr>
          <p:nvPr>
            <p:ph type="sldImg" idx="2"/>
          </p:nvPr>
        </p:nvSpPr>
        <p:spPr>
          <a:xfrm>
            <a:off x="433388" y="1249363"/>
            <a:ext cx="5999162" cy="3375025"/>
          </a:xfrm>
          <a:prstGeom prst="rect">
            <a:avLst/>
          </a:prstGeom>
          <a:noFill/>
          <a:ln w="12700">
            <a:solidFill>
              <a:prstClr val="black"/>
            </a:solidFill>
          </a:ln>
        </p:spPr>
        <p:txBody>
          <a:bodyPr vert="horz" lIns="92181" tIns="46090" rIns="92181" bIns="46090" rtlCol="0" anchor="ctr"/>
          <a:lstStyle/>
          <a:p>
            <a:endParaRPr lang="en-GB"/>
          </a:p>
        </p:txBody>
      </p:sp>
      <p:sp>
        <p:nvSpPr>
          <p:cNvPr id="5" name="Platshållare för anteckningar 4"/>
          <p:cNvSpPr>
            <a:spLocks noGrp="1"/>
          </p:cNvSpPr>
          <p:nvPr>
            <p:ph type="body" sz="quarter" idx="3"/>
          </p:nvPr>
        </p:nvSpPr>
        <p:spPr>
          <a:xfrm>
            <a:off x="686274" y="4811224"/>
            <a:ext cx="5493392" cy="3936892"/>
          </a:xfrm>
          <a:prstGeom prst="rect">
            <a:avLst/>
          </a:prstGeom>
        </p:spPr>
        <p:txBody>
          <a:bodyPr vert="horz" lIns="92181" tIns="46090" rIns="92181" bIns="4609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96174"/>
            <a:ext cx="2975988" cy="501902"/>
          </a:xfrm>
          <a:prstGeom prst="rect">
            <a:avLst/>
          </a:prstGeom>
        </p:spPr>
        <p:txBody>
          <a:bodyPr vert="horz" lIns="92181" tIns="46090" rIns="92181" bIns="4609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8347" y="9496174"/>
            <a:ext cx="2975988" cy="501902"/>
          </a:xfrm>
          <a:prstGeom prst="rect">
            <a:avLst/>
          </a:prstGeom>
        </p:spPr>
        <p:txBody>
          <a:bodyPr vert="horz" lIns="92181" tIns="46090" rIns="92181" bIns="4609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a:t>
            </a:fld>
            <a:endParaRPr lang="en-GB"/>
          </a:p>
        </p:txBody>
      </p:sp>
    </p:spTree>
    <p:extLst>
      <p:ext uri="{BB962C8B-B14F-4D97-AF65-F5344CB8AC3E}">
        <p14:creationId xmlns:p14="http://schemas.microsoft.com/office/powerpoint/2010/main" val="420354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2</a:t>
            </a:fld>
            <a:endParaRPr lang="en-GB"/>
          </a:p>
        </p:txBody>
      </p:sp>
    </p:spTree>
    <p:extLst>
      <p:ext uri="{BB962C8B-B14F-4D97-AF65-F5344CB8AC3E}">
        <p14:creationId xmlns:p14="http://schemas.microsoft.com/office/powerpoint/2010/main" val="19623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3</a:t>
            </a:fld>
            <a:endParaRPr lang="en-GB"/>
          </a:p>
        </p:txBody>
      </p:sp>
    </p:spTree>
    <p:extLst>
      <p:ext uri="{BB962C8B-B14F-4D97-AF65-F5344CB8AC3E}">
        <p14:creationId xmlns:p14="http://schemas.microsoft.com/office/powerpoint/2010/main" val="206727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4</a:t>
            </a:fld>
            <a:endParaRPr lang="en-GB"/>
          </a:p>
        </p:txBody>
      </p:sp>
    </p:spTree>
    <p:extLst>
      <p:ext uri="{BB962C8B-B14F-4D97-AF65-F5344CB8AC3E}">
        <p14:creationId xmlns:p14="http://schemas.microsoft.com/office/powerpoint/2010/main" val="58439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7</a:t>
            </a:fld>
            <a:endParaRPr lang="sv-SE" dirty="0"/>
          </a:p>
        </p:txBody>
      </p:sp>
    </p:spTree>
    <p:extLst>
      <p:ext uri="{BB962C8B-B14F-4D97-AF65-F5344CB8AC3E}">
        <p14:creationId xmlns:p14="http://schemas.microsoft.com/office/powerpoint/2010/main" val="353225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11</a:t>
            </a:fld>
            <a:endParaRPr lang="en-GB"/>
          </a:p>
        </p:txBody>
      </p:sp>
    </p:spTree>
    <p:extLst>
      <p:ext uri="{BB962C8B-B14F-4D97-AF65-F5344CB8AC3E}">
        <p14:creationId xmlns:p14="http://schemas.microsoft.com/office/powerpoint/2010/main" val="3148603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p:nvPr>
        </p:nvSpPr>
        <p:spPr>
          <a:xfrm>
            <a:off x="639792" y="3817333"/>
            <a:ext cx="10212693" cy="919767"/>
          </a:xfrm>
        </p:spPr>
        <p:txBody>
          <a:bodyPr>
            <a:noAutofit/>
          </a:bodyPr>
          <a:lstStyle>
            <a:lvl1pPr marL="0" indent="0">
              <a:buNone/>
              <a:defRPr lang="sv-SE" sz="28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7" name="Platshållare för text 6">
            <a:extLst>
              <a:ext uri="{FF2B5EF4-FFF2-40B4-BE49-F238E27FC236}">
                <a16:creationId xmlns:a16="http://schemas.microsoft.com/office/drawing/2014/main" id="{BBD9B8F6-4EE4-46B8-B091-3AAB4F69EE9D}"/>
              </a:ext>
            </a:extLst>
          </p:cNvPr>
          <p:cNvSpPr>
            <a:spLocks noGrp="1"/>
          </p:cNvSpPr>
          <p:nvPr>
            <p:ph type="body" sz="quarter" idx="17" hasCustomPrompt="1"/>
          </p:nvPr>
        </p:nvSpPr>
        <p:spPr>
          <a:xfrm>
            <a:off x="9796460" y="5951831"/>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a:t>20xx-xx-xx</a:t>
            </a:r>
            <a:endParaRPr lang="sv-SE" dirty="0"/>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Tree>
    <p:extLst>
      <p:ext uri="{BB962C8B-B14F-4D97-AF65-F5344CB8AC3E}">
        <p14:creationId xmlns:p14="http://schemas.microsoft.com/office/powerpoint/2010/main" val="330202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7" name="Platshållare för text 6">
            <a:extLst>
              <a:ext uri="{FF2B5EF4-FFF2-40B4-BE49-F238E27FC236}">
                <a16:creationId xmlns:a16="http://schemas.microsoft.com/office/drawing/2014/main" id="{F480E815-FD6A-4357-A3D4-683EBC61744F}"/>
              </a:ext>
            </a:extLst>
          </p:cNvPr>
          <p:cNvSpPr>
            <a:spLocks noGrp="1"/>
          </p:cNvSpPr>
          <p:nvPr>
            <p:ph type="body" sz="quarter" idx="14" hasCustomPrompt="1"/>
          </p:nvPr>
        </p:nvSpPr>
        <p:spPr>
          <a:xfrm>
            <a:off x="9796460"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07560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373E4FD0-B5F4-4AC6-BAE8-BB27619A0383}"/>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72186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8D9935E0-1D09-469A-AB0D-06F8D36B8517}"/>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06930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57531"/>
            <a:ext cx="12325350" cy="69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764968DA-D211-46A4-8075-8C9383F8CC83}"/>
              </a:ext>
            </a:extLst>
          </p:cNvPr>
          <p:cNvSpPr>
            <a:spLocks noGrp="1"/>
          </p:cNvSpPr>
          <p:nvPr>
            <p:ph type="body" sz="quarter" idx="14" hasCustomPrompt="1"/>
          </p:nvPr>
        </p:nvSpPr>
        <p:spPr>
          <a:xfrm>
            <a:off x="9796460"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27953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500400"/>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dirty="0"/>
              <a:t>Klicka här för att lägga till större text eller citat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3" name="Platshållare för text 2">
            <a:extLst>
              <a:ext uri="{FF2B5EF4-FFF2-40B4-BE49-F238E27FC236}">
                <a16:creationId xmlns:a16="http://schemas.microsoft.com/office/drawing/2014/main" id="{93404C47-BD6D-42F6-9A2F-8075F48D10BA}"/>
              </a:ext>
            </a:extLst>
          </p:cNvPr>
          <p:cNvSpPr>
            <a:spLocks noGrp="1"/>
          </p:cNvSpPr>
          <p:nvPr>
            <p:ph type="body" sz="quarter" idx="13" hasCustomPrompt="1"/>
          </p:nvPr>
        </p:nvSpPr>
        <p:spPr>
          <a:xfrm>
            <a:off x="9796459"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64744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tt diagram m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1" name="Platshållare för diagram 10">
            <a:extLst>
              <a:ext uri="{FF2B5EF4-FFF2-40B4-BE49-F238E27FC236}">
                <a16:creationId xmlns:a16="http://schemas.microsoft.com/office/drawing/2014/main" id="{0C18B7AA-70C0-4E97-AF69-0847B1E91849}"/>
              </a:ext>
            </a:extLst>
          </p:cNvPr>
          <p:cNvSpPr>
            <a:spLocks noGrp="1"/>
          </p:cNvSpPr>
          <p:nvPr>
            <p:ph type="chart" sz="quarter" idx="13" hasCustomPrompt="1"/>
          </p:nvPr>
        </p:nvSpPr>
        <p:spPr>
          <a:xfrm>
            <a:off x="639763" y="1808163"/>
            <a:ext cx="7764461" cy="4160838"/>
          </a:xfrm>
        </p:spPr>
        <p:txBody>
          <a:bodyPr/>
          <a:lstStyle>
            <a:lvl1pPr marL="0" indent="0">
              <a:buFontTx/>
              <a:buNone/>
              <a:defRPr sz="1600"/>
            </a:lvl1pPr>
          </a:lstStyle>
          <a:p>
            <a:pPr lvl="0"/>
            <a:r>
              <a:rPr lang="sv-SE" dirty="0"/>
              <a:t>Diagram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3" name="Platshållare för diagram 2">
            <a:extLst>
              <a:ext uri="{FF2B5EF4-FFF2-40B4-BE49-F238E27FC236}">
                <a16:creationId xmlns:a16="http://schemas.microsoft.com/office/drawing/2014/main" id="{474C87EF-BADA-4697-890E-5F1C31233CF2}"/>
              </a:ext>
            </a:extLst>
          </p:cNvPr>
          <p:cNvSpPr>
            <a:spLocks noGrp="1"/>
          </p:cNvSpPr>
          <p:nvPr>
            <p:ph type="chart" sz="quarter" idx="13" hasCustomPrompt="1"/>
          </p:nvPr>
        </p:nvSpPr>
        <p:spPr>
          <a:xfrm>
            <a:off x="656003" y="1668315"/>
            <a:ext cx="5052054" cy="3684588"/>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a:t>Diagram</a:t>
            </a:r>
          </a:p>
        </p:txBody>
      </p:sp>
      <p:sp>
        <p:nvSpPr>
          <p:cNvPr id="12" name="Platshållare för diagram 11">
            <a:extLst>
              <a:ext uri="{FF2B5EF4-FFF2-40B4-BE49-F238E27FC236}">
                <a16:creationId xmlns:a16="http://schemas.microsoft.com/office/drawing/2014/main" id="{9F13C966-A51D-478E-B930-E7268FB0E0DA}"/>
              </a:ext>
            </a:extLst>
          </p:cNvPr>
          <p:cNvSpPr>
            <a:spLocks noGrp="1"/>
          </p:cNvSpPr>
          <p:nvPr>
            <p:ph type="chart" sz="quarter" idx="14" hasCustomPrompt="1"/>
          </p:nvPr>
        </p:nvSpPr>
        <p:spPr>
          <a:xfrm>
            <a:off x="5988414" y="1668316"/>
            <a:ext cx="5076934" cy="3684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42291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tx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399721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8" name="Platshållare för text 7">
            <a:extLst>
              <a:ext uri="{FF2B5EF4-FFF2-40B4-BE49-F238E27FC236}">
                <a16:creationId xmlns:a16="http://schemas.microsoft.com/office/drawing/2014/main" id="{B64F950A-3DF1-435B-A04C-D5EA316E9E6F}"/>
              </a:ext>
            </a:extLst>
          </p:cNvPr>
          <p:cNvSpPr>
            <a:spLocks noGrp="1"/>
          </p:cNvSpPr>
          <p:nvPr>
            <p:ph type="body" sz="quarter" idx="16" hasCustomPrompt="1"/>
          </p:nvPr>
        </p:nvSpPr>
        <p:spPr>
          <a:xfrm>
            <a:off x="9796459"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05214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1795" y="2615756"/>
            <a:ext cx="5148410" cy="1626488"/>
          </a:xfrm>
          <a:prstGeom prst="rect">
            <a:avLst/>
          </a:prstGeom>
        </p:spPr>
      </p:pic>
      <p:sp>
        <p:nvSpPr>
          <p:cNvPr id="8" name="Rectangle 2">
            <a:extLst>
              <a:ext uri="{FF2B5EF4-FFF2-40B4-BE49-F238E27FC236}">
                <a16:creationId xmlns:a16="http://schemas.microsoft.com/office/drawing/2014/main" id="{FC1EC763-9D1F-4AB2-8F08-F8DC1B96B3F2}"/>
              </a:ext>
            </a:extLst>
          </p:cNvPr>
          <p:cNvSpPr/>
          <p:nvPr userDrawn="1"/>
        </p:nvSpPr>
        <p:spPr>
          <a:xfrm>
            <a:off x="-92466" y="-226622"/>
            <a:ext cx="12192000" cy="201402"/>
          </a:xfrm>
          <a:prstGeom prst="rect">
            <a:avLst/>
          </a:prstGeom>
        </p:spPr>
        <p:txBody>
          <a:bodyPr wrap="square">
            <a:spAutoFit/>
          </a:bodyPr>
          <a:lstStyle/>
          <a:p>
            <a:pPr>
              <a:lnSpc>
                <a:spcPts val="800"/>
              </a:lnSpc>
            </a:pPr>
            <a:r>
              <a:rPr lang="sv-SE" sz="1050" dirty="0">
                <a:latin typeface="+mn-lt"/>
              </a:rPr>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5157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3" name="Platshållare för text 2">
            <a:extLst>
              <a:ext uri="{FF2B5EF4-FFF2-40B4-BE49-F238E27FC236}">
                <a16:creationId xmlns:a16="http://schemas.microsoft.com/office/drawing/2014/main" id="{3E43936A-4F2C-48F4-89F0-FBD8E64A2724}"/>
              </a:ext>
            </a:extLst>
          </p:cNvPr>
          <p:cNvSpPr>
            <a:spLocks noGrp="1"/>
          </p:cNvSpPr>
          <p:nvPr>
            <p:ph type="body" sz="quarter" idx="17"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2050" y="882652"/>
            <a:ext cx="4809950"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7" name="Platshållare för text 6">
            <a:extLst>
              <a:ext uri="{FF2B5EF4-FFF2-40B4-BE49-F238E27FC236}">
                <a16:creationId xmlns:a16="http://schemas.microsoft.com/office/drawing/2014/main" id="{4CA94EBC-08A0-4F04-9DBD-6CA838CAE0DF}"/>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8886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410D00ED-BF2A-4CFC-AE60-E8B527FC7C0F}"/>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046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AF80ED9-5EF2-4185-85F6-4C76B974C64F}"/>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95293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01321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23352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65" r:id="rId5"/>
    <p:sldLayoutId id="2147483683" r:id="rId6"/>
    <p:sldLayoutId id="2147483666" r:id="rId7"/>
    <p:sldLayoutId id="2147483684" r:id="rId8"/>
    <p:sldLayoutId id="2147483690" r:id="rId9"/>
    <p:sldLayoutId id="2147483688" r:id="rId10"/>
    <p:sldLayoutId id="2147483667" r:id="rId11"/>
    <p:sldLayoutId id="2147483681" r:id="rId12"/>
    <p:sldLayoutId id="2147483668" r:id="rId13"/>
    <p:sldLayoutId id="2147483682" r:id="rId14"/>
    <p:sldLayoutId id="2147483663" r:id="rId15"/>
    <p:sldLayoutId id="2147483657" r:id="rId16"/>
    <p:sldLayoutId id="2147483664" r:id="rId17"/>
    <p:sldLayoutId id="2147483662" r:id="rId18"/>
    <p:sldLayoutId id="2147483691" r:id="rId19"/>
    <p:sldLayoutId id="2147483672" r:id="rId20"/>
    <p:sldLayoutId id="2147483687" r:id="rId21"/>
    <p:sldLayoutId id="2147483676" r:id="rId22"/>
    <p:sldLayoutId id="2147483649" r:id="rId23"/>
    <p:sldLayoutId id="2147483693" r:id="rId24"/>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acka.se/jobb-vuxenutbildning/arbete/ekonomiskt-bistand/" TargetMode="Externa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EA34693-C83C-4FA2-BBFC-54C2A48DA2E8}"/>
              </a:ext>
            </a:extLst>
          </p:cNvPr>
          <p:cNvSpPr>
            <a:spLocks noGrp="1"/>
          </p:cNvSpPr>
          <p:nvPr>
            <p:ph type="title"/>
          </p:nvPr>
        </p:nvSpPr>
        <p:spPr>
          <a:xfrm>
            <a:off x="401667" y="1582341"/>
            <a:ext cx="7764433" cy="3693318"/>
          </a:xfrm>
        </p:spPr>
        <p:txBody>
          <a:bodyPr anchor="t">
            <a:normAutofit/>
          </a:bodyPr>
          <a:lstStyle/>
          <a:p>
            <a:br>
              <a:rPr lang="sv-SE" dirty="0"/>
            </a:br>
            <a:r>
              <a:rPr lang="sv-SE" dirty="0"/>
              <a:t>Arbets- och etableringsenheten</a:t>
            </a:r>
            <a:br>
              <a:rPr lang="sv-SE" dirty="0"/>
            </a:br>
            <a:br>
              <a:rPr lang="sv-SE" dirty="0"/>
            </a:br>
            <a:r>
              <a:rPr lang="sv-SE" dirty="0"/>
              <a:t>- </a:t>
            </a:r>
            <a:r>
              <a:rPr lang="sv-SE" sz="3300" dirty="0"/>
              <a:t>EKONOMISKT BISTÅND</a:t>
            </a:r>
          </a:p>
        </p:txBody>
      </p:sp>
      <p:sp>
        <p:nvSpPr>
          <p:cNvPr id="12" name="Text Placeholder 2">
            <a:extLst>
              <a:ext uri="{FF2B5EF4-FFF2-40B4-BE49-F238E27FC236}">
                <a16:creationId xmlns:a16="http://schemas.microsoft.com/office/drawing/2014/main" id="{CAD248A1-82FC-4D5D-8671-B1D30EBA2E7D}"/>
              </a:ext>
            </a:extLst>
          </p:cNvPr>
          <p:cNvSpPr>
            <a:spLocks noGrp="1"/>
          </p:cNvSpPr>
          <p:nvPr>
            <p:ph type="body" sz="quarter" idx="13"/>
          </p:nvPr>
        </p:nvSpPr>
        <p:spPr>
          <a:xfrm>
            <a:off x="639764" y="1808163"/>
            <a:ext cx="7764461" cy="4160838"/>
          </a:xfrm>
        </p:spPr>
        <p:txBody>
          <a:bodyPr/>
          <a:lstStyle/>
          <a:p>
            <a:pPr marL="0" indent="0">
              <a:buNone/>
            </a:pPr>
            <a:endParaRPr lang="en-US" dirty="0"/>
          </a:p>
          <a:p>
            <a:pPr marL="0" indent="0">
              <a:buNone/>
            </a:pPr>
            <a:endParaRPr lang="en-US" dirty="0"/>
          </a:p>
          <a:p>
            <a:pPr marL="0" indent="0">
              <a:buNone/>
            </a:pPr>
            <a:r>
              <a:rPr lang="en-US" dirty="0"/>
              <a:t>     </a:t>
            </a:r>
          </a:p>
        </p:txBody>
      </p:sp>
      <p:sp>
        <p:nvSpPr>
          <p:cNvPr id="14" name="Text Placeholder 3">
            <a:extLst>
              <a:ext uri="{FF2B5EF4-FFF2-40B4-BE49-F238E27FC236}">
                <a16:creationId xmlns:a16="http://schemas.microsoft.com/office/drawing/2014/main" id="{ED7E4864-6685-4532-A9EC-5558C16B53DC}"/>
              </a:ext>
            </a:extLst>
          </p:cNvPr>
          <p:cNvSpPr>
            <a:spLocks noGrp="1"/>
          </p:cNvSpPr>
          <p:nvPr>
            <p:ph type="body" sz="quarter" idx="14"/>
          </p:nvPr>
        </p:nvSpPr>
        <p:spPr>
          <a:xfrm>
            <a:off x="9796460" y="5951832"/>
            <a:ext cx="2026674" cy="640267"/>
          </a:xfrm>
        </p:spPr>
        <p:txBody>
          <a:bodyPr/>
          <a:lstStyle/>
          <a:p>
            <a:endParaRPr lang="en-US"/>
          </a:p>
        </p:txBody>
      </p:sp>
    </p:spTree>
    <p:extLst>
      <p:ext uri="{BB962C8B-B14F-4D97-AF65-F5344CB8AC3E}">
        <p14:creationId xmlns:p14="http://schemas.microsoft.com/office/powerpoint/2010/main" val="25035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B53BE-973F-AE90-9910-AFA37380A935}"/>
              </a:ext>
            </a:extLst>
          </p:cNvPr>
          <p:cNvSpPr>
            <a:spLocks noGrp="1"/>
          </p:cNvSpPr>
          <p:nvPr>
            <p:ph type="title"/>
          </p:nvPr>
        </p:nvSpPr>
        <p:spPr>
          <a:xfrm>
            <a:off x="656003" y="706644"/>
            <a:ext cx="4295954" cy="694260"/>
          </a:xfrm>
        </p:spPr>
        <p:txBody>
          <a:bodyPr anchor="b">
            <a:normAutofit/>
          </a:bodyPr>
          <a:lstStyle/>
          <a:p>
            <a:r>
              <a:rPr lang="sv-SE" dirty="0" err="1"/>
              <a:t>KontaktA</a:t>
            </a:r>
            <a:r>
              <a:rPr lang="sv-SE" dirty="0"/>
              <a:t> EK BI </a:t>
            </a:r>
            <a:r>
              <a:rPr lang="sv-SE" dirty="0" err="1"/>
              <a:t>MottagET</a:t>
            </a:r>
            <a:r>
              <a:rPr lang="sv-SE" dirty="0"/>
              <a:t> (ny kund) </a:t>
            </a:r>
          </a:p>
        </p:txBody>
      </p:sp>
      <p:sp>
        <p:nvSpPr>
          <p:cNvPr id="3" name="Platshållare för text 2">
            <a:extLst>
              <a:ext uri="{FF2B5EF4-FFF2-40B4-BE49-F238E27FC236}">
                <a16:creationId xmlns:a16="http://schemas.microsoft.com/office/drawing/2014/main" id="{D941CAAE-3A60-B472-78BF-FCFC7327C0A5}"/>
              </a:ext>
            </a:extLst>
          </p:cNvPr>
          <p:cNvSpPr>
            <a:spLocks noGrp="1"/>
          </p:cNvSpPr>
          <p:nvPr>
            <p:ph type="body" sz="quarter" idx="3"/>
          </p:nvPr>
        </p:nvSpPr>
        <p:spPr>
          <a:xfrm>
            <a:off x="5988414" y="706644"/>
            <a:ext cx="4295954" cy="694260"/>
          </a:xfrm>
        </p:spPr>
        <p:txBody>
          <a:bodyPr anchor="b">
            <a:normAutofit/>
          </a:bodyPr>
          <a:lstStyle/>
          <a:p>
            <a:r>
              <a:rPr lang="sv-SE" sz="1500" dirty="0">
                <a:hlinkClick r:id="rId2"/>
              </a:rPr>
              <a:t>https://www.nacka.se/jobb-vuxenutbildning/arbete/ekonomiskt-bistand/</a:t>
            </a:r>
            <a:endParaRPr lang="sv-SE" sz="1500" dirty="0"/>
          </a:p>
          <a:p>
            <a:endParaRPr lang="sv-SE" sz="1500" dirty="0"/>
          </a:p>
        </p:txBody>
      </p:sp>
      <p:pic>
        <p:nvPicPr>
          <p:cNvPr id="10" name="Bildobjekt 9">
            <a:extLst>
              <a:ext uri="{FF2B5EF4-FFF2-40B4-BE49-F238E27FC236}">
                <a16:creationId xmlns:a16="http://schemas.microsoft.com/office/drawing/2014/main" id="{EF9A02B7-FF0A-C6EF-D455-B757157EDF73}"/>
              </a:ext>
            </a:extLst>
          </p:cNvPr>
          <p:cNvPicPr>
            <a:picLocks noChangeAspect="1"/>
          </p:cNvPicPr>
          <p:nvPr/>
        </p:nvPicPr>
        <p:blipFill>
          <a:blip r:embed="rId3"/>
          <a:stretch>
            <a:fillRect/>
          </a:stretch>
        </p:blipFill>
        <p:spPr>
          <a:xfrm>
            <a:off x="405106" y="1492932"/>
            <a:ext cx="5301489" cy="4278694"/>
          </a:xfrm>
          <a:prstGeom prst="rect">
            <a:avLst/>
          </a:prstGeom>
        </p:spPr>
      </p:pic>
      <p:pic>
        <p:nvPicPr>
          <p:cNvPr id="13" name="Bildobjekt 12">
            <a:extLst>
              <a:ext uri="{FF2B5EF4-FFF2-40B4-BE49-F238E27FC236}">
                <a16:creationId xmlns:a16="http://schemas.microsoft.com/office/drawing/2014/main" id="{AC5D41C8-B96C-3C28-038D-F6BF29B245CE}"/>
              </a:ext>
            </a:extLst>
          </p:cNvPr>
          <p:cNvPicPr>
            <a:picLocks noChangeAspect="1"/>
          </p:cNvPicPr>
          <p:nvPr/>
        </p:nvPicPr>
        <p:blipFill>
          <a:blip r:embed="rId4"/>
          <a:stretch>
            <a:fillRect/>
          </a:stretch>
        </p:blipFill>
        <p:spPr>
          <a:xfrm>
            <a:off x="5881220" y="1053775"/>
            <a:ext cx="4624220" cy="4849914"/>
          </a:xfrm>
          <a:prstGeom prst="rect">
            <a:avLst/>
          </a:prstGeom>
        </p:spPr>
      </p:pic>
    </p:spTree>
    <p:extLst>
      <p:ext uri="{BB962C8B-B14F-4D97-AF65-F5344CB8AC3E}">
        <p14:creationId xmlns:p14="http://schemas.microsoft.com/office/powerpoint/2010/main" val="309864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84DCA-A91D-46FD-B785-214D7E3F4D1F}"/>
              </a:ext>
            </a:extLst>
          </p:cNvPr>
          <p:cNvSpPr>
            <a:spLocks noGrp="1"/>
          </p:cNvSpPr>
          <p:nvPr>
            <p:ph type="title"/>
          </p:nvPr>
        </p:nvSpPr>
        <p:spPr>
          <a:xfrm>
            <a:off x="954117" y="442917"/>
            <a:ext cx="7764433" cy="1133475"/>
          </a:xfrm>
        </p:spPr>
        <p:txBody>
          <a:bodyPr>
            <a:normAutofit fontScale="90000"/>
          </a:bodyPr>
          <a:lstStyle/>
          <a:p>
            <a:r>
              <a:rPr lang="sv-SE" dirty="0"/>
              <a:t>      </a:t>
            </a:r>
            <a:br>
              <a:rPr lang="sv-SE" dirty="0"/>
            </a:br>
            <a:br>
              <a:rPr lang="sv-SE" dirty="0"/>
            </a:br>
            <a:br>
              <a:rPr lang="sv-SE" dirty="0"/>
            </a:br>
            <a:br>
              <a:rPr lang="sv-SE" dirty="0"/>
            </a:br>
            <a:r>
              <a:rPr lang="sv-SE" dirty="0"/>
              <a:t> </a:t>
            </a:r>
            <a:br>
              <a:rPr lang="sv-SE" dirty="0"/>
            </a:br>
            <a:br>
              <a:rPr lang="sv-SE" sz="4400" dirty="0"/>
            </a:br>
            <a:br>
              <a:rPr lang="sv-SE" sz="4400" dirty="0"/>
            </a:br>
            <a:br>
              <a:rPr lang="sv-SE" dirty="0"/>
            </a:br>
            <a:br>
              <a:rPr lang="sv-SE" dirty="0"/>
            </a:br>
            <a:br>
              <a:rPr lang="sv-SE" dirty="0"/>
            </a:br>
            <a:endParaRPr lang="sv-SE" dirty="0"/>
          </a:p>
        </p:txBody>
      </p:sp>
      <p:sp>
        <p:nvSpPr>
          <p:cNvPr id="4" name="Platshållare för text 3">
            <a:extLst>
              <a:ext uri="{FF2B5EF4-FFF2-40B4-BE49-F238E27FC236}">
                <a16:creationId xmlns:a16="http://schemas.microsoft.com/office/drawing/2014/main" id="{DA00DC5F-59E8-418F-921A-0CFE6A27BA18}"/>
              </a:ext>
            </a:extLst>
          </p:cNvPr>
          <p:cNvSpPr>
            <a:spLocks noGrp="1"/>
          </p:cNvSpPr>
          <p:nvPr>
            <p:ph type="body" sz="quarter" idx="14"/>
          </p:nvPr>
        </p:nvSpPr>
        <p:spPr/>
        <p:txBody>
          <a:bodyPr/>
          <a:lstStyle/>
          <a:p>
            <a:endParaRPr lang="sv-SE"/>
          </a:p>
        </p:txBody>
      </p:sp>
      <p:pic>
        <p:nvPicPr>
          <p:cNvPr id="5" name="Platshållare för bild 14">
            <a:extLst>
              <a:ext uri="{FF2B5EF4-FFF2-40B4-BE49-F238E27FC236}">
                <a16:creationId xmlns:a16="http://schemas.microsoft.com/office/drawing/2014/main" id="{38B03C8F-3C1A-44C5-ACF5-B6F8B9E547EE}"/>
              </a:ext>
            </a:extLst>
          </p:cNvPr>
          <p:cNvPicPr>
            <a:picLocks noChangeAspect="1"/>
          </p:cNvPicPr>
          <p:nvPr/>
        </p:nvPicPr>
        <p:blipFill>
          <a:blip r:embed="rId3">
            <a:extLst>
              <a:ext uri="{28A0092B-C50C-407E-A947-70E740481C1C}">
                <a14:useLocalDpi xmlns:a14="http://schemas.microsoft.com/office/drawing/2010/main" val="0"/>
              </a:ext>
            </a:extLst>
          </a:blip>
          <a:srcRect l="15016" r="15016"/>
          <a:stretch>
            <a:fillRect/>
          </a:stretch>
        </p:blipFill>
        <p:spPr>
          <a:xfrm>
            <a:off x="455062" y="2556820"/>
            <a:ext cx="3402562" cy="3858263"/>
          </a:xfrm>
          <a:prstGeom prst="rect">
            <a:avLst/>
          </a:prstGeom>
        </p:spPr>
      </p:pic>
      <p:sp>
        <p:nvSpPr>
          <p:cNvPr id="6" name="Rubrik 2">
            <a:extLst>
              <a:ext uri="{FF2B5EF4-FFF2-40B4-BE49-F238E27FC236}">
                <a16:creationId xmlns:a16="http://schemas.microsoft.com/office/drawing/2014/main" id="{1F315603-6A89-4925-92CF-32E32DE31A9B}"/>
              </a:ext>
            </a:extLst>
          </p:cNvPr>
          <p:cNvSpPr txBox="1">
            <a:spLocks/>
          </p:cNvSpPr>
          <p:nvPr/>
        </p:nvSpPr>
        <p:spPr>
          <a:xfrm>
            <a:off x="455062" y="457209"/>
            <a:ext cx="6351558" cy="1133475"/>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200" kern="1200" cap="all" baseline="0">
                <a:solidFill>
                  <a:schemeClr val="bg1"/>
                </a:solidFill>
                <a:latin typeface="+mj-lt"/>
                <a:ea typeface="+mj-ea"/>
                <a:cs typeface="+mj-cs"/>
              </a:defRPr>
            </a:lvl1pPr>
          </a:lstStyle>
          <a:p>
            <a:r>
              <a:rPr lang="sv-SE" dirty="0"/>
              <a:t>Frågor eller</a:t>
            </a:r>
          </a:p>
          <a:p>
            <a:r>
              <a:rPr lang="sv-SE" dirty="0"/>
              <a:t>funderingar?</a:t>
            </a:r>
          </a:p>
        </p:txBody>
      </p:sp>
    </p:spTree>
    <p:extLst>
      <p:ext uri="{BB962C8B-B14F-4D97-AF65-F5344CB8AC3E}">
        <p14:creationId xmlns:p14="http://schemas.microsoft.com/office/powerpoint/2010/main" val="60200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F0E2FD4C-5678-0245-3832-BF5B587532F1}"/>
              </a:ext>
            </a:extLst>
          </p:cNvPr>
          <p:cNvPicPr>
            <a:picLocks noGrp="1"/>
          </p:cNvPicPr>
          <p:nvPr>
            <p:ph type="pic" idx="17"/>
          </p:nvPr>
        </p:nvPicPr>
        <p:blipFill>
          <a:blip r:embed="rId3">
            <a:extLst>
              <a:ext uri="{28A0092B-C50C-407E-A947-70E740481C1C}">
                <a14:useLocalDpi xmlns:a14="http://schemas.microsoft.com/office/drawing/2010/main" val="0"/>
              </a:ext>
            </a:extLst>
          </a:blip>
          <a:srcRect t="9" b="9"/>
          <a:stretch>
            <a:fillRect/>
          </a:stretch>
        </p:blipFill>
        <p:spPr/>
      </p:pic>
      <p:sp>
        <p:nvSpPr>
          <p:cNvPr id="7" name="Rubrik 6">
            <a:extLst>
              <a:ext uri="{FF2B5EF4-FFF2-40B4-BE49-F238E27FC236}">
                <a16:creationId xmlns:a16="http://schemas.microsoft.com/office/drawing/2014/main" id="{C93FFF20-8CC8-4B8C-9AEB-E0965DA6E44A}"/>
              </a:ext>
            </a:extLst>
          </p:cNvPr>
          <p:cNvSpPr>
            <a:spLocks noGrp="1"/>
          </p:cNvSpPr>
          <p:nvPr>
            <p:ph type="title"/>
          </p:nvPr>
        </p:nvSpPr>
        <p:spPr/>
        <p:txBody>
          <a:bodyPr>
            <a:normAutofit fontScale="90000"/>
          </a:bodyPr>
          <a:lstStyle/>
          <a:p>
            <a:r>
              <a:rPr lang="sv-SE" dirty="0"/>
              <a:t>Ekonomiskt bistånd i Nacka</a:t>
            </a:r>
          </a:p>
        </p:txBody>
      </p:sp>
      <p:sp>
        <p:nvSpPr>
          <p:cNvPr id="9" name="Platshållare för text 8">
            <a:extLst>
              <a:ext uri="{FF2B5EF4-FFF2-40B4-BE49-F238E27FC236}">
                <a16:creationId xmlns:a16="http://schemas.microsoft.com/office/drawing/2014/main" id="{788E63B9-3662-4DD0-ABCC-6D4264E5A442}"/>
              </a:ext>
            </a:extLst>
          </p:cNvPr>
          <p:cNvSpPr>
            <a:spLocks noGrp="1"/>
          </p:cNvSpPr>
          <p:nvPr>
            <p:ph type="body" sz="quarter" idx="20"/>
          </p:nvPr>
        </p:nvSpPr>
        <p:spPr>
          <a:xfrm>
            <a:off x="639763" y="1993899"/>
            <a:ext cx="5233470" cy="4465623"/>
          </a:xfrm>
        </p:spPr>
        <p:txBody>
          <a:bodyPr/>
          <a:lstStyle/>
          <a:p>
            <a:r>
              <a:rPr lang="sv-SE" sz="1800" b="1" dirty="0"/>
              <a:t>Bitr. enhetschef</a:t>
            </a:r>
            <a:r>
              <a:rPr lang="sv-SE" sz="1800" dirty="0"/>
              <a:t>: Kirsti Kanttikoski</a:t>
            </a:r>
          </a:p>
          <a:p>
            <a:r>
              <a:rPr lang="sv-SE" sz="1800" b="1" dirty="0"/>
              <a:t>Arbetsledare: </a:t>
            </a:r>
            <a:r>
              <a:rPr lang="sv-SE" sz="1800" dirty="0"/>
              <a:t>Sarah Seemann (vikarie), Elina Olsen Huokko tillbaka november 2024.</a:t>
            </a:r>
          </a:p>
          <a:p>
            <a:r>
              <a:rPr lang="sv-SE" sz="1800" b="1" dirty="0"/>
              <a:t>Socialsekreterare mottaget: 3 stycken</a:t>
            </a:r>
            <a:br>
              <a:rPr lang="sv-SE" sz="1800" dirty="0"/>
            </a:br>
            <a:endParaRPr lang="sv-SE" sz="1800" dirty="0"/>
          </a:p>
          <a:p>
            <a:r>
              <a:rPr lang="sv-SE" sz="1800" b="1" dirty="0"/>
              <a:t>Socialsekreterare löpande: 6 stycken</a:t>
            </a:r>
            <a:br>
              <a:rPr lang="sv-SE" sz="1800" b="1" dirty="0"/>
            </a:br>
            <a:endParaRPr lang="sv-SE" sz="1800" b="1" dirty="0"/>
          </a:p>
          <a:p>
            <a:r>
              <a:rPr lang="sv-SE" sz="1800" b="1" dirty="0"/>
              <a:t>Socialsekreterare hembesök/FUT (ej egna kunder): 2 stycken</a:t>
            </a:r>
            <a:br>
              <a:rPr lang="sv-SE" sz="1800" dirty="0"/>
            </a:br>
            <a:endParaRPr lang="sv-SE" sz="1800" dirty="0"/>
          </a:p>
          <a:p>
            <a:r>
              <a:rPr lang="sv-SE" sz="1800" b="1" dirty="0"/>
              <a:t>Socialsekreterare granskning (ej egna kunder):</a:t>
            </a:r>
            <a:r>
              <a:rPr lang="sv-SE" sz="1800" dirty="0"/>
              <a:t> 1 stycken</a:t>
            </a:r>
            <a:br>
              <a:rPr lang="sv-SE" dirty="0"/>
            </a:br>
            <a:endParaRPr lang="sv-SE" dirty="0"/>
          </a:p>
        </p:txBody>
      </p:sp>
      <p:sp>
        <p:nvSpPr>
          <p:cNvPr id="10" name="Platshållare för text 9">
            <a:extLst>
              <a:ext uri="{FF2B5EF4-FFF2-40B4-BE49-F238E27FC236}">
                <a16:creationId xmlns:a16="http://schemas.microsoft.com/office/drawing/2014/main" id="{457F017F-5D89-4E1F-A691-454FBA8A1C82}"/>
              </a:ext>
            </a:extLst>
          </p:cNvPr>
          <p:cNvSpPr>
            <a:spLocks noGrp="1"/>
          </p:cNvSpPr>
          <p:nvPr>
            <p:ph type="body" sz="quarter" idx="21"/>
          </p:nvPr>
        </p:nvSpPr>
        <p:spPr/>
        <p:txBody>
          <a:bodyPr/>
          <a:lstStyle/>
          <a:p>
            <a:endParaRPr lang="sv-SE"/>
          </a:p>
        </p:txBody>
      </p:sp>
    </p:spTree>
    <p:extLst>
      <p:ext uri="{BB962C8B-B14F-4D97-AF65-F5344CB8AC3E}">
        <p14:creationId xmlns:p14="http://schemas.microsoft.com/office/powerpoint/2010/main" val="40561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593A6-C341-46EF-8FB1-698726C87F93}"/>
              </a:ext>
            </a:extLst>
          </p:cNvPr>
          <p:cNvSpPr>
            <a:spLocks noGrp="1"/>
          </p:cNvSpPr>
          <p:nvPr>
            <p:ph type="title"/>
          </p:nvPr>
        </p:nvSpPr>
        <p:spPr>
          <a:xfrm>
            <a:off x="211167" y="444589"/>
            <a:ext cx="7332633" cy="1133475"/>
          </a:xfrm>
        </p:spPr>
        <p:txBody>
          <a:bodyPr>
            <a:normAutofit fontScale="90000"/>
          </a:bodyPr>
          <a:lstStyle/>
          <a:p>
            <a:r>
              <a:rPr lang="sv-SE" dirty="0"/>
              <a:t>Ekonomiskt bistånd i siffror</a:t>
            </a:r>
          </a:p>
        </p:txBody>
      </p:sp>
      <p:sp>
        <p:nvSpPr>
          <p:cNvPr id="3" name="Platshållare för text 2">
            <a:extLst>
              <a:ext uri="{FF2B5EF4-FFF2-40B4-BE49-F238E27FC236}">
                <a16:creationId xmlns:a16="http://schemas.microsoft.com/office/drawing/2014/main" id="{64F1D730-15F5-4452-A136-2CA3A4FD69FF}"/>
              </a:ext>
            </a:extLst>
          </p:cNvPr>
          <p:cNvSpPr>
            <a:spLocks noGrp="1"/>
          </p:cNvSpPr>
          <p:nvPr>
            <p:ph type="body" sz="quarter" idx="13"/>
          </p:nvPr>
        </p:nvSpPr>
        <p:spPr>
          <a:xfrm>
            <a:off x="100668" y="2038712"/>
            <a:ext cx="7536815" cy="4160838"/>
          </a:xfrm>
        </p:spPr>
        <p:txBody>
          <a:bodyPr/>
          <a:lstStyle/>
          <a:p>
            <a:r>
              <a:rPr lang="sv-SE" sz="1800" dirty="0"/>
              <a:t>Handlägger ca 300 hushåll löpande per månad</a:t>
            </a:r>
          </a:p>
          <a:p>
            <a:r>
              <a:rPr lang="sv-SE" sz="1800" dirty="0"/>
              <a:t>Får in i snitt kring 40 nyansökningar varje månad.</a:t>
            </a:r>
          </a:p>
          <a:p>
            <a:r>
              <a:rPr lang="sv-SE" sz="1800" dirty="0"/>
              <a:t>Kring 80% av alla löpande ansökningar sker idag elektroniskt.</a:t>
            </a:r>
          </a:p>
          <a:p>
            <a:r>
              <a:rPr lang="sv-SE" sz="1800" dirty="0"/>
              <a:t>År 2022 betalade Nacka kommun ut 57,1 miljoner kronor i ekonomiskt bistånd.</a:t>
            </a:r>
          </a:p>
          <a:p>
            <a:r>
              <a:rPr lang="sv-SE" sz="1800" dirty="0"/>
              <a:t>Hur mycket pengar ett hushåll kan få i bidrag avgör socialstyrelsen som bestämmer summan för riksnormen varje år.</a:t>
            </a:r>
          </a:p>
          <a:p>
            <a:endParaRPr lang="sv-SE" dirty="0"/>
          </a:p>
        </p:txBody>
      </p:sp>
      <p:sp>
        <p:nvSpPr>
          <p:cNvPr id="4" name="Platshållare för text 3">
            <a:extLst>
              <a:ext uri="{FF2B5EF4-FFF2-40B4-BE49-F238E27FC236}">
                <a16:creationId xmlns:a16="http://schemas.microsoft.com/office/drawing/2014/main" id="{E33172E1-FF9A-442D-82E5-E491EA2499B6}"/>
              </a:ext>
            </a:extLst>
          </p:cNvPr>
          <p:cNvSpPr>
            <a:spLocks noGrp="1"/>
          </p:cNvSpPr>
          <p:nvPr>
            <p:ph type="body" sz="quarter" idx="14"/>
          </p:nvPr>
        </p:nvSpPr>
        <p:spPr>
          <a:xfrm>
            <a:off x="9855183" y="5182598"/>
            <a:ext cx="2026674" cy="640267"/>
          </a:xfrm>
        </p:spPr>
        <p:txBody>
          <a:bodyPr/>
          <a:lstStyle/>
          <a:p>
            <a:endParaRPr lang="sv-SE" dirty="0"/>
          </a:p>
        </p:txBody>
      </p:sp>
      <p:cxnSp>
        <p:nvCxnSpPr>
          <p:cNvPr id="7" name="Rak pilkoppling 6">
            <a:extLst>
              <a:ext uri="{FF2B5EF4-FFF2-40B4-BE49-F238E27FC236}">
                <a16:creationId xmlns:a16="http://schemas.microsoft.com/office/drawing/2014/main" id="{72B196A7-FDE6-46E6-B147-6F9A51577FC2}"/>
              </a:ext>
            </a:extLst>
          </p:cNvPr>
          <p:cNvCxnSpPr>
            <a:cxnSpLocks/>
          </p:cNvCxnSpPr>
          <p:nvPr/>
        </p:nvCxnSpPr>
        <p:spPr>
          <a:xfrm>
            <a:off x="4739780" y="4312078"/>
            <a:ext cx="2390863" cy="0"/>
          </a:xfrm>
          <a:prstGeom prst="straightConnector1">
            <a:avLst/>
          </a:prstGeom>
          <a:ln w="571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4315FDB1-66FD-48C0-BE37-C38870C828FD}"/>
              </a:ext>
            </a:extLst>
          </p:cNvPr>
          <p:cNvPicPr>
            <a:picLocks noChangeAspect="1"/>
          </p:cNvPicPr>
          <p:nvPr/>
        </p:nvPicPr>
        <p:blipFill>
          <a:blip r:embed="rId3"/>
          <a:stretch>
            <a:fillRect/>
          </a:stretch>
        </p:blipFill>
        <p:spPr>
          <a:xfrm>
            <a:off x="7637483" y="1011327"/>
            <a:ext cx="3914725" cy="4058648"/>
          </a:xfrm>
          <a:prstGeom prst="rect">
            <a:avLst/>
          </a:prstGeom>
        </p:spPr>
      </p:pic>
    </p:spTree>
    <p:extLst>
      <p:ext uri="{BB962C8B-B14F-4D97-AF65-F5344CB8AC3E}">
        <p14:creationId xmlns:p14="http://schemas.microsoft.com/office/powerpoint/2010/main" val="9869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72C83FDE-72E3-4691-BDC2-50E6C7D98491}"/>
              </a:ext>
            </a:extLst>
          </p:cNvPr>
          <p:cNvPicPr>
            <a:picLocks noGrp="1"/>
          </p:cNvPicPr>
          <p:nvPr>
            <p:ph type="pic" idx="17"/>
          </p:nvPr>
        </p:nvPicPr>
        <p:blipFill>
          <a:blip r:embed="rId3">
            <a:extLst>
              <a:ext uri="{28A0092B-C50C-407E-A947-70E740481C1C}">
                <a14:useLocalDpi xmlns:a14="http://schemas.microsoft.com/office/drawing/2010/main" val="0"/>
              </a:ext>
            </a:extLst>
          </a:blip>
          <a:srcRect/>
          <a:stretch/>
        </p:blipFill>
        <p:spPr>
          <a:xfrm>
            <a:off x="6318769" y="1993900"/>
            <a:ext cx="5873231" cy="3397541"/>
          </a:xfrm>
        </p:spPr>
      </p:pic>
      <p:sp>
        <p:nvSpPr>
          <p:cNvPr id="3" name="Rubrik 2">
            <a:extLst>
              <a:ext uri="{FF2B5EF4-FFF2-40B4-BE49-F238E27FC236}">
                <a16:creationId xmlns:a16="http://schemas.microsoft.com/office/drawing/2014/main" id="{FF9979B9-1339-4EEB-8F72-A22DEB096D46}"/>
              </a:ext>
            </a:extLst>
          </p:cNvPr>
          <p:cNvSpPr>
            <a:spLocks noGrp="1"/>
          </p:cNvSpPr>
          <p:nvPr>
            <p:ph type="title"/>
          </p:nvPr>
        </p:nvSpPr>
        <p:spPr>
          <a:xfrm>
            <a:off x="639793" y="500400"/>
            <a:ext cx="5233470" cy="633075"/>
          </a:xfrm>
        </p:spPr>
        <p:txBody>
          <a:bodyPr>
            <a:normAutofit fontScale="90000"/>
          </a:bodyPr>
          <a:lstStyle/>
          <a:p>
            <a:r>
              <a:rPr lang="sv-SE" dirty="0"/>
              <a:t>Skälig levnadsnivå</a:t>
            </a:r>
          </a:p>
        </p:txBody>
      </p:sp>
      <p:sp>
        <p:nvSpPr>
          <p:cNvPr id="4" name="Platshållare för text 3">
            <a:extLst>
              <a:ext uri="{FF2B5EF4-FFF2-40B4-BE49-F238E27FC236}">
                <a16:creationId xmlns:a16="http://schemas.microsoft.com/office/drawing/2014/main" id="{9F4DFC2E-DD00-4FA6-8799-282B36C11E6B}"/>
              </a:ext>
            </a:extLst>
          </p:cNvPr>
          <p:cNvSpPr>
            <a:spLocks noGrp="1"/>
          </p:cNvSpPr>
          <p:nvPr>
            <p:ph type="body" sz="quarter" idx="20"/>
          </p:nvPr>
        </p:nvSpPr>
        <p:spPr>
          <a:xfrm>
            <a:off x="290906" y="1247150"/>
            <a:ext cx="5233470" cy="5610850"/>
          </a:xfrm>
        </p:spPr>
        <p:txBody>
          <a:bodyPr/>
          <a:lstStyle/>
          <a:p>
            <a:r>
              <a:rPr lang="sv-SE" sz="1800" dirty="0"/>
              <a:t>Vid bedömningen av vad som är en ekonomisk skälig levnadsnivå bör man bland annat utgå från vad en normal låginkomsttagare på orten har råd med. </a:t>
            </a:r>
            <a:br>
              <a:rPr lang="sv-SE" sz="1800" dirty="0"/>
            </a:br>
            <a:endParaRPr lang="sv-SE" sz="1800" dirty="0"/>
          </a:p>
          <a:p>
            <a:r>
              <a:rPr lang="sv-SE" sz="1800" dirty="0"/>
              <a:t>Vid beräkningen av en skälig levnadsnivå så utgår man från riksnormen. </a:t>
            </a:r>
            <a:br>
              <a:rPr lang="sv-SE" sz="1800" dirty="0"/>
            </a:br>
            <a:r>
              <a:rPr lang="sv-SE" sz="1800" dirty="0"/>
              <a:t>- Riksnormen bestäms varje år av regeringen och baseras på prisundersökningar genomförda av Konsumentverket.</a:t>
            </a:r>
            <a:br>
              <a:rPr lang="sv-SE" sz="1800" dirty="0"/>
            </a:br>
            <a:r>
              <a:rPr lang="sv-SE" sz="1800" dirty="0"/>
              <a:t>- Riksnormen är bestämda belopp utifrån </a:t>
            </a:r>
            <a:r>
              <a:rPr lang="sv-SE" sz="1800" b="1" dirty="0"/>
              <a:t>åldersintervall</a:t>
            </a:r>
            <a:r>
              <a:rPr lang="sv-SE" sz="1800" dirty="0"/>
              <a:t>. </a:t>
            </a:r>
            <a:br>
              <a:rPr lang="sv-SE" sz="1800" dirty="0"/>
            </a:br>
            <a:endParaRPr lang="sv-SE" sz="1800" dirty="0"/>
          </a:p>
          <a:p>
            <a:r>
              <a:rPr lang="sv-SE" sz="1800" dirty="0"/>
              <a:t> Har ett hushåll inkomster som </a:t>
            </a:r>
            <a:r>
              <a:rPr lang="sv-SE" sz="1800" u="sng" dirty="0"/>
              <a:t>understiger</a:t>
            </a:r>
            <a:r>
              <a:rPr lang="sv-SE" sz="1800" dirty="0"/>
              <a:t> nivån för riksnormen kan hushållet få kompletterande ekonomiskt bistånd. </a:t>
            </a:r>
            <a:br>
              <a:rPr lang="sv-SE" sz="1800" dirty="0"/>
            </a:br>
            <a:r>
              <a:rPr lang="sv-SE" sz="1800" dirty="0"/>
              <a:t>- Har ett hushåll inkomster som </a:t>
            </a:r>
            <a:r>
              <a:rPr lang="sv-SE" sz="1800" u="sng" dirty="0"/>
              <a:t>överstiger</a:t>
            </a:r>
            <a:r>
              <a:rPr lang="sv-SE" sz="1800" dirty="0"/>
              <a:t> nivån för riksnormen har hushållet ett normöverskott och har därmed inte rätt till kompletterande ekonomiskt bistånd. </a:t>
            </a:r>
          </a:p>
          <a:p>
            <a:endParaRPr lang="sv-SE" sz="1800" dirty="0"/>
          </a:p>
        </p:txBody>
      </p:sp>
      <p:sp>
        <p:nvSpPr>
          <p:cNvPr id="5" name="Platshållare för text 4">
            <a:extLst>
              <a:ext uri="{FF2B5EF4-FFF2-40B4-BE49-F238E27FC236}">
                <a16:creationId xmlns:a16="http://schemas.microsoft.com/office/drawing/2014/main" id="{5DF871EF-9BD8-4D9E-AA43-D326A925FE1F}"/>
              </a:ext>
            </a:extLst>
          </p:cNvPr>
          <p:cNvSpPr>
            <a:spLocks noGrp="1"/>
          </p:cNvSpPr>
          <p:nvPr>
            <p:ph type="body" sz="quarter" idx="21"/>
          </p:nvPr>
        </p:nvSpPr>
        <p:spPr/>
        <p:txBody>
          <a:bodyPr/>
          <a:lstStyle/>
          <a:p>
            <a:endParaRPr lang="sv-SE"/>
          </a:p>
        </p:txBody>
      </p:sp>
    </p:spTree>
    <p:extLst>
      <p:ext uri="{BB962C8B-B14F-4D97-AF65-F5344CB8AC3E}">
        <p14:creationId xmlns:p14="http://schemas.microsoft.com/office/powerpoint/2010/main" val="18554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EE8E6F6-85D8-55AE-D819-964A835D91AC}"/>
              </a:ext>
            </a:extLst>
          </p:cNvPr>
          <p:cNvPicPr>
            <a:picLocks noChangeAspect="1"/>
          </p:cNvPicPr>
          <p:nvPr/>
        </p:nvPicPr>
        <p:blipFill>
          <a:blip r:embed="rId2"/>
          <a:stretch>
            <a:fillRect/>
          </a:stretch>
        </p:blipFill>
        <p:spPr>
          <a:xfrm>
            <a:off x="6150194" y="177386"/>
            <a:ext cx="6048000" cy="6503228"/>
          </a:xfrm>
          <a:prstGeom prst="rect">
            <a:avLst/>
          </a:prstGeom>
          <a:noFill/>
        </p:spPr>
      </p:pic>
      <p:sp>
        <p:nvSpPr>
          <p:cNvPr id="15" name="Title 2">
            <a:extLst>
              <a:ext uri="{FF2B5EF4-FFF2-40B4-BE49-F238E27FC236}">
                <a16:creationId xmlns:a16="http://schemas.microsoft.com/office/drawing/2014/main" id="{6EDAC3AE-5E44-8862-D5E4-D28CB807ACDC}"/>
              </a:ext>
            </a:extLst>
          </p:cNvPr>
          <p:cNvSpPr>
            <a:spLocks noGrp="1"/>
          </p:cNvSpPr>
          <p:nvPr>
            <p:ph type="title"/>
          </p:nvPr>
        </p:nvSpPr>
        <p:spPr>
          <a:xfrm>
            <a:off x="639793" y="500400"/>
            <a:ext cx="5233470" cy="1133475"/>
          </a:xfrm>
        </p:spPr>
        <p:txBody>
          <a:bodyPr anchor="t">
            <a:normAutofit/>
          </a:bodyPr>
          <a:lstStyle/>
          <a:p>
            <a:r>
              <a:rPr lang="en-US" dirty="0" err="1"/>
              <a:t>Riksnormen</a:t>
            </a:r>
            <a:r>
              <a:rPr lang="en-US" dirty="0"/>
              <a:t> 2024</a:t>
            </a:r>
          </a:p>
        </p:txBody>
      </p:sp>
      <p:sp>
        <p:nvSpPr>
          <p:cNvPr id="20" name="Text Placeholder 3">
            <a:extLst>
              <a:ext uri="{FF2B5EF4-FFF2-40B4-BE49-F238E27FC236}">
                <a16:creationId xmlns:a16="http://schemas.microsoft.com/office/drawing/2014/main" id="{39B01509-63D6-8A8A-74C3-59CAB576CB7B}"/>
              </a:ext>
            </a:extLst>
          </p:cNvPr>
          <p:cNvSpPr>
            <a:spLocks noGrp="1"/>
          </p:cNvSpPr>
          <p:nvPr>
            <p:ph type="body" sz="quarter" idx="20"/>
          </p:nvPr>
        </p:nvSpPr>
        <p:spPr>
          <a:xfrm>
            <a:off x="639763" y="1993900"/>
            <a:ext cx="5233470" cy="3975100"/>
          </a:xfrm>
        </p:spPr>
        <p:txBody>
          <a:bodyPr/>
          <a:lstStyle/>
          <a:p>
            <a:endParaRPr lang="en-US"/>
          </a:p>
        </p:txBody>
      </p:sp>
      <p:sp>
        <p:nvSpPr>
          <p:cNvPr id="22" name="Text Placeholder 4">
            <a:extLst>
              <a:ext uri="{FF2B5EF4-FFF2-40B4-BE49-F238E27FC236}">
                <a16:creationId xmlns:a16="http://schemas.microsoft.com/office/drawing/2014/main" id="{D0006A6D-2C0E-535C-A6ED-2D9DE0C55BD7}"/>
              </a:ext>
            </a:extLst>
          </p:cNvPr>
          <p:cNvSpPr>
            <a:spLocks noGrp="1"/>
          </p:cNvSpPr>
          <p:nvPr>
            <p:ph type="body" sz="quarter" idx="21"/>
          </p:nvPr>
        </p:nvSpPr>
        <p:spPr>
          <a:xfrm>
            <a:off x="9796460" y="5951832"/>
            <a:ext cx="2026674" cy="640267"/>
          </a:xfrm>
        </p:spPr>
        <p:txBody>
          <a:bodyPr/>
          <a:lstStyle/>
          <a:p>
            <a:endParaRPr lang="en-US"/>
          </a:p>
        </p:txBody>
      </p:sp>
    </p:spTree>
    <p:extLst>
      <p:ext uri="{BB962C8B-B14F-4D97-AF65-F5344CB8AC3E}">
        <p14:creationId xmlns:p14="http://schemas.microsoft.com/office/powerpoint/2010/main" val="15132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537E43E-8AF4-47A5-9E76-E43135FC621E}"/>
              </a:ext>
            </a:extLst>
          </p:cNvPr>
          <p:cNvSpPr>
            <a:spLocks noGrp="1"/>
          </p:cNvSpPr>
          <p:nvPr>
            <p:ph type="title"/>
          </p:nvPr>
        </p:nvSpPr>
        <p:spPr/>
        <p:txBody>
          <a:bodyPr/>
          <a:lstStyle/>
          <a:p>
            <a:r>
              <a:rPr lang="sv-SE" dirty="0"/>
              <a:t>Krav på planering</a:t>
            </a:r>
          </a:p>
        </p:txBody>
      </p:sp>
      <p:sp>
        <p:nvSpPr>
          <p:cNvPr id="7" name="Platshållare för text 6">
            <a:extLst>
              <a:ext uri="{FF2B5EF4-FFF2-40B4-BE49-F238E27FC236}">
                <a16:creationId xmlns:a16="http://schemas.microsoft.com/office/drawing/2014/main" id="{4597B96B-D652-4910-9BED-0132FC640107}"/>
              </a:ext>
            </a:extLst>
          </p:cNvPr>
          <p:cNvSpPr>
            <a:spLocks noGrp="1"/>
          </p:cNvSpPr>
          <p:nvPr>
            <p:ph type="body" sz="quarter" idx="13"/>
          </p:nvPr>
        </p:nvSpPr>
        <p:spPr>
          <a:xfrm>
            <a:off x="639763" y="1531938"/>
            <a:ext cx="7764462" cy="4211637"/>
          </a:xfrm>
        </p:spPr>
        <p:txBody>
          <a:bodyPr/>
          <a:lstStyle/>
          <a:p>
            <a:pPr marL="342900" indent="-342900">
              <a:buFont typeface="Arial" panose="020B0604020202020204" pitchFamily="34" charset="0"/>
              <a:buChar char="•"/>
            </a:pPr>
            <a:r>
              <a:rPr lang="sv-SE" dirty="0"/>
              <a:t>Kunder som uppbär ekonomiskt bistånd behöver följa en planering. </a:t>
            </a:r>
          </a:p>
          <a:p>
            <a:pPr marL="1134900" lvl="1" indent="-342900">
              <a:buFont typeface="Wingdings" panose="05000000000000000000" pitchFamily="2" charset="2"/>
              <a:buChar char="à"/>
            </a:pPr>
            <a:r>
              <a:rPr lang="sv-SE" sz="2000" dirty="0"/>
              <a:t>Med en karriärvägledare</a:t>
            </a:r>
          </a:p>
          <a:p>
            <a:pPr marL="1134900" lvl="1" indent="-342900">
              <a:buFont typeface="Wingdings" panose="05000000000000000000" pitchFamily="2" charset="2"/>
              <a:buChar char="à"/>
            </a:pPr>
            <a:r>
              <a:rPr lang="sv-SE" sz="2000" dirty="0"/>
              <a:t>Med annan enhet inom socialtjänsten eller vården</a:t>
            </a:r>
          </a:p>
          <a:p>
            <a:pPr marL="1134900" lvl="1" indent="-342900">
              <a:buFont typeface="Wingdings" panose="05000000000000000000" pitchFamily="2" charset="2"/>
              <a:buChar char="à"/>
            </a:pPr>
            <a:r>
              <a:rPr lang="sv-SE" sz="2000" dirty="0"/>
              <a:t>Med arbetsförmedlingen</a:t>
            </a:r>
          </a:p>
          <a:p>
            <a:pPr marL="1134900" lvl="1" indent="-342900">
              <a:buFont typeface="Wingdings" panose="05000000000000000000" pitchFamily="2" charset="2"/>
              <a:buChar char="à"/>
            </a:pPr>
            <a:r>
              <a:rPr lang="sv-SE" sz="2000" dirty="0"/>
              <a:t>Sjukskriven och följer vårdplanering med vården</a:t>
            </a:r>
            <a:br>
              <a:rPr lang="sv-SE" sz="2000" dirty="0"/>
            </a:br>
            <a:endParaRPr lang="sv-SE" sz="2000" dirty="0"/>
          </a:p>
          <a:p>
            <a:pPr marL="342900" indent="-342900">
              <a:buFont typeface="Arial" panose="020B0604020202020204" pitchFamily="34" charset="0"/>
              <a:buChar char="•"/>
            </a:pPr>
            <a:r>
              <a:rPr lang="sv-SE" dirty="0"/>
              <a:t>Det är karriärvägledarens planering som är den huvudsakliga.</a:t>
            </a:r>
            <a:br>
              <a:rPr lang="sv-SE" dirty="0"/>
            </a:br>
            <a:endParaRPr lang="sv-SE" dirty="0"/>
          </a:p>
          <a:p>
            <a:pPr marL="342900" indent="-342900">
              <a:buFont typeface="Arial" panose="020B0604020202020204" pitchFamily="34" charset="0"/>
              <a:buChar char="•"/>
            </a:pPr>
            <a:r>
              <a:rPr lang="sv-SE" dirty="0"/>
              <a:t>Ej möjligt att studera utan att finansiera studierna med CSN </a:t>
            </a:r>
          </a:p>
          <a:p>
            <a:pPr marL="1134900" lvl="1" indent="-342900">
              <a:buFont typeface="Wingdings" panose="05000000000000000000" pitchFamily="2" charset="2"/>
              <a:buChar char="à"/>
            </a:pPr>
            <a:r>
              <a:rPr lang="sv-SE" sz="2000" dirty="0"/>
              <a:t>Kunder inom arbetsförmedlingens program har möjlighet att studera och erhålla kompletterande ekonomiskt bistånd. </a:t>
            </a:r>
          </a:p>
          <a:p>
            <a:pPr marL="342900" indent="-342900">
              <a:buFont typeface="Arial" panose="020B0604020202020204" pitchFamily="34" charset="0"/>
              <a:buChar char="•"/>
            </a:pPr>
            <a:endParaRPr lang="sv-SE" dirty="0"/>
          </a:p>
          <a:p>
            <a:pPr marL="0" indent="0">
              <a:buNone/>
            </a:pPr>
            <a:r>
              <a:rPr lang="sv-SE" i="1" dirty="0"/>
              <a:t>Krav på planering gäller ej kunder med pension, sjukpenning och sjuk- eller aktivitetsersättning motsvarande heltid.</a:t>
            </a:r>
          </a:p>
          <a:p>
            <a:endParaRPr lang="sv-SE" dirty="0"/>
          </a:p>
        </p:txBody>
      </p:sp>
      <p:sp>
        <p:nvSpPr>
          <p:cNvPr id="8" name="Platshållare för text 7">
            <a:extLst>
              <a:ext uri="{FF2B5EF4-FFF2-40B4-BE49-F238E27FC236}">
                <a16:creationId xmlns:a16="http://schemas.microsoft.com/office/drawing/2014/main" id="{4C20ACBD-398A-4F5D-83D1-6B129329CCCB}"/>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69896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600A407F-A1BD-6829-C12A-E989DDB0BE5B}"/>
              </a:ext>
            </a:extLst>
          </p:cNvPr>
          <p:cNvSpPr>
            <a:spLocks noGrp="1"/>
          </p:cNvSpPr>
          <p:nvPr>
            <p:ph type="title"/>
          </p:nvPr>
        </p:nvSpPr>
        <p:spPr>
          <a:xfrm>
            <a:off x="639792" y="500067"/>
            <a:ext cx="10714007" cy="1133475"/>
          </a:xfrm>
        </p:spPr>
        <p:txBody>
          <a:bodyPr anchor="t">
            <a:normAutofit/>
          </a:bodyPr>
          <a:lstStyle/>
          <a:p>
            <a:r>
              <a:rPr lang="en-US" sz="3900" dirty="0"/>
              <a:t>KORT: HANTERING AV </a:t>
            </a:r>
            <a:r>
              <a:rPr lang="en-US" sz="3900" dirty="0" err="1"/>
              <a:t>nödANSÖKAN</a:t>
            </a:r>
            <a:endParaRPr lang="en-US" sz="3900" dirty="0"/>
          </a:p>
        </p:txBody>
      </p:sp>
      <p:sp>
        <p:nvSpPr>
          <p:cNvPr id="1036" name="Content Placeholder 3">
            <a:extLst>
              <a:ext uri="{FF2B5EF4-FFF2-40B4-BE49-F238E27FC236}">
                <a16:creationId xmlns:a16="http://schemas.microsoft.com/office/drawing/2014/main" id="{ECBF8CF0-A5C2-B189-A32A-7673179B8460}"/>
              </a:ext>
            </a:extLst>
          </p:cNvPr>
          <p:cNvSpPr>
            <a:spLocks noGrp="1"/>
          </p:cNvSpPr>
          <p:nvPr>
            <p:ph sz="quarter" idx="13"/>
          </p:nvPr>
        </p:nvSpPr>
        <p:spPr>
          <a:xfrm>
            <a:off x="639792" y="1808163"/>
            <a:ext cx="5050800" cy="4160838"/>
          </a:xfrm>
        </p:spPr>
        <p:txBody>
          <a:bodyPr>
            <a:normAutofit lnSpcReduction="10000"/>
          </a:bodyPr>
          <a:lstStyle/>
          <a:p>
            <a:pPr marL="0" indent="0">
              <a:buNone/>
            </a:pPr>
            <a:r>
              <a:rPr lang="sv-SE" b="1" dirty="0"/>
              <a:t>NÖD=</a:t>
            </a:r>
          </a:p>
          <a:p>
            <a:r>
              <a:rPr lang="sv-SE" dirty="0"/>
              <a:t>Saknar pengar på kontot</a:t>
            </a:r>
            <a:br>
              <a:rPr lang="sv-SE" dirty="0"/>
            </a:br>
            <a:endParaRPr lang="sv-SE" dirty="0"/>
          </a:p>
          <a:p>
            <a:pPr marL="0" indent="0">
              <a:buNone/>
            </a:pPr>
            <a:r>
              <a:rPr lang="sv-SE" b="1" dirty="0"/>
              <a:t>OCH</a:t>
            </a:r>
            <a:br>
              <a:rPr lang="sv-SE" dirty="0"/>
            </a:br>
            <a:endParaRPr lang="sv-SE" dirty="0"/>
          </a:p>
          <a:p>
            <a:r>
              <a:rPr lang="sv-SE" dirty="0"/>
              <a:t>Saknar tillgång till mat, dvs helt tomt i kylskåp, frys och skafferi</a:t>
            </a:r>
            <a:br>
              <a:rPr lang="sv-SE" dirty="0"/>
            </a:br>
            <a:endParaRPr lang="sv-SE" dirty="0"/>
          </a:p>
          <a:p>
            <a:pPr marL="0" indent="0">
              <a:buNone/>
            </a:pPr>
            <a:r>
              <a:rPr lang="sv-SE" dirty="0"/>
              <a:t>OCH/ELLER</a:t>
            </a:r>
            <a:br>
              <a:rPr lang="sv-SE" dirty="0"/>
            </a:br>
            <a:endParaRPr lang="sv-SE" dirty="0"/>
          </a:p>
          <a:p>
            <a:r>
              <a:rPr lang="sv-SE" dirty="0"/>
              <a:t>Saknar helt tak över huvudet, dvs saknar pengar att kunna boka in sig själv och har inget socialt nätverk att bo hos tillfälligt</a:t>
            </a:r>
            <a:endParaRPr lang="en-US" dirty="0"/>
          </a:p>
        </p:txBody>
      </p:sp>
      <p:graphicFrame>
        <p:nvGraphicFramePr>
          <p:cNvPr id="1038" name="Platshållare för innehåll 6">
            <a:extLst>
              <a:ext uri="{FF2B5EF4-FFF2-40B4-BE49-F238E27FC236}">
                <a16:creationId xmlns:a16="http://schemas.microsoft.com/office/drawing/2014/main" id="{3EF6E45A-D9DF-4283-F6CA-80AF22DC2F10}"/>
              </a:ext>
            </a:extLst>
          </p:cNvPr>
          <p:cNvGraphicFramePr>
            <a:graphicFrameLocks noGrp="1"/>
          </p:cNvGraphicFramePr>
          <p:nvPr>
            <p:ph sz="quarter" idx="14"/>
          </p:nvPr>
        </p:nvGraphicFramePr>
        <p:xfrm>
          <a:off x="5988414" y="1808163"/>
          <a:ext cx="5050800" cy="416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EBAEB-D3DD-452D-B0CF-7EF7C1963C3A}"/>
              </a:ext>
            </a:extLst>
          </p:cNvPr>
          <p:cNvSpPr>
            <a:spLocks noGrp="1"/>
          </p:cNvSpPr>
          <p:nvPr>
            <p:ph type="title"/>
          </p:nvPr>
        </p:nvSpPr>
        <p:spPr/>
        <p:txBody>
          <a:bodyPr/>
          <a:lstStyle/>
          <a:p>
            <a:r>
              <a:rPr lang="sv-SE" dirty="0"/>
              <a:t>ANSÖKA OM Glasögon?</a:t>
            </a:r>
          </a:p>
        </p:txBody>
      </p:sp>
      <p:sp>
        <p:nvSpPr>
          <p:cNvPr id="3" name="Platshållare för text 2">
            <a:extLst>
              <a:ext uri="{FF2B5EF4-FFF2-40B4-BE49-F238E27FC236}">
                <a16:creationId xmlns:a16="http://schemas.microsoft.com/office/drawing/2014/main" id="{C606F53C-04EF-A9EA-AAA1-7F90D779C8D1}"/>
              </a:ext>
            </a:extLst>
          </p:cNvPr>
          <p:cNvSpPr>
            <a:spLocks noGrp="1"/>
          </p:cNvSpPr>
          <p:nvPr>
            <p:ph type="body" sz="quarter" idx="13"/>
          </p:nvPr>
        </p:nvSpPr>
        <p:spPr>
          <a:xfrm>
            <a:off x="639764" y="1375794"/>
            <a:ext cx="7764461" cy="4899171"/>
          </a:xfrm>
        </p:spPr>
        <p:txBody>
          <a:bodyPr/>
          <a:lstStyle/>
          <a:p>
            <a:pPr marL="0" indent="0">
              <a:buNone/>
            </a:pPr>
            <a:r>
              <a:rPr lang="sv-SE" b="1" i="0" dirty="0">
                <a:effectLst/>
                <a:latin typeface="Garamond" panose="02020404030301010803" pitchFamily="18" charset="0"/>
              </a:rPr>
              <a:t>Kund behöver i sin ansökan skriva att denne ansöker om glasögon samt behöver lämna in:</a:t>
            </a:r>
            <a:br>
              <a:rPr lang="sv-SE" b="0" i="0" dirty="0">
                <a:effectLst/>
                <a:latin typeface="Garamond" panose="02020404030301010803" pitchFamily="18" charset="0"/>
              </a:rPr>
            </a:br>
            <a:r>
              <a:rPr lang="sv-SE" b="0" i="0" dirty="0">
                <a:effectLst/>
                <a:latin typeface="Garamond" panose="02020404030301010803" pitchFamily="18" charset="0"/>
              </a:rPr>
              <a:t>- </a:t>
            </a:r>
            <a:r>
              <a:rPr lang="sv-SE" dirty="0">
                <a:latin typeface="Garamond" panose="02020404030301010803" pitchFamily="18" charset="0"/>
              </a:rPr>
              <a:t>R</a:t>
            </a:r>
            <a:r>
              <a:rPr lang="sv-SE" b="0" i="0" dirty="0">
                <a:effectLst/>
                <a:latin typeface="Garamond" panose="02020404030301010803" pitchFamily="18" charset="0"/>
              </a:rPr>
              <a:t>ecept från en optiker som styrker behovet av glasögon. </a:t>
            </a:r>
          </a:p>
          <a:p>
            <a:pPr marL="0" indent="0">
              <a:buNone/>
            </a:pPr>
            <a:r>
              <a:rPr lang="sv-SE" dirty="0">
                <a:latin typeface="Garamond" panose="02020404030301010803" pitchFamily="18" charset="0"/>
              </a:rPr>
              <a:t>- K</a:t>
            </a:r>
            <a:r>
              <a:rPr lang="sv-SE" b="0" i="0" dirty="0">
                <a:effectLst/>
                <a:latin typeface="Garamond" panose="02020404030301010803" pitchFamily="18" charset="0"/>
              </a:rPr>
              <a:t>ostnadsförslag från minst 3 optiker. </a:t>
            </a:r>
            <a:br>
              <a:rPr lang="sv-SE" b="0" i="0" dirty="0">
                <a:effectLst/>
                <a:latin typeface="Garamond" panose="02020404030301010803" pitchFamily="18" charset="0"/>
              </a:rPr>
            </a:br>
            <a:r>
              <a:rPr lang="sv-SE" b="0" i="0" dirty="0">
                <a:effectLst/>
                <a:latin typeface="Garamond" panose="02020404030301010803" pitchFamily="18" charset="0"/>
              </a:rPr>
              <a:t>Kund ska då uppmanas att ta med sig sitt glasögonrecept till tre optiker och få ett kostnadsförslag baserat på receptet. </a:t>
            </a:r>
            <a:br>
              <a:rPr lang="sv-SE" b="0" i="0" dirty="0">
                <a:effectLst/>
                <a:latin typeface="Garamond" panose="02020404030301010803" pitchFamily="18" charset="0"/>
              </a:rPr>
            </a:br>
            <a:r>
              <a:rPr lang="sv-SE" b="0" i="0" dirty="0">
                <a:effectLst/>
                <a:latin typeface="Garamond" panose="02020404030301010803" pitchFamily="18" charset="0"/>
              </a:rPr>
              <a:t>Blankett för kostnadsförslag till glasögon kan kund få från sin socialsekreterare. Brukar även finnas i receptionen i Nacka stadshus. </a:t>
            </a:r>
            <a:br>
              <a:rPr lang="sv-SE" b="0" i="0" dirty="0">
                <a:effectLst/>
                <a:latin typeface="WordVisiCarriageReturn_MSFontService"/>
              </a:rPr>
            </a:br>
            <a:r>
              <a:rPr lang="sv-SE" b="0" i="0" dirty="0">
                <a:effectLst/>
                <a:latin typeface="WordVisiCarriageReturn_MSFontService"/>
              </a:rPr>
              <a:t> </a:t>
            </a:r>
            <a:br>
              <a:rPr lang="sv-SE" b="0" i="0" dirty="0">
                <a:effectLst/>
                <a:latin typeface="WordVisiCarriageReturn_MSFontService"/>
              </a:rPr>
            </a:br>
            <a:r>
              <a:rPr lang="sv-SE" b="0" i="0" dirty="0">
                <a:effectLst/>
                <a:latin typeface="Garamond" panose="02020404030301010803" pitchFamily="18" charset="0"/>
              </a:rPr>
              <a:t>När kostnadsförslag inkommit beviljas kostnaden för synundersökningen oavsett om kunden beviljats bistånd till glasögon eller inte.</a:t>
            </a:r>
            <a:r>
              <a:rPr lang="sv-SE" b="0" i="0" dirty="0">
                <a:effectLst/>
                <a:latin typeface="WordVisiCarriageReturn_MSFontService"/>
              </a:rPr>
              <a:t> </a:t>
            </a:r>
            <a:br>
              <a:rPr lang="sv-SE" b="0" i="0" dirty="0">
                <a:effectLst/>
                <a:latin typeface="WordVisiCarriageReturn_MSFontService"/>
              </a:rPr>
            </a:br>
            <a:r>
              <a:rPr lang="sv-SE" b="0" i="0" dirty="0">
                <a:effectLst/>
                <a:latin typeface="WordVisiCarriageReturn_MSFontService"/>
              </a:rPr>
              <a:t> </a:t>
            </a:r>
            <a:br>
              <a:rPr lang="sv-SE" b="0" i="0" dirty="0">
                <a:effectLst/>
                <a:latin typeface="WordVisiCarriageReturn_MSFontService"/>
              </a:rPr>
            </a:br>
            <a:r>
              <a:rPr lang="sv-SE" b="1" i="0" dirty="0">
                <a:effectLst/>
                <a:latin typeface="Garamond" panose="02020404030301010803" pitchFamily="18" charset="0"/>
              </a:rPr>
              <a:t>Ekonomiskt bistånd utgår i regel inte till: </a:t>
            </a:r>
            <a:r>
              <a:rPr lang="sv-SE" dirty="0">
                <a:latin typeface="Garamond" panose="02020404030301010803" pitchFamily="18" charset="0"/>
              </a:rPr>
              <a:t>L</a:t>
            </a:r>
            <a:r>
              <a:rPr lang="sv-SE" b="0" i="0" dirty="0">
                <a:effectLst/>
                <a:latin typeface="Garamond" panose="02020404030301010803" pitchFamily="18" charset="0"/>
              </a:rPr>
              <a:t>inser eller progressiva glasögon. Ekonomiskt bistånd kan utgå till specialanpassade glasögon om det finns intyg från läkare som styrker behovet. </a:t>
            </a:r>
            <a:endParaRPr lang="sv-SE" dirty="0">
              <a:effectLst/>
              <a:latin typeface="Calibri" panose="020F0502020204030204" pitchFamily="34" charset="0"/>
              <a:ea typeface="Calibri" panose="020F0502020204030204" pitchFamily="34" charset="0"/>
            </a:endParaRPr>
          </a:p>
        </p:txBody>
      </p:sp>
      <p:sp>
        <p:nvSpPr>
          <p:cNvPr id="4" name="Platshållare för text 3">
            <a:extLst>
              <a:ext uri="{FF2B5EF4-FFF2-40B4-BE49-F238E27FC236}">
                <a16:creationId xmlns:a16="http://schemas.microsoft.com/office/drawing/2014/main" id="{5C26B14B-037F-0EAE-122C-BADEF2E6EC47}"/>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56717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73CED-0170-D90B-0948-D0E4029598D5}"/>
              </a:ext>
            </a:extLst>
          </p:cNvPr>
          <p:cNvSpPr>
            <a:spLocks noGrp="1"/>
          </p:cNvSpPr>
          <p:nvPr>
            <p:ph type="title"/>
          </p:nvPr>
        </p:nvSpPr>
        <p:spPr>
          <a:xfrm>
            <a:off x="639792" y="285226"/>
            <a:ext cx="7764433" cy="603774"/>
          </a:xfrm>
        </p:spPr>
        <p:txBody>
          <a:bodyPr>
            <a:normAutofit/>
          </a:bodyPr>
          <a:lstStyle/>
          <a:p>
            <a:r>
              <a:rPr lang="sv-SE" sz="3200" dirty="0"/>
              <a:t>FLYTTKOSTNADER</a:t>
            </a:r>
          </a:p>
        </p:txBody>
      </p:sp>
      <p:sp>
        <p:nvSpPr>
          <p:cNvPr id="3" name="Platshållare för text 2">
            <a:extLst>
              <a:ext uri="{FF2B5EF4-FFF2-40B4-BE49-F238E27FC236}">
                <a16:creationId xmlns:a16="http://schemas.microsoft.com/office/drawing/2014/main" id="{D337382B-87EB-C3F6-33E4-7C916D7F5DB0}"/>
              </a:ext>
            </a:extLst>
          </p:cNvPr>
          <p:cNvSpPr>
            <a:spLocks noGrp="1"/>
          </p:cNvSpPr>
          <p:nvPr>
            <p:ph type="body" sz="quarter" idx="13"/>
          </p:nvPr>
        </p:nvSpPr>
        <p:spPr>
          <a:xfrm>
            <a:off x="503339" y="796954"/>
            <a:ext cx="10662407" cy="5444455"/>
          </a:xfrm>
        </p:spPr>
        <p:txBody>
          <a:bodyPr/>
          <a:lstStyle/>
          <a:p>
            <a:pPr marL="0" indent="0" fontAlgn="base">
              <a:buNone/>
            </a:pPr>
            <a:r>
              <a:rPr lang="sv-SE" sz="1600" dirty="0">
                <a:latin typeface="Garamond" panose="02020404030301010803" pitchFamily="18" charset="0"/>
              </a:rPr>
              <a:t>Är kund ej självförsörjande och ej har kontakt med ek bi och är i behov av ekonomiskt stöd? </a:t>
            </a:r>
            <a:r>
              <a:rPr lang="sv-SE" sz="1600" b="1" dirty="0">
                <a:latin typeface="Garamond" panose="02020404030301010803" pitchFamily="18" charset="0"/>
              </a:rPr>
              <a:t>K</a:t>
            </a:r>
            <a:r>
              <a:rPr lang="sv-SE" sz="1600" b="1" dirty="0">
                <a:effectLst/>
                <a:latin typeface="Garamond" panose="02020404030301010803" pitchFamily="18" charset="0"/>
              </a:rPr>
              <a:t>ontakta</a:t>
            </a:r>
            <a:r>
              <a:rPr lang="sv-SE" sz="1600" b="0" i="1" dirty="0">
                <a:effectLst/>
                <a:latin typeface="Garamond" panose="02020404030301010803" pitchFamily="18" charset="0"/>
              </a:rPr>
              <a:t> </a:t>
            </a:r>
            <a:r>
              <a:rPr lang="sv-SE" sz="1600" b="1" dirty="0">
                <a:effectLst/>
                <a:latin typeface="Garamond" panose="02020404030301010803" pitchFamily="18" charset="0"/>
              </a:rPr>
              <a:t>Mottaget</a:t>
            </a:r>
            <a:r>
              <a:rPr lang="sv-SE" sz="1600" b="0" dirty="0">
                <a:effectLst/>
                <a:latin typeface="Garamond" panose="02020404030301010803" pitchFamily="18" charset="0"/>
              </a:rPr>
              <a:t> för att utredning ska kunna inledas skyndsamt. Eller kontakta ansvarig socialsekreterare om kund är aktuell. </a:t>
            </a:r>
          </a:p>
          <a:p>
            <a:pPr marL="0" indent="0" fontAlgn="base">
              <a:buNone/>
            </a:pPr>
            <a:r>
              <a:rPr lang="sv-SE" sz="1600" b="1" dirty="0">
                <a:effectLst/>
                <a:latin typeface="Garamond" panose="02020404030301010803" pitchFamily="18" charset="0"/>
              </a:rPr>
              <a:t>Vi behöver info om följande vid ansökan om flyttkostnad:</a:t>
            </a:r>
            <a:endParaRPr lang="sv-SE" sz="1600" dirty="0">
              <a:latin typeface="Garamond" panose="02020404030301010803" pitchFamily="18" charset="0"/>
            </a:endParaRPr>
          </a:p>
          <a:p>
            <a:pPr fontAlgn="base"/>
            <a:r>
              <a:rPr lang="sv-SE" sz="1600" b="0" dirty="0">
                <a:effectLst/>
                <a:latin typeface="Garamond" panose="02020404030301010803" pitchFamily="18" charset="0"/>
              </a:rPr>
              <a:t>Kontroll görs att ifall kund är självförsörjande eller om flytt inte sker till t ex grannbyggnaden om flyttkostnader söks, då får personen ordna med flytten själv.</a:t>
            </a:r>
            <a:r>
              <a:rPr lang="sv-SE" sz="1600" dirty="0">
                <a:latin typeface="Garamond" panose="02020404030301010803" pitchFamily="18" charset="0"/>
              </a:rPr>
              <a:t> </a:t>
            </a:r>
            <a:r>
              <a:rPr lang="sv-SE" sz="1600" b="0" dirty="0">
                <a:effectLst/>
                <a:latin typeface="Garamond" panose="02020404030301010803" pitchFamily="18" charset="0"/>
              </a:rPr>
              <a:t>Hyrs bostaden ut fullt möblerad? </a:t>
            </a:r>
            <a:r>
              <a:rPr lang="sv-SE" sz="1600" b="0" dirty="0" err="1">
                <a:effectLst/>
                <a:latin typeface="Garamond" panose="02020404030301010803" pitchFamily="18" charset="0"/>
              </a:rPr>
              <a:t>Isf</a:t>
            </a:r>
            <a:r>
              <a:rPr lang="sv-SE" sz="1600" b="0" dirty="0">
                <a:effectLst/>
                <a:latin typeface="Garamond" panose="02020404030301010803" pitchFamily="18" charset="0"/>
              </a:rPr>
              <a:t> </a:t>
            </a:r>
            <a:r>
              <a:rPr lang="sv-SE" sz="1600" b="0" dirty="0" err="1">
                <a:effectLst/>
                <a:latin typeface="Garamond" panose="02020404030301010803" pitchFamily="18" charset="0"/>
              </a:rPr>
              <a:t>d</a:t>
            </a:r>
            <a:r>
              <a:rPr lang="sv-SE" sz="1600" dirty="0" err="1">
                <a:latin typeface="Garamond" panose="02020404030301010803" pitchFamily="18" charset="0"/>
              </a:rPr>
              <a:t>inns</a:t>
            </a:r>
            <a:r>
              <a:rPr lang="sv-SE" sz="1600" dirty="0">
                <a:latin typeface="Garamond" panose="02020404030301010803" pitchFamily="18" charset="0"/>
              </a:rPr>
              <a:t> </a:t>
            </a:r>
            <a:r>
              <a:rPr lang="sv-SE" sz="1600" b="0" dirty="0">
                <a:effectLst/>
                <a:latin typeface="Garamond" panose="02020404030301010803" pitchFamily="18" charset="0"/>
              </a:rPr>
              <a:t>inget behov av flyttkostnader vid flytt från ”tidigare” till ”nytt” boende</a:t>
            </a:r>
            <a:r>
              <a:rPr lang="sv-SE" sz="1600" dirty="0">
                <a:latin typeface="Garamond" panose="02020404030301010803" pitchFamily="18" charset="0"/>
              </a:rPr>
              <a:t>. </a:t>
            </a:r>
            <a:r>
              <a:rPr lang="sv-SE" sz="1600" b="0" dirty="0">
                <a:effectLst/>
                <a:latin typeface="Garamond" panose="02020404030301010803" pitchFamily="18" charset="0"/>
              </a:rPr>
              <a:t>Saknar kund tillhörigheter och </a:t>
            </a:r>
            <a:r>
              <a:rPr lang="sv-SE" sz="1600" b="0" dirty="0" err="1">
                <a:effectLst/>
                <a:latin typeface="Garamond" panose="02020404030301010803" pitchFamily="18" charset="0"/>
              </a:rPr>
              <a:t>ist</a:t>
            </a:r>
            <a:r>
              <a:rPr lang="sv-SE" sz="1600" b="0" dirty="0">
                <a:effectLst/>
                <a:latin typeface="Garamond" panose="02020404030301010803" pitchFamily="18" charset="0"/>
              </a:rPr>
              <a:t> söker om hel hemutrustning? Då finns inget behov av flyttkostnader eftersom kund inte har tidigare tillhörigheter att flytta.</a:t>
            </a:r>
          </a:p>
          <a:p>
            <a:pPr algn="l" rtl="0" fontAlgn="base">
              <a:buFont typeface="Arial" panose="020B0604020202020204" pitchFamily="34" charset="0"/>
              <a:buChar char="•"/>
            </a:pPr>
            <a:r>
              <a:rPr lang="sv-SE" sz="1600" b="0" i="0" dirty="0">
                <a:effectLst/>
                <a:latin typeface="Garamond" panose="02020404030301010803" pitchFamily="18" charset="0"/>
              </a:rPr>
              <a:t>Om det finns tillhörigheter, vad består bohaget av i grova drag? </a:t>
            </a:r>
            <a:r>
              <a:rPr lang="sv-SE" sz="1600" b="0" i="1" dirty="0">
                <a:effectLst/>
                <a:latin typeface="Garamond" panose="02020404030301010803" pitchFamily="18" charset="0"/>
              </a:rPr>
              <a:t>Hembesök erbjudas om möjligt för att inventera bohaget.</a:t>
            </a:r>
            <a:endParaRPr lang="sv-SE" sz="1600" b="0" i="0" dirty="0">
              <a:effectLst/>
              <a:latin typeface="Garamond" panose="02020404030301010803" pitchFamily="18" charset="0"/>
            </a:endParaRPr>
          </a:p>
          <a:p>
            <a:pPr fontAlgn="base"/>
            <a:r>
              <a:rPr lang="sv-SE" sz="1600" b="1" i="0" dirty="0" err="1">
                <a:effectLst/>
                <a:latin typeface="Garamond" panose="02020404030301010803" pitchFamily="18" charset="0"/>
              </a:rPr>
              <a:t>Prio</a:t>
            </a:r>
            <a:r>
              <a:rPr lang="sv-SE" sz="1600" b="0" i="0" dirty="0">
                <a:effectLst/>
                <a:latin typeface="Garamond" panose="02020404030301010803" pitchFamily="18" charset="0"/>
              </a:rPr>
              <a:t>: Har kund </a:t>
            </a:r>
            <a:r>
              <a:rPr lang="sv-SE" sz="1600" b="1" i="0" dirty="0">
                <a:effectLst/>
                <a:latin typeface="Garamond" panose="02020404030301010803" pitchFamily="18" charset="0"/>
              </a:rPr>
              <a:t>socialt nätverk </a:t>
            </a:r>
            <a:r>
              <a:rPr lang="sv-SE" sz="1600" b="0" i="0" dirty="0">
                <a:effectLst/>
                <a:latin typeface="Garamond" panose="02020404030301010803" pitchFamily="18" charset="0"/>
              </a:rPr>
              <a:t>eller har kunden/hushållet </a:t>
            </a:r>
            <a:r>
              <a:rPr lang="sv-SE" sz="1600" b="1" i="0" dirty="0">
                <a:effectLst/>
                <a:latin typeface="Garamond" panose="02020404030301010803" pitchFamily="18" charset="0"/>
              </a:rPr>
              <a:t>själv tillgång till körkort och/eller bil </a:t>
            </a:r>
            <a:r>
              <a:rPr lang="sv-SE" sz="1600" b="0" i="0" dirty="0">
                <a:effectLst/>
                <a:latin typeface="Garamond" panose="02020404030301010803" pitchFamily="18" charset="0"/>
              </a:rPr>
              <a:t>så att flytten kan ordnas privat? Om körkort men ej bil: Hyr släp/skåpbil (från ex bensinstationen). Det är alltid det billigaste alternativet som går först vid bedömning rörande kostnad för flytt av bohag. Kvitto för hyrningen + bensin lämnas in till oss.</a:t>
            </a:r>
          </a:p>
          <a:p>
            <a:pPr fontAlgn="base"/>
            <a:r>
              <a:rPr lang="sv-SE" sz="1600" b="0" dirty="0">
                <a:effectLst/>
                <a:latin typeface="Garamond" panose="02020404030301010803" pitchFamily="18" charset="0"/>
              </a:rPr>
              <a:t>Om flytt ej kan ordnas privat, lämna in flyttoffert </a:t>
            </a:r>
            <a:r>
              <a:rPr lang="sv-SE" sz="1600" b="0" u="sng" dirty="0">
                <a:effectLst/>
                <a:latin typeface="Garamond" panose="02020404030301010803" pitchFamily="18" charset="0"/>
              </a:rPr>
              <a:t>utan RUT-avdrag </a:t>
            </a:r>
            <a:r>
              <a:rPr lang="sv-SE" sz="1600" b="0" dirty="0">
                <a:effectLst/>
                <a:latin typeface="Garamond" panose="02020404030301010803" pitchFamily="18" charset="0"/>
              </a:rPr>
              <a:t>från 3 stycken olika flyttfirmor (billigaste på marknaden väljs). </a:t>
            </a:r>
            <a:r>
              <a:rPr lang="sv-SE" sz="1600" b="0" i="1" dirty="0">
                <a:effectLst/>
                <a:latin typeface="Garamond" panose="02020404030301010803" pitchFamily="18" charset="0"/>
              </a:rPr>
              <a:t>RUT:</a:t>
            </a:r>
            <a:r>
              <a:rPr lang="sv-SE" sz="1600" b="0" i="0" dirty="0">
                <a:effectLst/>
                <a:latin typeface="Garamond" panose="02020404030301010803" pitchFamily="18" charset="0"/>
              </a:rPr>
              <a:t> Är kunden självförsörjande och har skattepliktiga inkomster är den troligtvis berättigad RUT-avdrag och kan då vid behov inhämta offerter med detta avdrag. Det gäller inte för personer som uppbär ekonomiskt bistånd då dom inte är berättigade RUT-avdrag i regel.  </a:t>
            </a:r>
          </a:p>
          <a:p>
            <a:pPr algn="l" rtl="0" fontAlgn="base"/>
            <a:r>
              <a:rPr lang="sv-SE" sz="1600" b="0" i="0" dirty="0">
                <a:effectLst/>
                <a:latin typeface="Garamond" panose="02020404030301010803" pitchFamily="18" charset="0"/>
              </a:rPr>
              <a:t>Finns hela eller delar av bohaget kvar? Vi beviljar inte både kostnad för inköp av full hemutrustning och flytt av bohag. Vid behov kan viss flyttkostnad beviljas samtidigt som del av hemutrustning beviljas. Vi behöver ta ställning till det alternativet som innebär den lägsta kostnaden, ibland kan det innebära att full hemutrustning beviljas snarare än en transport av bohaget till ett väldigt högt pris.  </a:t>
            </a:r>
          </a:p>
          <a:p>
            <a:endParaRPr lang="sv-SE" dirty="0"/>
          </a:p>
          <a:p>
            <a:endParaRPr lang="sv-SE" dirty="0"/>
          </a:p>
        </p:txBody>
      </p:sp>
      <p:sp>
        <p:nvSpPr>
          <p:cNvPr id="4" name="Platshållare för text 3">
            <a:extLst>
              <a:ext uri="{FF2B5EF4-FFF2-40B4-BE49-F238E27FC236}">
                <a16:creationId xmlns:a16="http://schemas.microsoft.com/office/drawing/2014/main" id="{E7E9FBF6-2656-4DFD-489D-930A45A6CE43}"/>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475252506"/>
      </p:ext>
    </p:extLst>
  </p:cSld>
  <p:clrMapOvr>
    <a:masterClrMapping/>
  </p:clrMapOvr>
</p:sld>
</file>

<file path=ppt/theme/theme1.xml><?xml version="1.0" encoding="utf-8"?>
<a:theme xmlns:a="http://schemas.openxmlformats.org/drawingml/2006/main" name="Nacka kommun jan 2020">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A9AFE6E-DBA0-40F1-B47E-4E7E8FF3509F}" vid="{136DE4B7-3470-4993-B528-447BABC3EE32}"/>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974</Words>
  <Application>Microsoft Office PowerPoint</Application>
  <PresentationFormat>Bredbild</PresentationFormat>
  <Paragraphs>66</Paragraphs>
  <Slides>11</Slides>
  <Notes>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Arial</vt:lpstr>
      <vt:lpstr>Calibri</vt:lpstr>
      <vt:lpstr>Garamond</vt:lpstr>
      <vt:lpstr>Gill Sans MT</vt:lpstr>
      <vt:lpstr>Gill Sans MT Pro Light</vt:lpstr>
      <vt:lpstr>Wingdings</vt:lpstr>
      <vt:lpstr>WordVisiCarriageReturn_MSFontService</vt:lpstr>
      <vt:lpstr>Nacka kommun jan 2020</vt:lpstr>
      <vt:lpstr> Arbets- och etableringsenheten  - EKONOMISKT BISTÅND</vt:lpstr>
      <vt:lpstr>Ekonomiskt bistånd i Nacka</vt:lpstr>
      <vt:lpstr>Ekonomiskt bistånd i siffror</vt:lpstr>
      <vt:lpstr>Skälig levnadsnivå</vt:lpstr>
      <vt:lpstr>Riksnormen 2024</vt:lpstr>
      <vt:lpstr>Krav på planering</vt:lpstr>
      <vt:lpstr>KORT: HANTERING AV nödANSÖKAN</vt:lpstr>
      <vt:lpstr>ANSÖKA OM Glasögon?</vt:lpstr>
      <vt:lpstr>FLYTTKOSTNADER</vt:lpstr>
      <vt:lpstr>KontaktA EK BI MottagET (ny kund)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EKONOMISKT BISTÅND</dc:title>
  <dc:creator>Josefsson Gina</dc:creator>
  <cp:lastModifiedBy>Anette Malmkvist</cp:lastModifiedBy>
  <cp:revision>64</cp:revision>
  <cp:lastPrinted>2020-11-17T06:58:39Z</cp:lastPrinted>
  <dcterms:created xsi:type="dcterms:W3CDTF">2020-11-13T09:43:29Z</dcterms:created>
  <dcterms:modified xsi:type="dcterms:W3CDTF">2024-05-24T10:15:45Z</dcterms:modified>
</cp:coreProperties>
</file>