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2"/>
  </p:notesMasterIdLst>
  <p:handoutMasterIdLst>
    <p:handoutMasterId r:id="rId73"/>
  </p:handoutMasterIdLst>
  <p:sldIdLst>
    <p:sldId id="260" r:id="rId5"/>
    <p:sldId id="261" r:id="rId6"/>
    <p:sldId id="263" r:id="rId7"/>
    <p:sldId id="330" r:id="rId8"/>
    <p:sldId id="331" r:id="rId9"/>
    <p:sldId id="332" r:id="rId10"/>
    <p:sldId id="333" r:id="rId11"/>
    <p:sldId id="334" r:id="rId12"/>
    <p:sldId id="335"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0" r:id="rId38"/>
    <p:sldId id="361" r:id="rId39"/>
    <p:sldId id="362" r:id="rId40"/>
    <p:sldId id="363" r:id="rId41"/>
    <p:sldId id="364" r:id="rId42"/>
    <p:sldId id="365" r:id="rId43"/>
    <p:sldId id="366" r:id="rId44"/>
    <p:sldId id="367" r:id="rId45"/>
    <p:sldId id="368" r:id="rId46"/>
    <p:sldId id="369" r:id="rId47"/>
    <p:sldId id="370" r:id="rId48"/>
    <p:sldId id="372" r:id="rId49"/>
    <p:sldId id="393" r:id="rId50"/>
    <p:sldId id="373" r:id="rId51"/>
    <p:sldId id="374" r:id="rId52"/>
    <p:sldId id="375" r:id="rId53"/>
    <p:sldId id="376" r:id="rId54"/>
    <p:sldId id="377" r:id="rId55"/>
    <p:sldId id="378" r:id="rId56"/>
    <p:sldId id="379" r:id="rId57"/>
    <p:sldId id="380" r:id="rId58"/>
    <p:sldId id="381" r:id="rId59"/>
    <p:sldId id="382" r:id="rId60"/>
    <p:sldId id="383" r:id="rId61"/>
    <p:sldId id="384" r:id="rId62"/>
    <p:sldId id="385" r:id="rId63"/>
    <p:sldId id="386" r:id="rId64"/>
    <p:sldId id="392" r:id="rId65"/>
    <p:sldId id="387" r:id="rId66"/>
    <p:sldId id="388" r:id="rId67"/>
    <p:sldId id="389" r:id="rId68"/>
    <p:sldId id="390" r:id="rId69"/>
    <p:sldId id="391" r:id="rId70"/>
    <p:sldId id="279" r:id="rId71"/>
  </p:sldIdLst>
  <p:sldSz cx="12192000" cy="6858000"/>
  <p:notesSz cx="6797675" cy="9929813"/>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110623-E1AF-F895-1EAB-76743082D296}" name="Karin Freijd" initials="KF" userId="S::karin.freijd@nacka.se::d9d1055c-c8e6-4eb1-b89c-f35ad7a6546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50" autoAdjust="0"/>
    <p:restoredTop sz="94677" autoAdjust="0"/>
  </p:normalViewPr>
  <p:slideViewPr>
    <p:cSldViewPr snapToGrid="0">
      <p:cViewPr varScale="1">
        <p:scale>
          <a:sx n="70" d="100"/>
          <a:sy n="70" d="100"/>
        </p:scale>
        <p:origin x="344" y="72"/>
      </p:cViewPr>
      <p:guideLst/>
    </p:cSldViewPr>
  </p:slideViewPr>
  <p:notesTextViewPr>
    <p:cViewPr>
      <p:scale>
        <a:sx n="3" d="2"/>
        <a:sy n="3" d="2"/>
      </p:scale>
      <p:origin x="0" y="0"/>
    </p:cViewPr>
  </p:notesTextViewPr>
  <p:notesViewPr>
    <p:cSldViewPr snapToGrid="0">
      <p:cViewPr varScale="1">
        <p:scale>
          <a:sx n="83" d="100"/>
          <a:sy n="83" d="100"/>
        </p:scale>
        <p:origin x="2874" y="11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handoutMaster" Target="handoutMasters/handoutMaster1.xml"/><Relationship Id="rId78"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EAA52EF4-A221-4FBA-AE64-7D3430AC67F7}"/>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sv-SE"/>
          </a:p>
        </p:txBody>
      </p:sp>
      <p:sp>
        <p:nvSpPr>
          <p:cNvPr id="3" name="Platshållare för datum 2">
            <a:extLst>
              <a:ext uri="{FF2B5EF4-FFF2-40B4-BE49-F238E27FC236}">
                <a16:creationId xmlns:a16="http://schemas.microsoft.com/office/drawing/2014/main" id="{B32BD1A5-6026-4E78-85A1-B63ECA44EC08}"/>
              </a:ext>
            </a:extLst>
          </p:cNvPr>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fld id="{86DF61DB-AC4B-450F-93C3-C71E4FE8A52E}" type="datetimeFigureOut">
              <a:rPr lang="sv-SE" smtClean="0"/>
              <a:t>2026-05-06</a:t>
            </a:fld>
            <a:endParaRPr lang="sv-SE"/>
          </a:p>
        </p:txBody>
      </p:sp>
      <p:sp>
        <p:nvSpPr>
          <p:cNvPr id="4" name="Platshållare för sidfot 3">
            <a:extLst>
              <a:ext uri="{FF2B5EF4-FFF2-40B4-BE49-F238E27FC236}">
                <a16:creationId xmlns:a16="http://schemas.microsoft.com/office/drawing/2014/main" id="{B5FC5327-66F8-43D6-BB05-7AEBF3D072CC}"/>
              </a:ext>
            </a:extLst>
          </p:cNvPr>
          <p:cNvSpPr>
            <a:spLocks noGrp="1"/>
          </p:cNvSpPr>
          <p:nvPr>
            <p:ph type="ftr" sz="quarter" idx="2"/>
          </p:nvPr>
        </p:nvSpPr>
        <p:spPr>
          <a:xfrm>
            <a:off x="0" y="9431338"/>
            <a:ext cx="2946400" cy="498475"/>
          </a:xfrm>
          <a:prstGeom prst="rect">
            <a:avLst/>
          </a:prstGeom>
        </p:spPr>
        <p:txBody>
          <a:bodyPr vert="horz" lIns="91440" tIns="45720" rIns="91440" bIns="45720" rtlCol="0" anchor="b"/>
          <a:lstStyle>
            <a:lvl1pPr algn="l">
              <a:defRPr sz="1200"/>
            </a:lvl1pPr>
          </a:lstStyle>
          <a:p>
            <a:endParaRPr lang="sv-SE"/>
          </a:p>
        </p:txBody>
      </p:sp>
      <p:sp>
        <p:nvSpPr>
          <p:cNvPr id="5" name="Platshållare för bildnummer 4">
            <a:extLst>
              <a:ext uri="{FF2B5EF4-FFF2-40B4-BE49-F238E27FC236}">
                <a16:creationId xmlns:a16="http://schemas.microsoft.com/office/drawing/2014/main" id="{29E72939-E2AA-4A0B-87BE-CBFB641A7BFA}"/>
              </a:ext>
            </a:extLst>
          </p:cNvPr>
          <p:cNvSpPr>
            <a:spLocks noGrp="1"/>
          </p:cNvSpPr>
          <p:nvPr>
            <p:ph type="sldNum" sz="quarter" idx="3"/>
          </p:nvPr>
        </p:nvSpPr>
        <p:spPr>
          <a:xfrm>
            <a:off x="3849688" y="9431338"/>
            <a:ext cx="2946400" cy="498475"/>
          </a:xfrm>
          <a:prstGeom prst="rect">
            <a:avLst/>
          </a:prstGeom>
        </p:spPr>
        <p:txBody>
          <a:bodyPr vert="horz" lIns="91440" tIns="45720" rIns="91440" bIns="45720" rtlCol="0" anchor="b"/>
          <a:lstStyle>
            <a:lvl1pPr algn="r">
              <a:defRPr sz="1200"/>
            </a:lvl1pPr>
          </a:lstStyle>
          <a:p>
            <a:fld id="{1E0354C0-ECD5-4C44-8214-B6A420EC7CA9}" type="slidenum">
              <a:rPr lang="sv-SE" smtClean="0"/>
              <a:t>‹#›</a:t>
            </a:fld>
            <a:endParaRPr lang="sv-SE"/>
          </a:p>
        </p:txBody>
      </p:sp>
    </p:spTree>
    <p:extLst>
      <p:ext uri="{BB962C8B-B14F-4D97-AF65-F5344CB8AC3E}">
        <p14:creationId xmlns:p14="http://schemas.microsoft.com/office/powerpoint/2010/main" val="537832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Platshållare för datum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A686C6F5-63B6-49E7-B2F9-5F41140D9FE4}" type="datetimeFigureOut">
              <a:rPr lang="en-GB" smtClean="0"/>
              <a:t>06/05/2026</a:t>
            </a:fld>
            <a:endParaRPr lang="en-GB"/>
          </a:p>
        </p:txBody>
      </p:sp>
      <p:sp>
        <p:nvSpPr>
          <p:cNvPr id="4" name="Platshållare för bildobjekt 3"/>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Platshållare för anteckningar 4"/>
          <p:cNvSpPr>
            <a:spLocks noGrp="1"/>
          </p:cNvSpPr>
          <p:nvPr>
            <p:ph type="body" sz="quarter" idx="3"/>
          </p:nvPr>
        </p:nvSpPr>
        <p:spPr>
          <a:xfrm>
            <a:off x="679450" y="4778375"/>
            <a:ext cx="5438775" cy="3910013"/>
          </a:xfrm>
          <a:prstGeom prst="rect">
            <a:avLst/>
          </a:prstGeom>
        </p:spPr>
        <p:txBody>
          <a:bodyPr vert="horz" lIns="91440" tIns="45720" rIns="91440" bIns="45720" rtlCol="0"/>
          <a:lstStyle/>
          <a:p>
            <a:pPr lvl="0"/>
            <a:r>
              <a:rPr lang="sv-SE"/>
              <a:t>Redigera format för bakgrundstext</a:t>
            </a:r>
          </a:p>
          <a:p>
            <a:pPr lvl="1"/>
            <a:r>
              <a:rPr lang="sv-SE"/>
              <a:t>Nivå två</a:t>
            </a:r>
          </a:p>
          <a:p>
            <a:pPr lvl="2"/>
            <a:r>
              <a:rPr lang="sv-SE"/>
              <a:t>Nivå tre</a:t>
            </a:r>
          </a:p>
          <a:p>
            <a:pPr lvl="3"/>
            <a:r>
              <a:rPr lang="sv-SE"/>
              <a:t>Nivå fyra</a:t>
            </a:r>
          </a:p>
          <a:p>
            <a:pPr lvl="4"/>
            <a:r>
              <a:rPr lang="sv-SE"/>
              <a:t>Nivå fem</a:t>
            </a:r>
            <a:endParaRPr lang="en-GB"/>
          </a:p>
        </p:txBody>
      </p:sp>
      <p:sp>
        <p:nvSpPr>
          <p:cNvPr id="6" name="Platshållare för sidfot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7" name="Platshållare för bildnummer 6"/>
          <p:cNvSpPr>
            <a:spLocks noGrp="1"/>
          </p:cNvSpPr>
          <p:nvPr>
            <p:ph type="sldNum" sz="quarter" idx="5"/>
          </p:nvPr>
        </p:nvSpPr>
        <p:spPr>
          <a:xfrm>
            <a:off x="3849688" y="9431338"/>
            <a:ext cx="2946400" cy="498475"/>
          </a:xfrm>
          <a:prstGeom prst="rect">
            <a:avLst/>
          </a:prstGeom>
        </p:spPr>
        <p:txBody>
          <a:bodyPr vert="horz" lIns="91440" tIns="45720" rIns="91440" bIns="45720" rtlCol="0" anchor="b"/>
          <a:lstStyle>
            <a:lvl1pPr algn="r">
              <a:defRPr sz="1200"/>
            </a:lvl1pPr>
          </a:lstStyle>
          <a:p>
            <a:fld id="{7C088DA3-5DB5-423B-869F-710A2F573C74}" type="slidenum">
              <a:rPr lang="en-GB" smtClean="0"/>
              <a:t>‹#›</a:t>
            </a:fld>
            <a:endParaRPr lang="en-GB"/>
          </a:p>
        </p:txBody>
      </p:sp>
    </p:spTree>
    <p:extLst>
      <p:ext uri="{BB962C8B-B14F-4D97-AF65-F5344CB8AC3E}">
        <p14:creationId xmlns:p14="http://schemas.microsoft.com/office/powerpoint/2010/main" val="231471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7C088DA3-5DB5-423B-869F-710A2F573C74}" type="slidenum">
              <a:rPr lang="sv-SE" smtClean="0"/>
              <a:t>1</a:t>
            </a:fld>
            <a:endParaRPr lang="sv-SE" dirty="0"/>
          </a:p>
        </p:txBody>
      </p:sp>
    </p:spTree>
    <p:extLst>
      <p:ext uri="{BB962C8B-B14F-4D97-AF65-F5344CB8AC3E}">
        <p14:creationId xmlns:p14="http://schemas.microsoft.com/office/powerpoint/2010/main" val="2127609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7C088DA3-5DB5-423B-869F-710A2F573C74}" type="slidenum">
              <a:rPr lang="sv-SE" smtClean="0"/>
              <a:t>2</a:t>
            </a:fld>
            <a:endParaRPr lang="sv-SE" dirty="0"/>
          </a:p>
        </p:txBody>
      </p:sp>
    </p:spTree>
    <p:extLst>
      <p:ext uri="{BB962C8B-B14F-4D97-AF65-F5344CB8AC3E}">
        <p14:creationId xmlns:p14="http://schemas.microsoft.com/office/powerpoint/2010/main" val="23723218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7C088DA3-5DB5-423B-869F-710A2F573C74}" type="slidenum">
              <a:rPr lang="sv-SE" smtClean="0"/>
              <a:t>3</a:t>
            </a:fld>
            <a:endParaRPr lang="sv-SE" dirty="0"/>
          </a:p>
        </p:txBody>
      </p:sp>
    </p:spTree>
    <p:extLst>
      <p:ext uri="{BB962C8B-B14F-4D97-AF65-F5344CB8AC3E}">
        <p14:creationId xmlns:p14="http://schemas.microsoft.com/office/powerpoint/2010/main" val="1204788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7C088DA3-5DB5-423B-869F-710A2F573C74}" type="slidenum">
              <a:rPr lang="en-GB" smtClean="0"/>
              <a:t>57</a:t>
            </a:fld>
            <a:endParaRPr lang="en-GB"/>
          </a:p>
        </p:txBody>
      </p:sp>
    </p:spTree>
    <p:extLst>
      <p:ext uri="{BB962C8B-B14F-4D97-AF65-F5344CB8AC3E}">
        <p14:creationId xmlns:p14="http://schemas.microsoft.com/office/powerpoint/2010/main" val="3288368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7C088DA3-5DB5-423B-869F-710A2F573C74}" type="slidenum">
              <a:rPr lang="sv-SE" smtClean="0"/>
              <a:t>67</a:t>
            </a:fld>
            <a:endParaRPr lang="sv-SE" dirty="0"/>
          </a:p>
        </p:txBody>
      </p:sp>
    </p:spTree>
    <p:extLst>
      <p:ext uri="{BB962C8B-B14F-4D97-AF65-F5344CB8AC3E}">
        <p14:creationId xmlns:p14="http://schemas.microsoft.com/office/powerpoint/2010/main" val="22565456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tartsida, bild">
    <p:bg>
      <p:bgPr>
        <a:solidFill>
          <a:srgbClr val="00ADBA"/>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C9321DD-D9B2-4EAE-AF79-0962788E7A2B}"/>
              </a:ext>
            </a:extLst>
          </p:cNvPr>
          <p:cNvSpPr>
            <a:spLocks noGrp="1"/>
          </p:cNvSpPr>
          <p:nvPr>
            <p:ph type="title" hasCustomPrompt="1"/>
          </p:nvPr>
        </p:nvSpPr>
        <p:spPr>
          <a:xfrm>
            <a:off x="639791" y="2437430"/>
            <a:ext cx="10212693" cy="1325563"/>
          </a:xfrm>
          <a:effectLst>
            <a:outerShdw blurRad="431800" sx="102000" sy="102000" algn="ctr" rotWithShape="0">
              <a:schemeClr val="tx1">
                <a:alpha val="60000"/>
              </a:schemeClr>
            </a:outerShdw>
          </a:effectLst>
        </p:spPr>
        <p:txBody>
          <a:bodyPr anchor="b"/>
          <a:lstStyle>
            <a:lvl1pPr>
              <a:defRPr lang="en-GB" sz="4800" kern="1200" cap="all" baseline="0" dirty="0" smtClean="0">
                <a:solidFill>
                  <a:schemeClr val="bg1"/>
                </a:solidFill>
                <a:effectLst>
                  <a:outerShdw blurRad="431800" sx="102000" sy="102000" algn="ctr" rotWithShape="0">
                    <a:prstClr val="black">
                      <a:alpha val="60000"/>
                    </a:prstClr>
                  </a:outerShdw>
                  <a:reflection stA="45000" endPos="0" dist="50800" dir="5400000" sy="-100000" algn="bl" rotWithShape="0"/>
                </a:effectLst>
                <a:latin typeface="+mj-lt"/>
                <a:ea typeface="+mj-ea"/>
                <a:cs typeface="+mj-cs"/>
              </a:defRPr>
            </a:lvl1pPr>
          </a:lstStyle>
          <a:p>
            <a:r>
              <a:rPr lang="sv-SE" dirty="0"/>
              <a:t>Redigera text</a:t>
            </a:r>
          </a:p>
        </p:txBody>
      </p:sp>
      <p:sp>
        <p:nvSpPr>
          <p:cNvPr id="16" name="Platshållare för text 15">
            <a:extLst>
              <a:ext uri="{FF2B5EF4-FFF2-40B4-BE49-F238E27FC236}">
                <a16:creationId xmlns:a16="http://schemas.microsoft.com/office/drawing/2014/main" id="{93A2A7EE-308B-4807-8CF2-EFEBBEE1D2B6}"/>
              </a:ext>
            </a:extLst>
          </p:cNvPr>
          <p:cNvSpPr>
            <a:spLocks noGrp="1"/>
          </p:cNvSpPr>
          <p:nvPr>
            <p:ph type="body" sz="quarter" idx="16" hasCustomPrompt="1"/>
          </p:nvPr>
        </p:nvSpPr>
        <p:spPr>
          <a:xfrm>
            <a:off x="639792" y="3817333"/>
            <a:ext cx="10212693" cy="919767"/>
          </a:xfrm>
          <a:effectLst>
            <a:outerShdw blurRad="431800" sx="102000" sy="102000" algn="ctr" rotWithShape="0">
              <a:schemeClr val="tx1">
                <a:alpha val="60000"/>
              </a:schemeClr>
            </a:outerShdw>
          </a:effectLst>
        </p:spPr>
        <p:txBody>
          <a:bodyPr>
            <a:noAutofit/>
          </a:bodyPr>
          <a:lstStyle>
            <a:lvl1pPr marL="0" indent="0">
              <a:buNone/>
              <a:defRPr lang="sv-SE" sz="2400" b="0" kern="1200" dirty="0">
                <a:solidFill>
                  <a:schemeClr val="bg1"/>
                </a:solidFill>
                <a:effectLst>
                  <a:outerShdw blurRad="431800" dist="50800" sx="102000" sy="102000" algn="ctr" rotWithShape="0">
                    <a:schemeClr val="tx1">
                      <a:alpha val="60000"/>
                    </a:schemeClr>
                  </a:outerShdw>
                </a:effectLst>
                <a:latin typeface="+mj-lt"/>
                <a:ea typeface="+mn-ea"/>
                <a:cs typeface="+mn-cs"/>
              </a:defRPr>
            </a:lvl1pPr>
          </a:lstStyle>
          <a:p>
            <a:pPr lvl="0"/>
            <a:r>
              <a:rPr lang="sv-SE" dirty="0"/>
              <a:t>Redigera format för bakgrundstext</a:t>
            </a:r>
          </a:p>
        </p:txBody>
      </p:sp>
      <p:sp>
        <p:nvSpPr>
          <p:cNvPr id="4" name="Platshållare för datum 3">
            <a:extLst>
              <a:ext uri="{FF2B5EF4-FFF2-40B4-BE49-F238E27FC236}">
                <a16:creationId xmlns:a16="http://schemas.microsoft.com/office/drawing/2014/main" id="{AC103F37-C7EE-4C5F-B615-C0FAEDC1D37E}"/>
              </a:ext>
            </a:extLst>
          </p:cNvPr>
          <p:cNvSpPr>
            <a:spLocks noGrp="1"/>
          </p:cNvSpPr>
          <p:nvPr>
            <p:ph type="dt" sz="half" idx="10"/>
          </p:nvPr>
        </p:nvSpPr>
        <p:spPr/>
        <p:txBody>
          <a:bodyPr/>
          <a:lstStyle>
            <a:lvl1pPr>
              <a:defRPr>
                <a:solidFill>
                  <a:schemeClr val="bg1"/>
                </a:solidFill>
              </a:defRPr>
            </a:lvl1pPr>
          </a:lstStyle>
          <a:p>
            <a:r>
              <a:rPr lang="sv-SE" dirty="0"/>
              <a:t>20xx-xx-xx</a:t>
            </a:r>
          </a:p>
        </p:txBody>
      </p:sp>
      <p:sp>
        <p:nvSpPr>
          <p:cNvPr id="5" name="Platshållare för sidfot 4">
            <a:extLst>
              <a:ext uri="{FF2B5EF4-FFF2-40B4-BE49-F238E27FC236}">
                <a16:creationId xmlns:a16="http://schemas.microsoft.com/office/drawing/2014/main" id="{692F32E4-C181-4548-BFAA-60025A2C4399}"/>
              </a:ext>
            </a:extLst>
          </p:cNvPr>
          <p:cNvSpPr>
            <a:spLocks noGrp="1"/>
          </p:cNvSpPr>
          <p:nvPr>
            <p:ph type="ftr" sz="quarter" idx="11"/>
          </p:nvPr>
        </p:nvSpPr>
        <p:spPr/>
        <p:txBody>
          <a:bodyPr/>
          <a:lstStyle>
            <a:lvl1pPr>
              <a:defRPr>
                <a:solidFill>
                  <a:schemeClr val="bg1"/>
                </a:solidFill>
              </a:defRPr>
            </a:lvl1pPr>
          </a:lstStyle>
          <a:p>
            <a:r>
              <a:rPr lang="sv-SE" dirty="0"/>
              <a:t>Sidfot om man väljer att infoga en sådan i sin presentation</a:t>
            </a:r>
          </a:p>
        </p:txBody>
      </p:sp>
      <p:sp>
        <p:nvSpPr>
          <p:cNvPr id="6" name="Platshållare för bildnummer 5">
            <a:extLst>
              <a:ext uri="{FF2B5EF4-FFF2-40B4-BE49-F238E27FC236}">
                <a16:creationId xmlns:a16="http://schemas.microsoft.com/office/drawing/2014/main" id="{479C542C-138F-4799-BF0D-52903AC9EC00}"/>
              </a:ext>
            </a:extLst>
          </p:cNvPr>
          <p:cNvSpPr>
            <a:spLocks noGrp="1"/>
          </p:cNvSpPr>
          <p:nvPr>
            <p:ph type="sldNum" sz="quarter" idx="12"/>
          </p:nvPr>
        </p:nvSpPr>
        <p:spPr/>
        <p:txBody>
          <a:bodyPr/>
          <a:lstStyle>
            <a:lvl1pPr>
              <a:defRPr>
                <a:solidFill>
                  <a:schemeClr val="bg1"/>
                </a:solidFill>
              </a:defRPr>
            </a:lvl1pPr>
          </a:lstStyle>
          <a:p>
            <a:fld id="{24DB4950-D2E7-4B1F-BC4A-EE048054108A}" type="slidenum">
              <a:rPr lang="sv-SE" smtClean="0"/>
              <a:pPr/>
              <a:t>‹#›</a:t>
            </a:fld>
            <a:endParaRPr lang="sv-SE" dirty="0"/>
          </a:p>
        </p:txBody>
      </p:sp>
      <p:sp>
        <p:nvSpPr>
          <p:cNvPr id="9" name="textruta 8">
            <a:extLst>
              <a:ext uri="{FF2B5EF4-FFF2-40B4-BE49-F238E27FC236}">
                <a16:creationId xmlns:a16="http://schemas.microsoft.com/office/drawing/2014/main" id="{EE1DA8B7-4757-4D9C-8531-9B8B734BBDFE}"/>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För att infoga en bild från Nackas </a:t>
            </a:r>
            <a:r>
              <a:rPr lang="sv-SE" sz="1400" dirty="0" err="1"/>
              <a:t>bildbank</a:t>
            </a:r>
            <a:r>
              <a:rPr lang="sv-SE" sz="1400" dirty="0"/>
              <a:t>, klicka på knappen ”Bildbibliotek” i menyn. </a:t>
            </a:r>
            <a:br>
              <a:rPr lang="sv-SE" sz="1400" dirty="0"/>
            </a:br>
            <a:r>
              <a:rPr lang="sv-SE" sz="1400" dirty="0"/>
              <a:t>För att infoga en bild från fil, högerklicka på sidan, välj ”Formatera bakgrund”, ”Bild eller strukturfyllning” och infoga.</a:t>
            </a:r>
          </a:p>
        </p:txBody>
      </p:sp>
      <p:pic>
        <p:nvPicPr>
          <p:cNvPr id="3" name="Bildobjekt 9">
            <a:extLst>
              <a:ext uri="{FF2B5EF4-FFF2-40B4-BE49-F238E27FC236}">
                <a16:creationId xmlns:a16="http://schemas.microsoft.com/office/drawing/2014/main" id="{B7BC6F34-AD60-6330-0621-FEA85A3BF25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2973139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Rubrik, text halv bild">
    <p:bg>
      <p:bgPr>
        <a:solidFill>
          <a:schemeClr val="bg1"/>
        </a:solidFill>
        <a:effectLst/>
      </p:bgPr>
    </p:bg>
    <p:spTree>
      <p:nvGrpSpPr>
        <p:cNvPr id="1" name=""/>
        <p:cNvGrpSpPr/>
        <p:nvPr/>
      </p:nvGrpSpPr>
      <p:grpSpPr>
        <a:xfrm>
          <a:off x="0" y="0"/>
          <a:ext cx="0" cy="0"/>
          <a:chOff x="0" y="0"/>
          <a:chExt cx="0" cy="0"/>
        </a:xfrm>
      </p:grpSpPr>
      <p:sp>
        <p:nvSpPr>
          <p:cNvPr id="11" name="Platshållare för bild 2">
            <a:extLst>
              <a:ext uri="{FF2B5EF4-FFF2-40B4-BE49-F238E27FC236}">
                <a16:creationId xmlns:a16="http://schemas.microsoft.com/office/drawing/2014/main" id="{EBF67286-20BC-4ED7-89AF-4F16CB3399AB}"/>
              </a:ext>
            </a:extLst>
          </p:cNvPr>
          <p:cNvSpPr>
            <a:spLocks noGrp="1"/>
          </p:cNvSpPr>
          <p:nvPr>
            <p:ph type="pic" idx="17" hasCustomPrompt="1"/>
          </p:nvPr>
        </p:nvSpPr>
        <p:spPr>
          <a:xfrm>
            <a:off x="6150194" y="0"/>
            <a:ext cx="6048000" cy="6858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2" name="Rubrik 1">
            <a:extLst>
              <a:ext uri="{FF2B5EF4-FFF2-40B4-BE49-F238E27FC236}">
                <a16:creationId xmlns:a16="http://schemas.microsoft.com/office/drawing/2014/main" id="{9FD07510-F66D-4F85-B578-7524CAAC43CF}"/>
              </a:ext>
            </a:extLst>
          </p:cNvPr>
          <p:cNvSpPr>
            <a:spLocks noGrp="1"/>
          </p:cNvSpPr>
          <p:nvPr>
            <p:ph type="title"/>
          </p:nvPr>
        </p:nvSpPr>
        <p:spPr>
          <a:xfrm>
            <a:off x="639793" y="500400"/>
            <a:ext cx="5233470" cy="1133475"/>
          </a:xfrm>
        </p:spPr>
        <p:txBody>
          <a:bodyPr/>
          <a:lstStyle/>
          <a:p>
            <a:r>
              <a:rPr lang="sv-SE"/>
              <a:t>Klicka här för att ändra mall för rubrikformat</a:t>
            </a:r>
            <a:endParaRPr lang="sv-SE" dirty="0"/>
          </a:p>
        </p:txBody>
      </p:sp>
      <p:sp>
        <p:nvSpPr>
          <p:cNvPr id="4" name="Platshållare för text 3">
            <a:extLst>
              <a:ext uri="{FF2B5EF4-FFF2-40B4-BE49-F238E27FC236}">
                <a16:creationId xmlns:a16="http://schemas.microsoft.com/office/drawing/2014/main" id="{83BA74EE-1BA3-4895-A5D2-64B1E8E7F6A2}"/>
              </a:ext>
            </a:extLst>
          </p:cNvPr>
          <p:cNvSpPr>
            <a:spLocks noGrp="1"/>
          </p:cNvSpPr>
          <p:nvPr>
            <p:ph type="body" sz="quarter" idx="21" hasCustomPrompt="1"/>
          </p:nvPr>
        </p:nvSpPr>
        <p:spPr>
          <a:xfrm>
            <a:off x="9796460" y="5951832"/>
            <a:ext cx="2026674" cy="640267"/>
          </a:xfrm>
          <a:blipFill dpi="0" rotWithShape="1">
            <a:blip r:embed="rId2">
              <a:extLst>
                <a:ext uri="{96DAC541-7B7A-43D3-8B79-37D633B846F1}">
                  <asvg:svgBlip xmlns:asvg="http://schemas.microsoft.com/office/drawing/2016/SVG/main" r:embed="rId3"/>
                </a:ext>
              </a:extLst>
            </a:blip>
            <a:srcRect/>
            <a:stretch>
              <a:fillRect/>
            </a:stretch>
          </a:blipFill>
        </p:spPr>
        <p:txBody>
          <a:bodyPr/>
          <a:lstStyle>
            <a:lvl1pPr marL="0" indent="0">
              <a:buFontTx/>
              <a:buNone/>
              <a:defRPr/>
            </a:lvl1pPr>
          </a:lstStyle>
          <a:p>
            <a:pPr lvl="0"/>
            <a:r>
              <a:rPr lang="sv-SE" dirty="0"/>
              <a:t> </a:t>
            </a:r>
          </a:p>
        </p:txBody>
      </p:sp>
      <p:sp>
        <p:nvSpPr>
          <p:cNvPr id="5" name="Platshållare för text 4">
            <a:extLst>
              <a:ext uri="{FF2B5EF4-FFF2-40B4-BE49-F238E27FC236}">
                <a16:creationId xmlns:a16="http://schemas.microsoft.com/office/drawing/2014/main" id="{44779CC6-60C0-C179-69FB-D21689DB312A}"/>
              </a:ext>
            </a:extLst>
          </p:cNvPr>
          <p:cNvSpPr>
            <a:spLocks noGrp="1"/>
          </p:cNvSpPr>
          <p:nvPr>
            <p:ph type="body" sz="quarter" idx="22"/>
          </p:nvPr>
        </p:nvSpPr>
        <p:spPr>
          <a:xfrm>
            <a:off x="639763" y="1993899"/>
            <a:ext cx="5233470" cy="39751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3172844774"/>
      </p:ext>
    </p:extLst>
  </p:cSld>
  <p:clrMapOvr>
    <a:masterClrMapping/>
  </p:clrMapOvr>
  <p:extLst>
    <p:ext uri="{DCECCB84-F9BA-43D5-87BE-67443E8EF086}">
      <p15:sldGuideLst xmlns:p15="http://schemas.microsoft.com/office/powerpoint/2012/main">
        <p15:guide id="1" orient="horz" pos="1176"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Rubrik, text, bild">
    <p:bg>
      <p:bgPr>
        <a:solidFill>
          <a:schemeClr val="bg1"/>
        </a:solidFill>
        <a:effectLst/>
      </p:bgPr>
    </p:bg>
    <p:spTree>
      <p:nvGrpSpPr>
        <p:cNvPr id="1" name=""/>
        <p:cNvGrpSpPr/>
        <p:nvPr/>
      </p:nvGrpSpPr>
      <p:grpSpPr>
        <a:xfrm>
          <a:off x="0" y="0"/>
          <a:ext cx="0" cy="0"/>
          <a:chOff x="0" y="0"/>
          <a:chExt cx="0" cy="0"/>
        </a:xfrm>
      </p:grpSpPr>
      <p:sp>
        <p:nvSpPr>
          <p:cNvPr id="7" name="Platshållare för bild 2">
            <a:extLst>
              <a:ext uri="{FF2B5EF4-FFF2-40B4-BE49-F238E27FC236}">
                <a16:creationId xmlns:a16="http://schemas.microsoft.com/office/drawing/2014/main" id="{B61A0864-2A98-40C1-BEA0-0641453C6AFB}"/>
              </a:ext>
            </a:extLst>
          </p:cNvPr>
          <p:cNvSpPr>
            <a:spLocks noGrp="1"/>
          </p:cNvSpPr>
          <p:nvPr>
            <p:ph type="pic" idx="13" hasCustomPrompt="1"/>
          </p:nvPr>
        </p:nvSpPr>
        <p:spPr>
          <a:xfrm>
            <a:off x="6150194" y="-2"/>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11" name="Platshållare för bild 2">
            <a:extLst>
              <a:ext uri="{FF2B5EF4-FFF2-40B4-BE49-F238E27FC236}">
                <a16:creationId xmlns:a16="http://schemas.microsoft.com/office/drawing/2014/main" id="{EBF67286-20BC-4ED7-89AF-4F16CB3399AB}"/>
              </a:ext>
            </a:extLst>
          </p:cNvPr>
          <p:cNvSpPr>
            <a:spLocks noGrp="1"/>
          </p:cNvSpPr>
          <p:nvPr>
            <p:ph type="pic" idx="17" hasCustomPrompt="1"/>
          </p:nvPr>
        </p:nvSpPr>
        <p:spPr>
          <a:xfrm>
            <a:off x="6144001" y="3477610"/>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2" name="Rubrik 1">
            <a:extLst>
              <a:ext uri="{FF2B5EF4-FFF2-40B4-BE49-F238E27FC236}">
                <a16:creationId xmlns:a16="http://schemas.microsoft.com/office/drawing/2014/main" id="{9FD07510-F66D-4F85-B578-7524CAAC43CF}"/>
              </a:ext>
            </a:extLst>
          </p:cNvPr>
          <p:cNvSpPr>
            <a:spLocks noGrp="1"/>
          </p:cNvSpPr>
          <p:nvPr>
            <p:ph type="title"/>
          </p:nvPr>
        </p:nvSpPr>
        <p:spPr>
          <a:xfrm>
            <a:off x="639793" y="500400"/>
            <a:ext cx="5233470" cy="1133475"/>
          </a:xfrm>
        </p:spPr>
        <p:txBody>
          <a:bodyPr/>
          <a:lstStyle/>
          <a:p>
            <a:r>
              <a:rPr lang="sv-SE"/>
              <a:t>Klicka här för att ändra mall för rubrikformat</a:t>
            </a:r>
            <a:endParaRPr lang="sv-SE" dirty="0"/>
          </a:p>
        </p:txBody>
      </p:sp>
      <p:sp>
        <p:nvSpPr>
          <p:cNvPr id="6" name="Platshållare för text 5">
            <a:extLst>
              <a:ext uri="{FF2B5EF4-FFF2-40B4-BE49-F238E27FC236}">
                <a16:creationId xmlns:a16="http://schemas.microsoft.com/office/drawing/2014/main" id="{D84A01CD-0C33-445B-B8F4-5027F007940D}"/>
              </a:ext>
            </a:extLst>
          </p:cNvPr>
          <p:cNvSpPr>
            <a:spLocks noGrp="1"/>
          </p:cNvSpPr>
          <p:nvPr>
            <p:ph type="body" sz="quarter" idx="21" hasCustomPrompt="1"/>
          </p:nvPr>
        </p:nvSpPr>
        <p:spPr>
          <a:xfrm>
            <a:off x="9796459" y="5951833"/>
            <a:ext cx="2026674" cy="640267"/>
          </a:xfrm>
          <a:blipFill dpi="0" rotWithShape="1">
            <a:blip r:embed="rId2">
              <a:extLst>
                <a:ext uri="{96DAC541-7B7A-43D3-8B79-37D633B846F1}">
                  <asvg:svgBlip xmlns:asvg="http://schemas.microsoft.com/office/drawing/2016/SVG/main" r:embed="rId3"/>
                </a:ext>
              </a:extLst>
            </a:blip>
            <a:srcRect/>
            <a:stretch>
              <a:fillRect/>
            </a:stretch>
          </a:blipFill>
        </p:spPr>
        <p:txBody>
          <a:bodyPr/>
          <a:lstStyle>
            <a:lvl1pPr marL="0" indent="0">
              <a:buFontTx/>
              <a:buNone/>
              <a:defRPr/>
            </a:lvl1pPr>
          </a:lstStyle>
          <a:p>
            <a:pPr lvl="0"/>
            <a:r>
              <a:rPr lang="sv-SE" dirty="0"/>
              <a:t> </a:t>
            </a:r>
          </a:p>
        </p:txBody>
      </p:sp>
      <p:sp>
        <p:nvSpPr>
          <p:cNvPr id="4" name="Platshållare för text 3">
            <a:extLst>
              <a:ext uri="{FF2B5EF4-FFF2-40B4-BE49-F238E27FC236}">
                <a16:creationId xmlns:a16="http://schemas.microsoft.com/office/drawing/2014/main" id="{CA71F7B2-D404-197F-65AA-AD04AA906903}"/>
              </a:ext>
            </a:extLst>
          </p:cNvPr>
          <p:cNvSpPr>
            <a:spLocks noGrp="1"/>
          </p:cNvSpPr>
          <p:nvPr>
            <p:ph type="body" sz="quarter" idx="22"/>
          </p:nvPr>
        </p:nvSpPr>
        <p:spPr>
          <a:xfrm>
            <a:off x="639762" y="1993900"/>
            <a:ext cx="5233470" cy="39751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615605423"/>
      </p:ext>
    </p:extLst>
  </p:cSld>
  <p:clrMapOvr>
    <a:masterClrMapping/>
  </p:clrMapOvr>
  <p:extLst>
    <p:ext uri="{DCECCB84-F9BA-43D5-87BE-67443E8EF086}">
      <p15:sldGuideLst xmlns:p15="http://schemas.microsoft.com/office/powerpoint/2012/main">
        <p15:guide id="1" orient="horz" pos="1176">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Vit rubrik, text hel bild">
    <p:bg>
      <p:bgPr>
        <a:solidFill>
          <a:srgbClr val="00ADBA"/>
        </a:solidFill>
        <a:effectLst/>
      </p:bgPr>
    </p:bg>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D34343EF-5E8C-4D2A-8505-64504A589141}"/>
              </a:ext>
            </a:extLst>
          </p:cNvPr>
          <p:cNvSpPr>
            <a:spLocks noGrp="1"/>
          </p:cNvSpPr>
          <p:nvPr>
            <p:ph type="title"/>
          </p:nvPr>
        </p:nvSpPr>
        <p:spPr>
          <a:effectLst>
            <a:outerShdw blurRad="431800" sx="102000" sy="102000" algn="ctr" rotWithShape="0">
              <a:schemeClr val="tx1">
                <a:alpha val="60000"/>
              </a:schemeClr>
            </a:outerShdw>
          </a:effectLst>
        </p:spPr>
        <p:txBody>
          <a:bodyPr>
            <a:normAutofit/>
          </a:bodyPr>
          <a:lstStyle>
            <a:lvl1pPr>
              <a:defRPr lang="sv-SE" sz="4200" kern="1200" dirty="0">
                <a:solidFill>
                  <a:schemeClr val="bg1"/>
                </a:solidFill>
                <a:effectLst>
                  <a:outerShdw blurRad="444500" dist="50800" dir="5400000" algn="ctr" rotWithShape="0">
                    <a:schemeClr val="bg1">
                      <a:lumMod val="50000"/>
                    </a:schemeClr>
                  </a:outerShdw>
                </a:effectLst>
                <a:latin typeface="+mj-lt"/>
                <a:ea typeface="+mj-ea"/>
                <a:cs typeface="+mj-cs"/>
              </a:defRPr>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AC103F37-C7EE-4C5F-B615-C0FAEDC1D37E}"/>
              </a:ext>
            </a:extLst>
          </p:cNvPr>
          <p:cNvSpPr>
            <a:spLocks noGrp="1"/>
          </p:cNvSpPr>
          <p:nvPr>
            <p:ph type="dt" sz="half" idx="10"/>
          </p:nvPr>
        </p:nvSpPr>
        <p:spPr/>
        <p:txBody>
          <a:bodyPr/>
          <a:lstStyle>
            <a:lvl1pPr>
              <a:defRPr>
                <a:solidFill>
                  <a:schemeClr val="bg1"/>
                </a:solidFill>
              </a:defRPr>
            </a:lvl1pPr>
          </a:lstStyle>
          <a:p>
            <a:r>
              <a:rPr lang="sv-SE" dirty="0"/>
              <a:t>20xx-xx-xx</a:t>
            </a:r>
            <a:endParaRPr lang="sv-SE" dirty="0">
              <a:solidFill>
                <a:schemeClr val="bg1"/>
              </a:solidFill>
            </a:endParaRPr>
          </a:p>
        </p:txBody>
      </p:sp>
      <p:sp>
        <p:nvSpPr>
          <p:cNvPr id="5" name="Platshållare för sidfot 4">
            <a:extLst>
              <a:ext uri="{FF2B5EF4-FFF2-40B4-BE49-F238E27FC236}">
                <a16:creationId xmlns:a16="http://schemas.microsoft.com/office/drawing/2014/main" id="{692F32E4-C181-4548-BFAA-60025A2C4399}"/>
              </a:ext>
            </a:extLst>
          </p:cNvPr>
          <p:cNvSpPr>
            <a:spLocks noGrp="1"/>
          </p:cNvSpPr>
          <p:nvPr>
            <p:ph type="ftr" sz="quarter" idx="11"/>
          </p:nvPr>
        </p:nvSpPr>
        <p:spPr/>
        <p:txBody>
          <a:bodyPr/>
          <a:lstStyle>
            <a:lvl1pPr>
              <a:defRPr>
                <a:solidFill>
                  <a:schemeClr val="bg1"/>
                </a:solidFill>
              </a:defRPr>
            </a:lvl1pPr>
          </a:lstStyle>
          <a:p>
            <a:r>
              <a:rPr lang="sv-SE" dirty="0"/>
              <a:t>Sidfot om man väljer att infoga en sådan i sin presentation</a:t>
            </a:r>
            <a:endParaRPr lang="sv-SE" dirty="0">
              <a:solidFill>
                <a:schemeClr val="bg1"/>
              </a:solidFill>
            </a:endParaRPr>
          </a:p>
        </p:txBody>
      </p:sp>
      <p:sp>
        <p:nvSpPr>
          <p:cNvPr id="6" name="Platshållare för bildnummer 5">
            <a:extLst>
              <a:ext uri="{FF2B5EF4-FFF2-40B4-BE49-F238E27FC236}">
                <a16:creationId xmlns:a16="http://schemas.microsoft.com/office/drawing/2014/main" id="{479C542C-138F-4799-BF0D-52903AC9EC00}"/>
              </a:ext>
            </a:extLst>
          </p:cNvPr>
          <p:cNvSpPr>
            <a:spLocks noGrp="1"/>
          </p:cNvSpPr>
          <p:nvPr>
            <p:ph type="sldNum" sz="quarter" idx="12"/>
          </p:nvPr>
        </p:nvSpPr>
        <p:spPr/>
        <p:txBody>
          <a:bodyPr/>
          <a:lstStyle>
            <a:lvl1pPr>
              <a:defRPr>
                <a:solidFill>
                  <a:schemeClr val="bg1"/>
                </a:solidFill>
              </a:defRPr>
            </a:lvl1pPr>
          </a:lstStyle>
          <a:p>
            <a:fld id="{24DB4950-D2E7-4B1F-BC4A-EE048054108A}" type="slidenum">
              <a:rPr lang="sv-SE" smtClean="0"/>
              <a:pPr/>
              <a:t>‹#›</a:t>
            </a:fld>
            <a:endParaRPr lang="sv-SE" dirty="0"/>
          </a:p>
        </p:txBody>
      </p:sp>
      <p:sp>
        <p:nvSpPr>
          <p:cNvPr id="14" name="Platshållare för text 13">
            <a:extLst>
              <a:ext uri="{FF2B5EF4-FFF2-40B4-BE49-F238E27FC236}">
                <a16:creationId xmlns:a16="http://schemas.microsoft.com/office/drawing/2014/main" id="{7F2A22A5-5B16-450C-BFBE-06E87CEF9C02}"/>
              </a:ext>
            </a:extLst>
          </p:cNvPr>
          <p:cNvSpPr>
            <a:spLocks noGrp="1"/>
          </p:cNvSpPr>
          <p:nvPr>
            <p:ph type="body" sz="quarter" idx="19"/>
          </p:nvPr>
        </p:nvSpPr>
        <p:spPr>
          <a:xfrm>
            <a:off x="655068" y="2710340"/>
            <a:ext cx="5795514" cy="2921358"/>
          </a:xfrm>
          <a:effectLst>
            <a:outerShdw blurRad="431800" sx="102000" sy="102000" algn="ctr" rotWithShape="0">
              <a:schemeClr val="tx1">
                <a:alpha val="60000"/>
              </a:schemeClr>
            </a:outerShdw>
          </a:effectLst>
        </p:spPr>
        <p:txBody>
          <a:bodyPr anchor="b" anchorCtr="0"/>
          <a:lstStyle>
            <a:lvl1pPr marL="180000" indent="-180000">
              <a:defRPr sz="2400">
                <a:solidFill>
                  <a:schemeClr val="bg1"/>
                </a:solidFill>
                <a:effectLst>
                  <a:outerShdw blurRad="444500" dist="50800" dir="6000000" algn="tl">
                    <a:srgbClr val="7F7F7F"/>
                  </a:outerShdw>
                </a:effectLst>
              </a:defRPr>
            </a:lvl1pPr>
            <a:lvl2pPr marL="360000">
              <a:buFont typeface="Gill Sans MT" panose="020B0502020104020203" pitchFamily="34" charset="0"/>
              <a:buChar cha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p:txBody>
      </p:sp>
      <p:sp>
        <p:nvSpPr>
          <p:cNvPr id="10" name="textruta 9">
            <a:extLst>
              <a:ext uri="{FF2B5EF4-FFF2-40B4-BE49-F238E27FC236}">
                <a16:creationId xmlns:a16="http://schemas.microsoft.com/office/drawing/2014/main" id="{36C36CA1-C28D-49E6-8695-1FD99CD8492F}"/>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För att infoga en bild från Nackas </a:t>
            </a:r>
            <a:r>
              <a:rPr lang="sv-SE" sz="1400" dirty="0" err="1"/>
              <a:t>bildbank</a:t>
            </a:r>
            <a:r>
              <a:rPr lang="sv-SE" sz="1400" dirty="0"/>
              <a:t>, klicka på knappen ”Bildbibliotek” i menyn. </a:t>
            </a:r>
            <a:br>
              <a:rPr lang="sv-SE" sz="1400" dirty="0"/>
            </a:br>
            <a:r>
              <a:rPr lang="sv-SE" sz="1400" dirty="0"/>
              <a:t>För att infoga en bild från fil, högerklicka på sidan, välj ”Formatera bakgrund”, ”Bild eller strukturfyllning” och infoga.</a:t>
            </a:r>
          </a:p>
        </p:txBody>
      </p:sp>
      <p:pic>
        <p:nvPicPr>
          <p:cNvPr id="2" name="Bildobjekt 9">
            <a:extLst>
              <a:ext uri="{FF2B5EF4-FFF2-40B4-BE49-F238E27FC236}">
                <a16:creationId xmlns:a16="http://schemas.microsoft.com/office/drawing/2014/main" id="{CF21BBFC-37F5-EB88-E5FF-6E954CCC2CE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41649458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ubrik,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3EF8181-DAE5-463D-B620-21E8981E8AF6}"/>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9" name="Platshållare för text 8">
            <a:extLst>
              <a:ext uri="{FF2B5EF4-FFF2-40B4-BE49-F238E27FC236}">
                <a16:creationId xmlns:a16="http://schemas.microsoft.com/office/drawing/2014/main" id="{2D70E158-29E5-9235-ACDE-7CFA09AD8A3F}"/>
              </a:ext>
            </a:extLst>
          </p:cNvPr>
          <p:cNvSpPr>
            <a:spLocks noGrp="1"/>
          </p:cNvSpPr>
          <p:nvPr>
            <p:ph type="body" sz="quarter" idx="13"/>
          </p:nvPr>
        </p:nvSpPr>
        <p:spPr>
          <a:xfrm>
            <a:off x="639763" y="1808163"/>
            <a:ext cx="7764461" cy="41608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2335299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3EF8181-DAE5-463D-B620-21E8981E8AF6}"/>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9" name="Platshållare för innehåll 8">
            <a:extLst>
              <a:ext uri="{FF2B5EF4-FFF2-40B4-BE49-F238E27FC236}">
                <a16:creationId xmlns:a16="http://schemas.microsoft.com/office/drawing/2014/main" id="{AB766D0B-04FF-1257-F8C4-066A252DDA4E}"/>
              </a:ext>
            </a:extLst>
          </p:cNvPr>
          <p:cNvSpPr>
            <a:spLocks noGrp="1"/>
          </p:cNvSpPr>
          <p:nvPr>
            <p:ph sz="quarter" idx="13"/>
          </p:nvPr>
        </p:nvSpPr>
        <p:spPr>
          <a:xfrm>
            <a:off x="639763" y="1808163"/>
            <a:ext cx="7764461" cy="41608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1701420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ubrik och 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3EF8181-DAE5-463D-B620-21E8981E8AF6}"/>
              </a:ext>
            </a:extLst>
          </p:cNvPr>
          <p:cNvSpPr>
            <a:spLocks noGrp="1"/>
          </p:cNvSpPr>
          <p:nvPr>
            <p:ph type="title"/>
          </p:nvPr>
        </p:nvSpPr>
        <p:spPr>
          <a:xfrm>
            <a:off x="639792" y="500067"/>
            <a:ext cx="10714007"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9" name="Platshållare för innehåll 8">
            <a:extLst>
              <a:ext uri="{FF2B5EF4-FFF2-40B4-BE49-F238E27FC236}">
                <a16:creationId xmlns:a16="http://schemas.microsoft.com/office/drawing/2014/main" id="{AB766D0B-04FF-1257-F8C4-066A252DDA4E}"/>
              </a:ext>
            </a:extLst>
          </p:cNvPr>
          <p:cNvSpPr>
            <a:spLocks noGrp="1"/>
          </p:cNvSpPr>
          <p:nvPr>
            <p:ph sz="quarter" idx="13"/>
          </p:nvPr>
        </p:nvSpPr>
        <p:spPr>
          <a:xfrm>
            <a:off x="639764" y="1808163"/>
            <a:ext cx="5050800" cy="41608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innehåll 6">
            <a:extLst>
              <a:ext uri="{FF2B5EF4-FFF2-40B4-BE49-F238E27FC236}">
                <a16:creationId xmlns:a16="http://schemas.microsoft.com/office/drawing/2014/main" id="{EDC61E10-24C0-F35B-5F54-4218C73168BF}"/>
              </a:ext>
            </a:extLst>
          </p:cNvPr>
          <p:cNvSpPr>
            <a:spLocks noGrp="1"/>
          </p:cNvSpPr>
          <p:nvPr>
            <p:ph sz="quarter" idx="14"/>
          </p:nvPr>
        </p:nvSpPr>
        <p:spPr>
          <a:xfrm>
            <a:off x="5988414" y="1808163"/>
            <a:ext cx="5050800" cy="4160838"/>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3443459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yra diagram">
    <p:bg>
      <p:bgPr>
        <a:solidFill>
          <a:schemeClr val="bg1"/>
        </a:solidFill>
        <a:effectLst/>
      </p:bgPr>
    </p:bg>
    <p:spTree>
      <p:nvGrpSpPr>
        <p:cNvPr id="1" name=""/>
        <p:cNvGrpSpPr/>
        <p:nvPr/>
      </p:nvGrpSpPr>
      <p:grpSpPr>
        <a:xfrm>
          <a:off x="0" y="0"/>
          <a:ext cx="0" cy="0"/>
          <a:chOff x="0" y="0"/>
          <a:chExt cx="0" cy="0"/>
        </a:xfrm>
      </p:grpSpPr>
      <p:sp>
        <p:nvSpPr>
          <p:cNvPr id="4" name="Platshållare för diagram 3">
            <a:extLst>
              <a:ext uri="{FF2B5EF4-FFF2-40B4-BE49-F238E27FC236}">
                <a16:creationId xmlns:a16="http://schemas.microsoft.com/office/drawing/2014/main" id="{302EE346-AE42-7268-523F-618D885A9BCE}"/>
              </a:ext>
            </a:extLst>
          </p:cNvPr>
          <p:cNvSpPr>
            <a:spLocks noGrp="1"/>
          </p:cNvSpPr>
          <p:nvPr>
            <p:ph type="chart" sz="quarter" idx="21"/>
          </p:nvPr>
        </p:nvSpPr>
        <p:spPr>
          <a:xfrm>
            <a:off x="1" y="0"/>
            <a:ext cx="6048000" cy="3384000"/>
          </a:xfrm>
        </p:spPr>
        <p:txBody>
          <a:bodyPr/>
          <a:lstStyle>
            <a:lvl1pPr marL="0" indent="0">
              <a:buFontTx/>
              <a:buNone/>
              <a:defRPr sz="1600"/>
            </a:lvl1pPr>
          </a:lstStyle>
          <a:p>
            <a:r>
              <a:rPr lang="sv-SE"/>
              <a:t>Klicka på ikonen för att lägga till ett diagram</a:t>
            </a:r>
          </a:p>
        </p:txBody>
      </p:sp>
      <p:sp>
        <p:nvSpPr>
          <p:cNvPr id="6" name="Platshållare för diagram 5">
            <a:extLst>
              <a:ext uri="{FF2B5EF4-FFF2-40B4-BE49-F238E27FC236}">
                <a16:creationId xmlns:a16="http://schemas.microsoft.com/office/drawing/2014/main" id="{4F72A220-C3B8-35AF-D95F-BD0DABE972DD}"/>
              </a:ext>
            </a:extLst>
          </p:cNvPr>
          <p:cNvSpPr>
            <a:spLocks noGrp="1"/>
          </p:cNvSpPr>
          <p:nvPr>
            <p:ph type="chart" sz="quarter" idx="22"/>
          </p:nvPr>
        </p:nvSpPr>
        <p:spPr>
          <a:xfrm>
            <a:off x="6151144" y="0"/>
            <a:ext cx="6048000" cy="3384000"/>
          </a:xfrm>
        </p:spPr>
        <p:txBody>
          <a:bodyPr/>
          <a:lstStyle>
            <a:lvl1pPr marL="0" indent="0">
              <a:buFontTx/>
              <a:buNone/>
              <a:defRPr sz="1600"/>
            </a:lvl1pPr>
          </a:lstStyle>
          <a:p>
            <a:r>
              <a:rPr lang="sv-SE"/>
              <a:t>Klicka på ikonen för att lägga till ett diagram</a:t>
            </a:r>
          </a:p>
        </p:txBody>
      </p:sp>
      <p:sp>
        <p:nvSpPr>
          <p:cNvPr id="9" name="Platshållare för diagram 8">
            <a:extLst>
              <a:ext uri="{FF2B5EF4-FFF2-40B4-BE49-F238E27FC236}">
                <a16:creationId xmlns:a16="http://schemas.microsoft.com/office/drawing/2014/main" id="{2ABA8CFC-6100-D7F3-FBA9-6CDD5EA2A3C7}"/>
              </a:ext>
            </a:extLst>
          </p:cNvPr>
          <p:cNvSpPr>
            <a:spLocks noGrp="1"/>
          </p:cNvSpPr>
          <p:nvPr>
            <p:ph type="chart" sz="quarter" idx="23"/>
          </p:nvPr>
        </p:nvSpPr>
        <p:spPr>
          <a:xfrm>
            <a:off x="0" y="3482371"/>
            <a:ext cx="6048000" cy="3384000"/>
          </a:xfrm>
        </p:spPr>
        <p:txBody>
          <a:bodyPr/>
          <a:lstStyle>
            <a:lvl1pPr marL="0" indent="0">
              <a:buFontTx/>
              <a:buNone/>
              <a:defRPr sz="1600"/>
            </a:lvl1pPr>
          </a:lstStyle>
          <a:p>
            <a:r>
              <a:rPr lang="sv-SE"/>
              <a:t>Klicka på ikonen för att lägga till ett diagram</a:t>
            </a:r>
          </a:p>
        </p:txBody>
      </p:sp>
      <p:sp>
        <p:nvSpPr>
          <p:cNvPr id="11" name="Platshållare för diagram 10">
            <a:extLst>
              <a:ext uri="{FF2B5EF4-FFF2-40B4-BE49-F238E27FC236}">
                <a16:creationId xmlns:a16="http://schemas.microsoft.com/office/drawing/2014/main" id="{B5476526-936D-A023-143E-83570AC6F977}"/>
              </a:ext>
            </a:extLst>
          </p:cNvPr>
          <p:cNvSpPr>
            <a:spLocks noGrp="1"/>
          </p:cNvSpPr>
          <p:nvPr>
            <p:ph type="chart" sz="quarter" idx="24"/>
          </p:nvPr>
        </p:nvSpPr>
        <p:spPr>
          <a:xfrm>
            <a:off x="6151144" y="3482371"/>
            <a:ext cx="6048000" cy="3384000"/>
          </a:xfrm>
        </p:spPr>
        <p:txBody>
          <a:bodyPr/>
          <a:lstStyle>
            <a:lvl1pPr marL="0" indent="0">
              <a:buFontTx/>
              <a:buNone/>
              <a:defRPr sz="1600"/>
            </a:lvl1pPr>
          </a:lstStyle>
          <a:p>
            <a:r>
              <a:rPr lang="sv-SE"/>
              <a:t>Klicka på ikonen för att lägga till ett diagram</a:t>
            </a:r>
          </a:p>
        </p:txBody>
      </p:sp>
    </p:spTree>
    <p:extLst>
      <p:ext uri="{BB962C8B-B14F-4D97-AF65-F5344CB8AC3E}">
        <p14:creationId xmlns:p14="http://schemas.microsoft.com/office/powerpoint/2010/main" val="257019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om sida med logo">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E51911A-369F-4D76-99B1-3BE8101EC4F8}"/>
              </a:ext>
            </a:extLst>
          </p:cNvPr>
          <p:cNvSpPr>
            <a:spLocks noGrp="1"/>
          </p:cNvSpPr>
          <p:nvPr>
            <p:ph type="dt" sz="half" idx="10"/>
          </p:nvPr>
        </p:nvSpPr>
        <p:spPr/>
        <p:txBody>
          <a:bodyPr/>
          <a:lstStyle/>
          <a:p>
            <a:r>
              <a:rPr lang="sv-SE" dirty="0"/>
              <a:t>20xx-xx-xx</a:t>
            </a:r>
          </a:p>
        </p:txBody>
      </p:sp>
      <p:sp>
        <p:nvSpPr>
          <p:cNvPr id="4" name="Footer Placeholder 3">
            <a:extLst>
              <a:ext uri="{FF2B5EF4-FFF2-40B4-BE49-F238E27FC236}">
                <a16:creationId xmlns:a16="http://schemas.microsoft.com/office/drawing/2014/main" id="{5433CD0A-BB8F-468A-9FCD-995A75C7146E}"/>
              </a:ext>
            </a:extLst>
          </p:cNvPr>
          <p:cNvSpPr>
            <a:spLocks noGrp="1"/>
          </p:cNvSpPr>
          <p:nvPr>
            <p:ph type="ftr" sz="quarter" idx="11"/>
          </p:nvPr>
        </p:nvSpPr>
        <p:spPr/>
        <p:txBody>
          <a:bodyPr/>
          <a:lstStyle/>
          <a:p>
            <a:r>
              <a:rPr lang="sv-SE" dirty="0"/>
              <a:t>Sidfot om man väljer att infoga en sådan i sin presentation</a:t>
            </a:r>
          </a:p>
        </p:txBody>
      </p:sp>
      <p:sp>
        <p:nvSpPr>
          <p:cNvPr id="5" name="Slide Number Placeholder 4">
            <a:extLst>
              <a:ext uri="{FF2B5EF4-FFF2-40B4-BE49-F238E27FC236}">
                <a16:creationId xmlns:a16="http://schemas.microsoft.com/office/drawing/2014/main" id="{37ECA0E6-F76A-445B-AE0E-1E97629A28AC}"/>
              </a:ext>
            </a:extLst>
          </p:cNvPr>
          <p:cNvSpPr>
            <a:spLocks noGrp="1"/>
          </p:cNvSpPr>
          <p:nvPr>
            <p:ph type="sldNum" sz="quarter" idx="12"/>
          </p:nvPr>
        </p:nvSpPr>
        <p:spPr/>
        <p:txBody>
          <a:bodyPr/>
          <a:lstStyle/>
          <a:p>
            <a:fld id="{24DB4950-D2E7-4B1F-BC4A-EE048054108A}" type="slidenum">
              <a:rPr lang="sv-SE" smtClean="0"/>
              <a:pPr/>
              <a:t>‹#›</a:t>
            </a:fld>
            <a:endParaRPr lang="sv-SE" dirty="0"/>
          </a:p>
        </p:txBody>
      </p:sp>
      <p:sp>
        <p:nvSpPr>
          <p:cNvPr id="7" name="textruta 6">
            <a:extLst>
              <a:ext uri="{FF2B5EF4-FFF2-40B4-BE49-F238E27FC236}">
                <a16:creationId xmlns:a16="http://schemas.microsoft.com/office/drawing/2014/main" id="{5F2D9F1C-5884-4F33-A8E2-8BC5F00A8688}"/>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För att infoga en bild från Nackas </a:t>
            </a:r>
            <a:r>
              <a:rPr lang="sv-SE" sz="1400" dirty="0" err="1"/>
              <a:t>bildbank</a:t>
            </a:r>
            <a:r>
              <a:rPr lang="sv-SE" sz="1400" dirty="0"/>
              <a:t>, klicka på knappen ”Bildbibliotek” i menyn. </a:t>
            </a:r>
            <a:br>
              <a:rPr lang="sv-SE" sz="1400" dirty="0"/>
            </a:br>
            <a:r>
              <a:rPr lang="sv-SE" sz="1400" dirty="0"/>
              <a:t>För att infoga en bild från fil, högerklicka på sidan, välj ”Formatera bakgrund”, ”Bild eller strukturfyllning” och infoga.</a:t>
            </a:r>
          </a:p>
        </p:txBody>
      </p:sp>
    </p:spTree>
    <p:extLst>
      <p:ext uri="{BB962C8B-B14F-4D97-AF65-F5344CB8AC3E}">
        <p14:creationId xmlns:p14="http://schemas.microsoft.com/office/powerpoint/2010/main" val="3302029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ildcollage 2">
    <p:bg>
      <p:bgPr>
        <a:solidFill>
          <a:schemeClr val="bg1"/>
        </a:solidFill>
        <a:effectLst/>
      </p:bgPr>
    </p:bg>
    <p:spTree>
      <p:nvGrpSpPr>
        <p:cNvPr id="1" name=""/>
        <p:cNvGrpSpPr/>
        <p:nvPr/>
      </p:nvGrpSpPr>
      <p:grpSpPr>
        <a:xfrm>
          <a:off x="0" y="0"/>
          <a:ext cx="0" cy="0"/>
          <a:chOff x="0" y="0"/>
          <a:chExt cx="0" cy="0"/>
        </a:xfrm>
      </p:grpSpPr>
      <p:sp>
        <p:nvSpPr>
          <p:cNvPr id="3" name="Platshållare för bild 2">
            <a:extLst>
              <a:ext uri="{FF2B5EF4-FFF2-40B4-BE49-F238E27FC236}">
                <a16:creationId xmlns:a16="http://schemas.microsoft.com/office/drawing/2014/main" id="{8D67BC8D-5DA5-4E79-BC06-B1186574795C}"/>
              </a:ext>
            </a:extLst>
          </p:cNvPr>
          <p:cNvSpPr>
            <a:spLocks noGrp="1"/>
          </p:cNvSpPr>
          <p:nvPr>
            <p:ph type="pic" idx="1" hasCustomPrompt="1"/>
          </p:nvPr>
        </p:nvSpPr>
        <p:spPr>
          <a:xfrm>
            <a:off x="1" y="0"/>
            <a:ext cx="6048000" cy="6858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9" name="Platshållare för bild 2">
            <a:extLst>
              <a:ext uri="{FF2B5EF4-FFF2-40B4-BE49-F238E27FC236}">
                <a16:creationId xmlns:a16="http://schemas.microsoft.com/office/drawing/2014/main" id="{59935704-DD69-45C8-93D6-70C51DB09123}"/>
              </a:ext>
            </a:extLst>
          </p:cNvPr>
          <p:cNvSpPr>
            <a:spLocks noGrp="1"/>
          </p:cNvSpPr>
          <p:nvPr>
            <p:ph type="pic" idx="13" hasCustomPrompt="1"/>
          </p:nvPr>
        </p:nvSpPr>
        <p:spPr>
          <a:xfrm>
            <a:off x="6150194" y="0"/>
            <a:ext cx="6048000" cy="6858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4" name="Platshållare för text 3">
            <a:extLst>
              <a:ext uri="{FF2B5EF4-FFF2-40B4-BE49-F238E27FC236}">
                <a16:creationId xmlns:a16="http://schemas.microsoft.com/office/drawing/2014/main" id="{A0A09E10-170F-4155-A3FD-6E245A2D1789}"/>
              </a:ext>
            </a:extLst>
          </p:cNvPr>
          <p:cNvSpPr>
            <a:spLocks noGrp="1"/>
          </p:cNvSpPr>
          <p:nvPr>
            <p:ph type="body" sz="quarter" idx="14" hasCustomPrompt="1"/>
          </p:nvPr>
        </p:nvSpPr>
        <p:spPr>
          <a:xfrm>
            <a:off x="9796460" y="5951832"/>
            <a:ext cx="2026674" cy="640267"/>
          </a:xfrm>
          <a:blipFill dpi="0" rotWithShape="1">
            <a:blip r:embed="rId2">
              <a:extLst>
                <a:ext uri="{96DAC541-7B7A-43D3-8B79-37D633B846F1}">
                  <asvg:svgBlip xmlns:asvg="http://schemas.microsoft.com/office/drawing/2016/SVG/main" r:embed="rId3"/>
                </a:ext>
              </a:extLst>
            </a:blip>
            <a:srcRect/>
            <a:stretch>
              <a:fillRect/>
            </a:stretch>
          </a:blipFill>
        </p:spPr>
        <p:txBody>
          <a:bodyPr/>
          <a:lstStyle>
            <a:lvl1pPr marL="0" indent="0">
              <a:buFontTx/>
              <a:buNone/>
              <a:defRPr/>
            </a:lvl1pPr>
          </a:lstStyle>
          <a:p>
            <a:pPr lvl="0"/>
            <a:r>
              <a:rPr lang="sv-SE" dirty="0"/>
              <a:t> </a:t>
            </a:r>
          </a:p>
        </p:txBody>
      </p:sp>
    </p:spTree>
    <p:extLst>
      <p:ext uri="{BB962C8B-B14F-4D97-AF65-F5344CB8AC3E}">
        <p14:creationId xmlns:p14="http://schemas.microsoft.com/office/powerpoint/2010/main" val="2359864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ildcollage 3">
    <p:bg>
      <p:bgPr>
        <a:solidFill>
          <a:schemeClr val="bg1"/>
        </a:solidFill>
        <a:effectLst/>
      </p:bgPr>
    </p:bg>
    <p:spTree>
      <p:nvGrpSpPr>
        <p:cNvPr id="1" name=""/>
        <p:cNvGrpSpPr/>
        <p:nvPr/>
      </p:nvGrpSpPr>
      <p:grpSpPr>
        <a:xfrm>
          <a:off x="0" y="0"/>
          <a:ext cx="0" cy="0"/>
          <a:chOff x="0" y="0"/>
          <a:chExt cx="0" cy="0"/>
        </a:xfrm>
      </p:grpSpPr>
      <p:sp>
        <p:nvSpPr>
          <p:cNvPr id="6" name="Platshållare för bild 2">
            <a:extLst>
              <a:ext uri="{FF2B5EF4-FFF2-40B4-BE49-F238E27FC236}">
                <a16:creationId xmlns:a16="http://schemas.microsoft.com/office/drawing/2014/main" id="{50212A9E-C464-42DE-825E-5F023B24AABC}"/>
              </a:ext>
            </a:extLst>
          </p:cNvPr>
          <p:cNvSpPr>
            <a:spLocks noGrp="1"/>
          </p:cNvSpPr>
          <p:nvPr>
            <p:ph type="pic" idx="1" hasCustomPrompt="1"/>
          </p:nvPr>
        </p:nvSpPr>
        <p:spPr>
          <a:xfrm>
            <a:off x="1" y="0"/>
            <a:ext cx="6048000" cy="6858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7" name="Platshållare för bild 2">
            <a:extLst>
              <a:ext uri="{FF2B5EF4-FFF2-40B4-BE49-F238E27FC236}">
                <a16:creationId xmlns:a16="http://schemas.microsoft.com/office/drawing/2014/main" id="{BB7266A3-AE9B-4E41-8602-A62536078EE6}"/>
              </a:ext>
            </a:extLst>
          </p:cNvPr>
          <p:cNvSpPr>
            <a:spLocks noGrp="1"/>
          </p:cNvSpPr>
          <p:nvPr>
            <p:ph type="pic" idx="13" hasCustomPrompt="1"/>
          </p:nvPr>
        </p:nvSpPr>
        <p:spPr>
          <a:xfrm>
            <a:off x="6150194" y="-2381"/>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8" name="Platshållare för bild 2">
            <a:extLst>
              <a:ext uri="{FF2B5EF4-FFF2-40B4-BE49-F238E27FC236}">
                <a16:creationId xmlns:a16="http://schemas.microsoft.com/office/drawing/2014/main" id="{4557595D-B44E-423B-B53D-C5F7E2838051}"/>
              </a:ext>
            </a:extLst>
          </p:cNvPr>
          <p:cNvSpPr>
            <a:spLocks noGrp="1"/>
          </p:cNvSpPr>
          <p:nvPr>
            <p:ph type="pic" idx="16" hasCustomPrompt="1"/>
          </p:nvPr>
        </p:nvSpPr>
        <p:spPr>
          <a:xfrm>
            <a:off x="6144001" y="3479991"/>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3" name="Platshållare för text 2">
            <a:extLst>
              <a:ext uri="{FF2B5EF4-FFF2-40B4-BE49-F238E27FC236}">
                <a16:creationId xmlns:a16="http://schemas.microsoft.com/office/drawing/2014/main" id="{E75AB8A6-31DF-4D12-BDDD-85AA79E1F501}"/>
              </a:ext>
            </a:extLst>
          </p:cNvPr>
          <p:cNvSpPr>
            <a:spLocks noGrp="1"/>
          </p:cNvSpPr>
          <p:nvPr>
            <p:ph type="body" sz="quarter" idx="17" hasCustomPrompt="1"/>
          </p:nvPr>
        </p:nvSpPr>
        <p:spPr>
          <a:xfrm>
            <a:off x="9796460" y="5951833"/>
            <a:ext cx="2026674" cy="640267"/>
          </a:xfrm>
          <a:blipFill dpi="0" rotWithShape="1">
            <a:blip r:embed="rId2">
              <a:extLst>
                <a:ext uri="{96DAC541-7B7A-43D3-8B79-37D633B846F1}">
                  <asvg:svgBlip xmlns:asvg="http://schemas.microsoft.com/office/drawing/2016/SVG/main" r:embed="rId3"/>
                </a:ext>
              </a:extLst>
            </a:blip>
            <a:srcRect/>
            <a:stretch>
              <a:fillRect/>
            </a:stretch>
          </a:blipFill>
        </p:spPr>
        <p:txBody>
          <a:bodyPr/>
          <a:lstStyle>
            <a:lvl1pPr marL="0" indent="0">
              <a:buFontTx/>
              <a:buNone/>
              <a:defRPr/>
            </a:lvl1pPr>
          </a:lstStyle>
          <a:p>
            <a:pPr lvl="0"/>
            <a:r>
              <a:rPr lang="sv-SE" dirty="0"/>
              <a:t> </a:t>
            </a:r>
          </a:p>
        </p:txBody>
      </p:sp>
    </p:spTree>
    <p:extLst>
      <p:ext uri="{BB962C8B-B14F-4D97-AF65-F5344CB8AC3E}">
        <p14:creationId xmlns:p14="http://schemas.microsoft.com/office/powerpoint/2010/main" val="51730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ildcollage 4">
    <p:bg>
      <p:bgPr>
        <a:solidFill>
          <a:schemeClr val="bg1"/>
        </a:solidFill>
        <a:effectLst/>
      </p:bgPr>
    </p:bg>
    <p:spTree>
      <p:nvGrpSpPr>
        <p:cNvPr id="1" name=""/>
        <p:cNvGrpSpPr/>
        <p:nvPr/>
      </p:nvGrpSpPr>
      <p:grpSpPr>
        <a:xfrm>
          <a:off x="0" y="0"/>
          <a:ext cx="0" cy="0"/>
          <a:chOff x="0" y="0"/>
          <a:chExt cx="0" cy="0"/>
        </a:xfrm>
      </p:grpSpPr>
      <p:sp>
        <p:nvSpPr>
          <p:cNvPr id="16" name="Platshållare för bild 2">
            <a:extLst>
              <a:ext uri="{FF2B5EF4-FFF2-40B4-BE49-F238E27FC236}">
                <a16:creationId xmlns:a16="http://schemas.microsoft.com/office/drawing/2014/main" id="{7424A79F-1B59-4EC6-9F01-F1065E75C5F2}"/>
              </a:ext>
            </a:extLst>
          </p:cNvPr>
          <p:cNvSpPr>
            <a:spLocks noGrp="1"/>
          </p:cNvSpPr>
          <p:nvPr>
            <p:ph type="pic" idx="18" hasCustomPrompt="1"/>
          </p:nvPr>
        </p:nvSpPr>
        <p:spPr>
          <a:xfrm>
            <a:off x="1" y="0"/>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14" name="Platshållare för bild 2">
            <a:extLst>
              <a:ext uri="{FF2B5EF4-FFF2-40B4-BE49-F238E27FC236}">
                <a16:creationId xmlns:a16="http://schemas.microsoft.com/office/drawing/2014/main" id="{029A61F7-5DB6-4394-9D77-1AD82E0FC402}"/>
              </a:ext>
            </a:extLst>
          </p:cNvPr>
          <p:cNvSpPr>
            <a:spLocks noGrp="1"/>
          </p:cNvSpPr>
          <p:nvPr>
            <p:ph type="pic" idx="13" hasCustomPrompt="1"/>
          </p:nvPr>
        </p:nvSpPr>
        <p:spPr>
          <a:xfrm>
            <a:off x="6151144" y="0"/>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17" name="Platshållare för bild 2">
            <a:extLst>
              <a:ext uri="{FF2B5EF4-FFF2-40B4-BE49-F238E27FC236}">
                <a16:creationId xmlns:a16="http://schemas.microsoft.com/office/drawing/2014/main" id="{5B71CF3F-4A3E-473B-8B31-F97164CD0D8F}"/>
              </a:ext>
            </a:extLst>
          </p:cNvPr>
          <p:cNvSpPr>
            <a:spLocks noGrp="1"/>
          </p:cNvSpPr>
          <p:nvPr>
            <p:ph type="pic" idx="19" hasCustomPrompt="1"/>
          </p:nvPr>
        </p:nvSpPr>
        <p:spPr>
          <a:xfrm>
            <a:off x="1" y="3482372"/>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15" name="Platshållare för bild 2">
            <a:extLst>
              <a:ext uri="{FF2B5EF4-FFF2-40B4-BE49-F238E27FC236}">
                <a16:creationId xmlns:a16="http://schemas.microsoft.com/office/drawing/2014/main" id="{D59F388B-B781-43C5-8930-9169432CCE73}"/>
              </a:ext>
            </a:extLst>
          </p:cNvPr>
          <p:cNvSpPr>
            <a:spLocks noGrp="1"/>
          </p:cNvSpPr>
          <p:nvPr>
            <p:ph type="pic" idx="16" hasCustomPrompt="1"/>
          </p:nvPr>
        </p:nvSpPr>
        <p:spPr>
          <a:xfrm>
            <a:off x="6151144" y="3482372"/>
            <a:ext cx="6048000" cy="3384000"/>
          </a:xfrm>
          <a:solidFill>
            <a:schemeClr val="bg2"/>
          </a:solidFill>
        </p:spPr>
        <p:txBody>
          <a:bodyPr/>
          <a:lstStyle>
            <a:lvl1pPr marL="0" indent="0">
              <a:buNone/>
              <a:defRPr sz="16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 Plats för bild. Infogas via bildknappen uppe till vänster i menyn.</a:t>
            </a:r>
          </a:p>
        </p:txBody>
      </p:sp>
      <p:sp>
        <p:nvSpPr>
          <p:cNvPr id="3" name="Platshållare för text 2">
            <a:extLst>
              <a:ext uri="{FF2B5EF4-FFF2-40B4-BE49-F238E27FC236}">
                <a16:creationId xmlns:a16="http://schemas.microsoft.com/office/drawing/2014/main" id="{3AF3568C-A856-4C22-9290-890FA2F52398}"/>
              </a:ext>
            </a:extLst>
          </p:cNvPr>
          <p:cNvSpPr>
            <a:spLocks noGrp="1"/>
          </p:cNvSpPr>
          <p:nvPr>
            <p:ph type="body" sz="quarter" idx="20" hasCustomPrompt="1"/>
          </p:nvPr>
        </p:nvSpPr>
        <p:spPr>
          <a:xfrm>
            <a:off x="9796460" y="5951832"/>
            <a:ext cx="2026674" cy="640267"/>
          </a:xfrm>
          <a:blipFill dpi="0" rotWithShape="1">
            <a:blip r:embed="rId2">
              <a:extLst>
                <a:ext uri="{96DAC541-7B7A-43D3-8B79-37D633B846F1}">
                  <asvg:svgBlip xmlns:asvg="http://schemas.microsoft.com/office/drawing/2016/SVG/main" r:embed="rId3"/>
                </a:ext>
              </a:extLst>
            </a:blip>
            <a:srcRect/>
            <a:stretch>
              <a:fillRect/>
            </a:stretch>
          </a:blipFill>
        </p:spPr>
        <p:txBody>
          <a:bodyPr/>
          <a:lstStyle>
            <a:lvl1pPr marL="0" indent="0">
              <a:buFontTx/>
              <a:buNone/>
              <a:defRPr/>
            </a:lvl1pPr>
          </a:lstStyle>
          <a:p>
            <a:pPr lvl="0"/>
            <a:r>
              <a:rPr lang="sv-SE" dirty="0"/>
              <a:t> </a:t>
            </a:r>
          </a:p>
        </p:txBody>
      </p:sp>
    </p:spTree>
    <p:extLst>
      <p:ext uri="{BB962C8B-B14F-4D97-AF65-F5344CB8AC3E}">
        <p14:creationId xmlns:p14="http://schemas.microsoft.com/office/powerpoint/2010/main" val="9033872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vart rubrik, text hel ljus bild">
    <p:bg>
      <p:bgPr>
        <a:solidFill>
          <a:srgbClr val="00ADBA">
            <a:alpha val="20000"/>
          </a:srgbClr>
        </a:solidFill>
        <a:effectLst/>
      </p:bgPr>
    </p:bg>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D34343EF-5E8C-4D2A-8505-64504A589141}"/>
              </a:ext>
            </a:extLst>
          </p:cNvPr>
          <p:cNvSpPr>
            <a:spLocks noGrp="1"/>
          </p:cNvSpPr>
          <p:nvPr>
            <p:ph type="title"/>
          </p:nvPr>
        </p:nvSpPr>
        <p:spPr>
          <a:effectLst>
            <a:outerShdw blurRad="431800" sx="102000" sy="102000" algn="ctr" rotWithShape="0">
              <a:schemeClr val="bg1">
                <a:alpha val="60000"/>
              </a:schemeClr>
            </a:outerShdw>
          </a:effectLst>
        </p:spPr>
        <p:txBody>
          <a:bodyPr>
            <a:normAutofit/>
          </a:bodyPr>
          <a:lstStyle>
            <a:lvl1pPr>
              <a:defRPr lang="sv-SE" sz="4200" kern="1200" dirty="0">
                <a:solidFill>
                  <a:schemeClr val="tx1"/>
                </a:solidFill>
                <a:effectLst>
                  <a:outerShdw blurRad="444500" dist="50800" dir="5400000" algn="ctr" rotWithShape="0">
                    <a:schemeClr val="bg1">
                      <a:lumMod val="50000"/>
                    </a:schemeClr>
                  </a:outerShdw>
                </a:effectLst>
                <a:latin typeface="+mj-lt"/>
                <a:ea typeface="+mj-ea"/>
                <a:cs typeface="+mj-cs"/>
              </a:defRPr>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AC103F37-C7EE-4C5F-B615-C0FAEDC1D37E}"/>
              </a:ext>
            </a:extLst>
          </p:cNvPr>
          <p:cNvSpPr>
            <a:spLocks noGrp="1"/>
          </p:cNvSpPr>
          <p:nvPr>
            <p:ph type="dt" sz="half" idx="10"/>
          </p:nvPr>
        </p:nvSpPr>
        <p:spPr/>
        <p:txBody>
          <a:bodyPr/>
          <a:lstStyle/>
          <a:p>
            <a:r>
              <a:rPr lang="sv-SE" dirty="0"/>
              <a:t>20xx-xx-xx</a:t>
            </a:r>
          </a:p>
        </p:txBody>
      </p:sp>
      <p:sp>
        <p:nvSpPr>
          <p:cNvPr id="5" name="Platshållare för sidfot 4">
            <a:extLst>
              <a:ext uri="{FF2B5EF4-FFF2-40B4-BE49-F238E27FC236}">
                <a16:creationId xmlns:a16="http://schemas.microsoft.com/office/drawing/2014/main" id="{692F32E4-C181-4548-BFAA-60025A2C4399}"/>
              </a:ext>
            </a:extLst>
          </p:cNvPr>
          <p:cNvSpPr>
            <a:spLocks noGrp="1"/>
          </p:cNvSpPr>
          <p:nvPr>
            <p:ph type="ftr" sz="quarter" idx="11"/>
          </p:nvPr>
        </p:nvSpPr>
        <p:spPr/>
        <p:txBody>
          <a:bodyPr/>
          <a:lstStyle/>
          <a:p>
            <a:r>
              <a:rPr lang="sv-SE" dirty="0"/>
              <a:t>Sidfot om man väljer att infoga en sådan i sin presentation</a:t>
            </a:r>
          </a:p>
        </p:txBody>
      </p:sp>
      <p:sp>
        <p:nvSpPr>
          <p:cNvPr id="6" name="Platshållare för bildnummer 5">
            <a:extLst>
              <a:ext uri="{FF2B5EF4-FFF2-40B4-BE49-F238E27FC236}">
                <a16:creationId xmlns:a16="http://schemas.microsoft.com/office/drawing/2014/main" id="{479C542C-138F-4799-BF0D-52903AC9EC00}"/>
              </a:ext>
            </a:extLst>
          </p:cNvPr>
          <p:cNvSpPr>
            <a:spLocks noGrp="1"/>
          </p:cNvSpPr>
          <p:nvPr>
            <p:ph type="sldNum" sz="quarter" idx="12"/>
          </p:nvPr>
        </p:nvSpPr>
        <p:spPr/>
        <p:txBody>
          <a:bodyPr/>
          <a:lstStyle/>
          <a:p>
            <a:fld id="{24DB4950-D2E7-4B1F-BC4A-EE048054108A}" type="slidenum">
              <a:rPr lang="sv-SE" smtClean="0"/>
              <a:t>‹#›</a:t>
            </a:fld>
            <a:endParaRPr lang="sv-SE" dirty="0"/>
          </a:p>
        </p:txBody>
      </p:sp>
      <p:pic>
        <p:nvPicPr>
          <p:cNvPr id="9" name="Bildobjekt 8">
            <a:extLst>
              <a:ext uri="{FF2B5EF4-FFF2-40B4-BE49-F238E27FC236}">
                <a16:creationId xmlns:a16="http://schemas.microsoft.com/office/drawing/2014/main" id="{8FE46B08-D3FF-4DE6-A0A7-7EE395A6E90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9795729" y="5955824"/>
            <a:ext cx="2012116" cy="635953"/>
          </a:xfrm>
          <a:prstGeom prst="rect">
            <a:avLst/>
          </a:prstGeom>
        </p:spPr>
      </p:pic>
      <p:sp>
        <p:nvSpPr>
          <p:cNvPr id="3" name="Platshållare för text 2">
            <a:extLst>
              <a:ext uri="{FF2B5EF4-FFF2-40B4-BE49-F238E27FC236}">
                <a16:creationId xmlns:a16="http://schemas.microsoft.com/office/drawing/2014/main" id="{E6155EB1-40EA-4333-A5B8-5F76C366DDB7}"/>
              </a:ext>
            </a:extLst>
          </p:cNvPr>
          <p:cNvSpPr>
            <a:spLocks noGrp="1"/>
          </p:cNvSpPr>
          <p:nvPr>
            <p:ph type="body" sz="quarter" idx="18"/>
          </p:nvPr>
        </p:nvSpPr>
        <p:spPr>
          <a:xfrm>
            <a:off x="655068" y="2710340"/>
            <a:ext cx="5795514" cy="2921358"/>
          </a:xfrm>
          <a:effectLst>
            <a:outerShdw blurRad="431800" sx="102000" sy="102000" algn="ctr" rotWithShape="0">
              <a:schemeClr val="bg1">
                <a:alpha val="60000"/>
              </a:schemeClr>
            </a:outerShdw>
          </a:effectLst>
        </p:spPr>
        <p:txBody>
          <a:bodyPr anchor="b" anchorCtr="0"/>
          <a:lstStyle>
            <a:lvl1pPr marL="180000" indent="-180000">
              <a:defRPr sz="2400" b="0">
                <a:effectLst>
                  <a:outerShdw blurRad="558800" dist="50800" dir="5400000" algn="tl">
                    <a:srgbClr val="000000">
                      <a:alpha val="60000"/>
                    </a:srgbClr>
                  </a:outerShdw>
                </a:effectLst>
              </a:defRPr>
            </a:lvl1pPr>
          </a:lstStyle>
          <a:p>
            <a:pPr lvl="0"/>
            <a:r>
              <a:rPr lang="sv-SE"/>
              <a:t>Klicka här för att ändra format på bakgrundstexten</a:t>
            </a:r>
          </a:p>
        </p:txBody>
      </p:sp>
      <p:sp>
        <p:nvSpPr>
          <p:cNvPr id="11" name="textruta 10">
            <a:extLst>
              <a:ext uri="{FF2B5EF4-FFF2-40B4-BE49-F238E27FC236}">
                <a16:creationId xmlns:a16="http://schemas.microsoft.com/office/drawing/2014/main" id="{45DCB75F-F8F9-478C-A12E-320A32C68211}"/>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För att infoga en bild från Nackas </a:t>
            </a:r>
            <a:r>
              <a:rPr lang="sv-SE" sz="1400" dirty="0" err="1"/>
              <a:t>bildbank</a:t>
            </a:r>
            <a:r>
              <a:rPr lang="sv-SE" sz="1400" dirty="0"/>
              <a:t>, klicka på knappen ”Bildbibliotek” i menyn. </a:t>
            </a:r>
            <a:br>
              <a:rPr lang="sv-SE" sz="1400" dirty="0"/>
            </a:br>
            <a:r>
              <a:rPr lang="sv-SE" sz="1400" dirty="0"/>
              <a:t>För att infoga en bild från fil, högerklicka på sidan, välj ”Formatera bakgrund”, ”Bild eller strukturfyllning” och infoga.</a:t>
            </a:r>
          </a:p>
        </p:txBody>
      </p:sp>
    </p:spTree>
    <p:extLst>
      <p:ext uri="{BB962C8B-B14F-4D97-AF65-F5344CB8AC3E}">
        <p14:creationId xmlns:p14="http://schemas.microsoft.com/office/powerpoint/2010/main" val="39972143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Rubrik, text YTA 1">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F797104-044F-41BF-94DC-B093FBCDA021}"/>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6" name="Bildobjekt 9">
            <a:extLst>
              <a:ext uri="{FF2B5EF4-FFF2-40B4-BE49-F238E27FC236}">
                <a16:creationId xmlns:a16="http://schemas.microsoft.com/office/drawing/2014/main" id="{BA3192CD-5AA2-0161-9B74-7B78FF742D7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10" name="Platshållare för text 9">
            <a:extLst>
              <a:ext uri="{FF2B5EF4-FFF2-40B4-BE49-F238E27FC236}">
                <a16:creationId xmlns:a16="http://schemas.microsoft.com/office/drawing/2014/main" id="{5751F454-9157-2B2C-9E4B-652D19638586}"/>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20756083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Rubrik, text YTA 2">
    <p:bg>
      <p:bgPr>
        <a:solidFill>
          <a:schemeClr val="accent5"/>
        </a:solidFill>
        <a:effectLst/>
      </p:bgPr>
    </p:bg>
    <p:spTree>
      <p:nvGrpSpPr>
        <p:cNvPr id="1" name=""/>
        <p:cNvGrpSpPr/>
        <p:nvPr/>
      </p:nvGrpSpPr>
      <p:grpSpPr>
        <a:xfrm>
          <a:off x="0" y="0"/>
          <a:ext cx="0" cy="0"/>
          <a:chOff x="0" y="0"/>
          <a:chExt cx="0" cy="0"/>
        </a:xfrm>
      </p:grpSpPr>
      <p:sp>
        <p:nvSpPr>
          <p:cNvPr id="12" name="Rubrik 1">
            <a:extLst>
              <a:ext uri="{FF2B5EF4-FFF2-40B4-BE49-F238E27FC236}">
                <a16:creationId xmlns:a16="http://schemas.microsoft.com/office/drawing/2014/main" id="{7CCD8F0C-D47B-4D33-A65C-93947E97FF0B}"/>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2" name="Bildobjekt 9">
            <a:extLst>
              <a:ext uri="{FF2B5EF4-FFF2-40B4-BE49-F238E27FC236}">
                <a16:creationId xmlns:a16="http://schemas.microsoft.com/office/drawing/2014/main" id="{257C2E31-97B1-8F92-07CE-A035E00497B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6" name="Platshållare för text 9">
            <a:extLst>
              <a:ext uri="{FF2B5EF4-FFF2-40B4-BE49-F238E27FC236}">
                <a16:creationId xmlns:a16="http://schemas.microsoft.com/office/drawing/2014/main" id="{109940DB-A5E5-9621-F868-6C08A38B25AA}"/>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Tree>
    <p:extLst>
      <p:ext uri="{BB962C8B-B14F-4D97-AF65-F5344CB8AC3E}">
        <p14:creationId xmlns:p14="http://schemas.microsoft.com/office/powerpoint/2010/main" val="7218626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Rubrik, text YTA 3">
    <p:bg>
      <p:bgPr>
        <a:solidFill>
          <a:schemeClr val="accent2"/>
        </a:solidFill>
        <a:effectLst/>
      </p:bgPr>
    </p:bg>
    <p:spTree>
      <p:nvGrpSpPr>
        <p:cNvPr id="1" name=""/>
        <p:cNvGrpSpPr/>
        <p:nvPr/>
      </p:nvGrpSpPr>
      <p:grpSpPr>
        <a:xfrm>
          <a:off x="0" y="0"/>
          <a:ext cx="0" cy="0"/>
          <a:chOff x="0" y="0"/>
          <a:chExt cx="0" cy="0"/>
        </a:xfrm>
      </p:grpSpPr>
      <p:sp>
        <p:nvSpPr>
          <p:cNvPr id="11" name="Rubrik 1">
            <a:extLst>
              <a:ext uri="{FF2B5EF4-FFF2-40B4-BE49-F238E27FC236}">
                <a16:creationId xmlns:a16="http://schemas.microsoft.com/office/drawing/2014/main" id="{C0D44B3E-2230-4E61-9087-BC24BA6C1527}"/>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2" name="Bildobjekt 9">
            <a:extLst>
              <a:ext uri="{FF2B5EF4-FFF2-40B4-BE49-F238E27FC236}">
                <a16:creationId xmlns:a16="http://schemas.microsoft.com/office/drawing/2014/main" id="{686F5218-ACF6-0E48-E030-5AA6BA90548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6" name="Platshållare för text 9">
            <a:extLst>
              <a:ext uri="{FF2B5EF4-FFF2-40B4-BE49-F238E27FC236}">
                <a16:creationId xmlns:a16="http://schemas.microsoft.com/office/drawing/2014/main" id="{CEC9BAC3-3881-1DA6-19C5-145A5622CA8A}"/>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30693091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Rubrik, text YTA 4">
    <p:bg>
      <p:bgPr>
        <a:solidFill>
          <a:schemeClr val="accent3"/>
        </a:solidFill>
        <a:effectLst/>
      </p:bgPr>
    </p:bg>
    <p:spTree>
      <p:nvGrpSpPr>
        <p:cNvPr id="1" name=""/>
        <p:cNvGrpSpPr/>
        <p:nvPr/>
      </p:nvGrpSpPr>
      <p:grpSpPr>
        <a:xfrm>
          <a:off x="0" y="0"/>
          <a:ext cx="0" cy="0"/>
          <a:chOff x="0" y="0"/>
          <a:chExt cx="0" cy="0"/>
        </a:xfrm>
      </p:grpSpPr>
      <p:sp>
        <p:nvSpPr>
          <p:cNvPr id="10" name="Rubrik 1">
            <a:extLst>
              <a:ext uri="{FF2B5EF4-FFF2-40B4-BE49-F238E27FC236}">
                <a16:creationId xmlns:a16="http://schemas.microsoft.com/office/drawing/2014/main" id="{27CDB11F-3996-4954-9D63-C2CB5FE1B3BE}"/>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2" name="Bildobjekt 9">
            <a:extLst>
              <a:ext uri="{FF2B5EF4-FFF2-40B4-BE49-F238E27FC236}">
                <a16:creationId xmlns:a16="http://schemas.microsoft.com/office/drawing/2014/main" id="{10A266B6-17AF-BD1A-0C21-38792FCD8F6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6" name="Platshållare för text 9">
            <a:extLst>
              <a:ext uri="{FF2B5EF4-FFF2-40B4-BE49-F238E27FC236}">
                <a16:creationId xmlns:a16="http://schemas.microsoft.com/office/drawing/2014/main" id="{72E4BFF7-399A-4A0E-BAC8-47B0DCF0C0AA}"/>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32795347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Rubrik, text YTA 5">
    <p:bg>
      <p:bgPr>
        <a:solidFill>
          <a:srgbClr val="00ADBA"/>
        </a:solidFill>
        <a:effectLst/>
      </p:bgPr>
    </p:bg>
    <p:spTree>
      <p:nvGrpSpPr>
        <p:cNvPr id="1" name=""/>
        <p:cNvGrpSpPr/>
        <p:nvPr/>
      </p:nvGrpSpPr>
      <p:grpSpPr>
        <a:xfrm>
          <a:off x="0" y="0"/>
          <a:ext cx="0" cy="0"/>
          <a:chOff x="0" y="0"/>
          <a:chExt cx="0" cy="0"/>
        </a:xfrm>
      </p:grpSpPr>
      <p:sp>
        <p:nvSpPr>
          <p:cNvPr id="10" name="Rubrik 1">
            <a:extLst>
              <a:ext uri="{FF2B5EF4-FFF2-40B4-BE49-F238E27FC236}">
                <a16:creationId xmlns:a16="http://schemas.microsoft.com/office/drawing/2014/main" id="{27CDB11F-3996-4954-9D63-C2CB5FE1B3BE}"/>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7" name="Bildobjekt 9">
            <a:extLst>
              <a:ext uri="{FF2B5EF4-FFF2-40B4-BE49-F238E27FC236}">
                <a16:creationId xmlns:a16="http://schemas.microsoft.com/office/drawing/2014/main" id="{BFD40A6E-4987-8EE9-756D-391A42AB29F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2" name="Platshållare för text 9">
            <a:extLst>
              <a:ext uri="{FF2B5EF4-FFF2-40B4-BE49-F238E27FC236}">
                <a16:creationId xmlns:a16="http://schemas.microsoft.com/office/drawing/2014/main" id="{1E6127E5-3EBB-9689-4FE1-680885C6DBD2}"/>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1630005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Rubrik, text YTA 6">
    <p:bg>
      <p:bgPr>
        <a:solidFill>
          <a:srgbClr val="DC6EAA"/>
        </a:solidFill>
        <a:effectLst/>
      </p:bgPr>
    </p:bg>
    <p:spTree>
      <p:nvGrpSpPr>
        <p:cNvPr id="1" name=""/>
        <p:cNvGrpSpPr/>
        <p:nvPr/>
      </p:nvGrpSpPr>
      <p:grpSpPr>
        <a:xfrm>
          <a:off x="0" y="0"/>
          <a:ext cx="0" cy="0"/>
          <a:chOff x="0" y="0"/>
          <a:chExt cx="0" cy="0"/>
        </a:xfrm>
      </p:grpSpPr>
      <p:sp>
        <p:nvSpPr>
          <p:cNvPr id="10" name="Rubrik 1">
            <a:extLst>
              <a:ext uri="{FF2B5EF4-FFF2-40B4-BE49-F238E27FC236}">
                <a16:creationId xmlns:a16="http://schemas.microsoft.com/office/drawing/2014/main" id="{27CDB11F-3996-4954-9D63-C2CB5FE1B3BE}"/>
              </a:ext>
            </a:extLst>
          </p:cNvPr>
          <p:cNvSpPr>
            <a:spLocks noGrp="1"/>
          </p:cNvSpPr>
          <p:nvPr>
            <p:ph type="title"/>
          </p:nvPr>
        </p:nvSpPr>
        <p:spPr>
          <a:xfrm>
            <a:off x="639792" y="500067"/>
            <a:ext cx="7764433" cy="1133475"/>
          </a:xfrm>
        </p:spPr>
        <p:txBody>
          <a:bodyPr/>
          <a:lstStyle>
            <a:lvl1pPr>
              <a:defRPr>
                <a:solidFill>
                  <a:schemeClr val="bg1"/>
                </a:solidFill>
              </a:defRPr>
            </a:lvl1p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lvl1pPr>
              <a:defRPr>
                <a:solidFill>
                  <a:schemeClr val="bg1"/>
                </a:solidFill>
              </a:defRPr>
            </a:lvl1p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lvl1pPr>
              <a:defRPr>
                <a:solidFill>
                  <a:schemeClr val="bg1"/>
                </a:solidFill>
              </a:defRPr>
            </a:lvl1p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lvl1pPr>
              <a:defRPr>
                <a:solidFill>
                  <a:schemeClr val="bg1"/>
                </a:solidFill>
              </a:defRPr>
            </a:lvl1pPr>
          </a:lstStyle>
          <a:p>
            <a:fld id="{24DB4950-D2E7-4B1F-BC4A-EE048054108A}" type="slidenum">
              <a:rPr lang="sv-SE" smtClean="0"/>
              <a:pPr/>
              <a:t>‹#›</a:t>
            </a:fld>
            <a:endParaRPr lang="sv-SE" dirty="0"/>
          </a:p>
        </p:txBody>
      </p:sp>
      <p:pic>
        <p:nvPicPr>
          <p:cNvPr id="7" name="Bildobjekt 9">
            <a:extLst>
              <a:ext uri="{FF2B5EF4-FFF2-40B4-BE49-F238E27FC236}">
                <a16:creationId xmlns:a16="http://schemas.microsoft.com/office/drawing/2014/main" id="{EBA4AC54-216B-DEC2-1E17-8C5CD323F68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
        <p:nvSpPr>
          <p:cNvPr id="2" name="Platshållare för text 9">
            <a:extLst>
              <a:ext uri="{FF2B5EF4-FFF2-40B4-BE49-F238E27FC236}">
                <a16:creationId xmlns:a16="http://schemas.microsoft.com/office/drawing/2014/main" id="{0CFE23BF-1CE1-CC40-720C-17877FA095FB}"/>
              </a:ext>
            </a:extLst>
          </p:cNvPr>
          <p:cNvSpPr>
            <a:spLocks noGrp="1"/>
          </p:cNvSpPr>
          <p:nvPr>
            <p:ph type="body" sz="quarter" idx="13"/>
          </p:nvPr>
        </p:nvSpPr>
        <p:spPr>
          <a:xfrm>
            <a:off x="639764" y="1808162"/>
            <a:ext cx="7764461" cy="41608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Tree>
    <p:extLst>
      <p:ext uri="{BB962C8B-B14F-4D97-AF65-F5344CB8AC3E}">
        <p14:creationId xmlns:p14="http://schemas.microsoft.com/office/powerpoint/2010/main" val="16867879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Rubrik, text BAS 1">
    <p:spTree>
      <p:nvGrpSpPr>
        <p:cNvPr id="1" name=""/>
        <p:cNvGrpSpPr/>
        <p:nvPr/>
      </p:nvGrpSpPr>
      <p:grpSpPr>
        <a:xfrm>
          <a:off x="0" y="0"/>
          <a:ext cx="0" cy="0"/>
          <a:chOff x="0" y="0"/>
          <a:chExt cx="0" cy="0"/>
        </a:xfrm>
      </p:grpSpPr>
      <p:pic>
        <p:nvPicPr>
          <p:cNvPr id="9" name="Bildobjekt 8">
            <a:extLst>
              <a:ext uri="{FF2B5EF4-FFF2-40B4-BE49-F238E27FC236}">
                <a16:creationId xmlns:a16="http://schemas.microsoft.com/office/drawing/2014/main" id="{391C0B8D-FD03-4137-959C-C2131EBF13C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17718"/>
          <a:stretch/>
        </p:blipFill>
        <p:spPr>
          <a:xfrm>
            <a:off x="8234305" y="882652"/>
            <a:ext cx="3957695" cy="5979160"/>
          </a:xfrm>
          <a:prstGeom prst="rect">
            <a:avLst/>
          </a:prstGeom>
        </p:spPr>
      </p:pic>
      <p:sp>
        <p:nvSpPr>
          <p:cNvPr id="2" name="Rubrik 1">
            <a:extLst>
              <a:ext uri="{FF2B5EF4-FFF2-40B4-BE49-F238E27FC236}">
                <a16:creationId xmlns:a16="http://schemas.microsoft.com/office/drawing/2014/main" id="{E3EF8181-DAE5-463D-B620-21E8981E8AF6}"/>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12" name="textruta 11">
            <a:extLst>
              <a:ext uri="{FF2B5EF4-FFF2-40B4-BE49-F238E27FC236}">
                <a16:creationId xmlns:a16="http://schemas.microsoft.com/office/drawing/2014/main" id="{24C6D7BA-915D-42FE-B952-FDE6EBCF961E}"/>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6" name="Platshållare för text 9">
            <a:extLst>
              <a:ext uri="{FF2B5EF4-FFF2-40B4-BE49-F238E27FC236}">
                <a16:creationId xmlns:a16="http://schemas.microsoft.com/office/drawing/2014/main" id="{BB835F50-038A-C4FB-B09A-129D9CEE7ED9}"/>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pic>
        <p:nvPicPr>
          <p:cNvPr id="8" name="Bildobjekt 9">
            <a:extLst>
              <a:ext uri="{FF2B5EF4-FFF2-40B4-BE49-F238E27FC236}">
                <a16:creationId xmlns:a16="http://schemas.microsoft.com/office/drawing/2014/main" id="{6DFB45F0-12B8-C0EC-78DC-19DFD390F3C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2888606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Rubrik, text BAS 2">
    <p:spTree>
      <p:nvGrpSpPr>
        <p:cNvPr id="1" name=""/>
        <p:cNvGrpSpPr/>
        <p:nvPr/>
      </p:nvGrpSpPr>
      <p:grpSpPr>
        <a:xfrm>
          <a:off x="0" y="0"/>
          <a:ext cx="0" cy="0"/>
          <a:chOff x="0" y="0"/>
          <a:chExt cx="0" cy="0"/>
        </a:xfrm>
      </p:grpSpPr>
      <p:pic>
        <p:nvPicPr>
          <p:cNvPr id="10" name="53F831D6-7135-4A24-99C1-F0DF17C94649" descr="619662A7-C6E3-493E-AB4D-8A0EB9BEFD5A@chimney">
            <a:extLst>
              <a:ext uri="{FF2B5EF4-FFF2-40B4-BE49-F238E27FC236}">
                <a16:creationId xmlns:a16="http://schemas.microsoft.com/office/drawing/2014/main" id="{446C5C2E-84C1-468B-8495-1E19C6F13A5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4322" y="0"/>
            <a:ext cx="12167678" cy="6857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ubrik 1">
            <a:extLst>
              <a:ext uri="{FF2B5EF4-FFF2-40B4-BE49-F238E27FC236}">
                <a16:creationId xmlns:a16="http://schemas.microsoft.com/office/drawing/2014/main" id="{F2A74945-F6A6-4723-B1C7-CE05F8169B5E}"/>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13" name="textruta 12">
            <a:extLst>
              <a:ext uri="{FF2B5EF4-FFF2-40B4-BE49-F238E27FC236}">
                <a16:creationId xmlns:a16="http://schemas.microsoft.com/office/drawing/2014/main" id="{50088F07-221B-4592-BD24-D62E4EC00BD0}"/>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45B9D934-1423-0FE8-486C-3F94A8455B4D}"/>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47F4EBF1-E4EE-352B-712A-F91B5F63875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3046228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Rubrik, text BAS 3">
    <p:spTree>
      <p:nvGrpSpPr>
        <p:cNvPr id="1" name=""/>
        <p:cNvGrpSpPr/>
        <p:nvPr/>
      </p:nvGrpSpPr>
      <p:grpSpPr>
        <a:xfrm>
          <a:off x="0" y="0"/>
          <a:ext cx="0" cy="0"/>
          <a:chOff x="0" y="0"/>
          <a:chExt cx="0" cy="0"/>
        </a:xfrm>
      </p:grpSpPr>
      <p:pic>
        <p:nvPicPr>
          <p:cNvPr id="12" name="Bildobjekt 11">
            <a:extLst>
              <a:ext uri="{FF2B5EF4-FFF2-40B4-BE49-F238E27FC236}">
                <a16:creationId xmlns:a16="http://schemas.microsoft.com/office/drawing/2014/main" id="{84AF43B1-71B2-46E5-8479-C58CF8859A5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8280401" y="128816"/>
            <a:ext cx="3911600" cy="6767574"/>
          </a:xfrm>
          <a:prstGeom prst="rect">
            <a:avLst/>
          </a:prstGeom>
        </p:spPr>
      </p:pic>
      <p:sp>
        <p:nvSpPr>
          <p:cNvPr id="11" name="Rubrik 1">
            <a:extLst>
              <a:ext uri="{FF2B5EF4-FFF2-40B4-BE49-F238E27FC236}">
                <a16:creationId xmlns:a16="http://schemas.microsoft.com/office/drawing/2014/main" id="{7E10A433-C73D-4180-B2D7-A447536AD354}"/>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p>
            <a:fld id="{24DB4950-D2E7-4B1F-BC4A-EE048054108A}" type="slidenum">
              <a:rPr lang="sv-SE" smtClean="0"/>
              <a:t>‹#›</a:t>
            </a:fld>
            <a:endParaRPr lang="sv-SE" dirty="0"/>
          </a:p>
        </p:txBody>
      </p:sp>
      <p:sp>
        <p:nvSpPr>
          <p:cNvPr id="13" name="textruta 12">
            <a:extLst>
              <a:ext uri="{FF2B5EF4-FFF2-40B4-BE49-F238E27FC236}">
                <a16:creationId xmlns:a16="http://schemas.microsoft.com/office/drawing/2014/main" id="{FFEF107E-4AC8-4982-8F56-2345429F6954}"/>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FE3454E4-EEE4-5F80-F1F8-CB323C568DAD}"/>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BDB4EDA6-2AEF-CD65-B61F-9F7A4275C45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39529375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Rubrik, text BAS 4">
    <p:spTree>
      <p:nvGrpSpPr>
        <p:cNvPr id="1" name=""/>
        <p:cNvGrpSpPr/>
        <p:nvPr/>
      </p:nvGrpSpPr>
      <p:grpSpPr>
        <a:xfrm>
          <a:off x="0" y="0"/>
          <a:ext cx="0" cy="0"/>
          <a:chOff x="0" y="0"/>
          <a:chExt cx="0" cy="0"/>
        </a:xfrm>
      </p:grpSpPr>
      <p:pic>
        <p:nvPicPr>
          <p:cNvPr id="1026" name="E1BA274E-400F-48D9-BE85-ACCA230B7773" descr="F17F010F-174D-444B-877B-4423E8E1FE16@chimney">
            <a:extLst>
              <a:ext uri="{FF2B5EF4-FFF2-40B4-BE49-F238E27FC236}">
                <a16:creationId xmlns:a16="http://schemas.microsoft.com/office/drawing/2014/main" id="{7325C485-7F01-48BD-BFF5-F5F2B0EA6D59}"/>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3226" b="3149"/>
          <a:stretch/>
        </p:blipFill>
        <p:spPr bwMode="auto">
          <a:xfrm>
            <a:off x="0" y="-21325"/>
            <a:ext cx="12192000" cy="687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ubrik 1">
            <a:extLst>
              <a:ext uri="{FF2B5EF4-FFF2-40B4-BE49-F238E27FC236}">
                <a16:creationId xmlns:a16="http://schemas.microsoft.com/office/drawing/2014/main" id="{0E48540C-BA5D-4262-A617-0AD368E27CD5}"/>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p>
            <a:fld id="{24DB4950-D2E7-4B1F-BC4A-EE048054108A}" type="slidenum">
              <a:rPr lang="sv-SE" smtClean="0"/>
              <a:t>‹#›</a:t>
            </a:fld>
            <a:endParaRPr lang="sv-SE" dirty="0"/>
          </a:p>
        </p:txBody>
      </p:sp>
      <p:sp>
        <p:nvSpPr>
          <p:cNvPr id="11" name="textruta 10">
            <a:extLst>
              <a:ext uri="{FF2B5EF4-FFF2-40B4-BE49-F238E27FC236}">
                <a16:creationId xmlns:a16="http://schemas.microsoft.com/office/drawing/2014/main" id="{2B85C3D4-67AE-425C-98E8-B09F508AB1D6}"/>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1886DEBC-39B4-25EF-19E9-1DD66DADA552}"/>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5FD83798-26A4-E162-37B1-44A69D7F8A35}"/>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20132140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Rubrik, text BAS 5">
    <p:spTree>
      <p:nvGrpSpPr>
        <p:cNvPr id="1" name=""/>
        <p:cNvGrpSpPr/>
        <p:nvPr/>
      </p:nvGrpSpPr>
      <p:grpSpPr>
        <a:xfrm>
          <a:off x="0" y="0"/>
          <a:ext cx="0" cy="0"/>
          <a:chOff x="0" y="0"/>
          <a:chExt cx="0" cy="0"/>
        </a:xfrm>
      </p:grpSpPr>
      <p:pic>
        <p:nvPicPr>
          <p:cNvPr id="1026" name="E1BA274E-400F-48D9-BE85-ACCA230B7773">
            <a:extLst>
              <a:ext uri="{FF2B5EF4-FFF2-40B4-BE49-F238E27FC236}">
                <a16:creationId xmlns:a16="http://schemas.microsoft.com/office/drawing/2014/main" id="{7325C485-7F01-48BD-BFF5-F5F2B0EA6D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10663"/>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ubrik 1">
            <a:extLst>
              <a:ext uri="{FF2B5EF4-FFF2-40B4-BE49-F238E27FC236}">
                <a16:creationId xmlns:a16="http://schemas.microsoft.com/office/drawing/2014/main" id="{0E48540C-BA5D-4262-A617-0AD368E27CD5}"/>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p>
            <a:fld id="{24DB4950-D2E7-4B1F-BC4A-EE048054108A}" type="slidenum">
              <a:rPr lang="sv-SE" smtClean="0"/>
              <a:t>‹#›</a:t>
            </a:fld>
            <a:endParaRPr lang="sv-SE" dirty="0"/>
          </a:p>
        </p:txBody>
      </p:sp>
      <p:sp>
        <p:nvSpPr>
          <p:cNvPr id="11" name="textruta 10">
            <a:extLst>
              <a:ext uri="{FF2B5EF4-FFF2-40B4-BE49-F238E27FC236}">
                <a16:creationId xmlns:a16="http://schemas.microsoft.com/office/drawing/2014/main" id="{6B85FD2B-6409-45D6-8514-B3C5B31301BB}"/>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D5C3D162-896B-3ABE-00CF-8987952FC27D}"/>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2E65B470-6738-1507-3637-A66D01B0993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18675372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Rubrik, text BAS 6">
    <p:spTree>
      <p:nvGrpSpPr>
        <p:cNvPr id="1" name=""/>
        <p:cNvGrpSpPr/>
        <p:nvPr/>
      </p:nvGrpSpPr>
      <p:grpSpPr>
        <a:xfrm>
          <a:off x="0" y="0"/>
          <a:ext cx="0" cy="0"/>
          <a:chOff x="0" y="0"/>
          <a:chExt cx="0" cy="0"/>
        </a:xfrm>
      </p:grpSpPr>
      <p:pic>
        <p:nvPicPr>
          <p:cNvPr id="1026" name="E1BA274E-400F-48D9-BE85-ACCA230B7773">
            <a:extLst>
              <a:ext uri="{FF2B5EF4-FFF2-40B4-BE49-F238E27FC236}">
                <a16:creationId xmlns:a16="http://schemas.microsoft.com/office/drawing/2014/main" id="{7325C485-7F01-48BD-BFF5-F5F2B0EA6D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10663"/>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ubrik 1">
            <a:extLst>
              <a:ext uri="{FF2B5EF4-FFF2-40B4-BE49-F238E27FC236}">
                <a16:creationId xmlns:a16="http://schemas.microsoft.com/office/drawing/2014/main" id="{0E48540C-BA5D-4262-A617-0AD368E27CD5}"/>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p>
            <a:fld id="{24DB4950-D2E7-4B1F-BC4A-EE048054108A}" type="slidenum">
              <a:rPr lang="sv-SE" smtClean="0"/>
              <a:t>‹#›</a:t>
            </a:fld>
            <a:endParaRPr lang="sv-SE" dirty="0"/>
          </a:p>
        </p:txBody>
      </p:sp>
      <p:sp>
        <p:nvSpPr>
          <p:cNvPr id="11" name="textruta 10">
            <a:extLst>
              <a:ext uri="{FF2B5EF4-FFF2-40B4-BE49-F238E27FC236}">
                <a16:creationId xmlns:a16="http://schemas.microsoft.com/office/drawing/2014/main" id="{D73FCD9B-7556-4543-A297-1EE0E14C106A}"/>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1EAD5385-0049-C886-CD51-6FF69D7F4246}"/>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4CF18260-D95F-6423-A2F3-50A305E0EEA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11698553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Rubrik, text BAS 7">
    <p:spTree>
      <p:nvGrpSpPr>
        <p:cNvPr id="1" name=""/>
        <p:cNvGrpSpPr/>
        <p:nvPr/>
      </p:nvGrpSpPr>
      <p:grpSpPr>
        <a:xfrm>
          <a:off x="0" y="0"/>
          <a:ext cx="0" cy="0"/>
          <a:chOff x="0" y="0"/>
          <a:chExt cx="0" cy="0"/>
        </a:xfrm>
      </p:grpSpPr>
      <p:pic>
        <p:nvPicPr>
          <p:cNvPr id="1026" name="E1BA274E-400F-48D9-BE85-ACCA230B7773">
            <a:extLst>
              <a:ext uri="{FF2B5EF4-FFF2-40B4-BE49-F238E27FC236}">
                <a16:creationId xmlns:a16="http://schemas.microsoft.com/office/drawing/2014/main" id="{7325C485-7F01-48BD-BFF5-F5F2B0EA6D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10663"/>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ubrik 1">
            <a:extLst>
              <a:ext uri="{FF2B5EF4-FFF2-40B4-BE49-F238E27FC236}">
                <a16:creationId xmlns:a16="http://schemas.microsoft.com/office/drawing/2014/main" id="{0E48540C-BA5D-4262-A617-0AD368E27CD5}"/>
              </a:ext>
            </a:extLst>
          </p:cNvPr>
          <p:cNvSpPr>
            <a:spLocks noGrp="1"/>
          </p:cNvSpPr>
          <p:nvPr>
            <p:ph type="title"/>
          </p:nvPr>
        </p:nvSpPr>
        <p:spPr>
          <a:xfrm>
            <a:off x="639792" y="500067"/>
            <a:ext cx="7764433" cy="1133475"/>
          </a:xfrm>
        </p:spPr>
        <p:txBody>
          <a:bodyPr/>
          <a:lstStyle/>
          <a:p>
            <a:r>
              <a:rPr lang="sv-SE"/>
              <a:t>Klicka här för att ändra mall för rubrikformat</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noAutofit/>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noAutofit/>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noAutofit/>
          </a:bodyPr>
          <a:lstStyle/>
          <a:p>
            <a:fld id="{24DB4950-D2E7-4B1F-BC4A-EE048054108A}" type="slidenum">
              <a:rPr lang="sv-SE" smtClean="0"/>
              <a:t>‹#›</a:t>
            </a:fld>
            <a:endParaRPr lang="sv-SE" dirty="0"/>
          </a:p>
        </p:txBody>
      </p:sp>
      <p:sp>
        <p:nvSpPr>
          <p:cNvPr id="11" name="textruta 10">
            <a:extLst>
              <a:ext uri="{FF2B5EF4-FFF2-40B4-BE49-F238E27FC236}">
                <a16:creationId xmlns:a16="http://schemas.microsoft.com/office/drawing/2014/main" id="{37812766-2F89-46FE-BB86-1D640FBE0302}"/>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molnet är enda dekoren. Vill du infoga bild, använd då en annan typ av mallsida. </a:t>
            </a:r>
          </a:p>
          <a:p>
            <a:r>
              <a:rPr lang="sv-SE" sz="1400" dirty="0"/>
              <a:t>Se till att anpassa textmängden till textplatshållaren så den inte går ut över molnet för bästa läsbarhet.</a:t>
            </a:r>
          </a:p>
        </p:txBody>
      </p:sp>
      <p:sp>
        <p:nvSpPr>
          <p:cNvPr id="2" name="Platshållare för text 9">
            <a:extLst>
              <a:ext uri="{FF2B5EF4-FFF2-40B4-BE49-F238E27FC236}">
                <a16:creationId xmlns:a16="http://schemas.microsoft.com/office/drawing/2014/main" id="{EC4AD334-D2B9-9A67-5EB7-99254A32A88B}"/>
              </a:ext>
            </a:extLst>
          </p:cNvPr>
          <p:cNvSpPr>
            <a:spLocks noGrp="1"/>
          </p:cNvSpPr>
          <p:nvPr>
            <p:ph type="body" sz="quarter" idx="13"/>
          </p:nvPr>
        </p:nvSpPr>
        <p:spPr>
          <a:xfrm>
            <a:off x="639764" y="1808162"/>
            <a:ext cx="7764461" cy="41608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pic>
        <p:nvPicPr>
          <p:cNvPr id="7" name="Bildobjekt 9">
            <a:extLst>
              <a:ext uri="{FF2B5EF4-FFF2-40B4-BE49-F238E27FC236}">
                <a16:creationId xmlns:a16="http://schemas.microsoft.com/office/drawing/2014/main" id="{FBD619E8-F7C3-5C30-3F42-680ECC9A91CA}"/>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32539588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Kontaktsida">
    <p:spTree>
      <p:nvGrpSpPr>
        <p:cNvPr id="1" name=""/>
        <p:cNvGrpSpPr/>
        <p:nvPr/>
      </p:nvGrpSpPr>
      <p:grpSpPr>
        <a:xfrm>
          <a:off x="0" y="0"/>
          <a:ext cx="0" cy="0"/>
          <a:chOff x="0" y="0"/>
          <a:chExt cx="0" cy="0"/>
        </a:xfrm>
      </p:grpSpPr>
      <p:pic>
        <p:nvPicPr>
          <p:cNvPr id="15" name="Bildobjekt 14">
            <a:extLst>
              <a:ext uri="{FF2B5EF4-FFF2-40B4-BE49-F238E27FC236}">
                <a16:creationId xmlns:a16="http://schemas.microsoft.com/office/drawing/2014/main" id="{98786BA4-903B-479F-9D70-DE3764B6901F}"/>
              </a:ext>
            </a:extLst>
          </p:cNvPr>
          <p:cNvPicPr>
            <a:picLocks noChangeAspect="1"/>
          </p:cNvPicPr>
          <p:nvPr userDrawn="1"/>
        </p:nvPicPr>
        <p:blipFill rotWithShape="1">
          <a:blip r:embed="rId2">
            <a:extLst>
              <a:ext uri="{28A0092B-C50C-407E-A947-70E740481C1C}">
                <a14:useLocalDpi xmlns:a14="http://schemas.microsoft.com/office/drawing/2010/main"/>
              </a:ext>
            </a:extLst>
          </a:blip>
          <a:srcRect/>
          <a:stretch/>
        </p:blipFill>
        <p:spPr>
          <a:xfrm>
            <a:off x="4819650" y="666251"/>
            <a:ext cx="7372350" cy="6191750"/>
          </a:xfrm>
          <a:prstGeom prst="rect">
            <a:avLst/>
          </a:prstGeom>
        </p:spPr>
      </p:pic>
      <p:sp>
        <p:nvSpPr>
          <p:cNvPr id="2" name="Rubrik 1">
            <a:extLst>
              <a:ext uri="{FF2B5EF4-FFF2-40B4-BE49-F238E27FC236}">
                <a16:creationId xmlns:a16="http://schemas.microsoft.com/office/drawing/2014/main" id="{672A561D-DAC6-4902-9B6A-06B7CFA2CE53}"/>
              </a:ext>
            </a:extLst>
          </p:cNvPr>
          <p:cNvSpPr>
            <a:spLocks noGrp="1"/>
          </p:cNvSpPr>
          <p:nvPr>
            <p:ph type="title" hasCustomPrompt="1"/>
          </p:nvPr>
        </p:nvSpPr>
        <p:spPr>
          <a:xfrm>
            <a:off x="2266949" y="666750"/>
            <a:ext cx="4000501" cy="365125"/>
          </a:xfrm>
        </p:spPr>
        <p:txBody>
          <a:bodyPr anchor="ctr"/>
          <a:lstStyle>
            <a:lvl1pPr>
              <a:defRPr sz="2000" b="1"/>
            </a:lvl1pPr>
          </a:lstStyle>
          <a:p>
            <a:r>
              <a:rPr lang="sv-SE" dirty="0"/>
              <a:t>Förnamn Efternamn</a:t>
            </a:r>
          </a:p>
        </p:txBody>
      </p:sp>
      <p:sp>
        <p:nvSpPr>
          <p:cNvPr id="7" name="Platshållare för text 6">
            <a:extLst>
              <a:ext uri="{FF2B5EF4-FFF2-40B4-BE49-F238E27FC236}">
                <a16:creationId xmlns:a16="http://schemas.microsoft.com/office/drawing/2014/main" id="{E8DE1D47-7EC0-4963-940D-4E4F709C70D8}"/>
              </a:ext>
            </a:extLst>
          </p:cNvPr>
          <p:cNvSpPr>
            <a:spLocks noGrp="1"/>
          </p:cNvSpPr>
          <p:nvPr>
            <p:ph type="body" sz="quarter" idx="13" hasCustomPrompt="1"/>
          </p:nvPr>
        </p:nvSpPr>
        <p:spPr>
          <a:xfrm>
            <a:off x="2266948" y="1079399"/>
            <a:ext cx="4000499" cy="438150"/>
          </a:xfrm>
        </p:spPr>
        <p:txBody>
          <a:bodyPr anchor="ctr">
            <a:normAutofit/>
          </a:bodyPr>
          <a:lstStyle>
            <a:lvl1pPr marL="0" indent="0">
              <a:buNone/>
              <a:defRPr sz="2000">
                <a:latin typeface="+mj-lt"/>
              </a:defRPr>
            </a:lvl1pPr>
          </a:lstStyle>
          <a:p>
            <a:pPr lvl="0"/>
            <a:r>
              <a:rPr lang="sv-SE" dirty="0"/>
              <a:t>Mail:</a:t>
            </a:r>
          </a:p>
        </p:txBody>
      </p:sp>
      <p:sp>
        <p:nvSpPr>
          <p:cNvPr id="13" name="Platshållare för text 6">
            <a:extLst>
              <a:ext uri="{FF2B5EF4-FFF2-40B4-BE49-F238E27FC236}">
                <a16:creationId xmlns:a16="http://schemas.microsoft.com/office/drawing/2014/main" id="{4109FDD4-BABA-47BF-997B-3FFFA1E1E202}"/>
              </a:ext>
            </a:extLst>
          </p:cNvPr>
          <p:cNvSpPr>
            <a:spLocks noGrp="1"/>
          </p:cNvSpPr>
          <p:nvPr>
            <p:ph type="body" sz="quarter" idx="14" hasCustomPrompt="1"/>
          </p:nvPr>
        </p:nvSpPr>
        <p:spPr>
          <a:xfrm>
            <a:off x="2266949" y="1565073"/>
            <a:ext cx="4000500" cy="438150"/>
          </a:xfrm>
        </p:spPr>
        <p:txBody>
          <a:bodyPr anchor="ctr">
            <a:normAutofit/>
          </a:bodyPr>
          <a:lstStyle>
            <a:lvl1pPr marL="0" indent="0">
              <a:buNone/>
              <a:defRPr sz="2000">
                <a:latin typeface="+mj-lt"/>
              </a:defRPr>
            </a:lvl1pPr>
          </a:lstStyle>
          <a:p>
            <a:pPr lvl="0"/>
            <a:r>
              <a:rPr lang="sv-SE" dirty="0"/>
              <a:t>Telefon:</a:t>
            </a:r>
          </a:p>
        </p:txBody>
      </p:sp>
      <p:sp>
        <p:nvSpPr>
          <p:cNvPr id="14" name="Platshållare för bild 13">
            <a:extLst>
              <a:ext uri="{FF2B5EF4-FFF2-40B4-BE49-F238E27FC236}">
                <a16:creationId xmlns:a16="http://schemas.microsoft.com/office/drawing/2014/main" id="{A2AFE334-1578-4E1D-9442-E0BEB7778A13}"/>
              </a:ext>
            </a:extLst>
          </p:cNvPr>
          <p:cNvSpPr>
            <a:spLocks noGrp="1"/>
          </p:cNvSpPr>
          <p:nvPr>
            <p:ph type="pic" sz="quarter" idx="15"/>
          </p:nvPr>
        </p:nvSpPr>
        <p:spPr>
          <a:xfrm>
            <a:off x="636346" y="666749"/>
            <a:ext cx="1332000" cy="1980000"/>
          </a:xfrm>
        </p:spPr>
        <p:txBody>
          <a:bodyPr/>
          <a:lstStyle>
            <a:lvl1pPr marL="0" indent="0">
              <a:buNone/>
              <a:defRPr sz="1600"/>
            </a:lvl1pPr>
          </a:lstStyle>
          <a:p>
            <a:r>
              <a:rPr lang="sv-SE"/>
              <a:t>Klicka på ikonen för att lägga till en bild</a:t>
            </a:r>
            <a:endParaRPr lang="sv-SE" dirty="0"/>
          </a:p>
        </p:txBody>
      </p:sp>
      <p:sp>
        <p:nvSpPr>
          <p:cNvPr id="3" name="Platshållare för datum 2">
            <a:extLst>
              <a:ext uri="{FF2B5EF4-FFF2-40B4-BE49-F238E27FC236}">
                <a16:creationId xmlns:a16="http://schemas.microsoft.com/office/drawing/2014/main" id="{524F6394-DC65-4FD8-901C-60446539F042}"/>
              </a:ext>
            </a:extLst>
          </p:cNvPr>
          <p:cNvSpPr>
            <a:spLocks noGrp="1"/>
          </p:cNvSpPr>
          <p:nvPr>
            <p:ph type="dt" sz="half" idx="10"/>
          </p:nvPr>
        </p:nvSpPr>
        <p:spPr/>
        <p:txBody>
          <a:bodyPr/>
          <a:lstStyle/>
          <a:p>
            <a:r>
              <a:rPr lang="sv-SE" dirty="0"/>
              <a:t>20xx-xx-xx</a:t>
            </a:r>
          </a:p>
        </p:txBody>
      </p:sp>
      <p:sp>
        <p:nvSpPr>
          <p:cNvPr id="4" name="Platshållare för sidfot 3">
            <a:extLst>
              <a:ext uri="{FF2B5EF4-FFF2-40B4-BE49-F238E27FC236}">
                <a16:creationId xmlns:a16="http://schemas.microsoft.com/office/drawing/2014/main" id="{C8508B29-8050-4075-B985-559078142C8C}"/>
              </a:ext>
            </a:extLst>
          </p:cNvPr>
          <p:cNvSpPr>
            <a:spLocks noGrp="1"/>
          </p:cNvSpPr>
          <p:nvPr>
            <p:ph type="ftr" sz="quarter" idx="11"/>
          </p:nvPr>
        </p:nvSpPr>
        <p:spPr/>
        <p:txBody>
          <a:bodyPr/>
          <a:lstStyle/>
          <a:p>
            <a:r>
              <a:rPr lang="sv-SE" dirty="0"/>
              <a:t>Sidfot om man väljer att infoga en sådan i sin presentation</a:t>
            </a:r>
          </a:p>
        </p:txBody>
      </p:sp>
      <p:sp>
        <p:nvSpPr>
          <p:cNvPr id="5" name="Platshållare för bildnummer 4">
            <a:extLst>
              <a:ext uri="{FF2B5EF4-FFF2-40B4-BE49-F238E27FC236}">
                <a16:creationId xmlns:a16="http://schemas.microsoft.com/office/drawing/2014/main" id="{B391F019-F576-4BF4-8A25-29E86D5B4498}"/>
              </a:ext>
            </a:extLst>
          </p:cNvPr>
          <p:cNvSpPr>
            <a:spLocks noGrp="1"/>
          </p:cNvSpPr>
          <p:nvPr>
            <p:ph type="sldNum" sz="quarter" idx="12"/>
          </p:nvPr>
        </p:nvSpPr>
        <p:spPr/>
        <p:txBody>
          <a:bodyPr/>
          <a:lstStyle/>
          <a:p>
            <a:fld id="{24DB4950-D2E7-4B1F-BC4A-EE048054108A}" type="slidenum">
              <a:rPr lang="sv-SE" smtClean="0"/>
              <a:t>‹#›</a:t>
            </a:fld>
            <a:endParaRPr lang="sv-SE" dirty="0"/>
          </a:p>
        </p:txBody>
      </p:sp>
      <p:sp>
        <p:nvSpPr>
          <p:cNvPr id="12" name="textruta 11">
            <a:extLst>
              <a:ext uri="{FF2B5EF4-FFF2-40B4-BE49-F238E27FC236}">
                <a16:creationId xmlns:a16="http://schemas.microsoft.com/office/drawing/2014/main" id="{59213FD1-3E18-4067-8D54-EF13F8E4415D}"/>
              </a:ext>
            </a:extLst>
          </p:cNvPr>
          <p:cNvSpPr txBox="1"/>
          <p:nvPr userDrawn="1"/>
        </p:nvSpPr>
        <p:spPr>
          <a:xfrm>
            <a:off x="0" y="-639762"/>
            <a:ext cx="12193200" cy="523220"/>
          </a:xfrm>
          <a:prstGeom prst="rect">
            <a:avLst/>
          </a:prstGeom>
          <a:solidFill>
            <a:schemeClr val="bg1"/>
          </a:solidFill>
        </p:spPr>
        <p:txBody>
          <a:bodyPr wrap="square" lIns="144000" rIns="144000" rtlCol="0">
            <a:spAutoFit/>
          </a:bodyPr>
          <a:lstStyle/>
          <a:p>
            <a:r>
              <a:rPr lang="sv-SE" sz="1400" dirty="0"/>
              <a:t>På denna sida får INTE bilder infogas utöver bilden i bildplatshållaren, molnet är enda dekoren. Vill du infoga bild, använd då en annan typ av mallsida. </a:t>
            </a:r>
          </a:p>
          <a:p>
            <a:r>
              <a:rPr lang="sv-SE" sz="1400" dirty="0"/>
              <a:t>Se till att anpassa textmängden till textplatshållaren så den inte går ut över molnet för bästa läsbarhet.</a:t>
            </a:r>
          </a:p>
        </p:txBody>
      </p:sp>
      <p:pic>
        <p:nvPicPr>
          <p:cNvPr id="6" name="Bildobjekt 9">
            <a:extLst>
              <a:ext uri="{FF2B5EF4-FFF2-40B4-BE49-F238E27FC236}">
                <a16:creationId xmlns:a16="http://schemas.microsoft.com/office/drawing/2014/main" id="{C8567263-096D-BFD5-1A0A-CF88FA33C23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795729" y="5956315"/>
            <a:ext cx="2012116" cy="634970"/>
          </a:xfrm>
          <a:prstGeom prst="rect">
            <a:avLst/>
          </a:prstGeom>
        </p:spPr>
      </p:pic>
    </p:spTree>
    <p:extLst>
      <p:ext uri="{BB962C8B-B14F-4D97-AF65-F5344CB8AC3E}">
        <p14:creationId xmlns:p14="http://schemas.microsoft.com/office/powerpoint/2010/main" val="20521479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Slutsida">
    <p:bg>
      <p:bgPr>
        <a:solidFill>
          <a:schemeClr val="accent5"/>
        </a:solidFill>
        <a:effectLst/>
      </p:bgPr>
    </p:bg>
    <p:spTree>
      <p:nvGrpSpPr>
        <p:cNvPr id="1" name=""/>
        <p:cNvGrpSpPr/>
        <p:nvPr/>
      </p:nvGrpSpPr>
      <p:grpSpPr>
        <a:xfrm>
          <a:off x="0" y="0"/>
          <a:ext cx="0" cy="0"/>
          <a:chOff x="0" y="0"/>
          <a:chExt cx="0" cy="0"/>
        </a:xfrm>
      </p:grpSpPr>
      <p:sp>
        <p:nvSpPr>
          <p:cNvPr id="4" name="Platshållare för datum 3">
            <a:extLst>
              <a:ext uri="{FF2B5EF4-FFF2-40B4-BE49-F238E27FC236}">
                <a16:creationId xmlns:a16="http://schemas.microsoft.com/office/drawing/2014/main" id="{B08C93E5-7595-473E-9DBB-3799E27C697D}"/>
              </a:ext>
            </a:extLst>
          </p:cNvPr>
          <p:cNvSpPr>
            <a:spLocks noGrp="1"/>
          </p:cNvSpPr>
          <p:nvPr>
            <p:ph type="dt" sz="half" idx="10"/>
          </p:nvPr>
        </p:nvSpPr>
        <p:spPr/>
        <p:txBody>
          <a:bodyPr/>
          <a:lstStyle>
            <a:lvl1pPr>
              <a:defRPr>
                <a:solidFill>
                  <a:schemeClr val="bg1"/>
                </a:solidFill>
              </a:defRPr>
            </a:lvl1pPr>
          </a:lstStyle>
          <a:p>
            <a:r>
              <a:rPr lang="sv-SE" dirty="0"/>
              <a:t>20xx-xx-xx</a:t>
            </a:r>
          </a:p>
        </p:txBody>
      </p:sp>
      <p:sp>
        <p:nvSpPr>
          <p:cNvPr id="5" name="Platshållare för sidfot 4">
            <a:extLst>
              <a:ext uri="{FF2B5EF4-FFF2-40B4-BE49-F238E27FC236}">
                <a16:creationId xmlns:a16="http://schemas.microsoft.com/office/drawing/2014/main" id="{811D74C4-B564-431C-AD3B-A7E715A4C8E8}"/>
              </a:ext>
            </a:extLst>
          </p:cNvPr>
          <p:cNvSpPr>
            <a:spLocks noGrp="1"/>
          </p:cNvSpPr>
          <p:nvPr>
            <p:ph type="ftr" sz="quarter" idx="11"/>
          </p:nvPr>
        </p:nvSpPr>
        <p:spPr/>
        <p:txBody>
          <a:bodyPr/>
          <a:lstStyle>
            <a:lvl1pPr>
              <a:defRPr>
                <a:solidFill>
                  <a:schemeClr val="bg1"/>
                </a:solidFill>
              </a:defRPr>
            </a:lvl1pPr>
          </a:lstStyle>
          <a:p>
            <a:r>
              <a:rPr lang="sv-SE" dirty="0"/>
              <a:t>Sidfot om man väljer att infoga en sådan i sin presentation</a:t>
            </a:r>
          </a:p>
        </p:txBody>
      </p:sp>
      <p:sp>
        <p:nvSpPr>
          <p:cNvPr id="6" name="Platshållare för bildnummer 5">
            <a:extLst>
              <a:ext uri="{FF2B5EF4-FFF2-40B4-BE49-F238E27FC236}">
                <a16:creationId xmlns:a16="http://schemas.microsoft.com/office/drawing/2014/main" id="{5B06D967-945C-40B2-8BBB-D8CBCC565526}"/>
              </a:ext>
            </a:extLst>
          </p:cNvPr>
          <p:cNvSpPr>
            <a:spLocks noGrp="1"/>
          </p:cNvSpPr>
          <p:nvPr>
            <p:ph type="sldNum" sz="quarter" idx="12"/>
          </p:nvPr>
        </p:nvSpPr>
        <p:spPr/>
        <p:txBody>
          <a:bodyPr/>
          <a:lstStyle>
            <a:lvl1pPr>
              <a:defRPr>
                <a:solidFill>
                  <a:schemeClr val="bg1"/>
                </a:solidFill>
              </a:defRPr>
            </a:lvl1pPr>
          </a:lstStyle>
          <a:p>
            <a:fld id="{24DB4950-D2E7-4B1F-BC4A-EE048054108A}" type="slidenum">
              <a:rPr lang="sv-SE" smtClean="0"/>
              <a:pPr/>
              <a:t>‹#›</a:t>
            </a:fld>
            <a:endParaRPr lang="sv-SE" dirty="0"/>
          </a:p>
        </p:txBody>
      </p:sp>
      <p:pic>
        <p:nvPicPr>
          <p:cNvPr id="7" name="Bildobjekt 6">
            <a:extLst>
              <a:ext uri="{FF2B5EF4-FFF2-40B4-BE49-F238E27FC236}">
                <a16:creationId xmlns:a16="http://schemas.microsoft.com/office/drawing/2014/main" id="{E1F4C3BD-E6E1-4D1F-B30A-8284B67E87A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3522949" y="2615756"/>
            <a:ext cx="5146101" cy="1626488"/>
          </a:xfrm>
          <a:prstGeom prst="rect">
            <a:avLst/>
          </a:prstGeom>
        </p:spPr>
      </p:pic>
      <p:sp>
        <p:nvSpPr>
          <p:cNvPr id="9" name="textruta 8">
            <a:extLst>
              <a:ext uri="{FF2B5EF4-FFF2-40B4-BE49-F238E27FC236}">
                <a16:creationId xmlns:a16="http://schemas.microsoft.com/office/drawing/2014/main" id="{42E96C2D-C8F6-45AD-B0DF-DEF2ED32D6EC}"/>
              </a:ext>
            </a:extLst>
          </p:cNvPr>
          <p:cNvSpPr txBox="1"/>
          <p:nvPr userDrawn="1"/>
        </p:nvSpPr>
        <p:spPr>
          <a:xfrm>
            <a:off x="0" y="-422129"/>
            <a:ext cx="12193200" cy="307777"/>
          </a:xfrm>
          <a:prstGeom prst="rect">
            <a:avLst/>
          </a:prstGeom>
          <a:solidFill>
            <a:schemeClr val="bg1"/>
          </a:solidFill>
        </p:spPr>
        <p:txBody>
          <a:bodyPr wrap="square" lIns="144000" rIns="144000" rtlCol="0">
            <a:spAutoFit/>
          </a:bodyPr>
          <a:lstStyle/>
          <a:p>
            <a:r>
              <a:rPr lang="sv-SE" sz="1400" dirty="0"/>
              <a:t>För att byta färg, högerklicka på sidan, välj ”Formatera bakgrund”, välj ”Hel fyllning” och välj den färg du vill ska fylla sidan.</a:t>
            </a:r>
          </a:p>
        </p:txBody>
      </p:sp>
    </p:spTree>
    <p:extLst>
      <p:ext uri="{BB962C8B-B14F-4D97-AF65-F5344CB8AC3E}">
        <p14:creationId xmlns:p14="http://schemas.microsoft.com/office/powerpoint/2010/main" val="2813240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Sidor efter denna sida tillhör ej mallen">
    <p:spTree>
      <p:nvGrpSpPr>
        <p:cNvPr id="1" name=""/>
        <p:cNvGrpSpPr/>
        <p:nvPr/>
      </p:nvGrpSpPr>
      <p:grpSpPr>
        <a:xfrm>
          <a:off x="0" y="0"/>
          <a:ext cx="0" cy="0"/>
          <a:chOff x="0" y="0"/>
          <a:chExt cx="0" cy="0"/>
        </a:xfrm>
      </p:grpSpPr>
      <p:sp>
        <p:nvSpPr>
          <p:cNvPr id="5" name="textruta 4">
            <a:extLst>
              <a:ext uri="{FF2B5EF4-FFF2-40B4-BE49-F238E27FC236}">
                <a16:creationId xmlns:a16="http://schemas.microsoft.com/office/drawing/2014/main" id="{4405A5C8-297E-E3EB-142A-5DE16BD606D2}"/>
              </a:ext>
            </a:extLst>
          </p:cNvPr>
          <p:cNvSpPr txBox="1"/>
          <p:nvPr userDrawn="1"/>
        </p:nvSpPr>
        <p:spPr>
          <a:xfrm>
            <a:off x="1676400" y="2344088"/>
            <a:ext cx="8839200" cy="2862322"/>
          </a:xfrm>
          <a:prstGeom prst="rect">
            <a:avLst/>
          </a:prstGeom>
          <a:noFill/>
        </p:spPr>
        <p:txBody>
          <a:bodyPr wrap="square" rtlCol="0">
            <a:spAutoFit/>
          </a:bodyPr>
          <a:lstStyle/>
          <a:p>
            <a:pPr algn="ctr">
              <a:lnSpc>
                <a:spcPct val="90000"/>
              </a:lnSpc>
            </a:pPr>
            <a:r>
              <a:rPr lang="sv-SE" sz="5000" b="0" kern="1200" dirty="0">
                <a:solidFill>
                  <a:schemeClr val="tx1"/>
                </a:solidFill>
                <a:latin typeface="+mj-lt"/>
                <a:ea typeface="+mj-ea"/>
                <a:cs typeface="+mj-cs"/>
              </a:rPr>
              <a:t>Sidor efter denna sida tillhör </a:t>
            </a:r>
            <a:br>
              <a:rPr lang="sv-SE" sz="5000" b="0" kern="1200" dirty="0">
                <a:solidFill>
                  <a:schemeClr val="tx1"/>
                </a:solidFill>
                <a:latin typeface="+mj-lt"/>
                <a:ea typeface="+mj-ea"/>
                <a:cs typeface="+mj-cs"/>
              </a:rPr>
            </a:br>
            <a:r>
              <a:rPr lang="sv-SE" sz="5000" b="0" kern="1200" dirty="0">
                <a:solidFill>
                  <a:schemeClr val="tx1"/>
                </a:solidFill>
                <a:latin typeface="+mj-lt"/>
                <a:ea typeface="+mj-ea"/>
                <a:cs typeface="+mj-cs"/>
              </a:rPr>
              <a:t>ej mallen. Byt till en layout som ligger innan denna sida för att hålla dig till mallen.</a:t>
            </a:r>
          </a:p>
        </p:txBody>
      </p:sp>
    </p:spTree>
    <p:extLst>
      <p:ext uri="{BB962C8B-B14F-4D97-AF65-F5344CB8AC3E}">
        <p14:creationId xmlns:p14="http://schemas.microsoft.com/office/powerpoint/2010/main" val="3824941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2.sv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3512EBFF-0A5E-42EA-92A6-B3F7CE2A9F5C}"/>
              </a:ext>
            </a:extLst>
          </p:cNvPr>
          <p:cNvSpPr>
            <a:spLocks noGrp="1"/>
          </p:cNvSpPr>
          <p:nvPr>
            <p:ph type="title"/>
          </p:nvPr>
        </p:nvSpPr>
        <p:spPr>
          <a:xfrm>
            <a:off x="639792" y="500067"/>
            <a:ext cx="10714007" cy="1133475"/>
          </a:xfrm>
          <a:prstGeom prst="rect">
            <a:avLst/>
          </a:prstGeom>
        </p:spPr>
        <p:txBody>
          <a:bodyPr vert="horz" lIns="0" tIns="0" rIns="0" bIns="0" rtlCol="0" anchor="t">
            <a:normAutofit/>
          </a:bodyPr>
          <a:lstStyle/>
          <a:p>
            <a:r>
              <a:rPr lang="sv-SE" dirty="0"/>
              <a:t>KLICKA FÖR ATT ÄNDRA RUBRIK</a:t>
            </a:r>
          </a:p>
        </p:txBody>
      </p:sp>
      <p:sp>
        <p:nvSpPr>
          <p:cNvPr id="3" name="Platshållare för text 2">
            <a:extLst>
              <a:ext uri="{FF2B5EF4-FFF2-40B4-BE49-F238E27FC236}">
                <a16:creationId xmlns:a16="http://schemas.microsoft.com/office/drawing/2014/main" id="{E49BA34E-B4BF-4408-8F7B-DF53C1325996}"/>
              </a:ext>
            </a:extLst>
          </p:cNvPr>
          <p:cNvSpPr>
            <a:spLocks noGrp="1"/>
          </p:cNvSpPr>
          <p:nvPr>
            <p:ph type="body" idx="1"/>
          </p:nvPr>
        </p:nvSpPr>
        <p:spPr>
          <a:xfrm>
            <a:off x="639793" y="1808163"/>
            <a:ext cx="10714007" cy="4147661"/>
          </a:xfrm>
          <a:prstGeom prst="rect">
            <a:avLst/>
          </a:prstGeom>
        </p:spPr>
        <p:txBody>
          <a:bodyPr vert="horz" lIns="0" tIns="0" rIns="0" bIns="0" rtlCol="0">
            <a:noAutofit/>
          </a:bodyPr>
          <a:lstStyle/>
          <a:p>
            <a:pPr lvl="0"/>
            <a:r>
              <a:rPr lang="sv-SE" dirty="0"/>
              <a:t>Redigera format för bakgrundstext</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721C3A22-1EA6-4603-B419-F7A46993714E}"/>
              </a:ext>
            </a:extLst>
          </p:cNvPr>
          <p:cNvSpPr>
            <a:spLocks noGrp="1"/>
          </p:cNvSpPr>
          <p:nvPr>
            <p:ph type="dt" sz="half" idx="2"/>
          </p:nvPr>
        </p:nvSpPr>
        <p:spPr>
          <a:xfrm>
            <a:off x="639793" y="6356350"/>
            <a:ext cx="2941607"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sv-SE" dirty="0"/>
              <a:t>20xx-xx-xx</a:t>
            </a:r>
          </a:p>
        </p:txBody>
      </p:sp>
      <p:sp>
        <p:nvSpPr>
          <p:cNvPr id="5" name="Platshållare för sidfot 4">
            <a:extLst>
              <a:ext uri="{FF2B5EF4-FFF2-40B4-BE49-F238E27FC236}">
                <a16:creationId xmlns:a16="http://schemas.microsoft.com/office/drawing/2014/main" id="{B64971C2-088F-43EC-A7C4-7B2DDF36BC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j-lt"/>
              </a:defRPr>
            </a:lvl1pPr>
          </a:lstStyle>
          <a:p>
            <a:r>
              <a:rPr lang="sv-SE" dirty="0"/>
              <a:t>Sidfot om man väljer att infoga en sådan i sin presentation</a:t>
            </a:r>
          </a:p>
        </p:txBody>
      </p:sp>
      <p:sp>
        <p:nvSpPr>
          <p:cNvPr id="6" name="Platshållare för bildnummer 5">
            <a:extLst>
              <a:ext uri="{FF2B5EF4-FFF2-40B4-BE49-F238E27FC236}">
                <a16:creationId xmlns:a16="http://schemas.microsoft.com/office/drawing/2014/main" id="{0864CD66-6F9F-486E-843C-7E61E4953B8F}"/>
              </a:ext>
            </a:extLst>
          </p:cNvPr>
          <p:cNvSpPr>
            <a:spLocks noGrp="1"/>
          </p:cNvSpPr>
          <p:nvPr>
            <p:ph type="sldNum" sz="quarter" idx="4"/>
          </p:nvPr>
        </p:nvSpPr>
        <p:spPr>
          <a:xfrm>
            <a:off x="8610600" y="6356350"/>
            <a:ext cx="733425" cy="365125"/>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24DB4950-D2E7-4B1F-BC4A-EE048054108A}" type="slidenum">
              <a:rPr lang="sv-SE" smtClean="0"/>
              <a:pPr/>
              <a:t>‹#›</a:t>
            </a:fld>
            <a:endParaRPr lang="sv-SE" dirty="0"/>
          </a:p>
        </p:txBody>
      </p:sp>
      <p:pic>
        <p:nvPicPr>
          <p:cNvPr id="10" name="Bildobjekt 9">
            <a:extLst>
              <a:ext uri="{FF2B5EF4-FFF2-40B4-BE49-F238E27FC236}">
                <a16:creationId xmlns:a16="http://schemas.microsoft.com/office/drawing/2014/main" id="{EF08A0FB-003D-4442-B66D-5B415FAC1E2F}"/>
              </a:ext>
            </a:extLst>
          </p:cNvPr>
          <p:cNvPicPr>
            <a:picLocks noChangeAspect="1"/>
          </p:cNvPicPr>
          <p:nvPr userDrawn="1"/>
        </p:nvPicPr>
        <p:blipFill>
          <a:blip r:embed="rId31">
            <a:extLst>
              <a:ext uri="{28A0092B-C50C-407E-A947-70E740481C1C}">
                <a14:useLocalDpi xmlns:a14="http://schemas.microsoft.com/office/drawing/2010/main" val="0"/>
              </a:ext>
              <a:ext uri="{96DAC541-7B7A-43D3-8B79-37D633B846F1}">
                <asvg:svgBlip xmlns:asvg="http://schemas.microsoft.com/office/drawing/2016/SVG/main" r:embed="rId32"/>
              </a:ext>
            </a:extLst>
          </a:blip>
          <a:srcRect/>
          <a:stretch/>
        </p:blipFill>
        <p:spPr>
          <a:xfrm>
            <a:off x="9795729" y="5955824"/>
            <a:ext cx="2012116" cy="635953"/>
          </a:xfrm>
          <a:prstGeom prst="rect">
            <a:avLst/>
          </a:prstGeom>
        </p:spPr>
      </p:pic>
    </p:spTree>
    <p:extLst>
      <p:ext uri="{BB962C8B-B14F-4D97-AF65-F5344CB8AC3E}">
        <p14:creationId xmlns:p14="http://schemas.microsoft.com/office/powerpoint/2010/main" val="2313512763"/>
      </p:ext>
    </p:extLst>
  </p:cSld>
  <p:clrMap bg1="lt1" tx1="dk1" bg2="lt2" tx2="dk2" accent1="accent1" accent2="accent2" accent3="accent3" accent4="accent4" accent5="accent5" accent6="accent6" hlink="hlink" folHlink="folHlink"/>
  <p:sldLayoutIdLst>
    <p:sldLayoutId id="2147483660" r:id="rId1"/>
    <p:sldLayoutId id="2147483686" r:id="rId2"/>
    <p:sldLayoutId id="2147483689" r:id="rId3"/>
    <p:sldLayoutId id="2147483650" r:id="rId4"/>
    <p:sldLayoutId id="2147483690" r:id="rId5"/>
    <p:sldLayoutId id="2147483691" r:id="rId6"/>
    <p:sldLayoutId id="2147483699" r:id="rId7"/>
    <p:sldLayoutId id="2147483700" r:id="rId8"/>
    <p:sldLayoutId id="2147483688" r:id="rId9"/>
    <p:sldLayoutId id="2147483663" r:id="rId10"/>
    <p:sldLayoutId id="2147483657" r:id="rId11"/>
    <p:sldLayoutId id="2147483664" r:id="rId12"/>
    <p:sldLayoutId id="2147483687" r:id="rId13"/>
    <p:sldLayoutId id="2147483667" r:id="rId14"/>
    <p:sldLayoutId id="2147483681" r:id="rId15"/>
    <p:sldLayoutId id="2147483668" r:id="rId16"/>
    <p:sldLayoutId id="2147483682" r:id="rId17"/>
    <p:sldLayoutId id="2147483695" r:id="rId18"/>
    <p:sldLayoutId id="2147483696" r:id="rId19"/>
    <p:sldLayoutId id="2147483665" r:id="rId20"/>
    <p:sldLayoutId id="2147483683" r:id="rId21"/>
    <p:sldLayoutId id="2147483666" r:id="rId22"/>
    <p:sldLayoutId id="2147483684" r:id="rId23"/>
    <p:sldLayoutId id="2147483692" r:id="rId24"/>
    <p:sldLayoutId id="2147483693" r:id="rId25"/>
    <p:sldLayoutId id="2147483694" r:id="rId26"/>
    <p:sldLayoutId id="2147483676" r:id="rId27"/>
    <p:sldLayoutId id="2147483649" r:id="rId28"/>
    <p:sldLayoutId id="2147483698" r:id="rId29"/>
  </p:sldLayoutIdLst>
  <p:hf sldNum="0" hdr="0" ftr="0" dt="0"/>
  <p:txStyles>
    <p:titleStyle>
      <a:lvl1pPr algn="l" defTabSz="914400" rtl="0" eaLnBrk="1" latinLnBrk="0" hangingPunct="1">
        <a:lnSpc>
          <a:spcPct val="90000"/>
        </a:lnSpc>
        <a:spcBef>
          <a:spcPct val="0"/>
        </a:spcBef>
        <a:buNone/>
        <a:defRPr sz="4200" kern="1200" cap="all" baseline="0">
          <a:solidFill>
            <a:schemeClr val="tx1"/>
          </a:solidFill>
          <a:latin typeface="+mj-lt"/>
          <a:ea typeface="+mj-ea"/>
          <a:cs typeface="+mj-cs"/>
        </a:defRPr>
      </a:lvl1pPr>
    </p:titleStyle>
    <p:bodyStyle>
      <a:lvl1pPr marL="180000" indent="-1800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360000" indent="-180000" algn="l" defTabSz="914400" rtl="0" eaLnBrk="1" latinLnBrk="0" hangingPunct="1">
        <a:lnSpc>
          <a:spcPct val="90000"/>
        </a:lnSpc>
        <a:spcBef>
          <a:spcPts val="500"/>
        </a:spcBef>
        <a:buFont typeface="Gill Sans MT" panose="020B0502020104020203" pitchFamily="34" charset="0"/>
        <a:buChar char="­"/>
        <a:defRPr sz="1800" kern="1200">
          <a:solidFill>
            <a:schemeClr val="tx1"/>
          </a:solidFill>
          <a:latin typeface="+mn-lt"/>
          <a:ea typeface="+mn-ea"/>
          <a:cs typeface="+mn-cs"/>
        </a:defRPr>
      </a:lvl2pPr>
      <a:lvl3pPr marL="540000" indent="-180000" algn="l" defTabSz="914400" rtl="0" eaLnBrk="1" latinLnBrk="0" hangingPunct="1">
        <a:lnSpc>
          <a:spcPct val="90000"/>
        </a:lnSpc>
        <a:spcBef>
          <a:spcPts val="500"/>
        </a:spcBef>
        <a:buFont typeface="Gill Sans MT" panose="020B0502020104020203"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90000"/>
        </a:lnSpc>
        <a:spcBef>
          <a:spcPts val="500"/>
        </a:spcBef>
        <a:buFont typeface="Gill Sans MT" panose="020B0502020104020203" pitchFamily="34" charset="0"/>
        <a:buChar char="­"/>
        <a:defRPr sz="1400" kern="1200">
          <a:solidFill>
            <a:schemeClr val="tx1"/>
          </a:solidFill>
          <a:latin typeface="+mn-lt"/>
          <a:ea typeface="+mn-ea"/>
          <a:cs typeface="+mn-cs"/>
        </a:defRPr>
      </a:lvl4pPr>
      <a:lvl5pPr marL="900000" indent="-180000" algn="l" defTabSz="914400" rtl="0" eaLnBrk="1" latinLnBrk="0" hangingPunct="1">
        <a:lnSpc>
          <a:spcPct val="90000"/>
        </a:lnSpc>
        <a:spcBef>
          <a:spcPts val="500"/>
        </a:spcBef>
        <a:buFont typeface="Gill Sans MT" panose="020B0502020104020203" pitchFamily="34" charset="0"/>
        <a:buChar char="­"/>
        <a:defRPr sz="1400" kern="1200">
          <a:solidFill>
            <a:schemeClr val="tx1"/>
          </a:solidFill>
          <a:latin typeface="+mn-lt"/>
          <a:ea typeface="+mn-ea"/>
          <a:cs typeface="+mn-cs"/>
        </a:defRPr>
      </a:lvl5pPr>
      <a:lvl6pPr marL="1764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016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268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2520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253" userDrawn="1">
          <p15:clr>
            <a:srgbClr val="F26B43"/>
          </p15:clr>
        </p15:guide>
        <p15:guide id="2" pos="7439" userDrawn="1">
          <p15:clr>
            <a:srgbClr val="F26B43"/>
          </p15:clr>
        </p15:guide>
        <p15:guide id="3" orient="horz" pos="4087" userDrawn="1">
          <p15:clr>
            <a:srgbClr val="F26B43"/>
          </p15:clr>
        </p15:guide>
        <p15:guide id="4" orient="horz" pos="1139" userDrawn="1">
          <p15:clr>
            <a:srgbClr val="F26B43"/>
          </p15:clr>
        </p15:guide>
        <p15:guide id="5" orient="horz" pos="314" userDrawn="1">
          <p15:clr>
            <a:srgbClr val="F26B43"/>
          </p15:clr>
        </p15:guide>
        <p15:guide id="6" orient="horz" pos="3811" userDrawn="1">
          <p15:clr>
            <a:srgbClr val="F26B43"/>
          </p15:clr>
        </p15:guide>
        <p15:guide id="7" orient="horz" pos="3748" userDrawn="1">
          <p15:clr>
            <a:srgbClr val="F26B43"/>
          </p15:clr>
        </p15:guide>
        <p15:guide id="8" pos="6171" userDrawn="1">
          <p15:clr>
            <a:srgbClr val="F26B43"/>
          </p15:clr>
        </p15:guide>
        <p15:guide id="9" pos="40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hyperlink" Target="https://www.medicininstruktioner.se/hcp/ferring/klyx/" TargetMode="Externa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hyperlink" Target="http://www.ivo.se/" TargetMode="Externa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ubrik 8">
            <a:extLst>
              <a:ext uri="{FF2B5EF4-FFF2-40B4-BE49-F238E27FC236}">
                <a16:creationId xmlns:a16="http://schemas.microsoft.com/office/drawing/2014/main" id="{15D97D41-3B02-DCBA-4B57-679A6D5A44D9}"/>
              </a:ext>
            </a:extLst>
          </p:cNvPr>
          <p:cNvSpPr>
            <a:spLocks noGrp="1"/>
          </p:cNvSpPr>
          <p:nvPr>
            <p:ph type="title"/>
          </p:nvPr>
        </p:nvSpPr>
        <p:spPr/>
        <p:txBody>
          <a:bodyPr>
            <a:normAutofit fontScale="90000"/>
          </a:bodyPr>
          <a:lstStyle/>
          <a:p>
            <a:r>
              <a:rPr lang="sv-SE" dirty="0"/>
              <a:t>Delegering av läkemedelshantering inom hälso- och sjukvård</a:t>
            </a:r>
          </a:p>
        </p:txBody>
      </p:sp>
      <p:sp>
        <p:nvSpPr>
          <p:cNvPr id="10" name="Platshållare för text 9">
            <a:extLst>
              <a:ext uri="{FF2B5EF4-FFF2-40B4-BE49-F238E27FC236}">
                <a16:creationId xmlns:a16="http://schemas.microsoft.com/office/drawing/2014/main" id="{B41E2132-9B48-3E81-7F86-629431A11F09}"/>
              </a:ext>
            </a:extLst>
          </p:cNvPr>
          <p:cNvSpPr>
            <a:spLocks noGrp="1"/>
          </p:cNvSpPr>
          <p:nvPr>
            <p:ph type="body" sz="quarter" idx="16"/>
          </p:nvPr>
        </p:nvSpPr>
        <p:spPr/>
        <p:txBody>
          <a:bodyPr/>
          <a:lstStyle/>
          <a:p>
            <a:endParaRPr lang="sv-SE"/>
          </a:p>
        </p:txBody>
      </p:sp>
      <p:pic>
        <p:nvPicPr>
          <p:cNvPr id="2" name="Bild1">
            <a:hlinkClick r:id="" action="ppaction://media"/>
            <a:extLst>
              <a:ext uri="{FF2B5EF4-FFF2-40B4-BE49-F238E27FC236}">
                <a16:creationId xmlns:a16="http://schemas.microsoft.com/office/drawing/2014/main" id="{6AD0A00B-C662-422A-7144-17AEE6C9B0B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16306" y="5950028"/>
            <a:ext cx="487363" cy="487363"/>
          </a:xfrm>
          <a:prstGeom prst="rect">
            <a:avLst/>
          </a:prstGeom>
        </p:spPr>
      </p:pic>
    </p:spTree>
    <p:extLst>
      <p:ext uri="{BB962C8B-B14F-4D97-AF65-F5344CB8AC3E}">
        <p14:creationId xmlns:p14="http://schemas.microsoft.com/office/powerpoint/2010/main" val="250353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6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a:extLst>
              <a:ext uri="{FF2B5EF4-FFF2-40B4-BE49-F238E27FC236}">
                <a16:creationId xmlns:a16="http://schemas.microsoft.com/office/drawing/2014/main" id="{4FC9DA3C-8A30-76F9-8EA7-F514FE9AB8B4}"/>
              </a:ext>
            </a:extLst>
          </p:cNvPr>
          <p:cNvSpPr>
            <a:spLocks noGrp="1"/>
          </p:cNvSpPr>
          <p:nvPr>
            <p:ph type="title"/>
          </p:nvPr>
        </p:nvSpPr>
        <p:spPr/>
        <p:txBody>
          <a:bodyPr/>
          <a:lstStyle/>
          <a:p>
            <a:r>
              <a:rPr lang="sv-SE" dirty="0"/>
              <a:t>delegering</a:t>
            </a:r>
          </a:p>
        </p:txBody>
      </p:sp>
      <p:sp>
        <p:nvSpPr>
          <p:cNvPr id="7" name="Platshållare för text 6">
            <a:extLst>
              <a:ext uri="{FF2B5EF4-FFF2-40B4-BE49-F238E27FC236}">
                <a16:creationId xmlns:a16="http://schemas.microsoft.com/office/drawing/2014/main" id="{22A6EF44-5E9F-FF41-6ADA-D17A81EE58D2}"/>
              </a:ext>
            </a:extLst>
          </p:cNvPr>
          <p:cNvSpPr>
            <a:spLocks noGrp="1"/>
          </p:cNvSpPr>
          <p:nvPr>
            <p:ph type="body" sz="quarter" idx="13"/>
          </p:nvPr>
        </p:nvSpPr>
        <p:spPr/>
        <p:txBody>
          <a:bodyPr/>
          <a:lstStyle/>
          <a:p>
            <a:r>
              <a:rPr lang="sv-SE" b="1" dirty="0"/>
              <a:t>Delegering: </a:t>
            </a:r>
            <a:r>
              <a:rPr lang="sv-SE" dirty="0"/>
              <a:t>när hälso- och sjukvårdspersonal med formell kompetens överlåter en medicinsk arbetsuppgift till annan person som har reell kompetens.</a:t>
            </a:r>
          </a:p>
          <a:p>
            <a:r>
              <a:rPr lang="sv-SE" b="1" dirty="0"/>
              <a:t>Formell kompetens: </a:t>
            </a:r>
            <a:r>
              <a:rPr lang="sv-SE" dirty="0"/>
              <a:t>personer med legitimation, godkänd högskoleutbildning eller specialistutbildning</a:t>
            </a:r>
          </a:p>
          <a:p>
            <a:r>
              <a:rPr lang="sv-SE" b="1" dirty="0"/>
              <a:t>Reell kompetens: </a:t>
            </a:r>
            <a:r>
              <a:rPr lang="sv-SE" dirty="0"/>
              <a:t>får man genom erfarenhet eller genom fortbildning.</a:t>
            </a:r>
          </a:p>
        </p:txBody>
      </p:sp>
    </p:spTree>
    <p:extLst>
      <p:ext uri="{BB962C8B-B14F-4D97-AF65-F5344CB8AC3E}">
        <p14:creationId xmlns:p14="http://schemas.microsoft.com/office/powerpoint/2010/main" val="405611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DFC3FD79-2727-7777-30B8-CFE2F46FD4D9}"/>
              </a:ext>
            </a:extLst>
          </p:cNvPr>
          <p:cNvSpPr>
            <a:spLocks noGrp="1"/>
          </p:cNvSpPr>
          <p:nvPr>
            <p:ph type="title"/>
          </p:nvPr>
        </p:nvSpPr>
        <p:spPr/>
        <p:txBody>
          <a:bodyPr/>
          <a:lstStyle/>
          <a:p>
            <a:r>
              <a:rPr lang="sv-SE" dirty="0"/>
              <a:t>ansvarsfördelning</a:t>
            </a:r>
          </a:p>
        </p:txBody>
      </p:sp>
      <p:sp>
        <p:nvSpPr>
          <p:cNvPr id="5" name="Platshållare för innehåll 4">
            <a:extLst>
              <a:ext uri="{FF2B5EF4-FFF2-40B4-BE49-F238E27FC236}">
                <a16:creationId xmlns:a16="http://schemas.microsoft.com/office/drawing/2014/main" id="{EA4C7460-97AF-1233-506F-78435414BA21}"/>
              </a:ext>
            </a:extLst>
          </p:cNvPr>
          <p:cNvSpPr>
            <a:spLocks noGrp="1"/>
          </p:cNvSpPr>
          <p:nvPr>
            <p:ph sz="quarter" idx="13"/>
          </p:nvPr>
        </p:nvSpPr>
        <p:spPr/>
        <p:txBody>
          <a:bodyPr/>
          <a:lstStyle/>
          <a:p>
            <a:r>
              <a:rPr lang="sv-SE" b="1" dirty="0"/>
              <a:t>Medicinskt ansvarig sjuksköterska (MAS): </a:t>
            </a:r>
            <a:r>
              <a:rPr lang="sv-SE" dirty="0"/>
              <a:t>Ansvarar för att patienterna får en säker och ändamålsenlig vård och behandling av god kvalitet i kommunen. MAS beslutar vilka hälso- och sjukvårdsuppgifter som kan delegeras och har ett övergripande ansvar för att delegeringarna sköts på ett säkert sätt. ​</a:t>
            </a:r>
          </a:p>
          <a:p>
            <a:r>
              <a:rPr lang="sv-SE" b="1" dirty="0"/>
              <a:t>Verksamhetschef:</a:t>
            </a:r>
            <a:r>
              <a:rPr lang="sv-SE" dirty="0"/>
              <a:t> Ansvarar för att det finns personal med delegering och att du har förutsättningar att utföra ditt arbete. Hen ansvarar, tillsammans med dig, att du är förberedd inför delegering. ​</a:t>
            </a:r>
          </a:p>
          <a:p>
            <a:r>
              <a:rPr lang="sv-SE" b="1" dirty="0"/>
              <a:t>Sjuksköterska: </a:t>
            </a:r>
            <a:r>
              <a:rPr lang="sv-SE" dirty="0"/>
              <a:t>Ansvarar, planerar och följer upp alla hälso- och sjukvårdsinsatser kring patienten. Sjuksköterskan bedömer om du har tillräcklig kunskap för att få delegering och kontrollerar att du klarar av uppgiften. </a:t>
            </a:r>
          </a:p>
        </p:txBody>
      </p:sp>
    </p:spTree>
    <p:extLst>
      <p:ext uri="{BB962C8B-B14F-4D97-AF65-F5344CB8AC3E}">
        <p14:creationId xmlns:p14="http://schemas.microsoft.com/office/powerpoint/2010/main" val="581857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FAAD1E0-42A7-39B6-A602-0BAD6D7C7642}"/>
              </a:ext>
            </a:extLst>
          </p:cNvPr>
          <p:cNvSpPr>
            <a:spLocks noGrp="1"/>
          </p:cNvSpPr>
          <p:nvPr>
            <p:ph type="title"/>
          </p:nvPr>
        </p:nvSpPr>
        <p:spPr/>
        <p:txBody>
          <a:bodyPr/>
          <a:lstStyle/>
          <a:p>
            <a:r>
              <a:rPr lang="sv-SE" dirty="0"/>
              <a:t>Ditt ansvar</a:t>
            </a:r>
          </a:p>
        </p:txBody>
      </p:sp>
      <p:sp>
        <p:nvSpPr>
          <p:cNvPr id="3" name="Platshållare för innehåll 2">
            <a:extLst>
              <a:ext uri="{FF2B5EF4-FFF2-40B4-BE49-F238E27FC236}">
                <a16:creationId xmlns:a16="http://schemas.microsoft.com/office/drawing/2014/main" id="{DF55E677-4851-0714-0FCB-4C42055D076F}"/>
              </a:ext>
            </a:extLst>
          </p:cNvPr>
          <p:cNvSpPr>
            <a:spLocks noGrp="1"/>
          </p:cNvSpPr>
          <p:nvPr>
            <p:ph sz="quarter" idx="13"/>
          </p:nvPr>
        </p:nvSpPr>
        <p:spPr/>
        <p:txBody>
          <a:bodyPr/>
          <a:lstStyle/>
          <a:p>
            <a:r>
              <a:rPr lang="sv-SE" dirty="0"/>
              <a:t>Du ska känna att du har tillräcklig utbildning och erfarenhet för uppgiften, tala om för sjuksköterskan om du inte klarar att utföra arbetsuppgiften. ​</a:t>
            </a:r>
          </a:p>
          <a:p>
            <a:r>
              <a:rPr lang="sv-SE" dirty="0"/>
              <a:t>Du har eget lagligt ansvar för den uppgift du utför​.</a:t>
            </a:r>
          </a:p>
          <a:p>
            <a:r>
              <a:rPr lang="sv-SE" dirty="0"/>
              <a:t>Du får enbart utföra det som är delegerat.</a:t>
            </a:r>
          </a:p>
          <a:p>
            <a:r>
              <a:rPr lang="sv-SE" dirty="0"/>
              <a:t>Du får ej överlåta uppgiften till någon annan.</a:t>
            </a:r>
          </a:p>
          <a:p>
            <a:r>
              <a:rPr lang="sv-SE" dirty="0"/>
              <a:t>Rapportera avvikelser till sjuksköterskan​.</a:t>
            </a:r>
          </a:p>
          <a:p>
            <a:r>
              <a:rPr lang="sv-SE" dirty="0"/>
              <a:t>Bevaka när din delegering upphör och meddela sjuksköterskan detta​.</a:t>
            </a:r>
          </a:p>
          <a:p>
            <a:r>
              <a:rPr lang="sv-SE" dirty="0"/>
              <a:t>Att ta reda på vilka rutiner som gäller där du arbetar och ha kunskap om dessa.</a:t>
            </a:r>
          </a:p>
        </p:txBody>
      </p:sp>
    </p:spTree>
    <p:extLst>
      <p:ext uri="{BB962C8B-B14F-4D97-AF65-F5344CB8AC3E}">
        <p14:creationId xmlns:p14="http://schemas.microsoft.com/office/powerpoint/2010/main" val="3070806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1BE6C43-5D90-4DFC-0846-236F75A9384B}"/>
              </a:ext>
            </a:extLst>
          </p:cNvPr>
          <p:cNvSpPr>
            <a:spLocks noGrp="1"/>
          </p:cNvSpPr>
          <p:nvPr>
            <p:ph type="title"/>
          </p:nvPr>
        </p:nvSpPr>
        <p:spPr/>
        <p:txBody>
          <a:bodyPr>
            <a:normAutofit fontScale="90000"/>
          </a:bodyPr>
          <a:lstStyle/>
          <a:p>
            <a:r>
              <a:rPr lang="sv-SE" dirty="0"/>
              <a:t>Vad menas med hälso- och sjukvårdspersonal?</a:t>
            </a:r>
          </a:p>
        </p:txBody>
      </p:sp>
      <p:sp>
        <p:nvSpPr>
          <p:cNvPr id="3" name="Platshållare för innehåll 2">
            <a:extLst>
              <a:ext uri="{FF2B5EF4-FFF2-40B4-BE49-F238E27FC236}">
                <a16:creationId xmlns:a16="http://schemas.microsoft.com/office/drawing/2014/main" id="{5EE2395C-BC8B-C185-3EDE-DDB11C944F52}"/>
              </a:ext>
            </a:extLst>
          </p:cNvPr>
          <p:cNvSpPr>
            <a:spLocks noGrp="1"/>
          </p:cNvSpPr>
          <p:nvPr>
            <p:ph sz="quarter" idx="13"/>
          </p:nvPr>
        </p:nvSpPr>
        <p:spPr/>
        <p:txBody>
          <a:bodyPr/>
          <a:lstStyle/>
          <a:p>
            <a:pPr marL="0" indent="0">
              <a:buNone/>
            </a:pPr>
            <a:r>
              <a:rPr lang="sv-SE" sz="1800" dirty="0"/>
              <a:t>Vård- och omsorgspersonal i kommunen arbetar vanligtvis enligt socialtjänstlagen (</a:t>
            </a:r>
            <a:r>
              <a:rPr lang="sv-SE" sz="1800" dirty="0" err="1"/>
              <a:t>SoL</a:t>
            </a:r>
            <a:r>
              <a:rPr lang="sv-SE" sz="1800" dirty="0"/>
              <a:t>), och berörs inte av hälso- och sjukvårdslagstiftningen.​</a:t>
            </a:r>
          </a:p>
          <a:p>
            <a:pPr marL="0" indent="0">
              <a:buNone/>
            </a:pPr>
            <a:r>
              <a:rPr lang="sv-SE" b="1" dirty="0"/>
              <a:t>Men…</a:t>
            </a:r>
            <a:endParaRPr lang="sv-SE" dirty="0"/>
          </a:p>
          <a:p>
            <a:r>
              <a:rPr lang="sv-SE" sz="1800" dirty="0"/>
              <a:t>När ni tar emot en delegering blir ni hälso- och sjukvårdspersonal och då lyder ni under hälso- och sjukvårdens regelverk. ​</a:t>
            </a:r>
          </a:p>
          <a:p>
            <a:r>
              <a:rPr lang="sv-SE" sz="1800" dirty="0"/>
              <a:t>I patientsäkerhetslagen står det i 6 kapitlet, som handlar om skyldigheter för hälso- och sjukvårdspersonalen, i den 1§ att du måste utföra arbetsuppgifterna efter vetenskap och beprövad erfarenhet. ​</a:t>
            </a:r>
          </a:p>
          <a:p>
            <a:r>
              <a:rPr lang="sv-SE" sz="1800" dirty="0"/>
              <a:t>Du måste alltså ställa krav på den som vill delegera en uppgift att den informera dig om vad som gäller. Du blir också själv ansvarig för att utföra arbetsuppgiften med ett eget lagstadgat ansvar för hur du utför uppgiften (6 Kap. 2§). ​</a:t>
            </a:r>
          </a:p>
          <a:p>
            <a:r>
              <a:rPr lang="sv-SE" sz="1800" dirty="0"/>
              <a:t>Du är också skyldig att bidra till att det är hög säkerhet i hälso- och sjukvården, rapportera vid risk för </a:t>
            </a:r>
            <a:r>
              <a:rPr lang="sv-SE" sz="1800" dirty="0" err="1"/>
              <a:t>vårdskador</a:t>
            </a:r>
            <a:r>
              <a:rPr lang="sv-SE" sz="1800" dirty="0"/>
              <a:t> och när det uppstått fel enligt det avvikelsesystem som verksamheten har. </a:t>
            </a:r>
          </a:p>
        </p:txBody>
      </p:sp>
    </p:spTree>
    <p:extLst>
      <p:ext uri="{BB962C8B-B14F-4D97-AF65-F5344CB8AC3E}">
        <p14:creationId xmlns:p14="http://schemas.microsoft.com/office/powerpoint/2010/main" val="891923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B6851B9-5722-26D4-BE91-EDF8489DA374}"/>
              </a:ext>
            </a:extLst>
          </p:cNvPr>
          <p:cNvSpPr>
            <a:spLocks noGrp="1"/>
          </p:cNvSpPr>
          <p:nvPr>
            <p:ph type="title"/>
          </p:nvPr>
        </p:nvSpPr>
        <p:spPr/>
        <p:txBody>
          <a:bodyPr>
            <a:normAutofit fontScale="90000"/>
          </a:bodyPr>
          <a:lstStyle/>
          <a:p>
            <a:r>
              <a:rPr lang="sv-SE" dirty="0"/>
              <a:t>Hälso- och sjukvårdspersonal</a:t>
            </a:r>
          </a:p>
        </p:txBody>
      </p:sp>
      <p:sp>
        <p:nvSpPr>
          <p:cNvPr id="3" name="Platshållare för innehåll 2">
            <a:extLst>
              <a:ext uri="{FF2B5EF4-FFF2-40B4-BE49-F238E27FC236}">
                <a16:creationId xmlns:a16="http://schemas.microsoft.com/office/drawing/2014/main" id="{889C5F7B-C2A6-3F53-FA57-BE74FCDFF404}"/>
              </a:ext>
            </a:extLst>
          </p:cNvPr>
          <p:cNvSpPr>
            <a:spLocks noGrp="1"/>
          </p:cNvSpPr>
          <p:nvPr>
            <p:ph sz="quarter" idx="13"/>
          </p:nvPr>
        </p:nvSpPr>
        <p:spPr/>
        <p:txBody>
          <a:bodyPr/>
          <a:lstStyle/>
          <a:p>
            <a:r>
              <a:rPr lang="sv-SE" dirty="0"/>
              <a:t>Lyder under hälso- och sjukvårdslagen​</a:t>
            </a:r>
          </a:p>
          <a:p>
            <a:r>
              <a:rPr lang="sv-SE" dirty="0"/>
              <a:t>Är legitimerad för yrke inom hälso- och sjukvården eller biträder legitimerad yrkesutövare​</a:t>
            </a:r>
          </a:p>
          <a:p>
            <a:r>
              <a:rPr lang="sv-SE" dirty="0"/>
              <a:t>Har skyldighet att arbeta i överensstämmelse med vetenskap och beprövad erfarenhet​</a:t>
            </a:r>
          </a:p>
          <a:p>
            <a:r>
              <a:rPr lang="sv-SE" dirty="0"/>
              <a:t>Arbetstagaren bär själv ansvar, enligt lag, för att fullgöra sina arbetsuppgifter</a:t>
            </a:r>
          </a:p>
        </p:txBody>
      </p:sp>
    </p:spTree>
    <p:extLst>
      <p:ext uri="{BB962C8B-B14F-4D97-AF65-F5344CB8AC3E}">
        <p14:creationId xmlns:p14="http://schemas.microsoft.com/office/powerpoint/2010/main" val="1135821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EEAD70-0A76-C44A-26DC-13F8F17A0699}"/>
              </a:ext>
            </a:extLst>
          </p:cNvPr>
          <p:cNvSpPr>
            <a:spLocks noGrp="1"/>
          </p:cNvSpPr>
          <p:nvPr>
            <p:ph type="title"/>
          </p:nvPr>
        </p:nvSpPr>
        <p:spPr/>
        <p:txBody>
          <a:bodyPr/>
          <a:lstStyle/>
          <a:p>
            <a:r>
              <a:rPr lang="sv-SE" dirty="0"/>
              <a:t>Lagar och föreskrifter</a:t>
            </a:r>
          </a:p>
        </p:txBody>
      </p:sp>
      <p:sp>
        <p:nvSpPr>
          <p:cNvPr id="3" name="Platshållare för innehåll 2">
            <a:extLst>
              <a:ext uri="{FF2B5EF4-FFF2-40B4-BE49-F238E27FC236}">
                <a16:creationId xmlns:a16="http://schemas.microsoft.com/office/drawing/2014/main" id="{90FE2C53-105C-D265-AE22-B2939DE539C4}"/>
              </a:ext>
            </a:extLst>
          </p:cNvPr>
          <p:cNvSpPr>
            <a:spLocks noGrp="1"/>
          </p:cNvSpPr>
          <p:nvPr>
            <p:ph sz="quarter" idx="13"/>
          </p:nvPr>
        </p:nvSpPr>
        <p:spPr/>
        <p:txBody>
          <a:bodyPr/>
          <a:lstStyle/>
          <a:p>
            <a:r>
              <a:rPr lang="sv-SE" dirty="0"/>
              <a:t>HSLF-FS 2017-37 Hälso- och sjukvårdslagen​</a:t>
            </a:r>
          </a:p>
          <a:p>
            <a:r>
              <a:rPr lang="sv-SE" dirty="0"/>
              <a:t>SFS 2014:821 </a:t>
            </a:r>
            <a:r>
              <a:rPr lang="sv-SE" dirty="0" err="1"/>
              <a:t>Patientlagen</a:t>
            </a:r>
            <a:r>
              <a:rPr lang="sv-SE" dirty="0"/>
              <a:t>​</a:t>
            </a:r>
          </a:p>
          <a:p>
            <a:r>
              <a:rPr lang="sv-SE" dirty="0"/>
              <a:t>SFS 2008:355 Patientdatalagen​</a:t>
            </a:r>
          </a:p>
          <a:p>
            <a:r>
              <a:rPr lang="sv-SE" dirty="0"/>
              <a:t>SFS 2010:659 Patientsäkerhetslagen​</a:t>
            </a:r>
          </a:p>
          <a:p>
            <a:r>
              <a:rPr lang="sv-SE" dirty="0"/>
              <a:t>SOSFS 1997:14 Om delegering av arbetsuppgifter inom hälso- och sjukvård​</a:t>
            </a:r>
          </a:p>
          <a:p>
            <a:r>
              <a:rPr lang="sv-SE" dirty="0"/>
              <a:t>SOSFS 2001:17 Läkemedelshantering i hälso- och sjukvård</a:t>
            </a:r>
          </a:p>
        </p:txBody>
      </p:sp>
    </p:spTree>
    <p:extLst>
      <p:ext uri="{BB962C8B-B14F-4D97-AF65-F5344CB8AC3E}">
        <p14:creationId xmlns:p14="http://schemas.microsoft.com/office/powerpoint/2010/main" val="2116627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FB02CE9-6863-FDC1-8EE6-FD19E1B71766}"/>
              </a:ext>
            </a:extLst>
          </p:cNvPr>
          <p:cNvSpPr>
            <a:spLocks noGrp="1"/>
          </p:cNvSpPr>
          <p:nvPr>
            <p:ph type="title"/>
          </p:nvPr>
        </p:nvSpPr>
        <p:spPr/>
        <p:txBody>
          <a:bodyPr>
            <a:normAutofit fontScale="90000"/>
          </a:bodyPr>
          <a:lstStyle/>
          <a:p>
            <a:r>
              <a:rPr lang="sv-SE" dirty="0"/>
              <a:t>Hälso- och sjukvårdslagen (</a:t>
            </a:r>
            <a:r>
              <a:rPr lang="sv-SE" dirty="0" err="1"/>
              <a:t>hsl</a:t>
            </a:r>
            <a:r>
              <a:rPr lang="sv-SE" dirty="0"/>
              <a:t> 2017:30)</a:t>
            </a:r>
          </a:p>
        </p:txBody>
      </p:sp>
      <p:sp>
        <p:nvSpPr>
          <p:cNvPr id="3" name="Platshållare för innehåll 2">
            <a:extLst>
              <a:ext uri="{FF2B5EF4-FFF2-40B4-BE49-F238E27FC236}">
                <a16:creationId xmlns:a16="http://schemas.microsoft.com/office/drawing/2014/main" id="{6F118217-AFA6-22F8-A1DC-165A821C5D1C}"/>
              </a:ext>
            </a:extLst>
          </p:cNvPr>
          <p:cNvSpPr>
            <a:spLocks noGrp="1"/>
          </p:cNvSpPr>
          <p:nvPr>
            <p:ph sz="quarter" idx="13"/>
          </p:nvPr>
        </p:nvSpPr>
        <p:spPr/>
        <p:txBody>
          <a:bodyPr/>
          <a:lstStyle/>
          <a:p>
            <a:pPr marL="0" indent="0">
              <a:buNone/>
            </a:pPr>
            <a:r>
              <a:rPr lang="sv-SE" b="1" dirty="0"/>
              <a:t>Den centrala lagen för hälso- och sjukvården:</a:t>
            </a:r>
          </a:p>
          <a:p>
            <a:r>
              <a:rPr lang="sv-SE" dirty="0"/>
              <a:t>Vara av god kvalitet med god hygienisk standard och tillgodose patientens behov av trygghet, kontinuitet och säkerhet​.</a:t>
            </a:r>
          </a:p>
          <a:p>
            <a:r>
              <a:rPr lang="sv-SE" dirty="0"/>
              <a:t>Vara lättillgänglig​</a:t>
            </a:r>
          </a:p>
          <a:p>
            <a:r>
              <a:rPr lang="sv-SE" dirty="0"/>
              <a:t>Bygga på respekt för patientens självbestämmande och integritet​</a:t>
            </a:r>
          </a:p>
          <a:p>
            <a:r>
              <a:rPr lang="sv-SE" dirty="0"/>
              <a:t>Främja goda kontakter mellan patienten och hälso- och sjukvårdspersonalen.​</a:t>
            </a:r>
            <a:br>
              <a:rPr lang="sv-SE" dirty="0"/>
            </a:br>
            <a:br>
              <a:rPr lang="sv-SE" dirty="0"/>
            </a:br>
            <a:endParaRPr lang="sv-SE" dirty="0"/>
          </a:p>
        </p:txBody>
      </p:sp>
    </p:spTree>
    <p:extLst>
      <p:ext uri="{BB962C8B-B14F-4D97-AF65-F5344CB8AC3E}">
        <p14:creationId xmlns:p14="http://schemas.microsoft.com/office/powerpoint/2010/main" val="2681867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7810579-8DE3-76EC-3E82-4C65422B8338}"/>
              </a:ext>
            </a:extLst>
          </p:cNvPr>
          <p:cNvSpPr>
            <a:spLocks noGrp="1"/>
          </p:cNvSpPr>
          <p:nvPr>
            <p:ph type="title"/>
          </p:nvPr>
        </p:nvSpPr>
        <p:spPr/>
        <p:txBody>
          <a:bodyPr/>
          <a:lstStyle/>
          <a:p>
            <a:r>
              <a:rPr lang="sv-SE" dirty="0" err="1"/>
              <a:t>Patientlagen</a:t>
            </a:r>
            <a:r>
              <a:rPr lang="sv-SE" dirty="0"/>
              <a:t> SFS 2014:821</a:t>
            </a:r>
          </a:p>
        </p:txBody>
      </p:sp>
      <p:sp>
        <p:nvSpPr>
          <p:cNvPr id="3" name="Platshållare för innehåll 2">
            <a:extLst>
              <a:ext uri="{FF2B5EF4-FFF2-40B4-BE49-F238E27FC236}">
                <a16:creationId xmlns:a16="http://schemas.microsoft.com/office/drawing/2014/main" id="{0575DBC2-B873-3C41-1A2B-4471605ADC1B}"/>
              </a:ext>
            </a:extLst>
          </p:cNvPr>
          <p:cNvSpPr>
            <a:spLocks noGrp="1"/>
          </p:cNvSpPr>
          <p:nvPr>
            <p:ph sz="quarter" idx="13"/>
          </p:nvPr>
        </p:nvSpPr>
        <p:spPr>
          <a:xfrm>
            <a:off x="639763" y="1276823"/>
            <a:ext cx="7764461" cy="4160838"/>
          </a:xfrm>
        </p:spPr>
        <p:txBody>
          <a:bodyPr/>
          <a:lstStyle/>
          <a:p>
            <a:pPr marL="0" indent="0">
              <a:buNone/>
            </a:pPr>
            <a:r>
              <a:rPr lang="sv-SE" dirty="0" err="1"/>
              <a:t>Patientlagen</a:t>
            </a:r>
            <a:r>
              <a:rPr lang="sv-SE" dirty="0"/>
              <a:t> ska främja patientens integritet, självbestämmande och delaktighet. Lagen bygger huvudsakligen på de skyldigheter som vårdgivarna och hälso- och sjukvårdspersonalen har. ​</a:t>
            </a:r>
          </a:p>
          <a:p>
            <a:pPr marL="0" indent="0">
              <a:buNone/>
            </a:pPr>
            <a:r>
              <a:rPr lang="sv-SE" dirty="0" err="1"/>
              <a:t>Patientlagen</a:t>
            </a:r>
            <a:r>
              <a:rPr lang="sv-SE" dirty="0"/>
              <a:t> innehåller bland annat bestämmelser om:​</a:t>
            </a:r>
          </a:p>
          <a:p>
            <a:r>
              <a:rPr lang="sv-SE" sz="1800" dirty="0"/>
              <a:t>Tillgänglighet​</a:t>
            </a:r>
          </a:p>
          <a:p>
            <a:r>
              <a:rPr lang="sv-SE" sz="1800" dirty="0"/>
              <a:t>Information​</a:t>
            </a:r>
          </a:p>
          <a:p>
            <a:r>
              <a:rPr lang="sv-SE" sz="1800" dirty="0"/>
              <a:t>Samtycke​</a:t>
            </a:r>
          </a:p>
          <a:p>
            <a:r>
              <a:rPr lang="sv-SE" sz="1800" dirty="0"/>
              <a:t>Delaktighet​</a:t>
            </a:r>
          </a:p>
          <a:p>
            <a:r>
              <a:rPr lang="sv-SE" sz="1800" dirty="0"/>
              <a:t>Fast vårdkontakt och individuell planering​</a:t>
            </a:r>
          </a:p>
          <a:p>
            <a:r>
              <a:rPr lang="sv-SE" sz="1800" dirty="0"/>
              <a:t>Val av behandlingsalternativ och hjälpmedel​</a:t>
            </a:r>
          </a:p>
          <a:p>
            <a:r>
              <a:rPr lang="sv-SE" sz="1800" dirty="0"/>
              <a:t>Ny medicinsk bedömning​</a:t>
            </a:r>
          </a:p>
          <a:p>
            <a:r>
              <a:rPr lang="sv-SE" sz="1800" dirty="0"/>
              <a:t>Val av utförare​</a:t>
            </a:r>
          </a:p>
          <a:p>
            <a:r>
              <a:rPr lang="sv-SE" sz="1800" dirty="0"/>
              <a:t>Personuppgifter och intyg​</a:t>
            </a:r>
          </a:p>
          <a:p>
            <a:r>
              <a:rPr lang="sv-SE" sz="1800" dirty="0"/>
              <a:t>Synpunkter, klagomål och patientsäkerhet</a:t>
            </a:r>
          </a:p>
        </p:txBody>
      </p:sp>
    </p:spTree>
    <p:extLst>
      <p:ext uri="{BB962C8B-B14F-4D97-AF65-F5344CB8AC3E}">
        <p14:creationId xmlns:p14="http://schemas.microsoft.com/office/powerpoint/2010/main" val="2224809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53D3B63-897E-AF8A-454F-45724B5B721C}"/>
              </a:ext>
            </a:extLst>
          </p:cNvPr>
          <p:cNvSpPr>
            <a:spLocks noGrp="1"/>
          </p:cNvSpPr>
          <p:nvPr>
            <p:ph type="title"/>
          </p:nvPr>
        </p:nvSpPr>
        <p:spPr/>
        <p:txBody>
          <a:bodyPr>
            <a:normAutofit fontScale="90000"/>
          </a:bodyPr>
          <a:lstStyle/>
          <a:p>
            <a:r>
              <a:rPr lang="sv-SE" dirty="0"/>
              <a:t>PATIENTDATALAGEN (SFS 2008:355)</a:t>
            </a:r>
          </a:p>
        </p:txBody>
      </p:sp>
      <p:sp>
        <p:nvSpPr>
          <p:cNvPr id="3" name="Platshållare för innehåll 2">
            <a:extLst>
              <a:ext uri="{FF2B5EF4-FFF2-40B4-BE49-F238E27FC236}">
                <a16:creationId xmlns:a16="http://schemas.microsoft.com/office/drawing/2014/main" id="{62CAAB98-2890-219A-9D85-A0D645B5D433}"/>
              </a:ext>
            </a:extLst>
          </p:cNvPr>
          <p:cNvSpPr>
            <a:spLocks noGrp="1"/>
          </p:cNvSpPr>
          <p:nvPr>
            <p:ph sz="quarter" idx="13"/>
          </p:nvPr>
        </p:nvSpPr>
        <p:spPr/>
        <p:txBody>
          <a:bodyPr/>
          <a:lstStyle/>
          <a:p>
            <a:r>
              <a:rPr lang="sv-SE" dirty="0"/>
              <a:t>Skyldighet att föra patientjournal – detta för patientens säkerhet,  som informationskälla, stöd för dem som ansvarar för patientvården, instrument för uppföljning och utvärdering.​</a:t>
            </a:r>
          </a:p>
          <a:p>
            <a:pPr marL="0" indent="0">
              <a:buNone/>
            </a:pPr>
            <a:endParaRPr lang="sv-SE" dirty="0"/>
          </a:p>
          <a:p>
            <a:r>
              <a:rPr lang="sv-SE" dirty="0"/>
              <a:t>Tillgång till patientjournalen – endast för den personal vid enheten som är involverad i patientvården.​</a:t>
            </a:r>
          </a:p>
          <a:p>
            <a:pPr marL="0" indent="0">
              <a:buNone/>
            </a:pPr>
            <a:endParaRPr lang="sv-SE" dirty="0"/>
          </a:p>
          <a:p>
            <a:r>
              <a:rPr lang="sv-SE" dirty="0"/>
              <a:t>Språket i patientjournaler:​</a:t>
            </a:r>
            <a:br>
              <a:rPr lang="sv-SE" dirty="0"/>
            </a:br>
            <a:r>
              <a:rPr lang="sv-SE" dirty="0"/>
              <a:t>13§ De journalhandlingar som upprättas inom hälso- och sjukvården ska vara skrivna på svenska språket, vara tydligt utformade och så lätta som möjligt att förstå för patienten.</a:t>
            </a:r>
          </a:p>
        </p:txBody>
      </p:sp>
    </p:spTree>
    <p:extLst>
      <p:ext uri="{BB962C8B-B14F-4D97-AF65-F5344CB8AC3E}">
        <p14:creationId xmlns:p14="http://schemas.microsoft.com/office/powerpoint/2010/main" val="1598580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2E13694-87E8-C18C-21B8-3809AB857FC2}"/>
              </a:ext>
            </a:extLst>
          </p:cNvPr>
          <p:cNvSpPr>
            <a:spLocks noGrp="1"/>
          </p:cNvSpPr>
          <p:nvPr>
            <p:ph type="title"/>
          </p:nvPr>
        </p:nvSpPr>
        <p:spPr/>
        <p:txBody>
          <a:bodyPr/>
          <a:lstStyle/>
          <a:p>
            <a:r>
              <a:rPr lang="sv-SE" dirty="0"/>
              <a:t>DOKUMENTATION</a:t>
            </a:r>
          </a:p>
        </p:txBody>
      </p:sp>
      <p:sp>
        <p:nvSpPr>
          <p:cNvPr id="3" name="Platshållare för innehåll 2">
            <a:extLst>
              <a:ext uri="{FF2B5EF4-FFF2-40B4-BE49-F238E27FC236}">
                <a16:creationId xmlns:a16="http://schemas.microsoft.com/office/drawing/2014/main" id="{9109C9E2-7EF7-7A97-83AC-6F56EAE96D61}"/>
              </a:ext>
            </a:extLst>
          </p:cNvPr>
          <p:cNvSpPr>
            <a:spLocks noGrp="1"/>
          </p:cNvSpPr>
          <p:nvPr>
            <p:ph sz="quarter" idx="13"/>
          </p:nvPr>
        </p:nvSpPr>
        <p:spPr>
          <a:xfrm>
            <a:off x="639763" y="1808163"/>
            <a:ext cx="9418637" cy="4160838"/>
          </a:xfrm>
        </p:spPr>
        <p:txBody>
          <a:bodyPr/>
          <a:lstStyle/>
          <a:p>
            <a:r>
              <a:rPr lang="sv-SE" dirty="0"/>
              <a:t>Utgå från individen när du dokumenterar</a:t>
            </a:r>
          </a:p>
          <a:p>
            <a:r>
              <a:rPr lang="sv-SE" dirty="0"/>
              <a:t>Undvik att använda värderande uttryck</a:t>
            </a:r>
          </a:p>
          <a:p>
            <a:r>
              <a:rPr lang="sv-SE" dirty="0"/>
              <a:t>Skriv tydligt och enkelt</a:t>
            </a:r>
          </a:p>
          <a:p>
            <a:r>
              <a:rPr lang="sv-SE" dirty="0"/>
              <a:t>En välskriven genomförandeplan är till stor hjälp för kommande arbete</a:t>
            </a:r>
          </a:p>
          <a:p>
            <a:r>
              <a:rPr lang="sv-SE" dirty="0"/>
              <a:t>Dokumentera i journalen vad som avviker från genomförandeplanen samt händelser av betydelse för den enskilde</a:t>
            </a:r>
          </a:p>
          <a:p>
            <a:r>
              <a:rPr lang="sv-SE" dirty="0"/>
              <a:t>Undvik att skriva i jag-form, dokumentationen handlar om den äldre.</a:t>
            </a:r>
          </a:p>
          <a:p>
            <a:r>
              <a:rPr lang="sv-SE" dirty="0"/>
              <a:t>Ta hjälp av dina kollegor om du är osäker på hur du ska uttrycka dig i dokumentationen. </a:t>
            </a:r>
          </a:p>
          <a:p>
            <a:r>
              <a:rPr lang="sv-SE" dirty="0"/>
              <a:t>Ange alltid datum, klockslag, ditt namn och din titel.</a:t>
            </a:r>
          </a:p>
        </p:txBody>
      </p:sp>
    </p:spTree>
    <p:extLst>
      <p:ext uri="{BB962C8B-B14F-4D97-AF65-F5344CB8AC3E}">
        <p14:creationId xmlns:p14="http://schemas.microsoft.com/office/powerpoint/2010/main" val="3048414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1D81103-D405-9333-5412-A478DD14F8BB}"/>
              </a:ext>
            </a:extLst>
          </p:cNvPr>
          <p:cNvSpPr>
            <a:spLocks noGrp="1"/>
          </p:cNvSpPr>
          <p:nvPr>
            <p:ph type="title"/>
          </p:nvPr>
        </p:nvSpPr>
        <p:spPr>
          <a:xfrm>
            <a:off x="639792" y="500067"/>
            <a:ext cx="10434608" cy="1133475"/>
          </a:xfrm>
        </p:spPr>
        <p:txBody>
          <a:bodyPr>
            <a:normAutofit fontScale="90000"/>
          </a:bodyPr>
          <a:lstStyle/>
          <a:p>
            <a:r>
              <a:rPr lang="sv-SE" dirty="0"/>
              <a:t>Basala hygienrutiner Ska gälla överallt där vård- och omsorg bedrivs enligt lag</a:t>
            </a:r>
            <a:br>
              <a:rPr lang="sv-SE" dirty="0"/>
            </a:br>
            <a:endParaRPr lang="sv-SE" dirty="0"/>
          </a:p>
        </p:txBody>
      </p:sp>
      <p:sp>
        <p:nvSpPr>
          <p:cNvPr id="3" name="Platshållare för innehåll 2">
            <a:extLst>
              <a:ext uri="{FF2B5EF4-FFF2-40B4-BE49-F238E27FC236}">
                <a16:creationId xmlns:a16="http://schemas.microsoft.com/office/drawing/2014/main" id="{ABA6669D-9F5C-D4CB-E9D1-F353BC062677}"/>
              </a:ext>
            </a:extLst>
          </p:cNvPr>
          <p:cNvSpPr>
            <a:spLocks noGrp="1"/>
          </p:cNvSpPr>
          <p:nvPr>
            <p:ph sz="quarter" idx="13"/>
          </p:nvPr>
        </p:nvSpPr>
        <p:spPr>
          <a:xfrm>
            <a:off x="639792" y="2461948"/>
            <a:ext cx="8910608" cy="1934104"/>
          </a:xfrm>
        </p:spPr>
        <p:txBody>
          <a:bodyPr/>
          <a:lstStyle/>
          <a:p>
            <a:pPr marL="0" indent="0">
              <a:buNone/>
            </a:pPr>
            <a:r>
              <a:rPr lang="sv-SE" dirty="0"/>
              <a:t>De ska tillämpas i alla vårdsituationer och av all personal oavsett om det finns en känd smitta eller inte.​</a:t>
            </a:r>
          </a:p>
          <a:p>
            <a:pPr marL="0" indent="0">
              <a:buNone/>
            </a:pPr>
            <a:r>
              <a:rPr lang="sv-SE" b="1" dirty="0"/>
              <a:t>Syftet är att förhindra smitta…</a:t>
            </a:r>
          </a:p>
          <a:p>
            <a:r>
              <a:rPr lang="sv-SE" dirty="0"/>
              <a:t>…från vårdtagare till personal och från personal till vårdtagare.​</a:t>
            </a:r>
          </a:p>
          <a:p>
            <a:r>
              <a:rPr lang="sv-SE" dirty="0"/>
              <a:t>…mellan vårdtagare, via personalens händer och kläder.</a:t>
            </a:r>
          </a:p>
          <a:p>
            <a:pPr marL="0" indent="0">
              <a:buNone/>
            </a:pPr>
            <a:endParaRPr lang="sv-SE" dirty="0"/>
          </a:p>
          <a:p>
            <a:pPr marL="0" indent="0">
              <a:buNone/>
            </a:pPr>
            <a:endParaRPr lang="sv-SE" dirty="0"/>
          </a:p>
        </p:txBody>
      </p:sp>
    </p:spTree>
    <p:extLst>
      <p:ext uri="{BB962C8B-B14F-4D97-AF65-F5344CB8AC3E}">
        <p14:creationId xmlns:p14="http://schemas.microsoft.com/office/powerpoint/2010/main" val="15924418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467DDA4-59AA-1CDA-23B3-26359763B62E}"/>
              </a:ext>
            </a:extLst>
          </p:cNvPr>
          <p:cNvSpPr>
            <a:spLocks noGrp="1"/>
          </p:cNvSpPr>
          <p:nvPr>
            <p:ph type="title"/>
          </p:nvPr>
        </p:nvSpPr>
        <p:spPr/>
        <p:txBody>
          <a:bodyPr>
            <a:normAutofit fontScale="90000"/>
          </a:bodyPr>
          <a:lstStyle/>
          <a:p>
            <a:r>
              <a:rPr lang="sv-SE" dirty="0"/>
              <a:t>Basala hygienrutiner (forts.)</a:t>
            </a:r>
          </a:p>
        </p:txBody>
      </p:sp>
      <p:sp>
        <p:nvSpPr>
          <p:cNvPr id="3" name="Platshållare för innehåll 2">
            <a:extLst>
              <a:ext uri="{FF2B5EF4-FFF2-40B4-BE49-F238E27FC236}">
                <a16:creationId xmlns:a16="http://schemas.microsoft.com/office/drawing/2014/main" id="{BF5B5A84-1CC3-18B1-C381-33C7E3195E58}"/>
              </a:ext>
            </a:extLst>
          </p:cNvPr>
          <p:cNvSpPr>
            <a:spLocks noGrp="1"/>
          </p:cNvSpPr>
          <p:nvPr>
            <p:ph sz="quarter" idx="13"/>
          </p:nvPr>
        </p:nvSpPr>
        <p:spPr/>
        <p:txBody>
          <a:bodyPr/>
          <a:lstStyle/>
          <a:p>
            <a:r>
              <a:rPr lang="sv-SE" dirty="0"/>
              <a:t>Handhygien, d.v.s. handdesinfektion och ibland också handtvätt</a:t>
            </a:r>
          </a:p>
          <a:p>
            <a:r>
              <a:rPr lang="sv-SE" dirty="0"/>
              <a:t>Handskar</a:t>
            </a:r>
          </a:p>
          <a:p>
            <a:r>
              <a:rPr lang="sv-SE" dirty="0"/>
              <a:t>Arbetskläder och plastförkläde</a:t>
            </a:r>
          </a:p>
          <a:p>
            <a:r>
              <a:rPr lang="sv-SE" dirty="0"/>
              <a:t>Stänkskydd: munskydd, skyddsglasögon/visir</a:t>
            </a:r>
          </a:p>
          <a:p>
            <a:r>
              <a:rPr lang="sv-SE" dirty="0"/>
              <a:t>Ringar, armband, klockor ska </a:t>
            </a:r>
            <a:r>
              <a:rPr lang="sv-SE" b="1" dirty="0"/>
              <a:t>inte</a:t>
            </a:r>
            <a:r>
              <a:rPr lang="sv-SE" dirty="0"/>
              <a:t> användas i nära arbete med de boende. Naglar ska vara kortklippta och utan nagellack. Hår ska vara uppsatt.</a:t>
            </a:r>
          </a:p>
        </p:txBody>
      </p:sp>
    </p:spTree>
    <p:extLst>
      <p:ext uri="{BB962C8B-B14F-4D97-AF65-F5344CB8AC3E}">
        <p14:creationId xmlns:p14="http://schemas.microsoft.com/office/powerpoint/2010/main" val="2309846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DDCAB19-E0B1-9154-9299-4D82A8C30A7E}"/>
              </a:ext>
            </a:extLst>
          </p:cNvPr>
          <p:cNvSpPr>
            <a:spLocks noGrp="1"/>
          </p:cNvSpPr>
          <p:nvPr>
            <p:ph type="title"/>
          </p:nvPr>
        </p:nvSpPr>
        <p:spPr/>
        <p:txBody>
          <a:bodyPr/>
          <a:lstStyle/>
          <a:p>
            <a:r>
              <a:rPr lang="sv-SE" dirty="0"/>
              <a:t>läkemedelshantering</a:t>
            </a:r>
          </a:p>
        </p:txBody>
      </p:sp>
      <p:sp>
        <p:nvSpPr>
          <p:cNvPr id="3" name="Platshållare för innehåll 2">
            <a:extLst>
              <a:ext uri="{FF2B5EF4-FFF2-40B4-BE49-F238E27FC236}">
                <a16:creationId xmlns:a16="http://schemas.microsoft.com/office/drawing/2014/main" id="{2EA21753-6C56-9237-9B4C-6BAC41D44476}"/>
              </a:ext>
            </a:extLst>
          </p:cNvPr>
          <p:cNvSpPr>
            <a:spLocks noGrp="1"/>
          </p:cNvSpPr>
          <p:nvPr>
            <p:ph sz="quarter" idx="13"/>
          </p:nvPr>
        </p:nvSpPr>
        <p:spPr/>
        <p:txBody>
          <a:bodyPr/>
          <a:lstStyle/>
          <a:p>
            <a:r>
              <a:rPr lang="sv-SE" dirty="0"/>
              <a:t>Ordination – av läkare eller sjuksköterska med förskrivningsrätt​</a:t>
            </a:r>
          </a:p>
          <a:p>
            <a:r>
              <a:rPr lang="sv-SE" dirty="0"/>
              <a:t>Rekvisition beställning av läkemedel​</a:t>
            </a:r>
          </a:p>
          <a:p>
            <a:r>
              <a:rPr lang="sv-SE" dirty="0"/>
              <a:t>Förvaring ​</a:t>
            </a:r>
          </a:p>
          <a:p>
            <a:r>
              <a:rPr lang="sv-SE" dirty="0"/>
              <a:t>Iordningställande av sjuksköterska eller vårdpersonal ​</a:t>
            </a:r>
          </a:p>
          <a:p>
            <a:r>
              <a:rPr lang="sv-SE" dirty="0"/>
              <a:t>Administrering: Egenvård, delegering till vårdpersonal​</a:t>
            </a:r>
          </a:p>
          <a:p>
            <a:r>
              <a:rPr lang="sv-SE" dirty="0"/>
              <a:t>Kontroll av narkotikaklassade läkemedel​</a:t>
            </a:r>
          </a:p>
          <a:p>
            <a:r>
              <a:rPr lang="sv-SE" dirty="0"/>
              <a:t>Kassering</a:t>
            </a:r>
          </a:p>
        </p:txBody>
      </p:sp>
    </p:spTree>
    <p:extLst>
      <p:ext uri="{BB962C8B-B14F-4D97-AF65-F5344CB8AC3E}">
        <p14:creationId xmlns:p14="http://schemas.microsoft.com/office/powerpoint/2010/main" val="27880724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4F55631-52F0-AC00-BC09-5831EC1D2E0F}"/>
              </a:ext>
            </a:extLst>
          </p:cNvPr>
          <p:cNvSpPr>
            <a:spLocks noGrp="1"/>
          </p:cNvSpPr>
          <p:nvPr>
            <p:ph type="title"/>
          </p:nvPr>
        </p:nvSpPr>
        <p:spPr/>
        <p:txBody>
          <a:bodyPr/>
          <a:lstStyle/>
          <a:p>
            <a:r>
              <a:rPr lang="sv-SE" dirty="0"/>
              <a:t>Vad är ett läkemedel?</a:t>
            </a:r>
          </a:p>
        </p:txBody>
      </p:sp>
      <p:sp>
        <p:nvSpPr>
          <p:cNvPr id="3" name="Platshållare för innehåll 2">
            <a:extLst>
              <a:ext uri="{FF2B5EF4-FFF2-40B4-BE49-F238E27FC236}">
                <a16:creationId xmlns:a16="http://schemas.microsoft.com/office/drawing/2014/main" id="{CF7F00D1-569A-BBF0-8438-03DCC84FBBFD}"/>
              </a:ext>
            </a:extLst>
          </p:cNvPr>
          <p:cNvSpPr>
            <a:spLocks noGrp="1"/>
          </p:cNvSpPr>
          <p:nvPr>
            <p:ph sz="quarter" idx="13"/>
          </p:nvPr>
        </p:nvSpPr>
        <p:spPr>
          <a:xfrm>
            <a:off x="639763" y="1808163"/>
            <a:ext cx="9181570" cy="4160838"/>
          </a:xfrm>
        </p:spPr>
        <p:txBody>
          <a:bodyPr/>
          <a:lstStyle/>
          <a:p>
            <a:pPr marL="0" indent="0">
              <a:buNone/>
            </a:pPr>
            <a:r>
              <a:rPr lang="sv-SE" dirty="0"/>
              <a:t>”Ett läkemedel är en vara som är avsedd att för människor eller djur, för att förebygga, påvisa, lindra eller bota sjukdom eller symtom på sjukdom”​</a:t>
            </a:r>
          </a:p>
          <a:p>
            <a:pPr marL="0" indent="0">
              <a:buNone/>
            </a:pPr>
            <a:r>
              <a:rPr lang="sv-SE" dirty="0"/>
              <a:t>(SFS 1992:859 läkemedelslagen)</a:t>
            </a:r>
          </a:p>
        </p:txBody>
      </p:sp>
    </p:spTree>
    <p:extLst>
      <p:ext uri="{BB962C8B-B14F-4D97-AF65-F5344CB8AC3E}">
        <p14:creationId xmlns:p14="http://schemas.microsoft.com/office/powerpoint/2010/main" val="3320190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13025B8-DF3E-9BB9-FF2A-FE723C73DB1B}"/>
              </a:ext>
            </a:extLst>
          </p:cNvPr>
          <p:cNvSpPr>
            <a:spLocks noGrp="1"/>
          </p:cNvSpPr>
          <p:nvPr>
            <p:ph type="title"/>
          </p:nvPr>
        </p:nvSpPr>
        <p:spPr/>
        <p:txBody>
          <a:bodyPr/>
          <a:lstStyle/>
          <a:p>
            <a:r>
              <a:rPr lang="sv-SE" dirty="0"/>
              <a:t>Hur fungerar läkemedel?</a:t>
            </a:r>
          </a:p>
        </p:txBody>
      </p:sp>
      <p:sp>
        <p:nvSpPr>
          <p:cNvPr id="3" name="Platshållare för innehåll 2">
            <a:extLst>
              <a:ext uri="{FF2B5EF4-FFF2-40B4-BE49-F238E27FC236}">
                <a16:creationId xmlns:a16="http://schemas.microsoft.com/office/drawing/2014/main" id="{0F84DBAA-1A92-1A72-9B72-9888554E48DB}"/>
              </a:ext>
            </a:extLst>
          </p:cNvPr>
          <p:cNvSpPr>
            <a:spLocks noGrp="1"/>
          </p:cNvSpPr>
          <p:nvPr>
            <p:ph sz="quarter" idx="13"/>
          </p:nvPr>
        </p:nvSpPr>
        <p:spPr/>
        <p:txBody>
          <a:bodyPr/>
          <a:lstStyle/>
          <a:p>
            <a:pPr marL="0" indent="0">
              <a:buNone/>
            </a:pPr>
            <a:r>
              <a:rPr lang="sv-SE" sz="1800" dirty="0"/>
              <a:t>Läkemedel kan tillföras kroppen på många olika sätt:​ munnen, lungor, ändtarm, injektion eller slemhinnor. </a:t>
            </a:r>
          </a:p>
          <a:p>
            <a:pPr marL="0" indent="0">
              <a:buNone/>
            </a:pPr>
            <a:r>
              <a:rPr lang="sv-SE" sz="1800" dirty="0"/>
              <a:t>När du tar läkemedel via munnen tas det verksamma ämnet ofta upp i blodet via slemhinnorna i magen och tunntarmen eller munhålan. Sedan sprids det i kroppen via blodet och når det ställe där det ska verka. ​</a:t>
            </a:r>
          </a:p>
          <a:p>
            <a:pPr marL="0" indent="0">
              <a:buNone/>
            </a:pPr>
            <a:r>
              <a:rPr lang="sv-SE" sz="1800" dirty="0"/>
              <a:t>Exempel: hostdämpande läkemedel som tas upp i blodet genom tarmen och sedan når den del av hjärnan som styr hostreflexerna.​</a:t>
            </a:r>
          </a:p>
          <a:p>
            <a:pPr marL="0" indent="0">
              <a:buNone/>
            </a:pPr>
            <a:r>
              <a:rPr lang="sv-SE" sz="1800" dirty="0"/>
              <a:t>Kroppen börjar bryta ner medicinen på en gång. Många mediciner bryts ner i levern och lämnar kroppen genom njurarna i urinen, avföringen eller när du svettas och andas.​</a:t>
            </a:r>
          </a:p>
          <a:p>
            <a:pPr marL="0" indent="0">
              <a:buNone/>
            </a:pPr>
            <a:r>
              <a:rPr lang="sv-SE" sz="1800" dirty="0"/>
              <a:t>Hur lång tid tar det? beror på det verksamma ämnet i läkemedlet, medicinens beredningsform (t.ex. flytande, tabletter, kapslar, droppar, salvor eller injektionslösning) och på vilket sätt det tillförs kroppen. (genom munnen eller ändtarmen, som injektion eller utanpå huden t.ex.) Olika individer tar upp och bryter ned läkemedel olika snabbt beroende på hälsa, vikt och ålder.</a:t>
            </a:r>
          </a:p>
        </p:txBody>
      </p:sp>
    </p:spTree>
    <p:extLst>
      <p:ext uri="{BB962C8B-B14F-4D97-AF65-F5344CB8AC3E}">
        <p14:creationId xmlns:p14="http://schemas.microsoft.com/office/powerpoint/2010/main" val="1146112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99A3E33-91D9-2919-86D1-EE89D423E1EF}"/>
              </a:ext>
            </a:extLst>
          </p:cNvPr>
          <p:cNvSpPr>
            <a:spLocks noGrp="1"/>
          </p:cNvSpPr>
          <p:nvPr>
            <p:ph type="title"/>
          </p:nvPr>
        </p:nvSpPr>
        <p:spPr/>
        <p:txBody>
          <a:bodyPr/>
          <a:lstStyle/>
          <a:p>
            <a:r>
              <a:rPr lang="sv-SE" dirty="0"/>
              <a:t>Hur fungerar läkemedel</a:t>
            </a:r>
          </a:p>
        </p:txBody>
      </p:sp>
      <p:sp>
        <p:nvSpPr>
          <p:cNvPr id="3" name="Platshållare för innehåll 2">
            <a:extLst>
              <a:ext uri="{FF2B5EF4-FFF2-40B4-BE49-F238E27FC236}">
                <a16:creationId xmlns:a16="http://schemas.microsoft.com/office/drawing/2014/main" id="{6FDD15F6-601B-15CB-D7F1-C1B2957BF221}"/>
              </a:ext>
            </a:extLst>
          </p:cNvPr>
          <p:cNvSpPr>
            <a:spLocks noGrp="1"/>
          </p:cNvSpPr>
          <p:nvPr>
            <p:ph sz="quarter" idx="13"/>
          </p:nvPr>
        </p:nvSpPr>
        <p:spPr>
          <a:xfrm>
            <a:off x="639792" y="1633542"/>
            <a:ext cx="7764461" cy="4160838"/>
          </a:xfrm>
        </p:spPr>
        <p:txBody>
          <a:bodyPr/>
          <a:lstStyle/>
          <a:p>
            <a:pPr marL="0" indent="0">
              <a:buNone/>
            </a:pPr>
            <a:r>
              <a:rPr lang="sv-SE" dirty="0"/>
              <a:t>Hur lång tid tar det innan effekt beror på:</a:t>
            </a:r>
          </a:p>
          <a:p>
            <a:r>
              <a:rPr lang="sv-SE" dirty="0"/>
              <a:t>Det verksamma ämnet i läkemedlet ​</a:t>
            </a:r>
          </a:p>
          <a:p>
            <a:r>
              <a:rPr lang="sv-SE" dirty="0"/>
              <a:t>Medicinens beredningsform (t.ex. flytande, tabletter, kapslar, droppar, salvor eller injektionslösning) ​</a:t>
            </a:r>
          </a:p>
          <a:p>
            <a:r>
              <a:rPr lang="sv-SE" dirty="0"/>
              <a:t>vilket sätt det tillförs kroppen (t.ex. genom munnen eller ändtarmen, som injektion eller utanpå huden) ​</a:t>
            </a:r>
          </a:p>
          <a:p>
            <a:pPr marL="0" indent="0">
              <a:buNone/>
            </a:pPr>
            <a:br>
              <a:rPr lang="sv-SE" dirty="0"/>
            </a:br>
            <a:r>
              <a:rPr lang="sv-SE" dirty="0"/>
              <a:t>Olika individer tar upp och bryter ned läkemedel olika snabbt beroende på hälsa, vikt och ålder.</a:t>
            </a:r>
          </a:p>
        </p:txBody>
      </p:sp>
    </p:spTree>
    <p:extLst>
      <p:ext uri="{BB962C8B-B14F-4D97-AF65-F5344CB8AC3E}">
        <p14:creationId xmlns:p14="http://schemas.microsoft.com/office/powerpoint/2010/main" val="1986398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C8B57C9-D727-7C7B-72AD-32B52E02D062}"/>
              </a:ext>
            </a:extLst>
          </p:cNvPr>
          <p:cNvSpPr>
            <a:spLocks noGrp="1"/>
          </p:cNvSpPr>
          <p:nvPr>
            <p:ph type="title"/>
          </p:nvPr>
        </p:nvSpPr>
        <p:spPr/>
        <p:txBody>
          <a:bodyPr/>
          <a:lstStyle/>
          <a:p>
            <a:r>
              <a:rPr lang="sv-SE" dirty="0"/>
              <a:t>biverkningar</a:t>
            </a:r>
          </a:p>
        </p:txBody>
      </p:sp>
      <p:sp>
        <p:nvSpPr>
          <p:cNvPr id="3" name="Platshållare för innehåll 2">
            <a:extLst>
              <a:ext uri="{FF2B5EF4-FFF2-40B4-BE49-F238E27FC236}">
                <a16:creationId xmlns:a16="http://schemas.microsoft.com/office/drawing/2014/main" id="{A509B276-4478-E3A0-3B4D-8FF45B61BD3B}"/>
              </a:ext>
            </a:extLst>
          </p:cNvPr>
          <p:cNvSpPr>
            <a:spLocks noGrp="1"/>
          </p:cNvSpPr>
          <p:nvPr>
            <p:ph sz="quarter" idx="13"/>
          </p:nvPr>
        </p:nvSpPr>
        <p:spPr/>
        <p:txBody>
          <a:bodyPr/>
          <a:lstStyle/>
          <a:p>
            <a:pPr marL="0" indent="0">
              <a:buNone/>
            </a:pPr>
            <a:r>
              <a:rPr lang="sv-SE" dirty="0"/>
              <a:t>​Ökar när man blir äldre. Det beror inte bara på åldersförändringar, utan också på att man som äldre ofta använder flera olika mediciner. ​</a:t>
            </a:r>
          </a:p>
          <a:p>
            <a:pPr marL="0" indent="0">
              <a:buNone/>
            </a:pPr>
            <a:r>
              <a:rPr lang="sv-SE" dirty="0"/>
              <a:t>Många olika mediciner ökar risken för biverkningar och för så kallade interaktioner. ​</a:t>
            </a:r>
          </a:p>
          <a:p>
            <a:pPr marL="0" indent="0">
              <a:buNone/>
            </a:pPr>
            <a:r>
              <a:rPr lang="sv-SE" dirty="0"/>
              <a:t>Interaktion betyder att vissa läkemedel påverkar varandra och ökar eller minskar varandras effekt.​</a:t>
            </a:r>
          </a:p>
          <a:p>
            <a:pPr marL="0" indent="0">
              <a:buNone/>
            </a:pPr>
            <a:r>
              <a:rPr lang="sv-SE" dirty="0"/>
              <a:t>Upp till en femtedel av alla äldre som läggs in på sjukhus, gör det helt eller delvis på grund av biverkningar från mediciner. Därför bör man alltid följa upp hur den boende påverkas av sitt läkemedel.​</a:t>
            </a:r>
          </a:p>
          <a:p>
            <a:pPr marL="0" indent="0">
              <a:buNone/>
            </a:pPr>
            <a:endParaRPr lang="sv-SE" dirty="0"/>
          </a:p>
          <a:p>
            <a:pPr marL="0" indent="0">
              <a:buNone/>
            </a:pPr>
            <a:r>
              <a:rPr lang="sv-SE" dirty="0"/>
              <a:t>​Alla misstankar om biverkningar ska rapporteras till sjuksköterska!​</a:t>
            </a:r>
          </a:p>
        </p:txBody>
      </p:sp>
    </p:spTree>
    <p:extLst>
      <p:ext uri="{BB962C8B-B14F-4D97-AF65-F5344CB8AC3E}">
        <p14:creationId xmlns:p14="http://schemas.microsoft.com/office/powerpoint/2010/main" val="404750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73E5466-2B07-A066-3CEB-3A5FABC0D733}"/>
              </a:ext>
            </a:extLst>
          </p:cNvPr>
          <p:cNvSpPr>
            <a:spLocks noGrp="1"/>
          </p:cNvSpPr>
          <p:nvPr>
            <p:ph type="title"/>
          </p:nvPr>
        </p:nvSpPr>
        <p:spPr>
          <a:xfrm>
            <a:off x="639792" y="500067"/>
            <a:ext cx="8792075" cy="1133475"/>
          </a:xfrm>
        </p:spPr>
        <p:txBody>
          <a:bodyPr>
            <a:normAutofit fontScale="90000"/>
          </a:bodyPr>
          <a:lstStyle/>
          <a:p>
            <a:r>
              <a:rPr lang="sv-SE" dirty="0"/>
              <a:t>Vad är en läkemedelsordination?</a:t>
            </a:r>
          </a:p>
        </p:txBody>
      </p:sp>
      <p:sp>
        <p:nvSpPr>
          <p:cNvPr id="3" name="Platshållare för innehåll 2">
            <a:extLst>
              <a:ext uri="{FF2B5EF4-FFF2-40B4-BE49-F238E27FC236}">
                <a16:creationId xmlns:a16="http://schemas.microsoft.com/office/drawing/2014/main" id="{024C7DC4-C060-B6CB-B53D-DD99512070EF}"/>
              </a:ext>
            </a:extLst>
          </p:cNvPr>
          <p:cNvSpPr>
            <a:spLocks noGrp="1"/>
          </p:cNvSpPr>
          <p:nvPr>
            <p:ph sz="quarter" idx="13"/>
          </p:nvPr>
        </p:nvSpPr>
        <p:spPr>
          <a:xfrm>
            <a:off x="639792" y="1633542"/>
            <a:ext cx="7764461" cy="4160838"/>
          </a:xfrm>
        </p:spPr>
        <p:txBody>
          <a:bodyPr/>
          <a:lstStyle/>
          <a:p>
            <a:r>
              <a:rPr lang="sv-SE" dirty="0"/>
              <a:t>En ordination är ett läkemedel som är utskrivet av läkare eller annan yrkeskategori med förskrivningsrätt.​</a:t>
            </a:r>
          </a:p>
          <a:p>
            <a:r>
              <a:rPr lang="sv-SE" dirty="0"/>
              <a:t>Ordinationen kommer i form av ett e-recept eller i pappersformat</a:t>
            </a:r>
          </a:p>
        </p:txBody>
      </p:sp>
    </p:spTree>
    <p:extLst>
      <p:ext uri="{BB962C8B-B14F-4D97-AF65-F5344CB8AC3E}">
        <p14:creationId xmlns:p14="http://schemas.microsoft.com/office/powerpoint/2010/main" val="1120226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9F57F86-2B6D-C8BE-3582-34A51B211762}"/>
              </a:ext>
            </a:extLst>
          </p:cNvPr>
          <p:cNvSpPr>
            <a:spLocks noGrp="1"/>
          </p:cNvSpPr>
          <p:nvPr>
            <p:ph type="title"/>
          </p:nvPr>
        </p:nvSpPr>
        <p:spPr/>
        <p:txBody>
          <a:bodyPr/>
          <a:lstStyle/>
          <a:p>
            <a:r>
              <a:rPr lang="sv-SE" dirty="0"/>
              <a:t>Hur förvaras läkemedel?</a:t>
            </a:r>
          </a:p>
        </p:txBody>
      </p:sp>
      <p:sp>
        <p:nvSpPr>
          <p:cNvPr id="3" name="Platshållare för innehåll 2">
            <a:extLst>
              <a:ext uri="{FF2B5EF4-FFF2-40B4-BE49-F238E27FC236}">
                <a16:creationId xmlns:a16="http://schemas.microsoft.com/office/drawing/2014/main" id="{5197361D-8E89-B704-BA6D-0EBAB96AEB37}"/>
              </a:ext>
            </a:extLst>
          </p:cNvPr>
          <p:cNvSpPr>
            <a:spLocks noGrp="1"/>
          </p:cNvSpPr>
          <p:nvPr>
            <p:ph sz="quarter" idx="13"/>
          </p:nvPr>
        </p:nvSpPr>
        <p:spPr/>
        <p:txBody>
          <a:bodyPr/>
          <a:lstStyle/>
          <a:p>
            <a:r>
              <a:rPr lang="sv-SE" dirty="0"/>
              <a:t>​Läkemedel ska förvaras inlåst i särskilt skåp, detta för att obehöriga ej ska komma åt dem. ​</a:t>
            </a:r>
          </a:p>
          <a:p>
            <a:r>
              <a:rPr lang="sv-SE" dirty="0"/>
              <a:t>Detta gäller även flytande läkemedel och t.ex. insulin.</a:t>
            </a:r>
          </a:p>
        </p:txBody>
      </p:sp>
    </p:spTree>
    <p:extLst>
      <p:ext uri="{BB962C8B-B14F-4D97-AF65-F5344CB8AC3E}">
        <p14:creationId xmlns:p14="http://schemas.microsoft.com/office/powerpoint/2010/main" val="3289783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999BF35-FF62-FEA0-2EF9-726A352AE59F}"/>
              </a:ext>
            </a:extLst>
          </p:cNvPr>
          <p:cNvSpPr>
            <a:spLocks noGrp="1"/>
          </p:cNvSpPr>
          <p:nvPr>
            <p:ph type="title"/>
          </p:nvPr>
        </p:nvSpPr>
        <p:spPr/>
        <p:txBody>
          <a:bodyPr/>
          <a:lstStyle/>
          <a:p>
            <a:r>
              <a:rPr lang="sv-SE" dirty="0"/>
              <a:t>administrering</a:t>
            </a:r>
          </a:p>
        </p:txBody>
      </p:sp>
      <p:sp>
        <p:nvSpPr>
          <p:cNvPr id="3" name="Platshållare för innehåll 2">
            <a:extLst>
              <a:ext uri="{FF2B5EF4-FFF2-40B4-BE49-F238E27FC236}">
                <a16:creationId xmlns:a16="http://schemas.microsoft.com/office/drawing/2014/main" id="{25137271-E7C2-C871-0675-A8DA4694B0FC}"/>
              </a:ext>
            </a:extLst>
          </p:cNvPr>
          <p:cNvSpPr>
            <a:spLocks noGrp="1"/>
          </p:cNvSpPr>
          <p:nvPr>
            <p:ph sz="quarter" idx="13"/>
          </p:nvPr>
        </p:nvSpPr>
        <p:spPr/>
        <p:txBody>
          <a:bodyPr/>
          <a:lstStyle/>
          <a:p>
            <a:pPr marL="0" indent="0">
              <a:buNone/>
            </a:pPr>
            <a:r>
              <a:rPr lang="sv-SE" b="1" dirty="0"/>
              <a:t>När och hur ska läkemedlet ges?</a:t>
            </a:r>
            <a:endParaRPr lang="sv-SE" dirty="0"/>
          </a:p>
          <a:p>
            <a:r>
              <a:rPr lang="sv-SE" dirty="0"/>
              <a:t>Den som förskriver läkemedel tar hänsyn till att läkemedlen fördelas över dygnet och att olämpliga kombinationer inte ges samtidigt. ​</a:t>
            </a:r>
          </a:p>
          <a:p>
            <a:r>
              <a:rPr lang="sv-SE" dirty="0"/>
              <a:t>Många läkemedel ska ges i samband med någon form av mat men det behöver inte innebära en hel måltid.​</a:t>
            </a:r>
          </a:p>
          <a:p>
            <a:r>
              <a:rPr lang="sv-SE" dirty="0"/>
              <a:t>Vad står det i ordinationen?</a:t>
            </a:r>
          </a:p>
        </p:txBody>
      </p:sp>
    </p:spTree>
    <p:extLst>
      <p:ext uri="{BB962C8B-B14F-4D97-AF65-F5344CB8AC3E}">
        <p14:creationId xmlns:p14="http://schemas.microsoft.com/office/powerpoint/2010/main" val="26741185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3424911-2E05-48F4-3868-1FA39C428DFE}"/>
              </a:ext>
            </a:extLst>
          </p:cNvPr>
          <p:cNvSpPr>
            <a:spLocks noGrp="1"/>
          </p:cNvSpPr>
          <p:nvPr>
            <p:ph type="title"/>
          </p:nvPr>
        </p:nvSpPr>
        <p:spPr/>
        <p:txBody>
          <a:bodyPr>
            <a:normAutofit fontScale="90000"/>
          </a:bodyPr>
          <a:lstStyle/>
          <a:p>
            <a:r>
              <a:rPr lang="sv-SE" dirty="0"/>
              <a:t>Olika sätt att inta läkemedel</a:t>
            </a:r>
          </a:p>
        </p:txBody>
      </p:sp>
      <p:sp>
        <p:nvSpPr>
          <p:cNvPr id="3" name="Platshållare för innehåll 2">
            <a:extLst>
              <a:ext uri="{FF2B5EF4-FFF2-40B4-BE49-F238E27FC236}">
                <a16:creationId xmlns:a16="http://schemas.microsoft.com/office/drawing/2014/main" id="{14C11B19-B101-6A53-6B89-97DDC093E0C1}"/>
              </a:ext>
            </a:extLst>
          </p:cNvPr>
          <p:cNvSpPr>
            <a:spLocks noGrp="1"/>
          </p:cNvSpPr>
          <p:nvPr>
            <p:ph sz="quarter" idx="13"/>
          </p:nvPr>
        </p:nvSpPr>
        <p:spPr/>
        <p:txBody>
          <a:bodyPr/>
          <a:lstStyle/>
          <a:p>
            <a:r>
              <a:rPr lang="sv-SE" b="1" dirty="0"/>
              <a:t>Munnen: </a:t>
            </a:r>
            <a:r>
              <a:rPr lang="sv-SE" dirty="0"/>
              <a:t>tabletter, kapslar, </a:t>
            </a:r>
            <a:r>
              <a:rPr lang="sv-SE" dirty="0" err="1"/>
              <a:t>resoribletter</a:t>
            </a:r>
            <a:r>
              <a:rPr lang="sv-SE" dirty="0"/>
              <a:t>, brus-, </a:t>
            </a:r>
            <a:r>
              <a:rPr lang="sv-SE" dirty="0" err="1"/>
              <a:t>entero</a:t>
            </a:r>
            <a:r>
              <a:rPr lang="sv-SE" dirty="0"/>
              <a:t>- eller depottabletter, mixturer/flytande​</a:t>
            </a:r>
          </a:p>
          <a:p>
            <a:r>
              <a:rPr lang="sv-SE" b="1" dirty="0"/>
              <a:t>Inandning: </a:t>
            </a:r>
            <a:r>
              <a:rPr lang="sv-SE" dirty="0"/>
              <a:t>inhalationer​</a:t>
            </a:r>
          </a:p>
          <a:p>
            <a:r>
              <a:rPr lang="sv-SE" b="1" dirty="0"/>
              <a:t>Underlivet: </a:t>
            </a:r>
            <a:r>
              <a:rPr lang="sv-SE" dirty="0"/>
              <a:t>suppositorier​</a:t>
            </a:r>
          </a:p>
          <a:p>
            <a:r>
              <a:rPr lang="sv-SE" b="1" dirty="0"/>
              <a:t>Ändtarm: </a:t>
            </a:r>
            <a:r>
              <a:rPr lang="sv-SE" dirty="0"/>
              <a:t>klysma/rektalvätska ​</a:t>
            </a:r>
          </a:p>
          <a:p>
            <a:r>
              <a:rPr lang="sv-SE" b="1" dirty="0"/>
              <a:t>Vagina: </a:t>
            </a:r>
            <a:r>
              <a:rPr lang="sv-SE" dirty="0"/>
              <a:t>vagitorier/vaginalkräm​</a:t>
            </a:r>
          </a:p>
          <a:p>
            <a:r>
              <a:rPr lang="sv-SE" b="1" dirty="0"/>
              <a:t>Lokal behandling på utsidan av kroppen: </a:t>
            </a:r>
            <a:r>
              <a:rPr lang="sv-SE" dirty="0"/>
              <a:t>salvor, kräm, gel, depotplåster, ögon-, öron- och näsdroppar​</a:t>
            </a:r>
          </a:p>
          <a:p>
            <a:r>
              <a:rPr lang="sv-SE" b="1" dirty="0"/>
              <a:t>Injektion: </a:t>
            </a:r>
            <a:r>
              <a:rPr lang="sv-SE" dirty="0"/>
              <a:t>muskel, underhudsfett, i blodet</a:t>
            </a:r>
          </a:p>
        </p:txBody>
      </p:sp>
    </p:spTree>
    <p:extLst>
      <p:ext uri="{BB962C8B-B14F-4D97-AF65-F5344CB8AC3E}">
        <p14:creationId xmlns:p14="http://schemas.microsoft.com/office/powerpoint/2010/main" val="3333612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6EED898-6BC0-50A6-39DC-5B0474C86F4F}"/>
              </a:ext>
            </a:extLst>
          </p:cNvPr>
          <p:cNvSpPr>
            <a:spLocks noGrp="1"/>
          </p:cNvSpPr>
          <p:nvPr>
            <p:ph type="title"/>
          </p:nvPr>
        </p:nvSpPr>
        <p:spPr/>
        <p:txBody>
          <a:bodyPr/>
          <a:lstStyle/>
          <a:p>
            <a:r>
              <a:rPr lang="sv-SE" dirty="0"/>
              <a:t>munnen</a:t>
            </a:r>
          </a:p>
        </p:txBody>
      </p:sp>
      <p:sp>
        <p:nvSpPr>
          <p:cNvPr id="3" name="Platshållare för innehåll 2">
            <a:extLst>
              <a:ext uri="{FF2B5EF4-FFF2-40B4-BE49-F238E27FC236}">
                <a16:creationId xmlns:a16="http://schemas.microsoft.com/office/drawing/2014/main" id="{8BA409C9-9868-6A66-CA22-CB8C772E3254}"/>
              </a:ext>
            </a:extLst>
          </p:cNvPr>
          <p:cNvSpPr>
            <a:spLocks noGrp="1"/>
          </p:cNvSpPr>
          <p:nvPr>
            <p:ph sz="quarter" idx="13"/>
          </p:nvPr>
        </p:nvSpPr>
        <p:spPr>
          <a:xfrm>
            <a:off x="639763" y="1808163"/>
            <a:ext cx="8707437" cy="4160838"/>
          </a:xfrm>
        </p:spPr>
        <p:txBody>
          <a:bodyPr/>
          <a:lstStyle/>
          <a:p>
            <a:pPr marL="0" indent="0">
              <a:buNone/>
            </a:pPr>
            <a:r>
              <a:rPr lang="sv-SE" dirty="0"/>
              <a:t>Den ”vanliga” tabletten löser upp sig i magsäcken men det finns många undantag.​</a:t>
            </a:r>
          </a:p>
          <a:p>
            <a:r>
              <a:rPr lang="sv-SE" dirty="0"/>
              <a:t>Depottabletter är utformade så att den aktiva substansen långsamt frisläpps i tarmen​ vilket medför en jämnare koncentration i blodet och att man inte behöver ta läkemedlet lika många gånger varje dag. ​</a:t>
            </a:r>
          </a:p>
          <a:p>
            <a:r>
              <a:rPr lang="sv-SE" dirty="0" err="1"/>
              <a:t>Enterotabletter</a:t>
            </a:r>
            <a:r>
              <a:rPr lang="sv-SE" dirty="0"/>
              <a:t> har ett överdrag som tål magsäckens sura innehåll och passerar oförstört till tarmen där läkemedlet tas upp.​</a:t>
            </a:r>
          </a:p>
          <a:p>
            <a:r>
              <a:rPr lang="sv-SE" dirty="0"/>
              <a:t>​Depottabletten och </a:t>
            </a:r>
            <a:r>
              <a:rPr lang="sv-SE" dirty="0" err="1"/>
              <a:t>enterotabletter</a:t>
            </a:r>
            <a:r>
              <a:rPr lang="sv-SE" dirty="0"/>
              <a:t> måste sväljas hela och inte tuggas.</a:t>
            </a:r>
          </a:p>
        </p:txBody>
      </p:sp>
    </p:spTree>
    <p:extLst>
      <p:ext uri="{BB962C8B-B14F-4D97-AF65-F5344CB8AC3E}">
        <p14:creationId xmlns:p14="http://schemas.microsoft.com/office/powerpoint/2010/main" val="883225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6EED898-6BC0-50A6-39DC-5B0474C86F4F}"/>
              </a:ext>
            </a:extLst>
          </p:cNvPr>
          <p:cNvSpPr>
            <a:spLocks noGrp="1"/>
          </p:cNvSpPr>
          <p:nvPr>
            <p:ph type="title"/>
          </p:nvPr>
        </p:nvSpPr>
        <p:spPr/>
        <p:txBody>
          <a:bodyPr/>
          <a:lstStyle/>
          <a:p>
            <a:r>
              <a:rPr lang="sv-SE" dirty="0"/>
              <a:t>munnen</a:t>
            </a:r>
          </a:p>
        </p:txBody>
      </p:sp>
      <p:sp>
        <p:nvSpPr>
          <p:cNvPr id="3" name="Platshållare för innehåll 2">
            <a:extLst>
              <a:ext uri="{FF2B5EF4-FFF2-40B4-BE49-F238E27FC236}">
                <a16:creationId xmlns:a16="http://schemas.microsoft.com/office/drawing/2014/main" id="{8BA409C9-9868-6A66-CA22-CB8C772E3254}"/>
              </a:ext>
            </a:extLst>
          </p:cNvPr>
          <p:cNvSpPr>
            <a:spLocks noGrp="1"/>
          </p:cNvSpPr>
          <p:nvPr>
            <p:ph sz="quarter" idx="13"/>
          </p:nvPr>
        </p:nvSpPr>
        <p:spPr/>
        <p:txBody>
          <a:bodyPr/>
          <a:lstStyle/>
          <a:p>
            <a:r>
              <a:rPr lang="sv-SE" dirty="0"/>
              <a:t>Tuggtabletter tuggas sönder och sväljs.</a:t>
            </a:r>
          </a:p>
          <a:p>
            <a:r>
              <a:rPr lang="sv-SE" dirty="0"/>
              <a:t>Sugtabletter löses långsamt upp i munhålan.​</a:t>
            </a:r>
          </a:p>
          <a:p>
            <a:r>
              <a:rPr lang="sv-SE" dirty="0"/>
              <a:t>Munsönderfallande tabletter läggs på tungan där den smälter och sväljes därefter utan vatten. Tas upp i kroppen via slemhinnans blodkärl.​</a:t>
            </a:r>
          </a:p>
          <a:p>
            <a:r>
              <a:rPr lang="sv-SE" dirty="0"/>
              <a:t>Brustabletter löses upp i ca en dl vatten, vänta tills tabletten är helt upplöst och patienten ska därefter dricka upp vätskan.</a:t>
            </a:r>
          </a:p>
        </p:txBody>
      </p:sp>
    </p:spTree>
    <p:extLst>
      <p:ext uri="{BB962C8B-B14F-4D97-AF65-F5344CB8AC3E}">
        <p14:creationId xmlns:p14="http://schemas.microsoft.com/office/powerpoint/2010/main" val="349363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9093305-6323-C469-D96E-4BF7FB7087AF}"/>
              </a:ext>
            </a:extLst>
          </p:cNvPr>
          <p:cNvSpPr>
            <a:spLocks noGrp="1"/>
          </p:cNvSpPr>
          <p:nvPr>
            <p:ph type="title"/>
          </p:nvPr>
        </p:nvSpPr>
        <p:spPr/>
        <p:txBody>
          <a:bodyPr/>
          <a:lstStyle/>
          <a:p>
            <a:r>
              <a:rPr lang="sv-SE" dirty="0"/>
              <a:t>Munnen</a:t>
            </a:r>
          </a:p>
        </p:txBody>
      </p:sp>
      <p:sp>
        <p:nvSpPr>
          <p:cNvPr id="3" name="Platshållare för innehåll 2">
            <a:extLst>
              <a:ext uri="{FF2B5EF4-FFF2-40B4-BE49-F238E27FC236}">
                <a16:creationId xmlns:a16="http://schemas.microsoft.com/office/drawing/2014/main" id="{07DB5D9B-70F3-EAFC-5C4E-D75678D06AD3}"/>
              </a:ext>
            </a:extLst>
          </p:cNvPr>
          <p:cNvSpPr>
            <a:spLocks noGrp="1"/>
          </p:cNvSpPr>
          <p:nvPr>
            <p:ph sz="quarter" idx="13"/>
          </p:nvPr>
        </p:nvSpPr>
        <p:spPr/>
        <p:txBody>
          <a:bodyPr/>
          <a:lstStyle/>
          <a:p>
            <a:r>
              <a:rPr lang="sv-SE" dirty="0"/>
              <a:t>Kapslar ska sväljas hela då de har ett hölje som gör att de inte ska lösas upp för tidigt.</a:t>
            </a:r>
          </a:p>
          <a:p>
            <a:r>
              <a:rPr lang="sv-SE" dirty="0"/>
              <a:t>Mixturer/flytande läkemedel ska mätas upp ur originalförpackning och tas via munnen – Det är viktigt med rätt styrka och rätt dosering.</a:t>
            </a:r>
          </a:p>
          <a:p>
            <a:r>
              <a:rPr lang="sv-SE" dirty="0" err="1"/>
              <a:t>Buccolam</a:t>
            </a:r>
            <a:r>
              <a:rPr lang="sv-SE" dirty="0"/>
              <a:t> (</a:t>
            </a:r>
            <a:r>
              <a:rPr lang="sv-SE" dirty="0" err="1"/>
              <a:t>Midazolam</a:t>
            </a:r>
            <a:r>
              <a:rPr lang="sv-SE" dirty="0"/>
              <a:t>) – munhålelösning vid epileptiskt anfall​:</a:t>
            </a:r>
          </a:p>
          <a:p>
            <a:pPr lvl="1"/>
            <a:r>
              <a:rPr lang="sv-SE" dirty="0"/>
              <a:t>Administrera endast en enda dos av </a:t>
            </a:r>
            <a:r>
              <a:rPr lang="sv-SE" dirty="0" err="1"/>
              <a:t>Buccolam</a:t>
            </a:r>
            <a:r>
              <a:rPr lang="sv-SE" dirty="0"/>
              <a:t>. ​</a:t>
            </a:r>
          </a:p>
          <a:p>
            <a:pPr lvl="1"/>
            <a:r>
              <a:rPr lang="sv-SE" dirty="0"/>
              <a:t>Om anfallet inte upphör inom tio minuter ring 112. ​</a:t>
            </a:r>
          </a:p>
          <a:p>
            <a:pPr lvl="1"/>
            <a:r>
              <a:rPr lang="sv-SE" dirty="0"/>
              <a:t>Om anfallet upphör men uppkommer igen, ring 112. </a:t>
            </a:r>
          </a:p>
        </p:txBody>
      </p:sp>
    </p:spTree>
    <p:extLst>
      <p:ext uri="{BB962C8B-B14F-4D97-AF65-F5344CB8AC3E}">
        <p14:creationId xmlns:p14="http://schemas.microsoft.com/office/powerpoint/2010/main" val="498571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3FC8020-09FD-F72A-BA10-A0855F389E96}"/>
              </a:ext>
            </a:extLst>
          </p:cNvPr>
          <p:cNvSpPr>
            <a:spLocks noGrp="1"/>
          </p:cNvSpPr>
          <p:nvPr>
            <p:ph type="title"/>
          </p:nvPr>
        </p:nvSpPr>
        <p:spPr/>
        <p:txBody>
          <a:bodyPr/>
          <a:lstStyle/>
          <a:p>
            <a:r>
              <a:rPr lang="sv-SE" dirty="0"/>
              <a:t>INANDNING</a:t>
            </a:r>
          </a:p>
        </p:txBody>
      </p:sp>
      <p:sp>
        <p:nvSpPr>
          <p:cNvPr id="3" name="Platshållare för innehåll 2">
            <a:extLst>
              <a:ext uri="{FF2B5EF4-FFF2-40B4-BE49-F238E27FC236}">
                <a16:creationId xmlns:a16="http://schemas.microsoft.com/office/drawing/2014/main" id="{93E5D0AC-2E5E-1517-BF17-2E5EE24AD446}"/>
              </a:ext>
            </a:extLst>
          </p:cNvPr>
          <p:cNvSpPr>
            <a:spLocks noGrp="1"/>
          </p:cNvSpPr>
          <p:nvPr>
            <p:ph sz="quarter" idx="13"/>
          </p:nvPr>
        </p:nvSpPr>
        <p:spPr/>
        <p:txBody>
          <a:bodyPr/>
          <a:lstStyle/>
          <a:p>
            <a:r>
              <a:rPr lang="sv-SE" sz="2000" dirty="0"/>
              <a:t>Inhalationsberedningar används vid behandling av astma och KOL​. </a:t>
            </a:r>
          </a:p>
          <a:p>
            <a:r>
              <a:rPr lang="sv-SE" sz="2000" dirty="0"/>
              <a:t>Läkemedel som ska andas in finns i pulver-, vätska- och gasform (syrgas).​ </a:t>
            </a:r>
          </a:p>
          <a:p>
            <a:r>
              <a:rPr lang="sv-SE" sz="2000" dirty="0"/>
              <a:t>Viktigt med teknik. Skölj munnen med vatten efter för att undvika svamp </a:t>
            </a:r>
            <a:br>
              <a:rPr lang="sv-SE" sz="2000" dirty="0"/>
            </a:br>
            <a:r>
              <a:rPr lang="sv-SE" sz="2000" dirty="0"/>
              <a:t>i munnen.</a:t>
            </a:r>
            <a:endParaRPr lang="sv-SE" dirty="0"/>
          </a:p>
          <a:p>
            <a:endParaRPr lang="sv-SE" dirty="0"/>
          </a:p>
        </p:txBody>
      </p:sp>
    </p:spTree>
    <p:extLst>
      <p:ext uri="{BB962C8B-B14F-4D97-AF65-F5344CB8AC3E}">
        <p14:creationId xmlns:p14="http://schemas.microsoft.com/office/powerpoint/2010/main" val="28027573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A5D50FB-83DE-02D6-39A5-097F3FE1D4B6}"/>
              </a:ext>
            </a:extLst>
          </p:cNvPr>
          <p:cNvSpPr>
            <a:spLocks noGrp="1"/>
          </p:cNvSpPr>
          <p:nvPr>
            <p:ph type="title"/>
          </p:nvPr>
        </p:nvSpPr>
        <p:spPr/>
        <p:txBody>
          <a:bodyPr/>
          <a:lstStyle/>
          <a:p>
            <a:r>
              <a:rPr lang="sv-SE" dirty="0"/>
              <a:t>INANDNING</a:t>
            </a:r>
          </a:p>
        </p:txBody>
      </p:sp>
      <p:sp>
        <p:nvSpPr>
          <p:cNvPr id="3" name="Platshållare för innehåll 2">
            <a:extLst>
              <a:ext uri="{FF2B5EF4-FFF2-40B4-BE49-F238E27FC236}">
                <a16:creationId xmlns:a16="http://schemas.microsoft.com/office/drawing/2014/main" id="{F3EAB04B-7DED-E74B-4CB9-3FE5A8F357C2}"/>
              </a:ext>
            </a:extLst>
          </p:cNvPr>
          <p:cNvSpPr>
            <a:spLocks noGrp="1"/>
          </p:cNvSpPr>
          <p:nvPr>
            <p:ph sz="quarter" idx="13"/>
          </p:nvPr>
        </p:nvSpPr>
        <p:spPr/>
        <p:txBody>
          <a:bodyPr/>
          <a:lstStyle/>
          <a:p>
            <a:pPr marL="0" indent="0">
              <a:buNone/>
            </a:pPr>
            <a:r>
              <a:rPr lang="sv-SE" b="1" dirty="0"/>
              <a:t>Spray</a:t>
            </a:r>
          </a:p>
          <a:p>
            <a:r>
              <a:rPr lang="sv-SE" sz="1800" dirty="0"/>
              <a:t>Sprayas under tungan medan kunden håller andan. </a:t>
            </a:r>
          </a:p>
          <a:p>
            <a:r>
              <a:rPr lang="sv-SE" sz="1800" dirty="0"/>
              <a:t>Ger vid kärlkrampsanfall (angina).</a:t>
            </a:r>
          </a:p>
          <a:p>
            <a:r>
              <a:rPr lang="sv-SE" sz="1800" dirty="0"/>
              <a:t>Patienter med kända kärlkrampsbesvär behandlas oftast med långtidsverkande läkemedel som innehåller nitroglycerin. Vid akuta kärlkrampsbesvär kan patienten få snabbverkande nitroglycerin. Om en patient får ont i bröstet och du vet att patienten har känd kärlkramp får du ge </a:t>
            </a:r>
            <a:r>
              <a:rPr lang="sv-SE" sz="1800" dirty="0" err="1"/>
              <a:t>Nitrolingualspray</a:t>
            </a:r>
            <a:r>
              <a:rPr lang="sv-SE" sz="1800" dirty="0"/>
              <a:t> innan kontakt med sjuksköterskan. ​</a:t>
            </a:r>
          </a:p>
          <a:p>
            <a:r>
              <a:rPr lang="sv-SE" sz="1800" dirty="0"/>
              <a:t>Kontrollera ordinationen och ge patienten spray så snart som möjligt. </a:t>
            </a:r>
            <a:br>
              <a:rPr lang="sv-SE" sz="1800" dirty="0"/>
            </a:br>
            <a:r>
              <a:rPr lang="sv-SE" sz="1800" dirty="0"/>
              <a:t>Be patienten sitta eller ligga ner eftersom det finns ​risk för blodtrycksfall. ​</a:t>
            </a:r>
          </a:p>
          <a:p>
            <a:r>
              <a:rPr lang="sv-SE" sz="1800" dirty="0"/>
              <a:t>Du ska alltid ringa sjuksköterskan direkt efter du gett nitroglycerinet. ​</a:t>
            </a:r>
          </a:p>
          <a:p>
            <a:r>
              <a:rPr lang="sv-SE" sz="1800" dirty="0"/>
              <a:t>Tillsammans med sjuksköterskan gör ni en plan för uppföljning av patientens symtom. ​</a:t>
            </a:r>
          </a:p>
          <a:p>
            <a:endParaRPr lang="sv-SE" dirty="0"/>
          </a:p>
        </p:txBody>
      </p:sp>
    </p:spTree>
    <p:extLst>
      <p:ext uri="{BB962C8B-B14F-4D97-AF65-F5344CB8AC3E}">
        <p14:creationId xmlns:p14="http://schemas.microsoft.com/office/powerpoint/2010/main" val="3504180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8D638A6-038F-C1BE-9D17-3D7AAC28FFED}"/>
              </a:ext>
            </a:extLst>
          </p:cNvPr>
          <p:cNvSpPr>
            <a:spLocks noGrp="1"/>
          </p:cNvSpPr>
          <p:nvPr>
            <p:ph type="title"/>
          </p:nvPr>
        </p:nvSpPr>
        <p:spPr/>
        <p:txBody>
          <a:bodyPr/>
          <a:lstStyle/>
          <a:p>
            <a:r>
              <a:rPr lang="sv-SE" dirty="0"/>
              <a:t>Underlivet</a:t>
            </a:r>
          </a:p>
        </p:txBody>
      </p:sp>
      <p:sp>
        <p:nvSpPr>
          <p:cNvPr id="3" name="Platshållare för innehåll 2">
            <a:extLst>
              <a:ext uri="{FF2B5EF4-FFF2-40B4-BE49-F238E27FC236}">
                <a16:creationId xmlns:a16="http://schemas.microsoft.com/office/drawing/2014/main" id="{B52A9AE5-2862-92C0-C35E-D5FC80779487}"/>
              </a:ext>
            </a:extLst>
          </p:cNvPr>
          <p:cNvSpPr>
            <a:spLocks noGrp="1"/>
          </p:cNvSpPr>
          <p:nvPr>
            <p:ph sz="quarter" idx="13"/>
          </p:nvPr>
        </p:nvSpPr>
        <p:spPr/>
        <p:txBody>
          <a:bodyPr/>
          <a:lstStyle/>
          <a:p>
            <a:pPr marL="0" indent="0">
              <a:buNone/>
            </a:pPr>
            <a:r>
              <a:rPr lang="sv-SE" b="1" dirty="0" err="1"/>
              <a:t>Suppositorer</a:t>
            </a:r>
            <a:endParaRPr lang="sv-SE" b="1" dirty="0"/>
          </a:p>
          <a:p>
            <a:r>
              <a:rPr lang="sv-SE" dirty="0"/>
              <a:t>Ges via ändtarmen</a:t>
            </a:r>
          </a:p>
          <a:p>
            <a:r>
              <a:rPr lang="sv-SE" dirty="0"/>
              <a:t>Kom ihåg att person med stomier inte ska suppositorier!</a:t>
            </a:r>
          </a:p>
        </p:txBody>
      </p:sp>
    </p:spTree>
    <p:extLst>
      <p:ext uri="{BB962C8B-B14F-4D97-AF65-F5344CB8AC3E}">
        <p14:creationId xmlns:p14="http://schemas.microsoft.com/office/powerpoint/2010/main" val="1899756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157602F-E9B5-CE4F-6661-61D99DC1D984}"/>
              </a:ext>
            </a:extLst>
          </p:cNvPr>
          <p:cNvSpPr>
            <a:spLocks noGrp="1"/>
          </p:cNvSpPr>
          <p:nvPr>
            <p:ph type="title"/>
          </p:nvPr>
        </p:nvSpPr>
        <p:spPr/>
        <p:txBody>
          <a:bodyPr/>
          <a:lstStyle/>
          <a:p>
            <a:r>
              <a:rPr lang="sv-SE" dirty="0"/>
              <a:t>rektalt</a:t>
            </a:r>
          </a:p>
        </p:txBody>
      </p:sp>
      <p:sp>
        <p:nvSpPr>
          <p:cNvPr id="3" name="Platshållare för innehåll 2">
            <a:extLst>
              <a:ext uri="{FF2B5EF4-FFF2-40B4-BE49-F238E27FC236}">
                <a16:creationId xmlns:a16="http://schemas.microsoft.com/office/drawing/2014/main" id="{3DB14F39-5EA8-5D9D-58D4-E50DCCB8646D}"/>
              </a:ext>
            </a:extLst>
          </p:cNvPr>
          <p:cNvSpPr>
            <a:spLocks noGrp="1"/>
          </p:cNvSpPr>
          <p:nvPr>
            <p:ph sz="quarter" idx="13"/>
          </p:nvPr>
        </p:nvSpPr>
        <p:spPr/>
        <p:txBody>
          <a:bodyPr/>
          <a:lstStyle/>
          <a:p>
            <a:pPr marL="0" indent="0">
              <a:buNone/>
            </a:pPr>
            <a:r>
              <a:rPr lang="sv-SE" dirty="0"/>
              <a:t>Klysma/rektallösning ges i ändtarmen. Det är viktigt att tänka på tekniken och etiken hur man ger rektallösningen.</a:t>
            </a:r>
          </a:p>
          <a:p>
            <a:pPr marL="0" indent="0">
              <a:buNone/>
            </a:pPr>
            <a:r>
              <a:rPr lang="sv-SE" dirty="0"/>
              <a:t>Ska inte ges till personer med stomier.</a:t>
            </a:r>
          </a:p>
          <a:p>
            <a:pPr marL="0" indent="0">
              <a:buNone/>
            </a:pPr>
            <a:endParaRPr lang="sv-SE" dirty="0"/>
          </a:p>
          <a:p>
            <a:pPr marL="0" indent="0">
              <a:buNone/>
            </a:pPr>
            <a:r>
              <a:rPr lang="sv-SE" dirty="0">
                <a:hlinkClick r:id="rId2"/>
              </a:rPr>
              <a:t>https://www.medicininstruktioner.se/hcp/ferring/klyx/</a:t>
            </a:r>
            <a:endParaRPr lang="sv-SE" dirty="0"/>
          </a:p>
        </p:txBody>
      </p:sp>
    </p:spTree>
    <p:extLst>
      <p:ext uri="{BB962C8B-B14F-4D97-AF65-F5344CB8AC3E}">
        <p14:creationId xmlns:p14="http://schemas.microsoft.com/office/powerpoint/2010/main" val="3422019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5CF453E-4556-758B-E653-EA52219DE36A}"/>
              </a:ext>
            </a:extLst>
          </p:cNvPr>
          <p:cNvSpPr>
            <a:spLocks noGrp="1"/>
          </p:cNvSpPr>
          <p:nvPr>
            <p:ph type="title"/>
          </p:nvPr>
        </p:nvSpPr>
        <p:spPr/>
        <p:txBody>
          <a:bodyPr/>
          <a:lstStyle/>
          <a:p>
            <a:r>
              <a:rPr lang="sv-SE" dirty="0"/>
              <a:t>Underlivet (Slidan)</a:t>
            </a:r>
          </a:p>
        </p:txBody>
      </p:sp>
      <p:sp>
        <p:nvSpPr>
          <p:cNvPr id="3" name="Platshållare för innehåll 2">
            <a:extLst>
              <a:ext uri="{FF2B5EF4-FFF2-40B4-BE49-F238E27FC236}">
                <a16:creationId xmlns:a16="http://schemas.microsoft.com/office/drawing/2014/main" id="{AED8C87A-DB13-1A04-718E-F718FE557809}"/>
              </a:ext>
            </a:extLst>
          </p:cNvPr>
          <p:cNvSpPr>
            <a:spLocks noGrp="1"/>
          </p:cNvSpPr>
          <p:nvPr>
            <p:ph sz="quarter" idx="13"/>
          </p:nvPr>
        </p:nvSpPr>
        <p:spPr/>
        <p:txBody>
          <a:bodyPr/>
          <a:lstStyle/>
          <a:p>
            <a:pPr fontAlgn="base"/>
            <a:r>
              <a:rPr lang="sv-SE" dirty="0"/>
              <a:t>Vagitorier/vaginaltabletter ges i slidan. ​</a:t>
            </a:r>
          </a:p>
          <a:p>
            <a:pPr fontAlgn="base"/>
            <a:r>
              <a:rPr lang="sv-SE" dirty="0"/>
              <a:t>Tänk på etiken!</a:t>
            </a:r>
          </a:p>
          <a:p>
            <a:endParaRPr lang="sv-SE" dirty="0"/>
          </a:p>
        </p:txBody>
      </p:sp>
    </p:spTree>
    <p:extLst>
      <p:ext uri="{BB962C8B-B14F-4D97-AF65-F5344CB8AC3E}">
        <p14:creationId xmlns:p14="http://schemas.microsoft.com/office/powerpoint/2010/main" val="3243239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F57664F-D920-0A30-4A79-3F5EC448B4C1}"/>
              </a:ext>
            </a:extLst>
          </p:cNvPr>
          <p:cNvSpPr>
            <a:spLocks noGrp="1"/>
          </p:cNvSpPr>
          <p:nvPr>
            <p:ph type="title"/>
          </p:nvPr>
        </p:nvSpPr>
        <p:spPr/>
        <p:txBody>
          <a:bodyPr/>
          <a:lstStyle/>
          <a:p>
            <a:r>
              <a:rPr lang="sv-SE" dirty="0"/>
              <a:t>PLÅSTER</a:t>
            </a:r>
          </a:p>
        </p:txBody>
      </p:sp>
      <p:sp>
        <p:nvSpPr>
          <p:cNvPr id="3" name="Platshållare för innehåll 2">
            <a:extLst>
              <a:ext uri="{FF2B5EF4-FFF2-40B4-BE49-F238E27FC236}">
                <a16:creationId xmlns:a16="http://schemas.microsoft.com/office/drawing/2014/main" id="{9A88781E-332D-7944-E865-B4C67BA66B67}"/>
              </a:ext>
            </a:extLst>
          </p:cNvPr>
          <p:cNvSpPr>
            <a:spLocks noGrp="1"/>
          </p:cNvSpPr>
          <p:nvPr>
            <p:ph sz="quarter" idx="13"/>
          </p:nvPr>
        </p:nvSpPr>
        <p:spPr/>
        <p:txBody>
          <a:bodyPr/>
          <a:lstStyle/>
          <a:p>
            <a:r>
              <a:rPr lang="sv-SE" dirty="0"/>
              <a:t>Placeras på överkroppen men inte på trasig hud d.v.s. över ärrbildningar, sår eller irriterad hud.</a:t>
            </a:r>
          </a:p>
          <a:p>
            <a:r>
              <a:rPr lang="sv-SE" dirty="0"/>
              <a:t>Tänk på att variera plats på plåstret vid byte.</a:t>
            </a:r>
          </a:p>
          <a:p>
            <a:r>
              <a:rPr lang="sv-SE" dirty="0"/>
              <a:t>Använd handskar så att du undviker kontakt med läkemedlet.</a:t>
            </a:r>
          </a:p>
          <a:p>
            <a:r>
              <a:rPr lang="sv-SE" dirty="0"/>
              <a:t>Kasseras som andra läkemedel</a:t>
            </a:r>
          </a:p>
          <a:p>
            <a:pPr marL="0" indent="0">
              <a:buNone/>
            </a:pPr>
            <a:endParaRPr lang="sv-SE" dirty="0"/>
          </a:p>
        </p:txBody>
      </p:sp>
    </p:spTree>
    <p:extLst>
      <p:ext uri="{BB962C8B-B14F-4D97-AF65-F5344CB8AC3E}">
        <p14:creationId xmlns:p14="http://schemas.microsoft.com/office/powerpoint/2010/main" val="1608656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9602F33-5257-60EB-5BB5-A910BFB3A1AA}"/>
              </a:ext>
            </a:extLst>
          </p:cNvPr>
          <p:cNvSpPr>
            <a:spLocks noGrp="1"/>
          </p:cNvSpPr>
          <p:nvPr>
            <p:ph type="title"/>
          </p:nvPr>
        </p:nvSpPr>
        <p:spPr/>
        <p:txBody>
          <a:bodyPr/>
          <a:lstStyle/>
          <a:p>
            <a:r>
              <a:rPr lang="sv-SE" dirty="0"/>
              <a:t>ögondroppar/-salva/-gel</a:t>
            </a:r>
          </a:p>
        </p:txBody>
      </p:sp>
      <p:sp>
        <p:nvSpPr>
          <p:cNvPr id="3" name="Platshållare för innehåll 2">
            <a:extLst>
              <a:ext uri="{FF2B5EF4-FFF2-40B4-BE49-F238E27FC236}">
                <a16:creationId xmlns:a16="http://schemas.microsoft.com/office/drawing/2014/main" id="{156580C5-D3FE-1FE0-6A64-22B435740B46}"/>
              </a:ext>
            </a:extLst>
          </p:cNvPr>
          <p:cNvSpPr>
            <a:spLocks noGrp="1"/>
          </p:cNvSpPr>
          <p:nvPr>
            <p:ph sz="quarter" idx="13"/>
          </p:nvPr>
        </p:nvSpPr>
        <p:spPr>
          <a:xfrm>
            <a:off x="639764" y="1441094"/>
            <a:ext cx="7764461" cy="2381282"/>
          </a:xfrm>
        </p:spPr>
        <p:txBody>
          <a:bodyPr/>
          <a:lstStyle/>
          <a:p>
            <a:pPr marL="0" indent="0">
              <a:buNone/>
            </a:pPr>
            <a:r>
              <a:rPr lang="sv-SE" dirty="0"/>
              <a:t>Om patienten har mer än en sort är det viktigt att vänta 5 minuter mellan.​</a:t>
            </a:r>
          </a:p>
          <a:p>
            <a:pPr marL="0" indent="0">
              <a:buNone/>
            </a:pPr>
            <a:r>
              <a:rPr lang="sv-SE" dirty="0"/>
              <a:t>Kom ihåg god handhygien för att minska risken för infektioner. ​</a:t>
            </a:r>
          </a:p>
          <a:p>
            <a:pPr marL="0" indent="0">
              <a:buNone/>
            </a:pPr>
            <a:r>
              <a:rPr lang="sv-SE" dirty="0"/>
              <a:t>Ofta hållbara en månad från öppnande. Skriv datum på flaskan/tuben. ​</a:t>
            </a:r>
          </a:p>
          <a:p>
            <a:pPr marL="0" indent="0">
              <a:buNone/>
            </a:pPr>
            <a:endParaRPr lang="sv-SE" dirty="0"/>
          </a:p>
          <a:p>
            <a:pPr marL="0" indent="0">
              <a:buNone/>
            </a:pPr>
            <a:r>
              <a:rPr lang="sv-SE" dirty="0"/>
              <a:t>​</a:t>
            </a:r>
            <a:r>
              <a:rPr lang="sv-SE" b="1" dirty="0"/>
              <a:t>Viktigt att se till att man ger i rätt öga!​</a:t>
            </a:r>
          </a:p>
          <a:p>
            <a:pPr marL="0" indent="0">
              <a:buNone/>
            </a:pPr>
            <a:r>
              <a:rPr lang="sv-SE" b="1" dirty="0"/>
              <a:t>Vänster öga betyder patientens vänstra öga!</a:t>
            </a:r>
          </a:p>
        </p:txBody>
      </p:sp>
      <p:pic>
        <p:nvPicPr>
          <p:cNvPr id="1026" name="Picture 2" descr="ögondropp pipett">
            <a:extLst>
              <a:ext uri="{FF2B5EF4-FFF2-40B4-BE49-F238E27FC236}">
                <a16:creationId xmlns:a16="http://schemas.microsoft.com/office/drawing/2014/main" id="{B552ADD5-2F83-A01D-25A2-DE33764B02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564" b="-4906"/>
          <a:stretch>
            <a:fillRect/>
          </a:stretch>
        </p:blipFill>
        <p:spPr bwMode="auto">
          <a:xfrm>
            <a:off x="1780454" y="4209137"/>
            <a:ext cx="1666875" cy="238128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ge ögonsalva">
            <a:extLst>
              <a:ext uri="{FF2B5EF4-FFF2-40B4-BE49-F238E27FC236}">
                <a16:creationId xmlns:a16="http://schemas.microsoft.com/office/drawing/2014/main" id="{0DB92CED-9FAE-FAF7-E3CC-2BBD0F9537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5711" y="4279401"/>
            <a:ext cx="1971675" cy="19145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e ögondroppar">
            <a:extLst>
              <a:ext uri="{FF2B5EF4-FFF2-40B4-BE49-F238E27FC236}">
                <a16:creationId xmlns:a16="http://schemas.microsoft.com/office/drawing/2014/main" id="{EED8120C-6183-1A79-4318-C2FDD5D986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4557" y="4022923"/>
            <a:ext cx="2428875" cy="2400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266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538F607-DDB6-DFA9-76E9-E131664C1D65}"/>
              </a:ext>
            </a:extLst>
          </p:cNvPr>
          <p:cNvSpPr>
            <a:spLocks noGrp="1"/>
          </p:cNvSpPr>
          <p:nvPr>
            <p:ph type="title"/>
          </p:nvPr>
        </p:nvSpPr>
        <p:spPr/>
        <p:txBody>
          <a:bodyPr>
            <a:normAutofit fontScale="90000"/>
          </a:bodyPr>
          <a:lstStyle/>
          <a:p>
            <a:r>
              <a:rPr lang="sv-SE" dirty="0"/>
              <a:t>Så här ger du ögondroppar</a:t>
            </a:r>
          </a:p>
        </p:txBody>
      </p:sp>
      <p:sp>
        <p:nvSpPr>
          <p:cNvPr id="3" name="Platshållare för innehåll 2">
            <a:extLst>
              <a:ext uri="{FF2B5EF4-FFF2-40B4-BE49-F238E27FC236}">
                <a16:creationId xmlns:a16="http://schemas.microsoft.com/office/drawing/2014/main" id="{2FB16EE8-DBC7-D9F9-7BA4-28D040B93BCF}"/>
              </a:ext>
            </a:extLst>
          </p:cNvPr>
          <p:cNvSpPr>
            <a:spLocks noGrp="1"/>
          </p:cNvSpPr>
          <p:nvPr>
            <p:ph sz="quarter" idx="13"/>
          </p:nvPr>
        </p:nvSpPr>
        <p:spPr/>
        <p:txBody>
          <a:bodyPr/>
          <a:lstStyle/>
          <a:p>
            <a:pPr marL="457200" indent="-457200" fontAlgn="base">
              <a:buFont typeface="+mj-lt"/>
              <a:buAutoNum type="arabicPeriod"/>
            </a:pPr>
            <a:r>
              <a:rPr lang="sv-SE" dirty="0"/>
              <a:t>Använd rena handskar ​</a:t>
            </a:r>
          </a:p>
          <a:p>
            <a:pPr marL="457200" indent="-457200" fontAlgn="base">
              <a:buFont typeface="+mj-lt"/>
              <a:buAutoNum type="arabicPeriod"/>
            </a:pPr>
            <a:r>
              <a:rPr lang="sv-SE" dirty="0"/>
              <a:t>Skaka flaskan lätt innan användning. ​</a:t>
            </a:r>
          </a:p>
          <a:p>
            <a:pPr marL="457200" indent="-457200" fontAlgn="base">
              <a:buFont typeface="+mj-lt"/>
              <a:buAutoNum type="arabicPeriod"/>
            </a:pPr>
            <a:r>
              <a:rPr lang="sv-SE" dirty="0"/>
              <a:t>Be patienten luta huvudet något bakåt eller ligga ner. ​</a:t>
            </a:r>
          </a:p>
          <a:p>
            <a:pPr marL="457200" indent="-457200" fontAlgn="base">
              <a:buFont typeface="+mj-lt"/>
              <a:buAutoNum type="arabicPeriod"/>
            </a:pPr>
            <a:r>
              <a:rPr lang="sv-SE" dirty="0"/>
              <a:t>Håll droppflaskan rakt över och tätt intill ögat. ​</a:t>
            </a:r>
          </a:p>
          <a:p>
            <a:pPr marL="457200" indent="-457200" fontAlgn="base">
              <a:buFont typeface="+mj-lt"/>
              <a:buAutoNum type="arabicPeriod"/>
            </a:pPr>
            <a:r>
              <a:rPr lang="sv-SE" dirty="0"/>
              <a:t>För att bakterier inte ska komma in i flaskan eller i tuben ska man undvika att röra vid ögat eller ögonfransarna med flaskmynningen. ​</a:t>
            </a:r>
          </a:p>
          <a:p>
            <a:pPr marL="457200" indent="-457200" fontAlgn="base">
              <a:buFont typeface="+mj-lt"/>
              <a:buAutoNum type="arabicPeriod"/>
            </a:pPr>
            <a:r>
              <a:rPr lang="sv-SE" dirty="0"/>
              <a:t>Be patienten rikta blicken uppåt och dra samtidigt ner det undre ögonlocket. ​</a:t>
            </a:r>
          </a:p>
          <a:p>
            <a:pPr marL="457200" indent="-457200" fontAlgn="base">
              <a:buFont typeface="+mj-lt"/>
              <a:buAutoNum type="arabicPeriod"/>
            </a:pPr>
            <a:r>
              <a:rPr lang="sv-SE" dirty="0"/>
              <a:t>Tryck ut en droppe i taget ur flaskan. ​</a:t>
            </a:r>
          </a:p>
          <a:p>
            <a:pPr marL="457200" indent="-457200" fontAlgn="base">
              <a:buFont typeface="+mj-lt"/>
              <a:buAutoNum type="arabicPeriod"/>
            </a:pPr>
            <a:r>
              <a:rPr lang="sv-SE" dirty="0"/>
              <a:t>Be patienten sluta ögat och blunda en kort stund. ​</a:t>
            </a:r>
          </a:p>
          <a:p>
            <a:endParaRPr lang="sv-SE" dirty="0"/>
          </a:p>
        </p:txBody>
      </p:sp>
      <p:pic>
        <p:nvPicPr>
          <p:cNvPr id="2050" name="Picture 2">
            <a:extLst>
              <a:ext uri="{FF2B5EF4-FFF2-40B4-BE49-F238E27FC236}">
                <a16:creationId xmlns:a16="http://schemas.microsoft.com/office/drawing/2014/main" id="{83FEEE14-60B5-6D2B-A8EC-A00CE0F35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363" y="4248833"/>
            <a:ext cx="2333625" cy="172402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94A758C7-68BB-2824-3E36-C616B7392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6038" y="2477746"/>
            <a:ext cx="1885950" cy="183832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41E5BE67-CEEC-B830-4F20-D901DD65D2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3638" y="579712"/>
            <a:ext cx="2038350" cy="1981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8141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53E43B6-0FD6-1CA5-0408-42187419EC1E}"/>
              </a:ext>
            </a:extLst>
          </p:cNvPr>
          <p:cNvSpPr>
            <a:spLocks noGrp="1"/>
          </p:cNvSpPr>
          <p:nvPr>
            <p:ph type="title"/>
          </p:nvPr>
        </p:nvSpPr>
        <p:spPr/>
        <p:txBody>
          <a:bodyPr>
            <a:normAutofit/>
          </a:bodyPr>
          <a:lstStyle/>
          <a:p>
            <a:r>
              <a:rPr lang="sv-SE" dirty="0"/>
              <a:t>Så här ger du ögonsalva </a:t>
            </a:r>
          </a:p>
        </p:txBody>
      </p:sp>
      <p:sp>
        <p:nvSpPr>
          <p:cNvPr id="3" name="Platshållare för innehåll 2">
            <a:extLst>
              <a:ext uri="{FF2B5EF4-FFF2-40B4-BE49-F238E27FC236}">
                <a16:creationId xmlns:a16="http://schemas.microsoft.com/office/drawing/2014/main" id="{AE4483FF-6134-92D1-C01A-13863F574BB4}"/>
              </a:ext>
            </a:extLst>
          </p:cNvPr>
          <p:cNvSpPr>
            <a:spLocks noGrp="1"/>
          </p:cNvSpPr>
          <p:nvPr>
            <p:ph sz="quarter" idx="13"/>
          </p:nvPr>
        </p:nvSpPr>
        <p:spPr/>
        <p:txBody>
          <a:bodyPr/>
          <a:lstStyle/>
          <a:p>
            <a:pPr marL="457200" indent="-457200" fontAlgn="base">
              <a:buFont typeface="+mj-lt"/>
              <a:buAutoNum type="arabicPeriod"/>
            </a:pPr>
            <a:r>
              <a:rPr lang="sv-SE" dirty="0"/>
              <a:t>Använd rena handskar ​</a:t>
            </a:r>
          </a:p>
          <a:p>
            <a:pPr marL="457200" indent="-457200" fontAlgn="base">
              <a:buFont typeface="+mj-lt"/>
              <a:buAutoNum type="arabicPeriod"/>
            </a:pPr>
            <a:r>
              <a:rPr lang="sv-SE" dirty="0"/>
              <a:t>Be patienten luta huvudet något bakåt eller ligga ner. ​</a:t>
            </a:r>
          </a:p>
          <a:p>
            <a:pPr marL="457200" indent="-457200" fontAlgn="base">
              <a:buFont typeface="+mj-lt"/>
              <a:buAutoNum type="arabicPeriod"/>
            </a:pPr>
            <a:r>
              <a:rPr lang="sv-SE" dirty="0"/>
              <a:t>Håll tuben rakt över och tätt intill ögat. Undvik att nudda ögat ​</a:t>
            </a:r>
          </a:p>
          <a:p>
            <a:pPr marL="457200" indent="-457200" fontAlgn="base">
              <a:buFont typeface="+mj-lt"/>
              <a:buAutoNum type="arabicPeriod"/>
            </a:pPr>
            <a:r>
              <a:rPr lang="sv-SE" dirty="0"/>
              <a:t>Be patienten rikta blicken uppåt och dra samtidigt ner det undre ögonlocket. ​</a:t>
            </a:r>
          </a:p>
          <a:p>
            <a:pPr marL="457200" indent="-457200" fontAlgn="base">
              <a:buFont typeface="+mj-lt"/>
              <a:buAutoNum type="arabicPeriod"/>
            </a:pPr>
            <a:r>
              <a:rPr lang="sv-SE" dirty="0"/>
              <a:t>Tryck ut en smal sträng (ca en cm) salva så att den hamnar innanför det undre ögonlocket. ​</a:t>
            </a:r>
          </a:p>
          <a:p>
            <a:pPr marL="457200" indent="-457200" fontAlgn="base">
              <a:buFont typeface="+mj-lt"/>
              <a:buAutoNum type="arabicPeriod"/>
            </a:pPr>
            <a:r>
              <a:rPr lang="sv-SE" dirty="0"/>
              <a:t>Be patienten sluta ögat och blunda en kort stund. </a:t>
            </a:r>
          </a:p>
          <a:p>
            <a:pPr marL="0" indent="0" fontAlgn="base">
              <a:buNone/>
            </a:pPr>
            <a:endParaRPr lang="sv-SE" dirty="0"/>
          </a:p>
          <a:p>
            <a:pPr marL="0" indent="0" fontAlgn="base">
              <a:buNone/>
            </a:pPr>
            <a:r>
              <a:rPr lang="sv-SE" dirty="0"/>
              <a:t>Om patienten har smörjande droppar, t.ex. </a:t>
            </a:r>
            <a:r>
              <a:rPr lang="sv-SE" dirty="0" err="1"/>
              <a:t>Viscotears</a:t>
            </a:r>
            <a:r>
              <a:rPr lang="sv-SE" dirty="0"/>
              <a:t>, ska dessa ges efter andra droppar. </a:t>
            </a:r>
            <a:r>
              <a:rPr lang="en-US" dirty="0"/>
              <a:t>​</a:t>
            </a:r>
          </a:p>
          <a:p>
            <a:pPr marL="0" indent="0" fontAlgn="base">
              <a:buNone/>
            </a:pPr>
            <a:r>
              <a:rPr lang="sv-SE" dirty="0"/>
              <a:t>Om du ska ge både droppar och salva ska du ge dropparna först.​</a:t>
            </a:r>
          </a:p>
          <a:p>
            <a:pPr marL="0" indent="0" fontAlgn="base">
              <a:buNone/>
            </a:pPr>
            <a:r>
              <a:rPr lang="sv-SE" dirty="0"/>
              <a:t>​</a:t>
            </a:r>
          </a:p>
          <a:p>
            <a:pPr marL="0" indent="0" fontAlgn="base">
              <a:buNone/>
            </a:pPr>
            <a:endParaRPr lang="sv-SE" dirty="0"/>
          </a:p>
        </p:txBody>
      </p:sp>
      <p:pic>
        <p:nvPicPr>
          <p:cNvPr id="3074" name="Picture 2">
            <a:extLst>
              <a:ext uri="{FF2B5EF4-FFF2-40B4-BE49-F238E27FC236}">
                <a16:creationId xmlns:a16="http://schemas.microsoft.com/office/drawing/2014/main" id="{75D30B49-6720-DFB9-0401-889764906E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5175" y="1397673"/>
            <a:ext cx="3457575"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0134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9EEEFA8-7588-E160-C1F3-7C9C9ED06135}"/>
              </a:ext>
            </a:extLst>
          </p:cNvPr>
          <p:cNvSpPr>
            <a:spLocks noGrp="1"/>
          </p:cNvSpPr>
          <p:nvPr>
            <p:ph type="title"/>
          </p:nvPr>
        </p:nvSpPr>
        <p:spPr/>
        <p:txBody>
          <a:bodyPr/>
          <a:lstStyle/>
          <a:p>
            <a:r>
              <a:rPr lang="sv-SE" dirty="0" err="1"/>
              <a:t>Örondroppar</a:t>
            </a:r>
            <a:r>
              <a:rPr lang="sv-SE" dirty="0"/>
              <a:t>​</a:t>
            </a:r>
          </a:p>
        </p:txBody>
      </p:sp>
      <p:sp>
        <p:nvSpPr>
          <p:cNvPr id="3" name="Platshållare för innehåll 2">
            <a:extLst>
              <a:ext uri="{FF2B5EF4-FFF2-40B4-BE49-F238E27FC236}">
                <a16:creationId xmlns:a16="http://schemas.microsoft.com/office/drawing/2014/main" id="{6BFE2D7F-348D-5B64-EBF5-F15CC8E5ED8D}"/>
              </a:ext>
            </a:extLst>
          </p:cNvPr>
          <p:cNvSpPr>
            <a:spLocks noGrp="1"/>
          </p:cNvSpPr>
          <p:nvPr>
            <p:ph sz="quarter" idx="13"/>
          </p:nvPr>
        </p:nvSpPr>
        <p:spPr/>
        <p:txBody>
          <a:bodyPr/>
          <a:lstStyle/>
          <a:p>
            <a:pPr fontAlgn="base"/>
            <a:r>
              <a:rPr lang="sv-SE" dirty="0"/>
              <a:t>Droppa i rätt öra och i rätt mängd, vänster öra betyder patientens vänstra öra​</a:t>
            </a:r>
          </a:p>
          <a:p>
            <a:pPr fontAlgn="base"/>
            <a:r>
              <a:rPr lang="sv-SE" dirty="0"/>
              <a:t>Ofta hållbara en månad från öppnande. Skriv datum på flaskan/tuben. ​</a:t>
            </a:r>
          </a:p>
          <a:p>
            <a:pPr marL="0" indent="0" fontAlgn="base">
              <a:buNone/>
            </a:pPr>
            <a:endParaRPr lang="sv-SE" dirty="0"/>
          </a:p>
          <a:p>
            <a:endParaRPr lang="sv-SE" dirty="0"/>
          </a:p>
        </p:txBody>
      </p:sp>
    </p:spTree>
    <p:extLst>
      <p:ext uri="{BB962C8B-B14F-4D97-AF65-F5344CB8AC3E}">
        <p14:creationId xmlns:p14="http://schemas.microsoft.com/office/powerpoint/2010/main" val="40767273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629723A-71D3-6A8C-32C1-BA53C75F01E1}"/>
              </a:ext>
            </a:extLst>
          </p:cNvPr>
          <p:cNvSpPr>
            <a:spLocks noGrp="1"/>
          </p:cNvSpPr>
          <p:nvPr>
            <p:ph type="title"/>
          </p:nvPr>
        </p:nvSpPr>
        <p:spPr/>
        <p:txBody>
          <a:bodyPr/>
          <a:lstStyle/>
          <a:p>
            <a:r>
              <a:rPr lang="sv-SE" dirty="0"/>
              <a:t>Salvor, krämer och geler</a:t>
            </a:r>
          </a:p>
        </p:txBody>
      </p:sp>
      <p:sp>
        <p:nvSpPr>
          <p:cNvPr id="3" name="Platshållare för innehåll 2">
            <a:extLst>
              <a:ext uri="{FF2B5EF4-FFF2-40B4-BE49-F238E27FC236}">
                <a16:creationId xmlns:a16="http://schemas.microsoft.com/office/drawing/2014/main" id="{1DA74CF2-759B-B396-0D36-53E79A92B0BB}"/>
              </a:ext>
            </a:extLst>
          </p:cNvPr>
          <p:cNvSpPr>
            <a:spLocks noGrp="1"/>
          </p:cNvSpPr>
          <p:nvPr>
            <p:ph sz="quarter" idx="13"/>
          </p:nvPr>
        </p:nvSpPr>
        <p:spPr/>
        <p:txBody>
          <a:bodyPr/>
          <a:lstStyle/>
          <a:p>
            <a:pPr fontAlgn="base"/>
            <a:r>
              <a:rPr lang="sv-SE" dirty="0"/>
              <a:t>Kom ihåg att smörja på rätt ställe​</a:t>
            </a:r>
          </a:p>
          <a:p>
            <a:pPr fontAlgn="base"/>
            <a:r>
              <a:rPr lang="sv-SE" dirty="0"/>
              <a:t>Finns det ett schema så var noga att följa det. ​</a:t>
            </a:r>
          </a:p>
          <a:p>
            <a:pPr fontAlgn="base"/>
            <a:r>
              <a:rPr lang="sv-SE" b="1" dirty="0"/>
              <a:t>Det är viktigt att använda handskar vid applicering</a:t>
            </a:r>
            <a:r>
              <a:rPr lang="sv-SE" dirty="0"/>
              <a:t>!​</a:t>
            </a:r>
          </a:p>
          <a:p>
            <a:pPr marL="0" indent="0" fontAlgn="base">
              <a:buNone/>
            </a:pPr>
            <a:endParaRPr lang="sv-SE" dirty="0"/>
          </a:p>
        </p:txBody>
      </p:sp>
    </p:spTree>
    <p:extLst>
      <p:ext uri="{BB962C8B-B14F-4D97-AF65-F5344CB8AC3E}">
        <p14:creationId xmlns:p14="http://schemas.microsoft.com/office/powerpoint/2010/main" val="30990892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8D821C8-59CF-71EE-DC5B-EA369BE8E536}"/>
              </a:ext>
            </a:extLst>
          </p:cNvPr>
          <p:cNvSpPr>
            <a:spLocks noGrp="1"/>
          </p:cNvSpPr>
          <p:nvPr>
            <p:ph type="title"/>
          </p:nvPr>
        </p:nvSpPr>
        <p:spPr/>
        <p:txBody>
          <a:bodyPr/>
          <a:lstStyle/>
          <a:p>
            <a:r>
              <a:rPr lang="sv-SE" dirty="0"/>
              <a:t>Vanliga läkemedel​</a:t>
            </a:r>
          </a:p>
        </p:txBody>
      </p:sp>
      <p:sp>
        <p:nvSpPr>
          <p:cNvPr id="3" name="Platshållare för innehåll 2">
            <a:extLst>
              <a:ext uri="{FF2B5EF4-FFF2-40B4-BE49-F238E27FC236}">
                <a16:creationId xmlns:a16="http://schemas.microsoft.com/office/drawing/2014/main" id="{50DFAF03-123F-D1BA-DA7D-05479A6CBC0E}"/>
              </a:ext>
            </a:extLst>
          </p:cNvPr>
          <p:cNvSpPr>
            <a:spLocks noGrp="1"/>
          </p:cNvSpPr>
          <p:nvPr>
            <p:ph sz="quarter" idx="13"/>
          </p:nvPr>
        </p:nvSpPr>
        <p:spPr>
          <a:xfrm>
            <a:off x="639763" y="1406719"/>
            <a:ext cx="7764461" cy="4160838"/>
          </a:xfrm>
        </p:spPr>
        <p:txBody>
          <a:bodyPr/>
          <a:lstStyle/>
          <a:p>
            <a:pPr fontAlgn="base"/>
            <a:r>
              <a:rPr lang="sv-SE" b="1" dirty="0"/>
              <a:t>Smärtstillande medel:</a:t>
            </a:r>
            <a:r>
              <a:rPr lang="sv-SE" dirty="0"/>
              <a:t> </a:t>
            </a:r>
            <a:r>
              <a:rPr lang="sv-SE" dirty="0" err="1"/>
              <a:t>paracetamol</a:t>
            </a:r>
            <a:r>
              <a:rPr lang="sv-SE" dirty="0"/>
              <a:t>, </a:t>
            </a:r>
            <a:r>
              <a:rPr lang="sv-SE" dirty="0" err="1"/>
              <a:t>opioider</a:t>
            </a:r>
            <a:r>
              <a:rPr lang="sv-SE" dirty="0"/>
              <a:t>, NSAID: Ibuprofen, </a:t>
            </a:r>
            <a:r>
              <a:rPr lang="sv-SE" dirty="0" err="1"/>
              <a:t>naproxen</a:t>
            </a:r>
            <a:r>
              <a:rPr lang="sv-SE" dirty="0"/>
              <a:t>, </a:t>
            </a:r>
            <a:r>
              <a:rPr lang="sv-SE" dirty="0" err="1"/>
              <a:t>diclofenak</a:t>
            </a:r>
            <a:r>
              <a:rPr lang="sv-SE" dirty="0"/>
              <a:t>​</a:t>
            </a:r>
          </a:p>
          <a:p>
            <a:pPr fontAlgn="base"/>
            <a:r>
              <a:rPr lang="sv-SE" b="1" dirty="0"/>
              <a:t>Psykofarmaka: </a:t>
            </a:r>
            <a:r>
              <a:rPr lang="sv-SE" dirty="0"/>
              <a:t>psykoser (</a:t>
            </a:r>
            <a:r>
              <a:rPr lang="sv-SE" dirty="0" err="1"/>
              <a:t>antipsykotika</a:t>
            </a:r>
            <a:r>
              <a:rPr lang="sv-SE" dirty="0"/>
              <a:t>, </a:t>
            </a:r>
            <a:r>
              <a:rPr lang="sv-SE" dirty="0" err="1"/>
              <a:t>neuroleptika</a:t>
            </a:r>
            <a:r>
              <a:rPr lang="sv-SE" dirty="0"/>
              <a:t>) Depressioner (antidepressiva läkemedel) Sömnproblem, ångest, oro och ängslan (lugnande läkemedel)</a:t>
            </a:r>
            <a:r>
              <a:rPr lang="sv-SE" b="1" dirty="0"/>
              <a:t> </a:t>
            </a:r>
            <a:r>
              <a:rPr lang="sv-SE" dirty="0"/>
              <a:t>​</a:t>
            </a:r>
          </a:p>
          <a:p>
            <a:pPr fontAlgn="base"/>
            <a:r>
              <a:rPr lang="sv-SE" b="1" dirty="0"/>
              <a:t>Lugnande medel: </a:t>
            </a:r>
            <a:r>
              <a:rPr lang="sv-SE" dirty="0" err="1"/>
              <a:t>Oxascand</a:t>
            </a:r>
            <a:r>
              <a:rPr lang="sv-SE" dirty="0"/>
              <a:t>, </a:t>
            </a:r>
            <a:r>
              <a:rPr lang="sv-SE" dirty="0" err="1"/>
              <a:t>Atarax</a:t>
            </a:r>
            <a:r>
              <a:rPr lang="sv-SE" dirty="0"/>
              <a:t>, Lergigan, </a:t>
            </a:r>
            <a:r>
              <a:rPr lang="sv-SE" dirty="0" err="1"/>
              <a:t>Alimemazin</a:t>
            </a:r>
            <a:r>
              <a:rPr lang="sv-SE" dirty="0"/>
              <a:t>​</a:t>
            </a:r>
          </a:p>
          <a:p>
            <a:pPr fontAlgn="base"/>
            <a:r>
              <a:rPr lang="sv-SE" b="1" dirty="0"/>
              <a:t>Hjärt- och kärlmedel:</a:t>
            </a:r>
            <a:r>
              <a:rPr lang="sv-SE" dirty="0"/>
              <a:t> </a:t>
            </a:r>
            <a:r>
              <a:rPr lang="sv-SE" dirty="0" err="1"/>
              <a:t>Enalapril</a:t>
            </a:r>
            <a:r>
              <a:rPr lang="sv-SE" dirty="0"/>
              <a:t>, </a:t>
            </a:r>
            <a:r>
              <a:rPr lang="sv-SE" dirty="0" err="1"/>
              <a:t>Candesartan</a:t>
            </a:r>
            <a:r>
              <a:rPr lang="sv-SE" dirty="0"/>
              <a:t>, </a:t>
            </a:r>
            <a:r>
              <a:rPr lang="sv-SE" dirty="0" err="1"/>
              <a:t>Losartan</a:t>
            </a:r>
            <a:r>
              <a:rPr lang="sv-SE" dirty="0"/>
              <a:t> ​</a:t>
            </a:r>
          </a:p>
          <a:p>
            <a:pPr fontAlgn="base"/>
            <a:r>
              <a:rPr lang="sv-SE" b="1" dirty="0"/>
              <a:t>Blodförtunnande medel: </a:t>
            </a:r>
            <a:r>
              <a:rPr lang="sv-SE" dirty="0" err="1"/>
              <a:t>Warfarin</a:t>
            </a:r>
            <a:r>
              <a:rPr lang="sv-SE" dirty="0"/>
              <a:t>, </a:t>
            </a:r>
            <a:r>
              <a:rPr lang="sv-SE" dirty="0" err="1"/>
              <a:t>Trombyl</a:t>
            </a:r>
            <a:r>
              <a:rPr lang="sv-SE" dirty="0"/>
              <a:t>, </a:t>
            </a:r>
            <a:r>
              <a:rPr lang="sv-SE" dirty="0" err="1"/>
              <a:t>Xarelto</a:t>
            </a:r>
            <a:r>
              <a:rPr lang="sv-SE" dirty="0"/>
              <a:t>, Fragmin/</a:t>
            </a:r>
            <a:r>
              <a:rPr lang="sv-SE" dirty="0" err="1"/>
              <a:t>Innohep</a:t>
            </a:r>
            <a:r>
              <a:rPr lang="sv-SE" dirty="0"/>
              <a:t>​</a:t>
            </a:r>
          </a:p>
          <a:p>
            <a:pPr fontAlgn="base"/>
            <a:r>
              <a:rPr lang="sv-SE" b="1" dirty="0"/>
              <a:t>Blodsockerreglerande medel:</a:t>
            </a:r>
            <a:r>
              <a:rPr lang="sv-SE" dirty="0"/>
              <a:t> </a:t>
            </a:r>
            <a:r>
              <a:rPr lang="sv-SE" dirty="0" err="1"/>
              <a:t>Metformin</a:t>
            </a:r>
            <a:r>
              <a:rPr lang="sv-SE" dirty="0"/>
              <a:t>, </a:t>
            </a:r>
            <a:r>
              <a:rPr lang="sv-SE" dirty="0" err="1"/>
              <a:t>Janumet</a:t>
            </a:r>
            <a:r>
              <a:rPr lang="sv-SE" dirty="0"/>
              <a:t>​</a:t>
            </a:r>
          </a:p>
          <a:p>
            <a:pPr fontAlgn="base"/>
            <a:r>
              <a:rPr lang="sv-SE" b="1" dirty="0"/>
              <a:t>Inhalationsmedel:</a:t>
            </a:r>
            <a:r>
              <a:rPr lang="sv-SE" dirty="0"/>
              <a:t> </a:t>
            </a:r>
            <a:r>
              <a:rPr lang="sv-SE" dirty="0" err="1"/>
              <a:t>Trixeo</a:t>
            </a:r>
            <a:r>
              <a:rPr lang="sv-SE" dirty="0"/>
              <a:t>, </a:t>
            </a:r>
            <a:r>
              <a:rPr lang="sv-SE" dirty="0" err="1"/>
              <a:t>Ventilastin</a:t>
            </a:r>
            <a:r>
              <a:rPr lang="sv-SE" dirty="0"/>
              <a:t>, </a:t>
            </a:r>
            <a:r>
              <a:rPr lang="sv-SE" dirty="0" err="1"/>
              <a:t>Pulmicort</a:t>
            </a:r>
            <a:r>
              <a:rPr lang="sv-SE" dirty="0"/>
              <a:t>​</a:t>
            </a:r>
          </a:p>
          <a:p>
            <a:pPr fontAlgn="base"/>
            <a:r>
              <a:rPr lang="sv-SE" b="1" dirty="0"/>
              <a:t>Urindrivande medel:</a:t>
            </a:r>
            <a:r>
              <a:rPr lang="sv-SE" dirty="0"/>
              <a:t> </a:t>
            </a:r>
            <a:r>
              <a:rPr lang="sv-SE" dirty="0" err="1"/>
              <a:t>Furix</a:t>
            </a:r>
            <a:r>
              <a:rPr lang="sv-SE" dirty="0"/>
              <a:t>, </a:t>
            </a:r>
            <a:r>
              <a:rPr lang="sv-SE" dirty="0" err="1"/>
              <a:t>Enalapril</a:t>
            </a:r>
            <a:r>
              <a:rPr lang="sv-SE" dirty="0"/>
              <a:t>​</a:t>
            </a:r>
          </a:p>
          <a:p>
            <a:pPr fontAlgn="base"/>
            <a:r>
              <a:rPr lang="sv-SE" b="1" dirty="0"/>
              <a:t>Tarmreglerande medel:</a:t>
            </a:r>
            <a:r>
              <a:rPr lang="sv-SE" dirty="0"/>
              <a:t> </a:t>
            </a:r>
            <a:r>
              <a:rPr lang="sv-SE" dirty="0" err="1"/>
              <a:t>Laktulos</a:t>
            </a:r>
            <a:r>
              <a:rPr lang="sv-SE" dirty="0"/>
              <a:t>, </a:t>
            </a:r>
            <a:r>
              <a:rPr lang="sv-SE" dirty="0" err="1"/>
              <a:t>Moxalole</a:t>
            </a:r>
            <a:r>
              <a:rPr lang="sv-SE" dirty="0"/>
              <a:t>, </a:t>
            </a:r>
            <a:r>
              <a:rPr lang="sv-SE" dirty="0" err="1"/>
              <a:t>Forlax</a:t>
            </a:r>
            <a:r>
              <a:rPr lang="sv-SE" dirty="0"/>
              <a:t>, </a:t>
            </a:r>
            <a:r>
              <a:rPr lang="sv-SE" dirty="0" err="1"/>
              <a:t>Inolaxol</a:t>
            </a:r>
            <a:r>
              <a:rPr lang="sv-SE" dirty="0"/>
              <a:t> ​</a:t>
            </a:r>
          </a:p>
          <a:p>
            <a:pPr fontAlgn="base"/>
            <a:r>
              <a:rPr lang="sv-SE" b="1" dirty="0"/>
              <a:t>Laxermedel:</a:t>
            </a:r>
            <a:r>
              <a:rPr lang="sv-SE" dirty="0"/>
              <a:t> </a:t>
            </a:r>
            <a:r>
              <a:rPr lang="sv-SE" dirty="0" err="1"/>
              <a:t>Cilaxoraldroppar</a:t>
            </a:r>
            <a:r>
              <a:rPr lang="sv-SE" dirty="0"/>
              <a:t>, Microlax, KLYX​</a:t>
            </a:r>
          </a:p>
        </p:txBody>
      </p:sp>
    </p:spTree>
    <p:extLst>
      <p:ext uri="{BB962C8B-B14F-4D97-AF65-F5344CB8AC3E}">
        <p14:creationId xmlns:p14="http://schemas.microsoft.com/office/powerpoint/2010/main" val="36364849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A7337D9-A022-95E5-94B7-7E1C1855754D}"/>
              </a:ext>
            </a:extLst>
          </p:cNvPr>
          <p:cNvSpPr>
            <a:spLocks noGrp="1"/>
          </p:cNvSpPr>
          <p:nvPr>
            <p:ph type="title"/>
          </p:nvPr>
        </p:nvSpPr>
        <p:spPr/>
        <p:txBody>
          <a:bodyPr/>
          <a:lstStyle/>
          <a:p>
            <a:r>
              <a:rPr lang="sv-SE" dirty="0"/>
              <a:t>Synonympreparat​</a:t>
            </a:r>
          </a:p>
        </p:txBody>
      </p:sp>
      <p:sp>
        <p:nvSpPr>
          <p:cNvPr id="3" name="Platshållare för innehåll 2">
            <a:extLst>
              <a:ext uri="{FF2B5EF4-FFF2-40B4-BE49-F238E27FC236}">
                <a16:creationId xmlns:a16="http://schemas.microsoft.com/office/drawing/2014/main" id="{77998676-DECB-BEA0-1BF7-6C09722C292C}"/>
              </a:ext>
            </a:extLst>
          </p:cNvPr>
          <p:cNvSpPr>
            <a:spLocks noGrp="1"/>
          </p:cNvSpPr>
          <p:nvPr>
            <p:ph sz="quarter" idx="13"/>
          </p:nvPr>
        </p:nvSpPr>
        <p:spPr/>
        <p:txBody>
          <a:bodyPr/>
          <a:lstStyle/>
          <a:p>
            <a:pPr marL="0" indent="0" fontAlgn="base">
              <a:buNone/>
            </a:pPr>
            <a:r>
              <a:rPr lang="sv-SE" b="1" dirty="0"/>
              <a:t>Innehåller samma aktiva substans</a:t>
            </a:r>
            <a:r>
              <a:rPr lang="sv-SE" dirty="0"/>
              <a:t>​</a:t>
            </a:r>
          </a:p>
          <a:p>
            <a:pPr fontAlgn="base"/>
            <a:r>
              <a:rPr lang="sv-SE" dirty="0"/>
              <a:t>Kan innehålla andra hjälpämnen/färgämnen​</a:t>
            </a:r>
          </a:p>
          <a:p>
            <a:pPr fontAlgn="base"/>
            <a:r>
              <a:rPr lang="sv-SE" dirty="0"/>
              <a:t>Tablettens/kapselns/vätskans namn är olika och de ser olika ut.​</a:t>
            </a:r>
          </a:p>
          <a:p>
            <a:pPr fontAlgn="base"/>
            <a:r>
              <a:rPr lang="sv-SE" dirty="0"/>
              <a:t>Anges på originalförpackningen om det är ett synonympreparat. ​</a:t>
            </a:r>
          </a:p>
        </p:txBody>
      </p:sp>
    </p:spTree>
    <p:extLst>
      <p:ext uri="{BB962C8B-B14F-4D97-AF65-F5344CB8AC3E}">
        <p14:creationId xmlns:p14="http://schemas.microsoft.com/office/powerpoint/2010/main" val="1810807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8C59477-FF5B-6145-9E7A-708ABDC9A33E}"/>
              </a:ext>
            </a:extLst>
          </p:cNvPr>
          <p:cNvSpPr>
            <a:spLocks noGrp="1"/>
          </p:cNvSpPr>
          <p:nvPr>
            <p:ph type="title"/>
          </p:nvPr>
        </p:nvSpPr>
        <p:spPr/>
        <p:txBody>
          <a:bodyPr>
            <a:normAutofit fontScale="90000"/>
          </a:bodyPr>
          <a:lstStyle/>
          <a:p>
            <a:r>
              <a:rPr lang="sv-SE" dirty="0"/>
              <a:t>Narkotikaklassade läkemedel​</a:t>
            </a:r>
          </a:p>
        </p:txBody>
      </p:sp>
      <p:sp>
        <p:nvSpPr>
          <p:cNvPr id="3" name="Platshållare för innehåll 2">
            <a:extLst>
              <a:ext uri="{FF2B5EF4-FFF2-40B4-BE49-F238E27FC236}">
                <a16:creationId xmlns:a16="http://schemas.microsoft.com/office/drawing/2014/main" id="{36656201-37DD-8BC4-E696-3C8413A16E1A}"/>
              </a:ext>
            </a:extLst>
          </p:cNvPr>
          <p:cNvSpPr>
            <a:spLocks noGrp="1"/>
          </p:cNvSpPr>
          <p:nvPr>
            <p:ph sz="quarter" idx="13"/>
          </p:nvPr>
        </p:nvSpPr>
        <p:spPr>
          <a:xfrm>
            <a:off x="639764" y="1348581"/>
            <a:ext cx="7764461" cy="4160838"/>
          </a:xfrm>
        </p:spPr>
        <p:txBody>
          <a:bodyPr/>
          <a:lstStyle/>
          <a:p>
            <a:pPr marL="0" indent="0" fontAlgn="base">
              <a:buNone/>
            </a:pPr>
            <a:r>
              <a:rPr lang="sv-SE" b="1" dirty="0"/>
              <a:t>”Med narkotika menas läkemedel och hälsofarliga varor med beroendeframkallande egenskaper eller </a:t>
            </a:r>
            <a:r>
              <a:rPr lang="sv-SE" b="1" dirty="0" err="1"/>
              <a:t>euforiserande</a:t>
            </a:r>
            <a:r>
              <a:rPr lang="sv-SE" b="1" dirty="0"/>
              <a:t> effekter” </a:t>
            </a:r>
            <a:r>
              <a:rPr lang="sv-SE" dirty="0"/>
              <a:t>Läkemedelsverket​</a:t>
            </a:r>
            <a:br>
              <a:rPr lang="sv-SE" dirty="0"/>
            </a:br>
            <a:endParaRPr lang="sv-SE" dirty="0"/>
          </a:p>
          <a:p>
            <a:pPr fontAlgn="base"/>
            <a:r>
              <a:rPr lang="sv-SE" dirty="0"/>
              <a:t>Kräver en förbrukningsjournal för varje preparat och styrka​</a:t>
            </a:r>
          </a:p>
          <a:p>
            <a:pPr fontAlgn="base"/>
            <a:r>
              <a:rPr lang="sv-SE" dirty="0"/>
              <a:t>Det finns tre situationer då förbrukningsjournalen ska användas: </a:t>
            </a:r>
            <a:br>
              <a:rPr lang="sv-SE" dirty="0"/>
            </a:br>
            <a:r>
              <a:rPr lang="sv-SE" dirty="0"/>
              <a:t>Tillförsel, uttag och kassation. ​</a:t>
            </a:r>
          </a:p>
          <a:p>
            <a:pPr fontAlgn="base"/>
            <a:r>
              <a:rPr lang="sv-SE" dirty="0"/>
              <a:t>Tillförsel: Föra in tillförd mängd (från apoteket)​</a:t>
            </a:r>
          </a:p>
          <a:p>
            <a:pPr fontAlgn="base"/>
            <a:r>
              <a:rPr lang="sv-SE" dirty="0"/>
              <a:t>Uttag: Räkna antalet tabletter efter varje given dos​</a:t>
            </a:r>
          </a:p>
          <a:p>
            <a:pPr fontAlgn="base"/>
            <a:r>
              <a:rPr lang="sv-SE" dirty="0"/>
              <a:t>Kassation: utgånget eller utsatt. Narkotika ska lämnas till apotek av sjuksköterska ​</a:t>
            </a:r>
          </a:p>
          <a:p>
            <a:pPr fontAlgn="base"/>
            <a:r>
              <a:rPr lang="sv-SE" dirty="0"/>
              <a:t>Kontrollräkning en gång i månaden av sjuksköterska​</a:t>
            </a:r>
          </a:p>
          <a:p>
            <a:pPr fontAlgn="base"/>
            <a:r>
              <a:rPr lang="sv-SE" dirty="0"/>
              <a:t>Ska stå på </a:t>
            </a:r>
            <a:r>
              <a:rPr lang="sv-SE" dirty="0" err="1"/>
              <a:t>v.b</a:t>
            </a:r>
            <a:r>
              <a:rPr lang="sv-SE" dirty="0"/>
              <a:t>. listan om det räknas som narkotikaklassat​</a:t>
            </a:r>
          </a:p>
          <a:p>
            <a:endParaRPr lang="sv-SE" dirty="0"/>
          </a:p>
        </p:txBody>
      </p:sp>
    </p:spTree>
    <p:extLst>
      <p:ext uri="{BB962C8B-B14F-4D97-AF65-F5344CB8AC3E}">
        <p14:creationId xmlns:p14="http://schemas.microsoft.com/office/powerpoint/2010/main" val="5042922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392FD6C-EE6C-2337-D55F-B9D7A9DDFD5D}"/>
              </a:ext>
            </a:extLst>
          </p:cNvPr>
          <p:cNvSpPr>
            <a:spLocks noGrp="1"/>
          </p:cNvSpPr>
          <p:nvPr>
            <p:ph type="title"/>
          </p:nvPr>
        </p:nvSpPr>
        <p:spPr/>
        <p:txBody>
          <a:bodyPr>
            <a:normAutofit fontScale="90000"/>
          </a:bodyPr>
          <a:lstStyle/>
          <a:p>
            <a:r>
              <a:rPr lang="sv-SE" dirty="0"/>
              <a:t>Blodförtunnande </a:t>
            </a:r>
            <a:r>
              <a:rPr lang="sv-SE" dirty="0" err="1"/>
              <a:t>läkemedeL</a:t>
            </a:r>
            <a:br>
              <a:rPr lang="sv-SE" dirty="0"/>
            </a:br>
            <a:r>
              <a:rPr lang="sv-SE" sz="2700" dirty="0"/>
              <a:t>(</a:t>
            </a:r>
            <a:r>
              <a:rPr lang="sv-SE" sz="2700" dirty="0" err="1"/>
              <a:t>Warfarin</a:t>
            </a:r>
            <a:r>
              <a:rPr lang="sv-SE" sz="2700" dirty="0"/>
              <a:t>, NOAK: </a:t>
            </a:r>
            <a:r>
              <a:rPr lang="sv-SE" sz="2700" dirty="0" err="1"/>
              <a:t>Xarelto</a:t>
            </a:r>
            <a:r>
              <a:rPr lang="sv-SE" sz="2700" dirty="0"/>
              <a:t>, </a:t>
            </a:r>
            <a:r>
              <a:rPr lang="sv-SE" sz="2700" dirty="0" err="1"/>
              <a:t>Pradaxa</a:t>
            </a:r>
            <a:r>
              <a:rPr lang="sv-SE" sz="2700" dirty="0"/>
              <a:t>, </a:t>
            </a:r>
            <a:r>
              <a:rPr lang="sv-SE" sz="2700" dirty="0" err="1"/>
              <a:t>Eliquis</a:t>
            </a:r>
            <a:r>
              <a:rPr lang="sv-SE" sz="2700" dirty="0"/>
              <a:t>)​</a:t>
            </a:r>
          </a:p>
        </p:txBody>
      </p:sp>
      <p:sp>
        <p:nvSpPr>
          <p:cNvPr id="3" name="Platshållare för innehåll 2">
            <a:extLst>
              <a:ext uri="{FF2B5EF4-FFF2-40B4-BE49-F238E27FC236}">
                <a16:creationId xmlns:a16="http://schemas.microsoft.com/office/drawing/2014/main" id="{187D43E6-CDBC-D80A-368B-4810495A2DF9}"/>
              </a:ext>
            </a:extLst>
          </p:cNvPr>
          <p:cNvSpPr>
            <a:spLocks noGrp="1"/>
          </p:cNvSpPr>
          <p:nvPr>
            <p:ph sz="quarter" idx="13"/>
          </p:nvPr>
        </p:nvSpPr>
        <p:spPr>
          <a:xfrm>
            <a:off x="639792" y="1518231"/>
            <a:ext cx="8080462" cy="4160838"/>
          </a:xfrm>
        </p:spPr>
        <p:txBody>
          <a:bodyPr/>
          <a:lstStyle/>
          <a:p>
            <a:pPr marL="0" indent="0" fontAlgn="base">
              <a:buNone/>
            </a:pPr>
            <a:r>
              <a:rPr lang="sv-SE" dirty="0" err="1"/>
              <a:t>Warfarin</a:t>
            </a:r>
            <a:r>
              <a:rPr lang="sv-SE" dirty="0"/>
              <a:t> är ett blodförtunnande medel som inte delas i </a:t>
            </a:r>
            <a:r>
              <a:rPr lang="sv-SE" dirty="0" err="1"/>
              <a:t>dospåse</a:t>
            </a:r>
            <a:r>
              <a:rPr lang="sv-SE" dirty="0"/>
              <a:t>, eftersom det ordineras utifrån det blodprov som patienten har lämnat (INR-prov eller </a:t>
            </a:r>
            <a:br>
              <a:rPr lang="sv-SE" dirty="0"/>
            </a:br>
            <a:r>
              <a:rPr lang="sv-SE" dirty="0" err="1"/>
              <a:t>pk</a:t>
            </a:r>
            <a:r>
              <a:rPr lang="sv-SE" dirty="0"/>
              <a:t>-prov). NOAK-preparat dispenseras i </a:t>
            </a:r>
            <a:r>
              <a:rPr lang="sv-SE" dirty="0" err="1"/>
              <a:t>apodos</a:t>
            </a:r>
            <a:r>
              <a:rPr lang="sv-SE" dirty="0"/>
              <a:t>. ​</a:t>
            </a:r>
            <a:br>
              <a:rPr lang="sv-SE" dirty="0"/>
            </a:br>
            <a:br>
              <a:rPr lang="sv-SE" dirty="0"/>
            </a:br>
            <a:r>
              <a:rPr lang="sv-SE" dirty="0"/>
              <a:t>Medicinen minskar effekten av vitamin K, som behövs för att blodet ska koagulera. På så sätt motverkas bildningen av blodproppar i blodkärlen. ​</a:t>
            </a:r>
          </a:p>
          <a:p>
            <a:pPr marL="0" indent="0" fontAlgn="base">
              <a:buNone/>
            </a:pPr>
            <a:r>
              <a:rPr lang="sv-SE" b="1" dirty="0"/>
              <a:t>Om patienten äter blodförtunnande är det viktigt att tänka på att:</a:t>
            </a:r>
            <a:r>
              <a:rPr lang="sv-SE" dirty="0"/>
              <a:t>​</a:t>
            </a:r>
          </a:p>
          <a:p>
            <a:pPr fontAlgn="base"/>
            <a:r>
              <a:rPr lang="sv-SE" dirty="0"/>
              <a:t>Patienten är extra blödningsbenägen​</a:t>
            </a:r>
          </a:p>
          <a:p>
            <a:pPr fontAlgn="base"/>
            <a:r>
              <a:rPr lang="sv-SE" dirty="0"/>
              <a:t>Viktigt att patienten får ordinerad dos. För liten dos ger tjockare blod, för stor dos gör blodet för tunt. ​</a:t>
            </a:r>
          </a:p>
          <a:p>
            <a:pPr fontAlgn="base"/>
            <a:r>
              <a:rPr lang="sv-SE" dirty="0"/>
              <a:t>Patienten bör ha ett halsband med en bricka där det står att hen äter blodförtunnande.​</a:t>
            </a:r>
          </a:p>
          <a:p>
            <a:pPr marL="0" indent="0" fontAlgn="base">
              <a:buNone/>
            </a:pPr>
            <a:r>
              <a:rPr lang="sv-SE" dirty="0"/>
              <a:t>Folktandvård och sjukvård måste informeras att patienten äter blodförtunnande, för att patienten inför vissa behandlingar eller undersökningar måste vara utan läkemedlet under några dagar för att undvika onödiga komplikationer. </a:t>
            </a:r>
          </a:p>
          <a:p>
            <a:pPr marL="0" indent="0">
              <a:buNone/>
            </a:pPr>
            <a:r>
              <a:rPr lang="sv-SE" dirty="0"/>
              <a:t> </a:t>
            </a:r>
          </a:p>
        </p:txBody>
      </p:sp>
    </p:spTree>
    <p:extLst>
      <p:ext uri="{BB962C8B-B14F-4D97-AF65-F5344CB8AC3E}">
        <p14:creationId xmlns:p14="http://schemas.microsoft.com/office/powerpoint/2010/main" val="34156959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6BA23DB-72F3-8E93-0501-76B8B49E6624}"/>
              </a:ext>
            </a:extLst>
          </p:cNvPr>
          <p:cNvSpPr>
            <a:spLocks noGrp="1"/>
          </p:cNvSpPr>
          <p:nvPr>
            <p:ph type="title"/>
          </p:nvPr>
        </p:nvSpPr>
        <p:spPr/>
        <p:txBody>
          <a:bodyPr>
            <a:normAutofit fontScale="90000"/>
          </a:bodyPr>
          <a:lstStyle/>
          <a:p>
            <a:r>
              <a:rPr lang="sv-SE" dirty="0"/>
              <a:t>Receptfria läkemedel och naturläkemedel​</a:t>
            </a:r>
          </a:p>
        </p:txBody>
      </p:sp>
      <p:sp>
        <p:nvSpPr>
          <p:cNvPr id="3" name="Platshållare för innehåll 2">
            <a:extLst>
              <a:ext uri="{FF2B5EF4-FFF2-40B4-BE49-F238E27FC236}">
                <a16:creationId xmlns:a16="http://schemas.microsoft.com/office/drawing/2014/main" id="{23FA13AA-7473-11FD-C0A2-D18B282E658D}"/>
              </a:ext>
            </a:extLst>
          </p:cNvPr>
          <p:cNvSpPr>
            <a:spLocks noGrp="1"/>
          </p:cNvSpPr>
          <p:nvPr>
            <p:ph sz="quarter" idx="13"/>
          </p:nvPr>
        </p:nvSpPr>
        <p:spPr/>
        <p:txBody>
          <a:bodyPr/>
          <a:lstStyle/>
          <a:p>
            <a:pPr marL="0" indent="0" fontAlgn="base">
              <a:buNone/>
            </a:pPr>
            <a:r>
              <a:rPr lang="sv-SE" dirty="0"/>
              <a:t>Om receptfria läkemedel och/eller naturläkemedel används är det viktigt att sjuksköterska och läkare får veta detta. ​</a:t>
            </a:r>
          </a:p>
          <a:p>
            <a:pPr marL="0" indent="0" fontAlgn="base">
              <a:buNone/>
            </a:pPr>
            <a:r>
              <a:rPr lang="sv-SE" dirty="0"/>
              <a:t>Det är viktigt på grund av att dosen av t ex smärtlindrande läkemedel kan bli för hög om man använder både receptfria och ordinerade läkemedel.​</a:t>
            </a:r>
          </a:p>
          <a:p>
            <a:pPr marL="0" indent="0" fontAlgn="base">
              <a:buNone/>
            </a:pPr>
            <a:r>
              <a:rPr lang="sv-SE" dirty="0"/>
              <a:t>Naturläkemedel kan både förstärka och förminska effekten av andra läkemedel.​</a:t>
            </a:r>
          </a:p>
          <a:p>
            <a:pPr marL="0" indent="0" fontAlgn="base">
              <a:buNone/>
            </a:pPr>
            <a:r>
              <a:rPr lang="sv-SE" b="1" dirty="0"/>
              <a:t>Det vi vet kan vi ta ansvar för</a:t>
            </a:r>
            <a:r>
              <a:rPr lang="sv-SE" dirty="0"/>
              <a:t>​.</a:t>
            </a:r>
          </a:p>
          <a:p>
            <a:pPr marL="0" indent="0" fontAlgn="base">
              <a:buNone/>
            </a:pPr>
            <a:endParaRPr lang="sv-SE" dirty="0"/>
          </a:p>
          <a:p>
            <a:endParaRPr lang="sv-SE" dirty="0"/>
          </a:p>
        </p:txBody>
      </p:sp>
    </p:spTree>
    <p:extLst>
      <p:ext uri="{BB962C8B-B14F-4D97-AF65-F5344CB8AC3E}">
        <p14:creationId xmlns:p14="http://schemas.microsoft.com/office/powerpoint/2010/main" val="9462013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63FEAAF-F027-C037-DB72-7814B4D93D3C}"/>
              </a:ext>
            </a:extLst>
          </p:cNvPr>
          <p:cNvSpPr>
            <a:spLocks noGrp="1"/>
          </p:cNvSpPr>
          <p:nvPr>
            <p:ph type="title"/>
          </p:nvPr>
        </p:nvSpPr>
        <p:spPr/>
        <p:txBody>
          <a:bodyPr/>
          <a:lstStyle/>
          <a:p>
            <a:r>
              <a:rPr lang="sv-SE" dirty="0" err="1"/>
              <a:t>Paracetamol</a:t>
            </a:r>
            <a:endParaRPr lang="sv-SE" dirty="0"/>
          </a:p>
        </p:txBody>
      </p:sp>
      <p:sp>
        <p:nvSpPr>
          <p:cNvPr id="3" name="Platshållare för innehåll 2">
            <a:extLst>
              <a:ext uri="{FF2B5EF4-FFF2-40B4-BE49-F238E27FC236}">
                <a16:creationId xmlns:a16="http://schemas.microsoft.com/office/drawing/2014/main" id="{E81A6C8D-514F-55AB-1F98-4277F49C2F40}"/>
              </a:ext>
            </a:extLst>
          </p:cNvPr>
          <p:cNvSpPr>
            <a:spLocks noGrp="1"/>
          </p:cNvSpPr>
          <p:nvPr>
            <p:ph sz="quarter" idx="13"/>
          </p:nvPr>
        </p:nvSpPr>
        <p:spPr/>
        <p:txBody>
          <a:bodyPr/>
          <a:lstStyle/>
          <a:p>
            <a:pPr marL="0" indent="0">
              <a:buNone/>
            </a:pPr>
            <a:r>
              <a:rPr lang="sv-SE" dirty="0"/>
              <a:t>Tabletter som innehåller </a:t>
            </a:r>
            <a:r>
              <a:rPr lang="sv-SE" dirty="0" err="1"/>
              <a:t>paracetamol</a:t>
            </a:r>
            <a:r>
              <a:rPr lang="sv-SE" dirty="0"/>
              <a:t> (t.ex. Alvedon, </a:t>
            </a:r>
            <a:r>
              <a:rPr lang="sv-SE" dirty="0" err="1"/>
              <a:t>Panodil</a:t>
            </a:r>
            <a:r>
              <a:rPr lang="sv-SE" dirty="0"/>
              <a:t> eller </a:t>
            </a:r>
            <a:r>
              <a:rPr lang="sv-SE" dirty="0" err="1"/>
              <a:t>Reliv</a:t>
            </a:r>
            <a:r>
              <a:rPr lang="sv-SE" dirty="0"/>
              <a:t>) kan ge allvarliga biverkningar. Maxdosen får inte överskridas p.g.a. allvarlig risk för bestående leverskador och död.</a:t>
            </a:r>
          </a:p>
        </p:txBody>
      </p:sp>
    </p:spTree>
    <p:extLst>
      <p:ext uri="{BB962C8B-B14F-4D97-AF65-F5344CB8AC3E}">
        <p14:creationId xmlns:p14="http://schemas.microsoft.com/office/powerpoint/2010/main" val="38105658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E8CCC3C-C355-938E-CDF7-8598E5AFD1E1}"/>
              </a:ext>
            </a:extLst>
          </p:cNvPr>
          <p:cNvSpPr>
            <a:spLocks noGrp="1"/>
          </p:cNvSpPr>
          <p:nvPr>
            <p:ph type="title"/>
          </p:nvPr>
        </p:nvSpPr>
        <p:spPr/>
        <p:txBody>
          <a:bodyPr/>
          <a:lstStyle/>
          <a:p>
            <a:r>
              <a:rPr lang="sv-SE" dirty="0"/>
              <a:t>Dispenseringssystem​</a:t>
            </a:r>
          </a:p>
        </p:txBody>
      </p:sp>
      <p:sp>
        <p:nvSpPr>
          <p:cNvPr id="3" name="Platshållare för innehåll 2">
            <a:extLst>
              <a:ext uri="{FF2B5EF4-FFF2-40B4-BE49-F238E27FC236}">
                <a16:creationId xmlns:a16="http://schemas.microsoft.com/office/drawing/2014/main" id="{30A8ACA7-B3AE-621E-F58C-4D51C7292B84}"/>
              </a:ext>
            </a:extLst>
          </p:cNvPr>
          <p:cNvSpPr>
            <a:spLocks noGrp="1"/>
          </p:cNvSpPr>
          <p:nvPr>
            <p:ph sz="quarter" idx="13"/>
          </p:nvPr>
        </p:nvSpPr>
        <p:spPr/>
        <p:txBody>
          <a:bodyPr/>
          <a:lstStyle/>
          <a:p>
            <a:pPr fontAlgn="base"/>
            <a:r>
              <a:rPr lang="sv-SE" dirty="0"/>
              <a:t>Dospåsar​</a:t>
            </a:r>
          </a:p>
          <a:p>
            <a:pPr fontAlgn="base"/>
            <a:r>
              <a:rPr lang="sv-SE" dirty="0"/>
              <a:t>Dosett​</a:t>
            </a:r>
          </a:p>
          <a:p>
            <a:pPr fontAlgn="base"/>
            <a:r>
              <a:rPr lang="sv-SE" dirty="0"/>
              <a:t>Iordningsställande ur originalförpackning, ögon-/</a:t>
            </a:r>
            <a:r>
              <a:rPr lang="sv-SE" dirty="0" err="1"/>
              <a:t>örondroppar</a:t>
            </a:r>
            <a:r>
              <a:rPr lang="sv-SE" dirty="0"/>
              <a:t>, munsönderfallande- och ljuskänsliga läkemedel, flytande läkemedel​</a:t>
            </a:r>
          </a:p>
          <a:p>
            <a:pPr marL="0" indent="0" fontAlgn="base">
              <a:buNone/>
            </a:pPr>
            <a:endParaRPr lang="sv-SE" dirty="0"/>
          </a:p>
        </p:txBody>
      </p:sp>
    </p:spTree>
    <p:extLst>
      <p:ext uri="{BB962C8B-B14F-4D97-AF65-F5344CB8AC3E}">
        <p14:creationId xmlns:p14="http://schemas.microsoft.com/office/powerpoint/2010/main" val="38621540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C2DA98E-611D-5A50-8364-CF4DD566483B}"/>
              </a:ext>
            </a:extLst>
          </p:cNvPr>
          <p:cNvSpPr>
            <a:spLocks noGrp="1"/>
          </p:cNvSpPr>
          <p:nvPr>
            <p:ph type="title"/>
          </p:nvPr>
        </p:nvSpPr>
        <p:spPr/>
        <p:txBody>
          <a:bodyPr/>
          <a:lstStyle/>
          <a:p>
            <a:r>
              <a:rPr lang="sv-SE" dirty="0"/>
              <a:t>Dispensering från </a:t>
            </a:r>
            <a:r>
              <a:rPr lang="sv-SE" dirty="0" err="1"/>
              <a:t>ApoDos</a:t>
            </a:r>
            <a:r>
              <a:rPr lang="sv-SE" dirty="0"/>
              <a:t>​</a:t>
            </a:r>
          </a:p>
        </p:txBody>
      </p:sp>
      <p:sp>
        <p:nvSpPr>
          <p:cNvPr id="3" name="Platshållare för innehåll 2">
            <a:extLst>
              <a:ext uri="{FF2B5EF4-FFF2-40B4-BE49-F238E27FC236}">
                <a16:creationId xmlns:a16="http://schemas.microsoft.com/office/drawing/2014/main" id="{96ED6399-C04F-AF67-588F-4BD35D685FCD}"/>
              </a:ext>
            </a:extLst>
          </p:cNvPr>
          <p:cNvSpPr>
            <a:spLocks noGrp="1"/>
          </p:cNvSpPr>
          <p:nvPr>
            <p:ph sz="quarter" idx="13"/>
          </p:nvPr>
        </p:nvSpPr>
        <p:spPr/>
        <p:txBody>
          <a:bodyPr/>
          <a:lstStyle/>
          <a:p>
            <a:pPr marL="0" indent="0" fontAlgn="base">
              <a:buNone/>
            </a:pPr>
            <a:r>
              <a:rPr lang="sv-SE" b="1" dirty="0" err="1"/>
              <a:t>Dosdisp</a:t>
            </a:r>
            <a:r>
              <a:rPr lang="sv-SE" b="1" dirty="0"/>
              <a:t> delat från apotekstjänst</a:t>
            </a:r>
            <a:r>
              <a:rPr lang="sv-SE" dirty="0"/>
              <a:t> – tabletterna kommer färdigdelade från ett dosapotek i påsar för 14 dagar. ​</a:t>
            </a:r>
          </a:p>
          <a:p>
            <a:pPr fontAlgn="base"/>
            <a:r>
              <a:rPr lang="sv-SE" b="1" dirty="0"/>
              <a:t>Datum</a:t>
            </a:r>
            <a:r>
              <a:rPr lang="sv-SE" dirty="0"/>
              <a:t>​</a:t>
            </a:r>
          </a:p>
          <a:p>
            <a:pPr fontAlgn="base"/>
            <a:r>
              <a:rPr lang="sv-SE" b="1" dirty="0"/>
              <a:t>Tid</a:t>
            </a:r>
            <a:r>
              <a:rPr lang="sv-SE" dirty="0"/>
              <a:t>​</a:t>
            </a:r>
          </a:p>
          <a:p>
            <a:pPr fontAlgn="base"/>
            <a:r>
              <a:rPr lang="sv-SE" b="1" dirty="0"/>
              <a:t>Namn</a:t>
            </a:r>
            <a:r>
              <a:rPr lang="sv-SE" dirty="0"/>
              <a:t>​</a:t>
            </a:r>
          </a:p>
          <a:p>
            <a:pPr fontAlgn="base"/>
            <a:r>
              <a:rPr lang="sv-SE" b="1" dirty="0"/>
              <a:t>Personnummer </a:t>
            </a:r>
            <a:r>
              <a:rPr lang="sv-SE" dirty="0"/>
              <a:t>​</a:t>
            </a:r>
          </a:p>
          <a:p>
            <a:pPr fontAlgn="base"/>
            <a:r>
              <a:rPr lang="sv-SE" b="1" dirty="0"/>
              <a:t>Antal tabletter och namn på läkemedlen</a:t>
            </a:r>
            <a:r>
              <a:rPr lang="sv-SE" dirty="0"/>
              <a:t>​</a:t>
            </a:r>
          </a:p>
          <a:p>
            <a:endParaRPr lang="sv-SE" dirty="0"/>
          </a:p>
        </p:txBody>
      </p:sp>
    </p:spTree>
    <p:extLst>
      <p:ext uri="{BB962C8B-B14F-4D97-AF65-F5344CB8AC3E}">
        <p14:creationId xmlns:p14="http://schemas.microsoft.com/office/powerpoint/2010/main" val="7745559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a:extLst>
              <a:ext uri="{FF2B5EF4-FFF2-40B4-BE49-F238E27FC236}">
                <a16:creationId xmlns:a16="http://schemas.microsoft.com/office/drawing/2014/main" id="{FA7C988B-8579-AA72-3F63-AA00F2B53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1067" y="1229784"/>
            <a:ext cx="6858000" cy="5143500"/>
          </a:xfrm>
          <a:prstGeom prst="rect">
            <a:avLst/>
          </a:prstGeom>
        </p:spPr>
      </p:pic>
      <p:sp>
        <p:nvSpPr>
          <p:cNvPr id="5" name="Rubrik 1">
            <a:extLst>
              <a:ext uri="{FF2B5EF4-FFF2-40B4-BE49-F238E27FC236}">
                <a16:creationId xmlns:a16="http://schemas.microsoft.com/office/drawing/2014/main" id="{FDDFE91C-C0A4-8716-0484-ECE49E371E71}"/>
              </a:ext>
            </a:extLst>
          </p:cNvPr>
          <p:cNvSpPr txBox="1">
            <a:spLocks/>
          </p:cNvSpPr>
          <p:nvPr/>
        </p:nvSpPr>
        <p:spPr>
          <a:xfrm>
            <a:off x="491067" y="347667"/>
            <a:ext cx="10710333" cy="1133475"/>
          </a:xfrm>
          <a:prstGeom prst="rect">
            <a:avLst/>
          </a:prstGeom>
        </p:spPr>
        <p:txBody>
          <a:bodyPr/>
          <a:lstStyle>
            <a:lvl1pPr algn="l" defTabSz="914400" rtl="0" eaLnBrk="1" latinLnBrk="0" hangingPunct="1">
              <a:lnSpc>
                <a:spcPct val="90000"/>
              </a:lnSpc>
              <a:spcBef>
                <a:spcPct val="0"/>
              </a:spcBef>
              <a:buNone/>
              <a:defRPr sz="4200" kern="1200" cap="all" baseline="0">
                <a:solidFill>
                  <a:schemeClr val="tx1"/>
                </a:solidFill>
                <a:latin typeface="+mj-lt"/>
                <a:ea typeface="+mj-ea"/>
                <a:cs typeface="+mj-cs"/>
              </a:defRPr>
            </a:lvl1pPr>
          </a:lstStyle>
          <a:p>
            <a:r>
              <a:rPr lang="sv-SE" dirty="0"/>
              <a:t>Ordinationshandling </a:t>
            </a:r>
            <a:r>
              <a:rPr lang="sv-SE" dirty="0" err="1"/>
              <a:t>ApoDos</a:t>
            </a:r>
            <a:endParaRPr lang="sv-SE" dirty="0"/>
          </a:p>
        </p:txBody>
      </p:sp>
    </p:spTree>
    <p:extLst>
      <p:ext uri="{BB962C8B-B14F-4D97-AF65-F5344CB8AC3E}">
        <p14:creationId xmlns:p14="http://schemas.microsoft.com/office/powerpoint/2010/main" val="39349278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objekt 2">
            <a:extLst>
              <a:ext uri="{FF2B5EF4-FFF2-40B4-BE49-F238E27FC236}">
                <a16:creationId xmlns:a16="http://schemas.microsoft.com/office/drawing/2014/main" id="{8AC71CAE-EA4D-E52E-D5F8-54F1BEEBBF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200" y="992717"/>
            <a:ext cx="6858000" cy="5143500"/>
          </a:xfrm>
          <a:prstGeom prst="rect">
            <a:avLst/>
          </a:prstGeom>
        </p:spPr>
      </p:pic>
    </p:spTree>
    <p:extLst>
      <p:ext uri="{BB962C8B-B14F-4D97-AF65-F5344CB8AC3E}">
        <p14:creationId xmlns:p14="http://schemas.microsoft.com/office/powerpoint/2010/main" val="10948602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788415C-37D5-EA8C-D8FD-4A4ED49495D3}"/>
              </a:ext>
            </a:extLst>
          </p:cNvPr>
          <p:cNvSpPr>
            <a:spLocks noGrp="1"/>
          </p:cNvSpPr>
          <p:nvPr>
            <p:ph type="title"/>
          </p:nvPr>
        </p:nvSpPr>
        <p:spPr/>
        <p:txBody>
          <a:bodyPr/>
          <a:lstStyle/>
          <a:p>
            <a:r>
              <a:rPr lang="sv-SE" dirty="0"/>
              <a:t>Dispensering från Dosett​</a:t>
            </a:r>
          </a:p>
        </p:txBody>
      </p:sp>
      <p:sp>
        <p:nvSpPr>
          <p:cNvPr id="3" name="Platshållare för innehåll 2">
            <a:extLst>
              <a:ext uri="{FF2B5EF4-FFF2-40B4-BE49-F238E27FC236}">
                <a16:creationId xmlns:a16="http://schemas.microsoft.com/office/drawing/2014/main" id="{8D2AE713-B344-7257-5E35-E9D30BA6E915}"/>
              </a:ext>
            </a:extLst>
          </p:cNvPr>
          <p:cNvSpPr>
            <a:spLocks noGrp="1"/>
          </p:cNvSpPr>
          <p:nvPr>
            <p:ph sz="quarter" idx="13"/>
          </p:nvPr>
        </p:nvSpPr>
        <p:spPr/>
        <p:txBody>
          <a:bodyPr/>
          <a:lstStyle/>
          <a:p>
            <a:pPr fontAlgn="base"/>
            <a:r>
              <a:rPr lang="sv-SE" dirty="0"/>
              <a:t>Liten box indelad i fack med veckodagar och tidpunkter (den vanligaste räcker en vecka och har fyra </a:t>
            </a:r>
            <a:r>
              <a:rPr lang="sv-SE" dirty="0" err="1"/>
              <a:t>dosfack</a:t>
            </a:r>
            <a:r>
              <a:rPr lang="sv-SE" dirty="0"/>
              <a:t> för varje dag) ​</a:t>
            </a:r>
          </a:p>
          <a:p>
            <a:pPr fontAlgn="base"/>
            <a:r>
              <a:rPr lang="sv-SE" dirty="0"/>
              <a:t>Dosetten ska vara märkt med den boendes namn och personnummer. ​</a:t>
            </a:r>
          </a:p>
          <a:p>
            <a:pPr fontAlgn="base"/>
            <a:r>
              <a:rPr lang="sv-SE" dirty="0"/>
              <a:t>Dosetten delas endast av sjuksköterska.​</a:t>
            </a:r>
          </a:p>
          <a:p>
            <a:pPr fontAlgn="base"/>
            <a:endParaRPr lang="sv-SE" dirty="0"/>
          </a:p>
          <a:p>
            <a:pPr marL="0" indent="0">
              <a:buNone/>
            </a:pPr>
            <a:endParaRPr lang="sv-SE" dirty="0"/>
          </a:p>
        </p:txBody>
      </p:sp>
    </p:spTree>
    <p:extLst>
      <p:ext uri="{BB962C8B-B14F-4D97-AF65-F5344CB8AC3E}">
        <p14:creationId xmlns:p14="http://schemas.microsoft.com/office/powerpoint/2010/main" val="13435819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9EB8024-BE80-3797-3D68-B99820794E24}"/>
              </a:ext>
            </a:extLst>
          </p:cNvPr>
          <p:cNvSpPr>
            <a:spLocks noGrp="1"/>
          </p:cNvSpPr>
          <p:nvPr>
            <p:ph type="title"/>
          </p:nvPr>
        </p:nvSpPr>
        <p:spPr/>
        <p:txBody>
          <a:bodyPr>
            <a:normAutofit fontScale="90000"/>
          </a:bodyPr>
          <a:lstStyle/>
          <a:p>
            <a:r>
              <a:rPr lang="sv-SE" dirty="0"/>
              <a:t>Dispensering från originalförpackning​</a:t>
            </a:r>
          </a:p>
        </p:txBody>
      </p:sp>
      <p:sp>
        <p:nvSpPr>
          <p:cNvPr id="3" name="Platshållare för innehåll 2">
            <a:extLst>
              <a:ext uri="{FF2B5EF4-FFF2-40B4-BE49-F238E27FC236}">
                <a16:creationId xmlns:a16="http://schemas.microsoft.com/office/drawing/2014/main" id="{C7C3DB01-3B33-4028-165C-EE74661A7723}"/>
              </a:ext>
            </a:extLst>
          </p:cNvPr>
          <p:cNvSpPr>
            <a:spLocks noGrp="1"/>
          </p:cNvSpPr>
          <p:nvPr>
            <p:ph sz="quarter" idx="13"/>
          </p:nvPr>
        </p:nvSpPr>
        <p:spPr/>
        <p:txBody>
          <a:bodyPr/>
          <a:lstStyle/>
          <a:p>
            <a:pPr marL="0" indent="0" fontAlgn="base">
              <a:buNone/>
            </a:pPr>
            <a:r>
              <a:rPr lang="sv-SE" b="1" dirty="0"/>
              <a:t>Originalförpackning</a:t>
            </a:r>
            <a:r>
              <a:rPr lang="sv-SE" dirty="0"/>
              <a:t> - Läkemedel som endast ska tas ur sin förpackning vid användandet. ​</a:t>
            </a:r>
          </a:p>
          <a:p>
            <a:pPr marL="0" indent="0" fontAlgn="base">
              <a:buNone/>
            </a:pPr>
            <a:r>
              <a:rPr lang="sv-SE" dirty="0"/>
              <a:t>T.ex. </a:t>
            </a:r>
            <a:r>
              <a:rPr lang="sv-SE" b="1" dirty="0"/>
              <a:t>munsönderfallande läkemedel, ljuskänsliga preparat </a:t>
            </a:r>
            <a:r>
              <a:rPr lang="sv-SE" dirty="0"/>
              <a:t>och </a:t>
            </a:r>
            <a:r>
              <a:rPr lang="sv-SE" b="1" dirty="0"/>
              <a:t>flytande läkemedel</a:t>
            </a:r>
            <a:r>
              <a:rPr lang="sv-SE" dirty="0"/>
              <a:t> som inte får delas i </a:t>
            </a:r>
            <a:r>
              <a:rPr lang="sv-SE" dirty="0" err="1"/>
              <a:t>Apodos</a:t>
            </a:r>
            <a:r>
              <a:rPr lang="sv-SE" dirty="0"/>
              <a:t> eller dosett. ​</a:t>
            </a:r>
          </a:p>
          <a:p>
            <a:pPr fontAlgn="base"/>
            <a:r>
              <a:rPr lang="sv-SE" b="1" dirty="0"/>
              <a:t>Rätt boende</a:t>
            </a:r>
            <a:r>
              <a:rPr lang="sv-SE" dirty="0"/>
              <a:t> – namn och personnummer​</a:t>
            </a:r>
          </a:p>
          <a:p>
            <a:pPr fontAlgn="base"/>
            <a:r>
              <a:rPr lang="sv-SE" b="1" dirty="0"/>
              <a:t>Rätt läkemedel</a:t>
            </a:r>
            <a:r>
              <a:rPr lang="sv-SE" dirty="0"/>
              <a:t> ​</a:t>
            </a:r>
          </a:p>
          <a:p>
            <a:pPr fontAlgn="base"/>
            <a:r>
              <a:rPr lang="sv-SE" b="1" dirty="0"/>
              <a:t>Rätt styrka</a:t>
            </a:r>
            <a:r>
              <a:rPr lang="sv-SE" dirty="0"/>
              <a:t> – vad står på ordinationslistan?​</a:t>
            </a:r>
          </a:p>
          <a:p>
            <a:pPr fontAlgn="base"/>
            <a:r>
              <a:rPr lang="sv-SE" b="1" dirty="0"/>
              <a:t>Rätt dos</a:t>
            </a:r>
            <a:r>
              <a:rPr lang="sv-SE" dirty="0"/>
              <a:t> –kontrollera så det blir rätt mängd, ibland ska det bara ges några droppar, ibland mäts det upp i ett mått graderat med ml, ibland dras det upp i spruta. ​</a:t>
            </a:r>
          </a:p>
          <a:p>
            <a:pPr marL="0" indent="0" fontAlgn="base">
              <a:buNone/>
            </a:pPr>
            <a:r>
              <a:rPr lang="sv-SE" b="1" dirty="0"/>
              <a:t>Viktigt att det blir rätt styrka och rätt dosering!</a:t>
            </a:r>
            <a:r>
              <a:rPr lang="sv-SE" dirty="0"/>
              <a:t>​</a:t>
            </a:r>
          </a:p>
          <a:p>
            <a:pPr marL="0" indent="0" fontAlgn="base">
              <a:buNone/>
            </a:pPr>
            <a:r>
              <a:rPr lang="sv-SE" dirty="0"/>
              <a:t>​</a:t>
            </a:r>
          </a:p>
          <a:p>
            <a:pPr marL="0" indent="0">
              <a:buNone/>
            </a:pPr>
            <a:endParaRPr lang="sv-SE" dirty="0"/>
          </a:p>
        </p:txBody>
      </p:sp>
    </p:spTree>
    <p:extLst>
      <p:ext uri="{BB962C8B-B14F-4D97-AF65-F5344CB8AC3E}">
        <p14:creationId xmlns:p14="http://schemas.microsoft.com/office/powerpoint/2010/main" val="13330728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7781D47-AE55-E948-DECF-F99B1D5C4C9D}"/>
              </a:ext>
            </a:extLst>
          </p:cNvPr>
          <p:cNvSpPr>
            <a:spLocks noGrp="1"/>
          </p:cNvSpPr>
          <p:nvPr>
            <p:ph type="title"/>
          </p:nvPr>
        </p:nvSpPr>
        <p:spPr/>
        <p:txBody>
          <a:bodyPr/>
          <a:lstStyle/>
          <a:p>
            <a:r>
              <a:rPr lang="sv-SE" dirty="0"/>
              <a:t>Vid behovs-medicin​</a:t>
            </a:r>
          </a:p>
        </p:txBody>
      </p:sp>
      <p:sp>
        <p:nvSpPr>
          <p:cNvPr id="3" name="Platshållare för innehåll 2">
            <a:extLst>
              <a:ext uri="{FF2B5EF4-FFF2-40B4-BE49-F238E27FC236}">
                <a16:creationId xmlns:a16="http://schemas.microsoft.com/office/drawing/2014/main" id="{AC460102-1F87-AE59-2753-F31C360D2765}"/>
              </a:ext>
            </a:extLst>
          </p:cNvPr>
          <p:cNvSpPr>
            <a:spLocks noGrp="1"/>
          </p:cNvSpPr>
          <p:nvPr>
            <p:ph sz="quarter" idx="13"/>
          </p:nvPr>
        </p:nvSpPr>
        <p:spPr/>
        <p:txBody>
          <a:bodyPr/>
          <a:lstStyle/>
          <a:p>
            <a:pPr fontAlgn="base"/>
            <a:r>
              <a:rPr lang="sv-SE" dirty="0"/>
              <a:t>Läkemedel som patienten inte behöver ha dagligen men finns att ta vid behov. ​</a:t>
            </a:r>
          </a:p>
          <a:p>
            <a:pPr fontAlgn="base"/>
            <a:r>
              <a:rPr lang="sv-SE" dirty="0"/>
              <a:t>T. ex. </a:t>
            </a:r>
            <a:r>
              <a:rPr lang="sv-SE" dirty="0" err="1"/>
              <a:t>paracetamol</a:t>
            </a:r>
            <a:r>
              <a:rPr lang="sv-SE" dirty="0"/>
              <a:t> vid huvudvärk. Läkemedlet ska finnas ordinerat på vid-behovslistan. Står det inte måste du kontakta sjuksköterska​</a:t>
            </a:r>
          </a:p>
          <a:p>
            <a:pPr fontAlgn="base"/>
            <a:r>
              <a:rPr lang="sv-SE" b="1" dirty="0"/>
              <a:t>Viktigt att kontrollera dos och styrka!</a:t>
            </a:r>
            <a:r>
              <a:rPr lang="sv-SE" dirty="0"/>
              <a:t>​</a:t>
            </a:r>
          </a:p>
          <a:p>
            <a:pPr marL="0" indent="0" fontAlgn="base">
              <a:buNone/>
            </a:pPr>
            <a:endParaRPr lang="sv-SE" dirty="0"/>
          </a:p>
          <a:p>
            <a:pPr marL="0" indent="0">
              <a:buNone/>
            </a:pPr>
            <a:endParaRPr lang="sv-SE" dirty="0"/>
          </a:p>
        </p:txBody>
      </p:sp>
    </p:spTree>
    <p:extLst>
      <p:ext uri="{BB962C8B-B14F-4D97-AF65-F5344CB8AC3E}">
        <p14:creationId xmlns:p14="http://schemas.microsoft.com/office/powerpoint/2010/main" val="42557938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D78E527-DE50-7D26-D69C-90FF844F5622}"/>
              </a:ext>
            </a:extLst>
          </p:cNvPr>
          <p:cNvSpPr>
            <a:spLocks noGrp="1"/>
          </p:cNvSpPr>
          <p:nvPr>
            <p:ph type="title"/>
          </p:nvPr>
        </p:nvSpPr>
        <p:spPr/>
        <p:txBody>
          <a:bodyPr>
            <a:normAutofit fontScale="90000"/>
          </a:bodyPr>
          <a:lstStyle/>
          <a:p>
            <a:r>
              <a:rPr lang="sv-SE" dirty="0"/>
              <a:t>Iordningställande av ”</a:t>
            </a:r>
            <a:r>
              <a:rPr lang="sv-SE" dirty="0" err="1"/>
              <a:t>vb</a:t>
            </a:r>
            <a:r>
              <a:rPr lang="sv-SE" dirty="0"/>
              <a:t>-läkemedel”​</a:t>
            </a:r>
          </a:p>
        </p:txBody>
      </p:sp>
      <p:sp>
        <p:nvSpPr>
          <p:cNvPr id="3" name="Platshållare för innehåll 2">
            <a:extLst>
              <a:ext uri="{FF2B5EF4-FFF2-40B4-BE49-F238E27FC236}">
                <a16:creationId xmlns:a16="http://schemas.microsoft.com/office/drawing/2014/main" id="{8F7EF714-1AC1-A8D6-1362-085EF688D676}"/>
              </a:ext>
            </a:extLst>
          </p:cNvPr>
          <p:cNvSpPr>
            <a:spLocks noGrp="1"/>
          </p:cNvSpPr>
          <p:nvPr>
            <p:ph sz="quarter" idx="13"/>
          </p:nvPr>
        </p:nvSpPr>
        <p:spPr/>
        <p:txBody>
          <a:bodyPr/>
          <a:lstStyle/>
          <a:p>
            <a:pPr fontAlgn="base"/>
            <a:r>
              <a:rPr lang="sv-SE" dirty="0"/>
              <a:t>Patienten ska vara ordinerad läkemedlet – se ordinationslista/vid behovslista​</a:t>
            </a:r>
          </a:p>
          <a:p>
            <a:pPr fontAlgn="base"/>
            <a:r>
              <a:rPr lang="sv-SE" dirty="0"/>
              <a:t>Kontrollera som vid annan administrering av läkemedel – rätt boende, vad behovsläkemedlet får ges för, rätt dos. ​</a:t>
            </a:r>
          </a:p>
          <a:p>
            <a:pPr fontAlgn="base"/>
            <a:r>
              <a:rPr lang="sv-SE" dirty="0"/>
              <a:t>Dosering och </a:t>
            </a:r>
            <a:r>
              <a:rPr lang="sv-SE" dirty="0" err="1"/>
              <a:t>maxdos</a:t>
            </a:r>
            <a:r>
              <a:rPr lang="sv-SE" dirty="0"/>
              <a:t> står på ordinationslistan/</a:t>
            </a:r>
            <a:r>
              <a:rPr lang="sv-SE" dirty="0" err="1"/>
              <a:t>v.b</a:t>
            </a:r>
            <a:r>
              <a:rPr lang="sv-SE" dirty="0"/>
              <a:t> listan. ​</a:t>
            </a:r>
          </a:p>
          <a:p>
            <a:pPr fontAlgn="base"/>
            <a:r>
              <a:rPr lang="sv-SE" dirty="0"/>
              <a:t>Kontrollera signeringslista​</a:t>
            </a:r>
          </a:p>
          <a:p>
            <a:pPr fontAlgn="base"/>
            <a:r>
              <a:rPr lang="sv-SE" dirty="0"/>
              <a:t>Signera på </a:t>
            </a:r>
            <a:r>
              <a:rPr lang="sv-SE" dirty="0" err="1"/>
              <a:t>vb</a:t>
            </a:r>
            <a:r>
              <a:rPr lang="sv-SE" dirty="0"/>
              <a:t>-listan efter att patienten svalt läkemedlet​</a:t>
            </a:r>
          </a:p>
          <a:p>
            <a:pPr fontAlgn="base"/>
            <a:r>
              <a:rPr lang="sv-SE" dirty="0"/>
              <a:t>Om läkemedlet är narkotikaklassat ska alltid läkemedlet kontrollräknas före givandet och skrivas i förbrukningsjournalen.​</a:t>
            </a:r>
          </a:p>
          <a:p>
            <a:pPr fontAlgn="base"/>
            <a:r>
              <a:rPr lang="sv-SE" dirty="0"/>
              <a:t>Dokumentera att du gett läkemedel samt effekt aktuell vårdplan eller allmän observation. ​</a:t>
            </a:r>
          </a:p>
        </p:txBody>
      </p:sp>
    </p:spTree>
    <p:extLst>
      <p:ext uri="{BB962C8B-B14F-4D97-AF65-F5344CB8AC3E}">
        <p14:creationId xmlns:p14="http://schemas.microsoft.com/office/powerpoint/2010/main" val="21628055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AA8C115-838E-4081-B050-BC42F4BAF8D1}"/>
              </a:ext>
            </a:extLst>
          </p:cNvPr>
          <p:cNvSpPr>
            <a:spLocks noGrp="1"/>
          </p:cNvSpPr>
          <p:nvPr>
            <p:ph type="title"/>
          </p:nvPr>
        </p:nvSpPr>
        <p:spPr/>
        <p:txBody>
          <a:bodyPr/>
          <a:lstStyle/>
          <a:p>
            <a:r>
              <a:rPr lang="sv-SE" dirty="0"/>
              <a:t>Sväljsvårigheter​</a:t>
            </a:r>
          </a:p>
        </p:txBody>
      </p:sp>
      <p:sp>
        <p:nvSpPr>
          <p:cNvPr id="3" name="Platshållare för innehåll 2">
            <a:extLst>
              <a:ext uri="{FF2B5EF4-FFF2-40B4-BE49-F238E27FC236}">
                <a16:creationId xmlns:a16="http://schemas.microsoft.com/office/drawing/2014/main" id="{CACA0091-3FCC-BB61-2498-8B3D4D5E6050}"/>
              </a:ext>
            </a:extLst>
          </p:cNvPr>
          <p:cNvSpPr>
            <a:spLocks noGrp="1"/>
          </p:cNvSpPr>
          <p:nvPr>
            <p:ph sz="quarter" idx="13"/>
          </p:nvPr>
        </p:nvSpPr>
        <p:spPr/>
        <p:txBody>
          <a:bodyPr/>
          <a:lstStyle/>
          <a:p>
            <a:pPr marL="0" indent="0" fontAlgn="base">
              <a:buNone/>
            </a:pPr>
            <a:r>
              <a:rPr lang="sv-SE" b="1" dirty="0"/>
              <a:t>Många boende har svårt att svälja tabletter av olika anledningar:</a:t>
            </a:r>
          </a:p>
          <a:p>
            <a:pPr fontAlgn="base"/>
            <a:r>
              <a:rPr lang="sv-SE" dirty="0"/>
              <a:t>Det är viktigt att den boende sitter upp, får riklig mängd vätska till tabletterna. </a:t>
            </a:r>
            <a:r>
              <a:rPr lang="en-US" dirty="0"/>
              <a:t>​</a:t>
            </a:r>
          </a:p>
          <a:p>
            <a:pPr fontAlgn="base"/>
            <a:r>
              <a:rPr lang="sv-SE" dirty="0"/>
              <a:t>Om läkemedlet blir kvar i mun eller svalg, kan frätskador uppstå och läkemedlet får inte den effekt det ska ha. </a:t>
            </a:r>
            <a:r>
              <a:rPr lang="en-US" dirty="0"/>
              <a:t>​</a:t>
            </a:r>
          </a:p>
          <a:p>
            <a:pPr fontAlgn="base"/>
            <a:r>
              <a:rPr lang="sv-SE" dirty="0"/>
              <a:t>Många av patienterna är muntorra och har försämrad salivproduktion.</a:t>
            </a:r>
            <a:r>
              <a:rPr lang="en-US" dirty="0"/>
              <a:t>​</a:t>
            </a:r>
          </a:p>
          <a:p>
            <a:pPr fontAlgn="base"/>
            <a:r>
              <a:rPr lang="sv-SE" dirty="0"/>
              <a:t>Prova att ge läkemedlen med tex yoghurt, sylt eller mos istället</a:t>
            </a:r>
            <a:r>
              <a:rPr lang="en-US" dirty="0"/>
              <a:t>​</a:t>
            </a:r>
          </a:p>
          <a:p>
            <a:pPr fontAlgn="base"/>
            <a:r>
              <a:rPr lang="sv-SE" dirty="0"/>
              <a:t>Om ni upptäcker att en patient börjar hosta eller tugga sina tabletter i samband med intag måste ni kontakta sjuksköterska.​</a:t>
            </a:r>
          </a:p>
          <a:p>
            <a:pPr marL="0" indent="0" fontAlgn="base">
              <a:buNone/>
            </a:pPr>
            <a:endParaRPr lang="sv-SE" dirty="0"/>
          </a:p>
        </p:txBody>
      </p:sp>
    </p:spTree>
    <p:extLst>
      <p:ext uri="{BB962C8B-B14F-4D97-AF65-F5344CB8AC3E}">
        <p14:creationId xmlns:p14="http://schemas.microsoft.com/office/powerpoint/2010/main" val="21112557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DF4ABA6-0C84-1DD7-61B4-64B20FD21D39}"/>
              </a:ext>
            </a:extLst>
          </p:cNvPr>
          <p:cNvSpPr>
            <a:spLocks noGrp="1"/>
          </p:cNvSpPr>
          <p:nvPr>
            <p:ph type="title"/>
          </p:nvPr>
        </p:nvSpPr>
        <p:spPr/>
        <p:txBody>
          <a:bodyPr>
            <a:normAutofit fontScale="90000"/>
          </a:bodyPr>
          <a:lstStyle/>
          <a:p>
            <a:r>
              <a:rPr lang="sv-SE" dirty="0"/>
              <a:t>Om läkemedel behöver krossas​</a:t>
            </a:r>
          </a:p>
        </p:txBody>
      </p:sp>
      <p:sp>
        <p:nvSpPr>
          <p:cNvPr id="3" name="Platshållare för innehåll 2">
            <a:extLst>
              <a:ext uri="{FF2B5EF4-FFF2-40B4-BE49-F238E27FC236}">
                <a16:creationId xmlns:a16="http://schemas.microsoft.com/office/drawing/2014/main" id="{B978E5A2-4608-D3A2-E789-230338512003}"/>
              </a:ext>
            </a:extLst>
          </p:cNvPr>
          <p:cNvSpPr>
            <a:spLocks noGrp="1"/>
          </p:cNvSpPr>
          <p:nvPr>
            <p:ph sz="quarter" idx="13"/>
          </p:nvPr>
        </p:nvSpPr>
        <p:spPr/>
        <p:txBody>
          <a:bodyPr/>
          <a:lstStyle/>
          <a:p>
            <a:pPr fontAlgn="base"/>
            <a:r>
              <a:rPr lang="sv-SE" dirty="0"/>
              <a:t>Vissa läkemedel är gjorda för att verka först när de kommer till tarmen, om en sådan tablett krossas/delas blir doseringen fel. ​</a:t>
            </a:r>
          </a:p>
          <a:p>
            <a:pPr fontAlgn="base"/>
            <a:r>
              <a:rPr lang="sv-SE" dirty="0"/>
              <a:t>Sjuksköterska ansvarar för att informera er vad ni ska göra med de olika läkemedlen om de behöver krossas. ​</a:t>
            </a:r>
          </a:p>
          <a:p>
            <a:pPr fontAlgn="base"/>
            <a:r>
              <a:rPr lang="sv-SE" dirty="0"/>
              <a:t>Detta dokumenteras i journalen. ​</a:t>
            </a:r>
          </a:p>
          <a:p>
            <a:pPr fontAlgn="base"/>
            <a:r>
              <a:rPr lang="sv-SE" b="1" dirty="0"/>
              <a:t>Läkemedelskrossen måste diskas rent efter varje användning</a:t>
            </a:r>
            <a:r>
              <a:rPr lang="sv-SE" dirty="0"/>
              <a:t>. ​</a:t>
            </a:r>
          </a:p>
          <a:p>
            <a:endParaRPr lang="sv-SE" dirty="0"/>
          </a:p>
        </p:txBody>
      </p:sp>
    </p:spTree>
    <p:extLst>
      <p:ext uri="{BB962C8B-B14F-4D97-AF65-F5344CB8AC3E}">
        <p14:creationId xmlns:p14="http://schemas.microsoft.com/office/powerpoint/2010/main" val="32678523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B18E1063-8E32-7941-AB90-043612E9C4DA}"/>
              </a:ext>
            </a:extLst>
          </p:cNvPr>
          <p:cNvSpPr>
            <a:spLocks noGrp="1"/>
          </p:cNvSpPr>
          <p:nvPr>
            <p:ph type="title"/>
          </p:nvPr>
        </p:nvSpPr>
        <p:spPr/>
        <p:txBody>
          <a:bodyPr/>
          <a:lstStyle/>
          <a:p>
            <a:r>
              <a:rPr lang="sv-SE" dirty="0"/>
              <a:t>Kassering av läkemedel​</a:t>
            </a:r>
          </a:p>
        </p:txBody>
      </p:sp>
      <p:sp>
        <p:nvSpPr>
          <p:cNvPr id="3" name="Platshållare för innehåll 2">
            <a:extLst>
              <a:ext uri="{FF2B5EF4-FFF2-40B4-BE49-F238E27FC236}">
                <a16:creationId xmlns:a16="http://schemas.microsoft.com/office/drawing/2014/main" id="{1F64F5E4-A50E-6FF1-1DD8-B588646CD4AE}"/>
              </a:ext>
            </a:extLst>
          </p:cNvPr>
          <p:cNvSpPr>
            <a:spLocks noGrp="1"/>
          </p:cNvSpPr>
          <p:nvPr>
            <p:ph sz="quarter" idx="13"/>
          </p:nvPr>
        </p:nvSpPr>
        <p:spPr/>
        <p:txBody>
          <a:bodyPr/>
          <a:lstStyle/>
          <a:p>
            <a:pPr fontAlgn="base"/>
            <a:r>
              <a:rPr lang="sv-SE" dirty="0"/>
              <a:t>Läkemedel räknas som riskavfall.​</a:t>
            </a:r>
          </a:p>
          <a:p>
            <a:pPr fontAlgn="base"/>
            <a:r>
              <a:rPr lang="sv-SE" dirty="0"/>
              <a:t>Kasserade läkemedel sparas i plastpåse från apoteket, som hålls inlåst. ​</a:t>
            </a:r>
          </a:p>
          <a:p>
            <a:pPr fontAlgn="base"/>
            <a:r>
              <a:rPr lang="sv-SE" dirty="0"/>
              <a:t>Lämnas till apoteket för destruktion av personal på boendet. ​</a:t>
            </a:r>
          </a:p>
          <a:p>
            <a:pPr fontAlgn="base"/>
            <a:r>
              <a:rPr lang="sv-SE" dirty="0"/>
              <a:t>Sjuksköterska lämnar narkotikaklassade preparat till apotek. </a:t>
            </a:r>
            <a:br>
              <a:rPr lang="sv-SE" dirty="0"/>
            </a:br>
            <a:r>
              <a:rPr lang="sv-SE" b="1" dirty="0"/>
              <a:t>EJ i </a:t>
            </a:r>
            <a:r>
              <a:rPr lang="sv-SE" b="1" dirty="0" err="1"/>
              <a:t>Apodos</a:t>
            </a:r>
            <a:r>
              <a:rPr lang="sv-SE" b="1" dirty="0"/>
              <a:t>.</a:t>
            </a:r>
            <a:r>
              <a:rPr lang="sv-SE" dirty="0"/>
              <a:t>​</a:t>
            </a:r>
          </a:p>
          <a:p>
            <a:pPr marL="0" indent="0" fontAlgn="base">
              <a:buNone/>
            </a:pPr>
            <a:endParaRPr lang="sv-SE" dirty="0"/>
          </a:p>
        </p:txBody>
      </p:sp>
    </p:spTree>
    <p:extLst>
      <p:ext uri="{BB962C8B-B14F-4D97-AF65-F5344CB8AC3E}">
        <p14:creationId xmlns:p14="http://schemas.microsoft.com/office/powerpoint/2010/main" val="26732018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DABF8A1-50FA-A762-4D97-C76AC52E1722}"/>
              </a:ext>
            </a:extLst>
          </p:cNvPr>
          <p:cNvSpPr>
            <a:spLocks noGrp="1"/>
          </p:cNvSpPr>
          <p:nvPr>
            <p:ph type="title"/>
          </p:nvPr>
        </p:nvSpPr>
        <p:spPr/>
        <p:txBody>
          <a:bodyPr>
            <a:normAutofit fontScale="90000"/>
          </a:bodyPr>
          <a:lstStyle/>
          <a:p>
            <a:r>
              <a:rPr lang="sv-SE" dirty="0"/>
              <a:t>Överlämning av läkemedel - de sju gyllene reglerna​</a:t>
            </a:r>
          </a:p>
        </p:txBody>
      </p:sp>
      <p:sp>
        <p:nvSpPr>
          <p:cNvPr id="3" name="Platshållare för innehåll 2">
            <a:extLst>
              <a:ext uri="{FF2B5EF4-FFF2-40B4-BE49-F238E27FC236}">
                <a16:creationId xmlns:a16="http://schemas.microsoft.com/office/drawing/2014/main" id="{B48274D3-2582-9FA4-7811-B299D39E3B8E}"/>
              </a:ext>
            </a:extLst>
          </p:cNvPr>
          <p:cNvSpPr>
            <a:spLocks noGrp="1"/>
          </p:cNvSpPr>
          <p:nvPr>
            <p:ph sz="quarter" idx="13"/>
          </p:nvPr>
        </p:nvSpPr>
        <p:spPr/>
        <p:txBody>
          <a:bodyPr/>
          <a:lstStyle/>
          <a:p>
            <a:pPr marL="0" indent="0" fontAlgn="base">
              <a:buNone/>
            </a:pPr>
            <a:r>
              <a:rPr lang="sv-SE" dirty="0"/>
              <a:t>Det är många kontroller innan en patient får sitt läkemedel. </a:t>
            </a:r>
            <a:br>
              <a:rPr lang="sv-SE" dirty="0"/>
            </a:br>
            <a:r>
              <a:rPr lang="sv-SE" dirty="0"/>
              <a:t>Du är den sista som kan kontrollera att inget har gått fel i läkemedelskedjan så att det blir: </a:t>
            </a:r>
            <a:r>
              <a:rPr lang="sv-SE" b="1" dirty="0"/>
              <a:t>rätt läkemedel till ​rätt patient vid ​rätt tidpunkt. ​</a:t>
            </a:r>
          </a:p>
          <a:p>
            <a:pPr marL="457200" indent="-457200" fontAlgn="base">
              <a:buFont typeface="+mj-lt"/>
              <a:buAutoNum type="arabicPeriod"/>
            </a:pPr>
            <a:r>
              <a:rPr lang="sv-SE" dirty="0"/>
              <a:t>​​Kontrollera identitet​</a:t>
            </a:r>
          </a:p>
          <a:p>
            <a:pPr marL="457200" indent="-457200" fontAlgn="base">
              <a:buFont typeface="+mj-lt"/>
              <a:buAutoNum type="arabicPeriod"/>
            </a:pPr>
            <a:r>
              <a:rPr lang="sv-SE" dirty="0"/>
              <a:t>Kontrollera signeringslistan​</a:t>
            </a:r>
          </a:p>
          <a:p>
            <a:pPr marL="457200" indent="-457200" fontAlgn="base">
              <a:buFont typeface="+mj-lt"/>
              <a:buAutoNum type="arabicPeriod"/>
            </a:pPr>
            <a:r>
              <a:rPr lang="sv-SE" dirty="0"/>
              <a:t>Rätt tid och datum​</a:t>
            </a:r>
          </a:p>
          <a:p>
            <a:pPr marL="457200" indent="-457200" fontAlgn="base">
              <a:buFont typeface="+mj-lt"/>
              <a:buAutoNum type="arabicPeriod"/>
            </a:pPr>
            <a:r>
              <a:rPr lang="sv-SE" dirty="0"/>
              <a:t>Rätt administreringssätt​</a:t>
            </a:r>
          </a:p>
          <a:p>
            <a:pPr marL="457200" indent="-457200" fontAlgn="base">
              <a:buFont typeface="+mj-lt"/>
              <a:buAutoNum type="arabicPeriod"/>
            </a:pPr>
            <a:r>
              <a:rPr lang="sv-SE" dirty="0"/>
              <a:t>Rätt antal tabletter mot rätt läkemedelslista​</a:t>
            </a:r>
          </a:p>
          <a:p>
            <a:pPr marL="457200" indent="-457200" fontAlgn="base">
              <a:buFont typeface="+mj-lt"/>
              <a:buAutoNum type="arabicPeriod"/>
            </a:pPr>
            <a:r>
              <a:rPr lang="sv-SE" dirty="0"/>
              <a:t>Kontrollera att patienten svalt tabletterna​</a:t>
            </a:r>
          </a:p>
          <a:p>
            <a:pPr marL="457200" indent="-457200" fontAlgn="base">
              <a:buFont typeface="+mj-lt"/>
              <a:buAutoNum type="arabicPeriod"/>
            </a:pPr>
            <a:r>
              <a:rPr lang="sv-SE" dirty="0"/>
              <a:t>Signera​</a:t>
            </a:r>
          </a:p>
          <a:p>
            <a:pPr marL="0" indent="0" fontAlgn="base">
              <a:buNone/>
            </a:pPr>
            <a:endParaRPr lang="sv-SE" dirty="0"/>
          </a:p>
          <a:p>
            <a:pPr fontAlgn="base"/>
            <a:endParaRPr lang="sv-SE" dirty="0"/>
          </a:p>
          <a:p>
            <a:pPr marL="0" indent="0">
              <a:buNone/>
            </a:pPr>
            <a:endParaRPr lang="sv-SE" dirty="0"/>
          </a:p>
        </p:txBody>
      </p:sp>
    </p:spTree>
    <p:extLst>
      <p:ext uri="{BB962C8B-B14F-4D97-AF65-F5344CB8AC3E}">
        <p14:creationId xmlns:p14="http://schemas.microsoft.com/office/powerpoint/2010/main" val="24645845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2329DF5-07FB-3803-CD65-EE2DA030F399}"/>
              </a:ext>
            </a:extLst>
          </p:cNvPr>
          <p:cNvSpPr>
            <a:spLocks noGrp="1"/>
          </p:cNvSpPr>
          <p:nvPr>
            <p:ph type="title"/>
          </p:nvPr>
        </p:nvSpPr>
        <p:spPr/>
        <p:txBody>
          <a:bodyPr>
            <a:normAutofit fontScale="90000"/>
          </a:bodyPr>
          <a:lstStyle/>
          <a:p>
            <a:r>
              <a:rPr lang="sv-SE" dirty="0"/>
              <a:t>Uppföljning av givet läkemedel​</a:t>
            </a:r>
          </a:p>
        </p:txBody>
      </p:sp>
      <p:sp>
        <p:nvSpPr>
          <p:cNvPr id="3" name="Platshållare för innehåll 2">
            <a:extLst>
              <a:ext uri="{FF2B5EF4-FFF2-40B4-BE49-F238E27FC236}">
                <a16:creationId xmlns:a16="http://schemas.microsoft.com/office/drawing/2014/main" id="{5BF5D95F-6D03-770B-A7FC-DE7ECDA664A8}"/>
              </a:ext>
            </a:extLst>
          </p:cNvPr>
          <p:cNvSpPr>
            <a:spLocks noGrp="1"/>
          </p:cNvSpPr>
          <p:nvPr>
            <p:ph sz="quarter" idx="13"/>
          </p:nvPr>
        </p:nvSpPr>
        <p:spPr/>
        <p:txBody>
          <a:bodyPr/>
          <a:lstStyle/>
          <a:p>
            <a:pPr fontAlgn="base"/>
            <a:r>
              <a:rPr lang="sv-SE" b="1" dirty="0"/>
              <a:t>Önskad effekt</a:t>
            </a:r>
            <a:r>
              <a:rPr lang="sv-SE" dirty="0"/>
              <a:t> – Anna hade ont i huvudet, du gav T. </a:t>
            </a:r>
            <a:r>
              <a:rPr lang="sv-SE" dirty="0" err="1"/>
              <a:t>paracetamol</a:t>
            </a:r>
            <a:r>
              <a:rPr lang="sv-SE" dirty="0"/>
              <a:t>. Gick huvudvärken över? ​</a:t>
            </a:r>
          </a:p>
          <a:p>
            <a:pPr fontAlgn="base"/>
            <a:r>
              <a:rPr lang="sv-SE" b="1" dirty="0"/>
              <a:t>Biverkan </a:t>
            </a:r>
            <a:r>
              <a:rPr lang="sv-SE" dirty="0"/>
              <a:t>– Reagerade hon underligt, uteblev önskad effekt?</a:t>
            </a:r>
            <a:r>
              <a:rPr lang="sv-SE" b="1" dirty="0"/>
              <a:t> Viktigt</a:t>
            </a:r>
            <a:r>
              <a:rPr lang="sv-SE" dirty="0"/>
              <a:t> att genast rapportera om patienten uppvisar tecken på överkänslighet mot läkemedlet! Ex. utslag, svullna slemhinnor, andningssvårigheter, klåda eller ökad förvirring.​</a:t>
            </a:r>
          </a:p>
          <a:p>
            <a:pPr fontAlgn="base"/>
            <a:r>
              <a:rPr lang="sv-SE" b="1" dirty="0"/>
              <a:t>Rapportering</a:t>
            </a:r>
            <a:r>
              <a:rPr lang="sv-SE" dirty="0"/>
              <a:t> – Verkan av läkemedlet ska alltid dokumenteras i patientens vårdplan för läkemedel. </a:t>
            </a:r>
            <a:r>
              <a:rPr lang="sv-SE" b="1" dirty="0"/>
              <a:t>Dokumentationen</a:t>
            </a:r>
            <a:r>
              <a:rPr lang="sv-SE" dirty="0"/>
              <a:t> är viktig då läkemedlet kan vara ordinerat på prov och ska utvärderas. ​</a:t>
            </a:r>
          </a:p>
          <a:p>
            <a:pPr fontAlgn="base"/>
            <a:r>
              <a:rPr lang="sv-SE" b="1" dirty="0"/>
              <a:t>Gavs läkemedlet inte alls eller inte i rätt tid</a:t>
            </a:r>
            <a:r>
              <a:rPr lang="sv-SE" dirty="0"/>
              <a:t> – Då ska en avvikelserapport skrivas, enligt gällande rutin​</a:t>
            </a:r>
          </a:p>
          <a:p>
            <a:pPr marL="0" indent="0" fontAlgn="base">
              <a:buNone/>
            </a:pPr>
            <a:endParaRPr lang="sv-SE" dirty="0"/>
          </a:p>
          <a:p>
            <a:pPr marL="0" indent="0">
              <a:buNone/>
            </a:pPr>
            <a:endParaRPr lang="sv-SE" dirty="0"/>
          </a:p>
        </p:txBody>
      </p:sp>
    </p:spTree>
    <p:extLst>
      <p:ext uri="{BB962C8B-B14F-4D97-AF65-F5344CB8AC3E}">
        <p14:creationId xmlns:p14="http://schemas.microsoft.com/office/powerpoint/2010/main" val="33936641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33E364E-A7BA-B838-87FC-F5CD71E8BBE4}"/>
              </a:ext>
            </a:extLst>
          </p:cNvPr>
          <p:cNvSpPr>
            <a:spLocks noGrp="1"/>
          </p:cNvSpPr>
          <p:nvPr>
            <p:ph type="title"/>
          </p:nvPr>
        </p:nvSpPr>
        <p:spPr/>
        <p:txBody>
          <a:bodyPr>
            <a:normAutofit fontScale="90000"/>
          </a:bodyPr>
          <a:lstStyle/>
          <a:p>
            <a:r>
              <a:rPr lang="sv-SE" dirty="0"/>
              <a:t>Om patienten mår dåligt,  vad gör jag då?​</a:t>
            </a:r>
          </a:p>
        </p:txBody>
      </p:sp>
      <p:sp>
        <p:nvSpPr>
          <p:cNvPr id="3" name="Platshållare för innehåll 2">
            <a:extLst>
              <a:ext uri="{FF2B5EF4-FFF2-40B4-BE49-F238E27FC236}">
                <a16:creationId xmlns:a16="http://schemas.microsoft.com/office/drawing/2014/main" id="{FC1CDC6E-0161-C6FE-817E-1E5670BE6A45}"/>
              </a:ext>
            </a:extLst>
          </p:cNvPr>
          <p:cNvSpPr>
            <a:spLocks noGrp="1"/>
          </p:cNvSpPr>
          <p:nvPr>
            <p:ph sz="quarter" idx="13"/>
          </p:nvPr>
        </p:nvSpPr>
        <p:spPr/>
        <p:txBody>
          <a:bodyPr/>
          <a:lstStyle/>
          <a:p>
            <a:pPr marL="0" indent="0" fontAlgn="base">
              <a:buNone/>
            </a:pPr>
            <a:r>
              <a:rPr lang="sv-SE" b="1" dirty="0"/>
              <a:t>Ta reda på:</a:t>
            </a:r>
            <a:r>
              <a:rPr lang="sv-SE" dirty="0"/>
              <a:t>​</a:t>
            </a:r>
          </a:p>
          <a:p>
            <a:pPr fontAlgn="base"/>
            <a:r>
              <a:rPr lang="sv-SE" dirty="0"/>
              <a:t>Hur länge har patienten mått dåligt?​</a:t>
            </a:r>
          </a:p>
          <a:p>
            <a:pPr marL="0" indent="0" fontAlgn="base">
              <a:buNone/>
            </a:pPr>
            <a:r>
              <a:rPr lang="sv-SE" dirty="0"/>
              <a:t>Vad har hänt utifrån vårdtagarens aktuella tillstånd?​</a:t>
            </a:r>
          </a:p>
          <a:p>
            <a:pPr fontAlgn="base"/>
            <a:r>
              <a:rPr lang="sv-SE" b="1" dirty="0"/>
              <a:t>Andningspåverkan</a:t>
            </a:r>
            <a:r>
              <a:rPr lang="sv-SE" dirty="0"/>
              <a:t>: snabb, stötvis, rosslig​</a:t>
            </a:r>
          </a:p>
          <a:p>
            <a:pPr fontAlgn="base"/>
            <a:r>
              <a:rPr lang="sv-SE" b="1" dirty="0"/>
              <a:t>Oro</a:t>
            </a:r>
            <a:r>
              <a:rPr lang="sv-SE" dirty="0"/>
              <a:t>​</a:t>
            </a:r>
          </a:p>
          <a:p>
            <a:pPr fontAlgn="base"/>
            <a:r>
              <a:rPr lang="sv-SE" b="1" dirty="0"/>
              <a:t>Hudfärg: </a:t>
            </a:r>
            <a:r>
              <a:rPr lang="sv-SE" dirty="0"/>
              <a:t>blek, kallsvettig och varm? Temp?​</a:t>
            </a:r>
          </a:p>
          <a:p>
            <a:pPr fontAlgn="base"/>
            <a:r>
              <a:rPr lang="sv-SE" b="1" dirty="0"/>
              <a:t>Smärta</a:t>
            </a:r>
            <a:r>
              <a:rPr lang="sv-SE" dirty="0"/>
              <a:t>: var? plötslig, varaktig? Svullnad?​</a:t>
            </a:r>
          </a:p>
          <a:p>
            <a:pPr fontAlgn="base"/>
            <a:r>
              <a:rPr lang="sv-SE" b="1" dirty="0"/>
              <a:t>Tarm och blåstömning? </a:t>
            </a:r>
            <a:r>
              <a:rPr lang="sv-SE" dirty="0"/>
              <a:t>lukt på urin, diarré, förstoppning​</a:t>
            </a:r>
          </a:p>
          <a:p>
            <a:pPr fontAlgn="base"/>
            <a:r>
              <a:rPr lang="sv-SE" b="1" dirty="0"/>
              <a:t>Kräkning?</a:t>
            </a:r>
            <a:r>
              <a:rPr lang="sv-SE" dirty="0"/>
              <a:t>​</a:t>
            </a:r>
          </a:p>
          <a:p>
            <a:pPr fontAlgn="base"/>
            <a:r>
              <a:rPr lang="sv-SE" b="1" dirty="0"/>
              <a:t>Annorlunda mat-, vätskeintag?</a:t>
            </a:r>
            <a:r>
              <a:rPr lang="sv-SE" dirty="0"/>
              <a:t>​</a:t>
            </a:r>
          </a:p>
          <a:p>
            <a:pPr marL="0" indent="0">
              <a:buNone/>
            </a:pPr>
            <a:endParaRPr lang="sv-SE" dirty="0"/>
          </a:p>
        </p:txBody>
      </p:sp>
    </p:spTree>
    <p:extLst>
      <p:ext uri="{BB962C8B-B14F-4D97-AF65-F5344CB8AC3E}">
        <p14:creationId xmlns:p14="http://schemas.microsoft.com/office/powerpoint/2010/main" val="13965643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47D566C-6E93-B09F-8C2A-00FD60E55373}"/>
              </a:ext>
            </a:extLst>
          </p:cNvPr>
          <p:cNvSpPr>
            <a:spLocks noGrp="1"/>
          </p:cNvSpPr>
          <p:nvPr>
            <p:ph type="title"/>
          </p:nvPr>
        </p:nvSpPr>
        <p:spPr/>
        <p:txBody>
          <a:bodyPr>
            <a:normAutofit fontScale="90000"/>
          </a:bodyPr>
          <a:lstStyle/>
          <a:p>
            <a:r>
              <a:rPr lang="sv-SE" dirty="0"/>
              <a:t>Om patienten mår dåligt, vad gör jag då?​</a:t>
            </a:r>
          </a:p>
        </p:txBody>
      </p:sp>
      <p:sp>
        <p:nvSpPr>
          <p:cNvPr id="3" name="Platshållare för innehåll 2">
            <a:extLst>
              <a:ext uri="{FF2B5EF4-FFF2-40B4-BE49-F238E27FC236}">
                <a16:creationId xmlns:a16="http://schemas.microsoft.com/office/drawing/2014/main" id="{A3ACE70E-B532-C3CE-3494-B6C3DB6BB7ED}"/>
              </a:ext>
            </a:extLst>
          </p:cNvPr>
          <p:cNvSpPr>
            <a:spLocks noGrp="1"/>
          </p:cNvSpPr>
          <p:nvPr>
            <p:ph sz="quarter" idx="13"/>
          </p:nvPr>
        </p:nvSpPr>
        <p:spPr/>
        <p:txBody>
          <a:bodyPr/>
          <a:lstStyle/>
          <a:p>
            <a:pPr fontAlgn="base"/>
            <a:r>
              <a:rPr lang="sv-SE" b="1" dirty="0"/>
              <a:t>”Inte är sig lik</a:t>
            </a:r>
            <a:r>
              <a:rPr lang="sv-SE" dirty="0"/>
              <a:t>”: vad har ändrat sig, nytt läkemedel?​</a:t>
            </a:r>
          </a:p>
          <a:p>
            <a:pPr fontAlgn="base"/>
            <a:r>
              <a:rPr lang="sv-SE" b="1" dirty="0"/>
              <a:t>Sårskada: </a:t>
            </a:r>
            <a:r>
              <a:rPr lang="sv-SE" dirty="0"/>
              <a:t>hur stort/djupt, infektionstecken? Hur uppkom det? Var sitter det? Rent/smutsigt?​</a:t>
            </a:r>
          </a:p>
          <a:p>
            <a:pPr fontAlgn="base"/>
            <a:r>
              <a:rPr lang="sv-SE" b="1" dirty="0"/>
              <a:t>Ramlat</a:t>
            </a:r>
            <a:r>
              <a:rPr lang="sv-SE" dirty="0"/>
              <a:t>: synlig skada? (titta under kläder). Trolig orsak till fallet? Brukar ramla-fallrisk? Smärta? ​</a:t>
            </a:r>
          </a:p>
          <a:p>
            <a:pPr fontAlgn="base"/>
            <a:r>
              <a:rPr lang="sv-SE" b="1" dirty="0"/>
              <a:t>Utslag:</a:t>
            </a:r>
            <a:r>
              <a:rPr lang="sv-SE" dirty="0"/>
              <a:t> var sitter det? Rodnad, </a:t>
            </a:r>
            <a:r>
              <a:rPr lang="sv-SE" dirty="0" err="1"/>
              <a:t>värmeökat</a:t>
            </a:r>
            <a:r>
              <a:rPr lang="sv-SE" dirty="0"/>
              <a:t>, infektionstecken. ​</a:t>
            </a:r>
          </a:p>
        </p:txBody>
      </p:sp>
    </p:spTree>
    <p:extLst>
      <p:ext uri="{BB962C8B-B14F-4D97-AF65-F5344CB8AC3E}">
        <p14:creationId xmlns:p14="http://schemas.microsoft.com/office/powerpoint/2010/main" val="249383719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DDD2BBB-362D-4A34-61A9-F0BB9768C5D9}"/>
              </a:ext>
            </a:extLst>
          </p:cNvPr>
          <p:cNvSpPr>
            <a:spLocks noGrp="1"/>
          </p:cNvSpPr>
          <p:nvPr>
            <p:ph type="title"/>
          </p:nvPr>
        </p:nvSpPr>
        <p:spPr>
          <a:xfrm>
            <a:off x="639792" y="500067"/>
            <a:ext cx="8782988" cy="1133475"/>
          </a:xfrm>
        </p:spPr>
        <p:txBody>
          <a:bodyPr>
            <a:normAutofit fontScale="90000"/>
          </a:bodyPr>
          <a:lstStyle/>
          <a:p>
            <a:r>
              <a:rPr lang="sv-SE" dirty="0"/>
              <a:t>Rapportering till sjuksköterska enligt SBAR​</a:t>
            </a:r>
          </a:p>
        </p:txBody>
      </p:sp>
      <p:sp>
        <p:nvSpPr>
          <p:cNvPr id="3" name="Platshållare för innehåll 2">
            <a:extLst>
              <a:ext uri="{FF2B5EF4-FFF2-40B4-BE49-F238E27FC236}">
                <a16:creationId xmlns:a16="http://schemas.microsoft.com/office/drawing/2014/main" id="{88311F7E-A038-44AF-DF9A-A17425461446}"/>
              </a:ext>
            </a:extLst>
          </p:cNvPr>
          <p:cNvSpPr>
            <a:spLocks noGrp="1"/>
          </p:cNvSpPr>
          <p:nvPr>
            <p:ph sz="quarter" idx="13"/>
          </p:nvPr>
        </p:nvSpPr>
        <p:spPr>
          <a:xfrm>
            <a:off x="639763" y="1663200"/>
            <a:ext cx="9574754" cy="4160838"/>
          </a:xfrm>
        </p:spPr>
        <p:txBody>
          <a:bodyPr/>
          <a:lstStyle/>
          <a:p>
            <a:pPr marL="0" indent="0" fontAlgn="base">
              <a:buNone/>
            </a:pPr>
            <a:r>
              <a:rPr lang="sv-SE" dirty="0"/>
              <a:t>Att kunna kommunicera på ett säkert sätt är en grundläggande förutsättning för en säker vård.  Verktyget SBAR ger struktur åt dialogen i vården. </a:t>
            </a:r>
            <a:r>
              <a:rPr lang="en-US" dirty="0"/>
              <a:t>​</a:t>
            </a:r>
          </a:p>
          <a:p>
            <a:pPr marL="0" indent="0" fontAlgn="base">
              <a:buNone/>
            </a:pPr>
            <a:r>
              <a:rPr lang="sv-SE" dirty="0"/>
              <a:t>God och säker vård förutsätter en effektiv kommunikation och att informationen överförs korrekt i alla led och vid alla tillfällen. Hälso- och sjukvården är en komplex och riskfylld verksamhet, där en stor mängd information överförs mellan många olika individer, yrkeskategorier och verksamheter. </a:t>
            </a:r>
            <a:br>
              <a:rPr lang="sv-SE" dirty="0"/>
            </a:br>
            <a:br>
              <a:rPr lang="sv-SE" dirty="0"/>
            </a:br>
            <a:r>
              <a:rPr lang="sv-SE" dirty="0"/>
              <a:t>Otydlig kommunikation och informationsöverföring kan leda till att patientsäkerheten hotas. Med en fastställd struktur för hur kommunikationen och informationsöverföringen ska gå till minskar riskerna för att viktig information glöms bort eller missuppfattas. </a:t>
            </a:r>
            <a:br>
              <a:rPr lang="sv-SE" dirty="0"/>
            </a:br>
            <a:r>
              <a:rPr lang="sv-SE" dirty="0"/>
              <a:t>En sådan struktur för kommunikation är SBAR, som står för: </a:t>
            </a:r>
            <a:r>
              <a:rPr lang="en-US" dirty="0"/>
              <a:t>​</a:t>
            </a:r>
          </a:p>
          <a:p>
            <a:pPr fontAlgn="base"/>
            <a:r>
              <a:rPr lang="sv-SE" dirty="0"/>
              <a:t>Situation ​</a:t>
            </a:r>
          </a:p>
          <a:p>
            <a:pPr fontAlgn="base"/>
            <a:r>
              <a:rPr lang="sv-SE" dirty="0"/>
              <a:t>Bakgrund ​</a:t>
            </a:r>
          </a:p>
          <a:p>
            <a:pPr fontAlgn="base"/>
            <a:r>
              <a:rPr lang="sv-SE" dirty="0"/>
              <a:t>Aktuellt tillstånd ​</a:t>
            </a:r>
          </a:p>
          <a:p>
            <a:pPr fontAlgn="base"/>
            <a:r>
              <a:rPr lang="sv-SE" dirty="0"/>
              <a:t>Rekommendation ​</a:t>
            </a:r>
          </a:p>
          <a:p>
            <a:pPr marL="0" indent="0">
              <a:buNone/>
            </a:pPr>
            <a:endParaRPr lang="sv-SE" dirty="0"/>
          </a:p>
        </p:txBody>
      </p:sp>
    </p:spTree>
    <p:extLst>
      <p:ext uri="{BB962C8B-B14F-4D97-AF65-F5344CB8AC3E}">
        <p14:creationId xmlns:p14="http://schemas.microsoft.com/office/powerpoint/2010/main" val="23379989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960B3617-29B1-7CB9-3F31-DBE5C062AFD4}"/>
              </a:ext>
            </a:extLst>
          </p:cNvPr>
          <p:cNvSpPr>
            <a:spLocks noGrp="1"/>
          </p:cNvSpPr>
          <p:nvPr>
            <p:ph type="title"/>
          </p:nvPr>
        </p:nvSpPr>
        <p:spPr>
          <a:xfrm>
            <a:off x="639792" y="500067"/>
            <a:ext cx="8749535" cy="1133475"/>
          </a:xfrm>
        </p:spPr>
        <p:txBody>
          <a:bodyPr>
            <a:normAutofit/>
          </a:bodyPr>
          <a:lstStyle/>
          <a:p>
            <a:r>
              <a:rPr lang="sv-SE" dirty="0"/>
              <a:t>Kontakta alltid sjuksköterska​</a:t>
            </a:r>
          </a:p>
        </p:txBody>
      </p:sp>
      <p:sp>
        <p:nvSpPr>
          <p:cNvPr id="3" name="Platshållare för innehåll 2">
            <a:extLst>
              <a:ext uri="{FF2B5EF4-FFF2-40B4-BE49-F238E27FC236}">
                <a16:creationId xmlns:a16="http://schemas.microsoft.com/office/drawing/2014/main" id="{986D9672-D2F8-1C98-E7F9-42FF53158B91}"/>
              </a:ext>
            </a:extLst>
          </p:cNvPr>
          <p:cNvSpPr>
            <a:spLocks noGrp="1"/>
          </p:cNvSpPr>
          <p:nvPr>
            <p:ph sz="quarter" idx="13"/>
          </p:nvPr>
        </p:nvSpPr>
        <p:spPr/>
        <p:txBody>
          <a:bodyPr/>
          <a:lstStyle/>
          <a:p>
            <a:pPr fontAlgn="base"/>
            <a:r>
              <a:rPr lang="sv-SE" dirty="0"/>
              <a:t>Vid förändring av patientens tillstånd – reagerar på given medicin, ramlar, blir mer förvirrad, smärtstillande har ingen effekt. ​</a:t>
            </a:r>
          </a:p>
          <a:p>
            <a:pPr fontAlgn="base"/>
            <a:r>
              <a:rPr lang="sv-SE" dirty="0"/>
              <a:t>Vid avvikelse i läkemedelshanteringen t.ex. medicin till fel patient, fel tidpunkt, fel dos. Skriv även avvikelse. ​</a:t>
            </a:r>
          </a:p>
          <a:p>
            <a:pPr fontAlgn="base"/>
            <a:r>
              <a:rPr lang="sv-SE" dirty="0"/>
              <a:t>När risk för fel kan uppstå ska detta också rapporteras t. ex. otydlig signeringslista och många synonympreparat. Avvikelse. ​</a:t>
            </a:r>
          </a:p>
          <a:p>
            <a:pPr marL="0" indent="0" fontAlgn="base">
              <a:buNone/>
            </a:pPr>
            <a:endParaRPr lang="sv-SE" dirty="0"/>
          </a:p>
        </p:txBody>
      </p:sp>
    </p:spTree>
    <p:extLst>
      <p:ext uri="{BB962C8B-B14F-4D97-AF65-F5344CB8AC3E}">
        <p14:creationId xmlns:p14="http://schemas.microsoft.com/office/powerpoint/2010/main" val="35528081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71A274E-CB64-E2BE-BA85-F96F3ACE31A5}"/>
              </a:ext>
            </a:extLst>
          </p:cNvPr>
          <p:cNvSpPr>
            <a:spLocks noGrp="1"/>
          </p:cNvSpPr>
          <p:nvPr>
            <p:ph type="title"/>
          </p:nvPr>
        </p:nvSpPr>
        <p:spPr/>
        <p:txBody>
          <a:bodyPr/>
          <a:lstStyle/>
          <a:p>
            <a:r>
              <a:rPr lang="sv-SE" dirty="0"/>
              <a:t>SÅRVÅRD</a:t>
            </a:r>
          </a:p>
        </p:txBody>
      </p:sp>
      <p:sp>
        <p:nvSpPr>
          <p:cNvPr id="3" name="Platshållare för innehåll 2">
            <a:extLst>
              <a:ext uri="{FF2B5EF4-FFF2-40B4-BE49-F238E27FC236}">
                <a16:creationId xmlns:a16="http://schemas.microsoft.com/office/drawing/2014/main" id="{2DEDF65A-F5C5-3CC7-ECAF-52396592D670}"/>
              </a:ext>
            </a:extLst>
          </p:cNvPr>
          <p:cNvSpPr>
            <a:spLocks noGrp="1"/>
          </p:cNvSpPr>
          <p:nvPr>
            <p:ph sz="quarter" idx="13"/>
          </p:nvPr>
        </p:nvSpPr>
        <p:spPr/>
        <p:txBody>
          <a:bodyPr/>
          <a:lstStyle/>
          <a:p>
            <a:pPr fontAlgn="base"/>
            <a:r>
              <a:rPr lang="sv-SE" dirty="0"/>
              <a:t>Kontrollera patientens hudstatus för att upptäcka eventuell skada eller kvarstående rodnad som kan vara början till sår</a:t>
            </a:r>
            <a:r>
              <a:rPr lang="en-US" dirty="0"/>
              <a:t>​</a:t>
            </a:r>
          </a:p>
          <a:p>
            <a:pPr fontAlgn="base"/>
            <a:r>
              <a:rPr lang="sv-SE" dirty="0"/>
              <a:t>Större såromläggning är en uppgift som kan utföras av delegerad omvårdnadspersonal och ges som särskild delegering. ​</a:t>
            </a:r>
          </a:p>
          <a:p>
            <a:pPr fontAlgn="base"/>
            <a:r>
              <a:rPr lang="sv-SE" dirty="0"/>
              <a:t>Om ett ytligt mindre sår uppkommer, ex ett mindre skrapsår eller rispa - tvätta med flytande tvål och ljummet vatten och lägga på ett enkelt förband som inte fastnar i såret. Dokumentera.</a:t>
            </a:r>
            <a:r>
              <a:rPr lang="en-US" dirty="0"/>
              <a:t>​</a:t>
            </a:r>
          </a:p>
          <a:p>
            <a:pPr fontAlgn="base"/>
            <a:r>
              <a:rPr lang="sv-SE" dirty="0"/>
              <a:t>Vid förändring av sårets utseende och karaktär ska sjuksköterska kontaktas. </a:t>
            </a:r>
            <a:r>
              <a:rPr lang="en-US" dirty="0"/>
              <a:t>​</a:t>
            </a:r>
          </a:p>
          <a:p>
            <a:pPr fontAlgn="base"/>
            <a:r>
              <a:rPr lang="sv-SE" dirty="0"/>
              <a:t>Eventuell kompressionsbehandling (lindor och kompressionsstrumpa) vid behandling av bensår ska vara ordinerad av läkare och kräver särskild delegering för att omvårdnadspersonal ska kunna utföra det. </a:t>
            </a:r>
            <a:r>
              <a:rPr lang="en-US" dirty="0"/>
              <a:t>​</a:t>
            </a:r>
          </a:p>
          <a:p>
            <a:pPr marL="0" indent="0" fontAlgn="base">
              <a:buNone/>
            </a:pPr>
            <a:endParaRPr lang="sv-SE" dirty="0"/>
          </a:p>
        </p:txBody>
      </p:sp>
    </p:spTree>
    <p:extLst>
      <p:ext uri="{BB962C8B-B14F-4D97-AF65-F5344CB8AC3E}">
        <p14:creationId xmlns:p14="http://schemas.microsoft.com/office/powerpoint/2010/main" val="16993780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0238AF3-C097-0332-9041-EF838288377A}"/>
              </a:ext>
            </a:extLst>
          </p:cNvPr>
          <p:cNvSpPr>
            <a:spLocks noGrp="1"/>
          </p:cNvSpPr>
          <p:nvPr>
            <p:ph type="title"/>
          </p:nvPr>
        </p:nvSpPr>
        <p:spPr/>
        <p:txBody>
          <a:bodyPr/>
          <a:lstStyle/>
          <a:p>
            <a:r>
              <a:rPr lang="sv-SE" dirty="0"/>
              <a:t>infektionstecken</a:t>
            </a:r>
          </a:p>
        </p:txBody>
      </p:sp>
      <p:sp>
        <p:nvSpPr>
          <p:cNvPr id="3" name="Platshållare för innehåll 2">
            <a:extLst>
              <a:ext uri="{FF2B5EF4-FFF2-40B4-BE49-F238E27FC236}">
                <a16:creationId xmlns:a16="http://schemas.microsoft.com/office/drawing/2014/main" id="{1C3171A8-75CF-D857-BC92-EE5DB2F5FF8D}"/>
              </a:ext>
            </a:extLst>
          </p:cNvPr>
          <p:cNvSpPr>
            <a:spLocks noGrp="1"/>
          </p:cNvSpPr>
          <p:nvPr>
            <p:ph sz="quarter" idx="13"/>
          </p:nvPr>
        </p:nvSpPr>
        <p:spPr>
          <a:xfrm>
            <a:off x="639764" y="1469497"/>
            <a:ext cx="8326436" cy="4160838"/>
          </a:xfrm>
        </p:spPr>
        <p:txBody>
          <a:bodyPr/>
          <a:lstStyle/>
          <a:p>
            <a:pPr marL="0" indent="0">
              <a:buNone/>
            </a:pPr>
            <a:r>
              <a:rPr lang="sv-SE" dirty="0"/>
              <a:t>Alla sår är koloniserade med bakterier. Bedöm såret före samt efter rengöring. Vid infektion invaderar bakterier vävnaden runt såret och vävnaden skadas</a:t>
            </a:r>
          </a:p>
          <a:p>
            <a:pPr marL="0" indent="0">
              <a:lnSpc>
                <a:spcPts val="1701"/>
              </a:lnSpc>
              <a:spcBef>
                <a:spcPts val="1701"/>
              </a:spcBef>
              <a:buNone/>
              <a:tabLst>
                <a:tab pos="0" algn="l"/>
              </a:tabLst>
            </a:pPr>
            <a:r>
              <a:rPr lang="sv-SE" b="1" dirty="0"/>
              <a:t>Infektionstecken:</a:t>
            </a:r>
          </a:p>
          <a:p>
            <a:pPr marL="179280" indent="-178920">
              <a:lnSpc>
                <a:spcPct val="100000"/>
              </a:lnSpc>
              <a:spcBef>
                <a:spcPts val="1701"/>
              </a:spcBef>
              <a:buClr>
                <a:srgbClr val="000000"/>
              </a:buClr>
              <a:buSzPct val="90000"/>
              <a:buFont typeface="Arial"/>
              <a:buChar char="•"/>
              <a:tabLst>
                <a:tab pos="0" algn="l"/>
              </a:tabLst>
            </a:pPr>
            <a:r>
              <a:rPr lang="sv-SE" dirty="0"/>
              <a:t>Rodnad</a:t>
            </a:r>
          </a:p>
          <a:p>
            <a:pPr marL="179280" indent="-178920">
              <a:lnSpc>
                <a:spcPct val="100000"/>
              </a:lnSpc>
              <a:spcBef>
                <a:spcPts val="1701"/>
              </a:spcBef>
              <a:buClr>
                <a:srgbClr val="000000"/>
              </a:buClr>
              <a:buSzPct val="90000"/>
              <a:buFont typeface="Arial"/>
              <a:buChar char="•"/>
              <a:tabLst>
                <a:tab pos="0" algn="l"/>
              </a:tabLst>
            </a:pPr>
            <a:r>
              <a:rPr lang="sv-SE" dirty="0"/>
              <a:t>Svullnad</a:t>
            </a:r>
          </a:p>
          <a:p>
            <a:pPr marL="179280" indent="-178920">
              <a:lnSpc>
                <a:spcPct val="100000"/>
              </a:lnSpc>
              <a:spcBef>
                <a:spcPts val="1701"/>
              </a:spcBef>
              <a:buClr>
                <a:srgbClr val="000000"/>
              </a:buClr>
              <a:buSzPct val="90000"/>
              <a:buFont typeface="Arial"/>
              <a:buChar char="•"/>
              <a:tabLst>
                <a:tab pos="0" algn="l"/>
              </a:tabLst>
            </a:pPr>
            <a:r>
              <a:rPr lang="sv-SE" dirty="0"/>
              <a:t>Smärta</a:t>
            </a:r>
          </a:p>
          <a:p>
            <a:pPr marL="179280" indent="-178920">
              <a:lnSpc>
                <a:spcPct val="100000"/>
              </a:lnSpc>
              <a:spcBef>
                <a:spcPts val="1701"/>
              </a:spcBef>
              <a:buClr>
                <a:srgbClr val="000000"/>
              </a:buClr>
              <a:buSzPct val="90000"/>
              <a:buFont typeface="Arial"/>
              <a:buChar char="•"/>
              <a:tabLst>
                <a:tab pos="0" algn="l"/>
              </a:tabLst>
            </a:pPr>
            <a:r>
              <a:rPr lang="sv-SE" dirty="0"/>
              <a:t>Var</a:t>
            </a:r>
          </a:p>
          <a:p>
            <a:pPr marL="179280" indent="-178920">
              <a:lnSpc>
                <a:spcPct val="100000"/>
              </a:lnSpc>
              <a:spcBef>
                <a:spcPts val="1701"/>
              </a:spcBef>
              <a:buClr>
                <a:srgbClr val="000000"/>
              </a:buClr>
              <a:buSzPct val="90000"/>
              <a:buFont typeface="Arial"/>
              <a:buChar char="•"/>
              <a:tabLst>
                <a:tab pos="0" algn="l"/>
              </a:tabLst>
            </a:pPr>
            <a:r>
              <a:rPr lang="sv-SE" dirty="0"/>
              <a:t>Försämring av såret</a:t>
            </a:r>
          </a:p>
          <a:p>
            <a:pPr marL="179280" indent="-178920">
              <a:lnSpc>
                <a:spcPct val="100000"/>
              </a:lnSpc>
              <a:spcBef>
                <a:spcPts val="1701"/>
              </a:spcBef>
              <a:buClr>
                <a:srgbClr val="000000"/>
              </a:buClr>
              <a:buSzPct val="90000"/>
              <a:buFont typeface="Arial"/>
              <a:buChar char="•"/>
              <a:tabLst>
                <a:tab pos="0" algn="l"/>
              </a:tabLst>
            </a:pPr>
            <a:r>
              <a:rPr lang="sv-SE" dirty="0"/>
              <a:t>Lukt</a:t>
            </a:r>
          </a:p>
          <a:p>
            <a:pPr marL="179280" indent="-178920">
              <a:lnSpc>
                <a:spcPct val="100000"/>
              </a:lnSpc>
              <a:spcBef>
                <a:spcPts val="1701"/>
              </a:spcBef>
              <a:buClr>
                <a:srgbClr val="000000"/>
              </a:buClr>
              <a:buSzPct val="90000"/>
              <a:buFont typeface="Arial"/>
              <a:buChar char="•"/>
              <a:tabLst>
                <a:tab pos="0" algn="l"/>
              </a:tabLst>
            </a:pPr>
            <a:r>
              <a:rPr lang="sv-SE" dirty="0"/>
              <a:t>Feber och allmänpåverkan</a:t>
            </a:r>
          </a:p>
          <a:p>
            <a:pPr marL="0" indent="0">
              <a:buNone/>
            </a:pPr>
            <a:endParaRPr lang="sv-SE" dirty="0"/>
          </a:p>
          <a:p>
            <a:pPr marL="0" indent="0">
              <a:buNone/>
            </a:pPr>
            <a:endParaRPr lang="sv-SE" dirty="0"/>
          </a:p>
          <a:p>
            <a:pPr marL="0" indent="0">
              <a:buNone/>
            </a:pPr>
            <a:endParaRPr lang="sv-SE" dirty="0"/>
          </a:p>
        </p:txBody>
      </p:sp>
    </p:spTree>
    <p:extLst>
      <p:ext uri="{BB962C8B-B14F-4D97-AF65-F5344CB8AC3E}">
        <p14:creationId xmlns:p14="http://schemas.microsoft.com/office/powerpoint/2010/main" val="346689921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DEE48E3-9AFC-0C62-AC2F-6E029E3B1B2C}"/>
              </a:ext>
            </a:extLst>
          </p:cNvPr>
          <p:cNvSpPr>
            <a:spLocks noGrp="1"/>
          </p:cNvSpPr>
          <p:nvPr>
            <p:ph type="title"/>
          </p:nvPr>
        </p:nvSpPr>
        <p:spPr/>
        <p:txBody>
          <a:bodyPr/>
          <a:lstStyle/>
          <a:p>
            <a:r>
              <a:rPr lang="sv-SE" dirty="0"/>
              <a:t>Lex </a:t>
            </a:r>
            <a:r>
              <a:rPr lang="sv-SE" dirty="0" err="1"/>
              <a:t>sarah</a:t>
            </a:r>
            <a:r>
              <a:rPr lang="sv-SE" dirty="0"/>
              <a:t> – </a:t>
            </a:r>
            <a:r>
              <a:rPr lang="sv-SE" dirty="0" err="1"/>
              <a:t>sosfs</a:t>
            </a:r>
            <a:r>
              <a:rPr lang="sv-SE" dirty="0"/>
              <a:t> 2011:5</a:t>
            </a:r>
          </a:p>
        </p:txBody>
      </p:sp>
      <p:sp>
        <p:nvSpPr>
          <p:cNvPr id="3" name="Platshållare för innehåll 2">
            <a:extLst>
              <a:ext uri="{FF2B5EF4-FFF2-40B4-BE49-F238E27FC236}">
                <a16:creationId xmlns:a16="http://schemas.microsoft.com/office/drawing/2014/main" id="{03A1D167-33C0-6B39-2FB1-612643BC056F}"/>
              </a:ext>
            </a:extLst>
          </p:cNvPr>
          <p:cNvSpPr>
            <a:spLocks noGrp="1"/>
          </p:cNvSpPr>
          <p:nvPr>
            <p:ph sz="quarter" idx="13"/>
          </p:nvPr>
        </p:nvSpPr>
        <p:spPr/>
        <p:txBody>
          <a:bodyPr/>
          <a:lstStyle/>
          <a:p>
            <a:pPr marL="0" indent="0">
              <a:buNone/>
            </a:pPr>
            <a:r>
              <a:rPr lang="sv-SE" dirty="0"/>
              <a:t>Lex Sarah är en bestämmelse i socialtjänstlagen som innebär att den som arbetar med att ge service och omvårdnad inom socialtjänstens område är skyldig enligt lag att rapportera missförhållanden och risk för missförhållanden i verksamheten.​</a:t>
            </a:r>
          </a:p>
          <a:p>
            <a:pPr marL="0" indent="0">
              <a:buNone/>
            </a:pPr>
            <a:endParaRPr lang="sv-SE" dirty="0"/>
          </a:p>
          <a:p>
            <a:pPr marL="0" indent="0">
              <a:buNone/>
            </a:pPr>
            <a:r>
              <a:rPr lang="sv-SE" b="1" dirty="0"/>
              <a:t>All personal är skyldig att rapportera​ olika typer av övergrepp:</a:t>
            </a:r>
          </a:p>
          <a:p>
            <a:pPr fontAlgn="base"/>
            <a:r>
              <a:rPr lang="sv-SE" dirty="0"/>
              <a:t>fysiska övergrepp som till exempel slag, nypningar eller skakningar​</a:t>
            </a:r>
          </a:p>
          <a:p>
            <a:pPr fontAlgn="base"/>
            <a:r>
              <a:rPr lang="sv-SE" dirty="0"/>
              <a:t>psykiska övergrepp som till exempel bestraffningar, hot, trakasserier eller kränkningar​</a:t>
            </a:r>
          </a:p>
          <a:p>
            <a:pPr fontAlgn="base"/>
            <a:r>
              <a:rPr lang="sv-SE" dirty="0"/>
              <a:t>sexuella övergrepp som till exempel antydningar av olika slag​</a:t>
            </a:r>
          </a:p>
          <a:p>
            <a:pPr fontAlgn="base"/>
            <a:r>
              <a:rPr lang="sv-SE" dirty="0"/>
              <a:t>ekonomiska övergrepp som till exempel stöld, förskingring eller utpressning.​</a:t>
            </a:r>
          </a:p>
          <a:p>
            <a:pPr marL="0" indent="0">
              <a:buNone/>
            </a:pPr>
            <a:endParaRPr lang="sv-SE" b="1" dirty="0"/>
          </a:p>
        </p:txBody>
      </p:sp>
    </p:spTree>
    <p:extLst>
      <p:ext uri="{BB962C8B-B14F-4D97-AF65-F5344CB8AC3E}">
        <p14:creationId xmlns:p14="http://schemas.microsoft.com/office/powerpoint/2010/main" val="23743479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8F6E671-21C5-76AC-AAEA-3ED93F575ADF}"/>
              </a:ext>
            </a:extLst>
          </p:cNvPr>
          <p:cNvSpPr>
            <a:spLocks noGrp="1"/>
          </p:cNvSpPr>
          <p:nvPr>
            <p:ph type="title"/>
          </p:nvPr>
        </p:nvSpPr>
        <p:spPr/>
        <p:txBody>
          <a:bodyPr/>
          <a:lstStyle/>
          <a:p>
            <a:r>
              <a:rPr lang="sv-SE" dirty="0"/>
              <a:t>Lex Sarah (forts.)​</a:t>
            </a:r>
          </a:p>
        </p:txBody>
      </p:sp>
      <p:sp>
        <p:nvSpPr>
          <p:cNvPr id="3" name="Platshållare för innehåll 2">
            <a:extLst>
              <a:ext uri="{FF2B5EF4-FFF2-40B4-BE49-F238E27FC236}">
                <a16:creationId xmlns:a16="http://schemas.microsoft.com/office/drawing/2014/main" id="{BEF9E633-DF36-D34E-802F-EEEC6B99E6A9}"/>
              </a:ext>
            </a:extLst>
          </p:cNvPr>
          <p:cNvSpPr>
            <a:spLocks noGrp="1"/>
          </p:cNvSpPr>
          <p:nvPr>
            <p:ph sz="quarter" idx="13"/>
          </p:nvPr>
        </p:nvSpPr>
        <p:spPr/>
        <p:txBody>
          <a:bodyPr/>
          <a:lstStyle/>
          <a:p>
            <a:pPr marL="0" indent="0" fontAlgn="base">
              <a:buNone/>
            </a:pPr>
            <a:r>
              <a:rPr lang="sv-SE" b="1" dirty="0"/>
              <a:t>Andra brister och missförhållanden</a:t>
            </a:r>
            <a:r>
              <a:rPr lang="sv-SE" dirty="0"/>
              <a:t>​</a:t>
            </a:r>
          </a:p>
          <a:p>
            <a:pPr fontAlgn="base"/>
            <a:r>
              <a:rPr lang="sv-SE" dirty="0"/>
              <a:t>Inte får tillräckligt att </a:t>
            </a:r>
            <a:r>
              <a:rPr lang="sv-SE" b="1" dirty="0"/>
              <a:t>äta och dricka </a:t>
            </a:r>
            <a:r>
              <a:rPr lang="sv-SE" dirty="0"/>
              <a:t>​</a:t>
            </a:r>
          </a:p>
          <a:p>
            <a:pPr fontAlgn="base"/>
            <a:r>
              <a:rPr lang="sv-SE" dirty="0"/>
              <a:t>Inte får tillräcklig omvårdnad- hjälp att borsta tänderna, tvätta sig och hålla sig ren. ​</a:t>
            </a:r>
          </a:p>
          <a:p>
            <a:pPr fontAlgn="base"/>
            <a:r>
              <a:rPr lang="sv-SE" dirty="0"/>
              <a:t>Det kan även handla om att man till exempel får för </a:t>
            </a:r>
            <a:r>
              <a:rPr lang="sv-SE" b="1" dirty="0"/>
              <a:t>lite tillsyn</a:t>
            </a:r>
            <a:r>
              <a:rPr lang="sv-SE" dirty="0"/>
              <a:t>.​</a:t>
            </a:r>
            <a:br>
              <a:rPr lang="sv-SE" dirty="0"/>
            </a:br>
            <a:r>
              <a:rPr lang="sv-SE" dirty="0"/>
              <a:t>​</a:t>
            </a:r>
          </a:p>
          <a:p>
            <a:pPr marL="0" indent="0" fontAlgn="base">
              <a:buNone/>
            </a:pPr>
            <a:r>
              <a:rPr lang="sv-SE" dirty="0"/>
              <a:t>I vissa fall kan </a:t>
            </a:r>
            <a:r>
              <a:rPr lang="sv-SE" b="1" dirty="0"/>
              <a:t>dåliga arbetsrutiner </a:t>
            </a:r>
            <a:r>
              <a:rPr lang="sv-SE" dirty="0"/>
              <a:t>sammantaget vara tillräckligt för att rapportera enligt lex Sarah, även om inte bristerna var för sig är det. Det kan till exempel handla om brister i planeringen av arbetstider så att det inte finns tillräckligt med personal på en avdelning hela dygnet.​</a:t>
            </a:r>
          </a:p>
        </p:txBody>
      </p:sp>
    </p:spTree>
    <p:extLst>
      <p:ext uri="{BB962C8B-B14F-4D97-AF65-F5344CB8AC3E}">
        <p14:creationId xmlns:p14="http://schemas.microsoft.com/office/powerpoint/2010/main" val="27657645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B21E09E-1D91-40E6-C418-0EBF01B8D1B6}"/>
              </a:ext>
            </a:extLst>
          </p:cNvPr>
          <p:cNvSpPr>
            <a:spLocks noGrp="1"/>
          </p:cNvSpPr>
          <p:nvPr>
            <p:ph type="title"/>
          </p:nvPr>
        </p:nvSpPr>
        <p:spPr/>
        <p:txBody>
          <a:bodyPr>
            <a:normAutofit/>
          </a:bodyPr>
          <a:lstStyle/>
          <a:p>
            <a:r>
              <a:rPr lang="sv-SE" dirty="0"/>
              <a:t>Lex Maria </a:t>
            </a:r>
            <a:br>
              <a:rPr lang="sv-SE" dirty="0"/>
            </a:br>
            <a:r>
              <a:rPr lang="sv-SE" sz="2700" dirty="0"/>
              <a:t>(bestämmelse i patientssäkerhetslagen)​</a:t>
            </a:r>
          </a:p>
        </p:txBody>
      </p:sp>
      <p:sp>
        <p:nvSpPr>
          <p:cNvPr id="3" name="Platshållare för innehåll 2">
            <a:extLst>
              <a:ext uri="{FF2B5EF4-FFF2-40B4-BE49-F238E27FC236}">
                <a16:creationId xmlns:a16="http://schemas.microsoft.com/office/drawing/2014/main" id="{631E6358-679B-5993-F523-C2BEE3C28FBA}"/>
              </a:ext>
            </a:extLst>
          </p:cNvPr>
          <p:cNvSpPr>
            <a:spLocks noGrp="1"/>
          </p:cNvSpPr>
          <p:nvPr>
            <p:ph sz="quarter" idx="13"/>
          </p:nvPr>
        </p:nvSpPr>
        <p:spPr>
          <a:xfrm>
            <a:off x="639763" y="1808163"/>
            <a:ext cx="9072949" cy="4160838"/>
          </a:xfrm>
        </p:spPr>
        <p:txBody>
          <a:bodyPr/>
          <a:lstStyle/>
          <a:p>
            <a:pPr fontAlgn="base"/>
            <a:r>
              <a:rPr lang="sv-SE" sz="1800" dirty="0"/>
              <a:t>Innebär att ett landsting, en region eller en kommun ska anmäla till </a:t>
            </a:r>
            <a:r>
              <a:rPr lang="sv-SE" sz="1800" u="sng" dirty="0">
                <a:hlinkClick r:id="rId2"/>
              </a:rPr>
              <a:t>Inspektionen för vård och omsorg, IVO</a:t>
            </a:r>
            <a:r>
              <a:rPr lang="sv-SE" sz="1800" dirty="0"/>
              <a:t>, om en patient drabbats av eller riskerat att drabbas av en allvarlig </a:t>
            </a:r>
            <a:r>
              <a:rPr lang="sv-SE" sz="1800" dirty="0" err="1"/>
              <a:t>vårdskada</a:t>
            </a:r>
            <a:r>
              <a:rPr lang="sv-SE" sz="1800" dirty="0"/>
              <a:t>, det vill säga en skada som kunde ha undvikits. </a:t>
            </a:r>
            <a:r>
              <a:rPr lang="sv-SE" sz="1800" dirty="0" err="1"/>
              <a:t>Vårdskadan</a:t>
            </a:r>
            <a:r>
              <a:rPr lang="sv-SE" sz="1800" dirty="0"/>
              <a:t> eller risken för </a:t>
            </a:r>
            <a:r>
              <a:rPr lang="sv-SE" sz="1800" dirty="0" err="1"/>
              <a:t>vårdskada</a:t>
            </a:r>
            <a:r>
              <a:rPr lang="sv-SE" sz="1800" dirty="0"/>
              <a:t> kan ha uppstått i samband med en undersökning, under vård eller behandling.</a:t>
            </a:r>
            <a:r>
              <a:rPr lang="en-US" sz="1800" dirty="0"/>
              <a:t>​</a:t>
            </a:r>
            <a:endParaRPr lang="sv-SE" sz="1800" dirty="0"/>
          </a:p>
          <a:p>
            <a:pPr marL="0" indent="0" fontAlgn="base">
              <a:buNone/>
            </a:pPr>
            <a:r>
              <a:rPr lang="sv-SE" sz="1800" b="1" dirty="0"/>
              <a:t>En lex Maria-anmälan bör göras till exempel:</a:t>
            </a:r>
            <a:r>
              <a:rPr lang="sv-SE" sz="1800" dirty="0"/>
              <a:t>​</a:t>
            </a:r>
          </a:p>
          <a:p>
            <a:pPr fontAlgn="base"/>
            <a:r>
              <a:rPr lang="sv-SE" sz="1800" dirty="0"/>
              <a:t>om en person fått felaktig eller otillräcklig information</a:t>
            </a:r>
            <a:r>
              <a:rPr lang="en-US" sz="1800" dirty="0"/>
              <a:t>​</a:t>
            </a:r>
          </a:p>
          <a:p>
            <a:pPr fontAlgn="base"/>
            <a:r>
              <a:rPr lang="sv-SE" sz="1800" dirty="0"/>
              <a:t>vid förväxlingar, felaktiga förskrivningar, feldoseringar eller felexpedieringar av läkemedel</a:t>
            </a:r>
            <a:r>
              <a:rPr lang="en-US" sz="1800" dirty="0"/>
              <a:t>​</a:t>
            </a:r>
          </a:p>
          <a:p>
            <a:pPr fontAlgn="base"/>
            <a:r>
              <a:rPr lang="sv-SE" sz="1800" dirty="0"/>
              <a:t>vid utebliven eller fördröjd undersökning, vård eller behandling som man borde ha fått enligt vedertagen praxis</a:t>
            </a:r>
            <a:r>
              <a:rPr lang="en-US" sz="1800" dirty="0"/>
              <a:t>​</a:t>
            </a:r>
          </a:p>
          <a:p>
            <a:pPr fontAlgn="base"/>
            <a:r>
              <a:rPr lang="sv-SE" sz="1800" dirty="0"/>
              <a:t>vid felaktigt utförd undersökning, vård eller behandling</a:t>
            </a:r>
            <a:r>
              <a:rPr lang="en-US" sz="1800" dirty="0"/>
              <a:t>​</a:t>
            </a:r>
          </a:p>
          <a:p>
            <a:pPr fontAlgn="base"/>
            <a:r>
              <a:rPr lang="sv-SE" sz="1800" dirty="0"/>
              <a:t>vid brister i arbetsrutiner, i vårdens organisation eller i samarbetet mellan olika vårdenheter.</a:t>
            </a:r>
            <a:r>
              <a:rPr lang="en-US" sz="1800" dirty="0"/>
              <a:t>​</a:t>
            </a:r>
          </a:p>
          <a:p>
            <a:pPr marL="0" indent="0" fontAlgn="base">
              <a:buNone/>
            </a:pPr>
            <a:r>
              <a:rPr lang="sv-SE" sz="1800" b="1" dirty="0"/>
              <a:t>Detta gäller även om ingen har skadats. Det räcker om man har utsatts för risk att skadas.</a:t>
            </a:r>
            <a:r>
              <a:rPr lang="sv-SE" sz="1800" dirty="0"/>
              <a:t>​</a:t>
            </a:r>
          </a:p>
          <a:p>
            <a:pPr marL="0" indent="0">
              <a:buNone/>
            </a:pPr>
            <a:endParaRPr lang="sv-SE" sz="1800" dirty="0"/>
          </a:p>
        </p:txBody>
      </p:sp>
    </p:spTree>
    <p:extLst>
      <p:ext uri="{BB962C8B-B14F-4D97-AF65-F5344CB8AC3E}">
        <p14:creationId xmlns:p14="http://schemas.microsoft.com/office/powerpoint/2010/main" val="5883848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01E8347-607C-0E88-ED4A-55F7682AAC44}"/>
              </a:ext>
            </a:extLst>
          </p:cNvPr>
          <p:cNvSpPr>
            <a:spLocks noGrp="1"/>
          </p:cNvSpPr>
          <p:nvPr>
            <p:ph type="title"/>
          </p:nvPr>
        </p:nvSpPr>
        <p:spPr/>
        <p:txBody>
          <a:bodyPr/>
          <a:lstStyle/>
          <a:p>
            <a:r>
              <a:rPr lang="sv-SE" dirty="0"/>
              <a:t>Att ta emot en delegering​</a:t>
            </a:r>
          </a:p>
        </p:txBody>
      </p:sp>
      <p:sp>
        <p:nvSpPr>
          <p:cNvPr id="3" name="Platshållare för innehåll 2">
            <a:extLst>
              <a:ext uri="{FF2B5EF4-FFF2-40B4-BE49-F238E27FC236}">
                <a16:creationId xmlns:a16="http://schemas.microsoft.com/office/drawing/2014/main" id="{8A435D3C-1C92-AA12-8D84-2C089F933B44}"/>
              </a:ext>
            </a:extLst>
          </p:cNvPr>
          <p:cNvSpPr>
            <a:spLocks noGrp="1"/>
          </p:cNvSpPr>
          <p:nvPr>
            <p:ph sz="quarter" idx="13"/>
          </p:nvPr>
        </p:nvSpPr>
        <p:spPr/>
        <p:txBody>
          <a:bodyPr/>
          <a:lstStyle/>
          <a:p>
            <a:pPr fontAlgn="base"/>
            <a:r>
              <a:rPr lang="sv-SE" dirty="0"/>
              <a:t>Du ska känna att Du har tillräcklig utbildning och erfarenhet för uppgiften. Det är viktigt att du själv känner att du kan och vill åta dig delegeringsuppdraget. Prata gärna med din sjuksköterska om detta!​</a:t>
            </a:r>
          </a:p>
          <a:p>
            <a:pPr fontAlgn="base"/>
            <a:r>
              <a:rPr lang="sv-SE" dirty="0"/>
              <a:t>Du har ansvar för den uppgift du utför​</a:t>
            </a:r>
          </a:p>
          <a:p>
            <a:pPr fontAlgn="base"/>
            <a:r>
              <a:rPr lang="sv-SE" dirty="0"/>
              <a:t>Du får enbart utföra det som är delegerat ​</a:t>
            </a:r>
          </a:p>
          <a:p>
            <a:pPr fontAlgn="base"/>
            <a:r>
              <a:rPr lang="sv-SE" dirty="0"/>
              <a:t>Du får ej överlåta uppgiften till någon annan som inte har delegering​</a:t>
            </a:r>
          </a:p>
          <a:p>
            <a:pPr fontAlgn="base"/>
            <a:r>
              <a:rPr lang="sv-SE" dirty="0"/>
              <a:t>Rapportera avvikelser till sjuksköterskan​</a:t>
            </a:r>
          </a:p>
          <a:p>
            <a:pPr fontAlgn="base"/>
            <a:r>
              <a:rPr lang="sv-SE" dirty="0"/>
              <a:t>Bevaka när Din delegering upphör och meddela sjuksköterskan detta​</a:t>
            </a:r>
          </a:p>
          <a:p>
            <a:pPr fontAlgn="base"/>
            <a:r>
              <a:rPr lang="sv-SE" dirty="0"/>
              <a:t>1-2 avvikelser enskilt samtal med SSK eller VC. Varning delas ut skriftligt. Efter tre avvikelser återkallas delegeringen i minst en månad. Du får gå om delegeringsutbildningen​</a:t>
            </a:r>
          </a:p>
        </p:txBody>
      </p:sp>
    </p:spTree>
    <p:extLst>
      <p:ext uri="{BB962C8B-B14F-4D97-AF65-F5344CB8AC3E}">
        <p14:creationId xmlns:p14="http://schemas.microsoft.com/office/powerpoint/2010/main" val="93632746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1">
            <a:extLst>
              <a:ext uri="{FF2B5EF4-FFF2-40B4-BE49-F238E27FC236}">
                <a16:creationId xmlns:a16="http://schemas.microsoft.com/office/drawing/2014/main" id="{DFAF588A-04AE-39E4-F39E-B90648779107}"/>
              </a:ext>
            </a:extLst>
          </p:cNvPr>
          <p:cNvSpPr txBox="1">
            <a:spLocks/>
          </p:cNvSpPr>
          <p:nvPr/>
        </p:nvSpPr>
        <p:spPr>
          <a:xfrm>
            <a:off x="0" y="2583481"/>
            <a:ext cx="12192000" cy="1133475"/>
          </a:xfrm>
          <a:prstGeom prst="rect">
            <a:avLst/>
          </a:prstGeom>
        </p:spPr>
        <p:txBody>
          <a:bodyPr/>
          <a:lstStyle>
            <a:lvl1pPr algn="l" defTabSz="914400" rtl="0" eaLnBrk="1" latinLnBrk="0" hangingPunct="1">
              <a:lnSpc>
                <a:spcPct val="90000"/>
              </a:lnSpc>
              <a:spcBef>
                <a:spcPct val="0"/>
              </a:spcBef>
              <a:buNone/>
              <a:defRPr sz="4200" kern="1200" cap="all" baseline="0">
                <a:solidFill>
                  <a:schemeClr val="tx1"/>
                </a:solidFill>
                <a:latin typeface="+mj-lt"/>
                <a:ea typeface="+mj-ea"/>
                <a:cs typeface="+mj-cs"/>
              </a:defRPr>
            </a:lvl1pPr>
          </a:lstStyle>
          <a:p>
            <a:pPr algn="ctr"/>
            <a:r>
              <a:rPr lang="sv-SE" sz="7200" dirty="0"/>
              <a:t>Frågor?</a:t>
            </a:r>
          </a:p>
        </p:txBody>
      </p:sp>
    </p:spTree>
    <p:extLst>
      <p:ext uri="{BB962C8B-B14F-4D97-AF65-F5344CB8AC3E}">
        <p14:creationId xmlns:p14="http://schemas.microsoft.com/office/powerpoint/2010/main" val="361041081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3610111"/>
      </p:ext>
    </p:extLst>
  </p:cSld>
  <p:clrMapOvr>
    <a:masterClrMapping/>
  </p:clrMapOvr>
</p:sld>
</file>

<file path=ppt/theme/theme1.xml><?xml version="1.0" encoding="utf-8"?>
<a:theme xmlns:a="http://schemas.openxmlformats.org/drawingml/2006/main" name="Nacka kommun december 2023">
  <a:themeElements>
    <a:clrScheme name="Nacka Kommun_Color">
      <a:dk1>
        <a:sysClr val="windowText" lastClr="000000"/>
      </a:dk1>
      <a:lt1>
        <a:sysClr val="window" lastClr="FFFFFF"/>
      </a:lt1>
      <a:dk2>
        <a:srgbClr val="44546A"/>
      </a:dk2>
      <a:lt2>
        <a:srgbClr val="E7E6E6"/>
      </a:lt2>
      <a:accent1>
        <a:srgbClr val="0096D6"/>
      </a:accent1>
      <a:accent2>
        <a:srgbClr val="96B400"/>
      </a:accent2>
      <a:accent3>
        <a:srgbClr val="8C5AA0"/>
      </a:accent3>
      <a:accent4>
        <a:srgbClr val="CD0019"/>
      </a:accent4>
      <a:accent5>
        <a:srgbClr val="EB6400"/>
      </a:accent5>
      <a:accent6>
        <a:srgbClr val="FFCD00"/>
      </a:accent6>
      <a:hlink>
        <a:srgbClr val="0563C1"/>
      </a:hlink>
      <a:folHlink>
        <a:srgbClr val="954F72"/>
      </a:folHlink>
    </a:clrScheme>
    <a:fontScheme name="Nacka_Font_2">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Grundmall Nacka kommun.potx" id="{88202DA0-AFD5-44A7-B2EF-F03DEC54083C}" vid="{91F41270-B164-4F9A-A367-01CC0B5E08F2}"/>
    </a:ext>
  </a:extLst>
</a:theme>
</file>

<file path=ppt/theme/theme2.xml><?xml version="1.0" encoding="utf-8"?>
<a:theme xmlns:a="http://schemas.openxmlformats.org/drawingml/2006/main" name="Office-tema">
  <a:themeElements>
    <a:clrScheme name="Nacka Kommun_Color">
      <a:dk1>
        <a:sysClr val="windowText" lastClr="000000"/>
      </a:dk1>
      <a:lt1>
        <a:sysClr val="window" lastClr="FFFFFF"/>
      </a:lt1>
      <a:dk2>
        <a:srgbClr val="44546A"/>
      </a:dk2>
      <a:lt2>
        <a:srgbClr val="E7E6E6"/>
      </a:lt2>
      <a:accent1>
        <a:srgbClr val="0096D6"/>
      </a:accent1>
      <a:accent2>
        <a:srgbClr val="96B400"/>
      </a:accent2>
      <a:accent3>
        <a:srgbClr val="8C5AA0"/>
      </a:accent3>
      <a:accent4>
        <a:srgbClr val="CD0019"/>
      </a:accent4>
      <a:accent5>
        <a:srgbClr val="EB6400"/>
      </a:accent5>
      <a:accent6>
        <a:srgbClr val="FFCD00"/>
      </a:accent6>
      <a:hlink>
        <a:srgbClr val="0563C1"/>
      </a:hlink>
      <a:folHlink>
        <a:srgbClr val="954F72"/>
      </a:folHlink>
    </a:clrScheme>
    <a:fontScheme name="Nacka_Font_2">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Nacka Kommun_Color">
      <a:dk1>
        <a:sysClr val="windowText" lastClr="000000"/>
      </a:dk1>
      <a:lt1>
        <a:sysClr val="window" lastClr="FFFFFF"/>
      </a:lt1>
      <a:dk2>
        <a:srgbClr val="44546A"/>
      </a:dk2>
      <a:lt2>
        <a:srgbClr val="E7E6E6"/>
      </a:lt2>
      <a:accent1>
        <a:srgbClr val="0096D6"/>
      </a:accent1>
      <a:accent2>
        <a:srgbClr val="96B400"/>
      </a:accent2>
      <a:accent3>
        <a:srgbClr val="8C5AA0"/>
      </a:accent3>
      <a:accent4>
        <a:srgbClr val="CD0019"/>
      </a:accent4>
      <a:accent5>
        <a:srgbClr val="EB6400"/>
      </a:accent5>
      <a:accent6>
        <a:srgbClr val="FFCD00"/>
      </a:accent6>
      <a:hlink>
        <a:srgbClr val="0563C1"/>
      </a:hlink>
      <a:folHlink>
        <a:srgbClr val="954F72"/>
      </a:folHlink>
    </a:clrScheme>
    <a:fontScheme name="Nacka_Font_2">
      <a:majorFont>
        <a:latin typeface="Gill Sans MT"/>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129BBCBF21362E4099AE6C2F27C58737" ma:contentTypeVersion="17" ma:contentTypeDescription="Skapa ett nytt dokument." ma:contentTypeScope="" ma:versionID="8b608e2ea3ca83dca8c5a596bebb4993">
  <xsd:schema xmlns:xsd="http://www.w3.org/2001/XMLSchema" xmlns:xs="http://www.w3.org/2001/XMLSchema" xmlns:p="http://schemas.microsoft.com/office/2006/metadata/properties" xmlns:ns2="10c3a147-0d64-46aa-a281-dc97358e8373" xmlns:ns3="d7532cd0-e888-47d6-8f58-db0210f25002" targetNamespace="http://schemas.microsoft.com/office/2006/metadata/properties" ma:root="true" ma:fieldsID="bba38429aa8f784e5a437d320974d342" ns2:_="" ns3:_="">
    <xsd:import namespace="10c3a147-0d64-46aa-a281-dc97358e8373"/>
    <xsd:import namespace="d7532cd0-e888-47d6-8f58-db0210f25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c3a147-0d64-46aa-a281-dc97358e837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Bildmarkeringar" ma:readOnly="false" ma:fieldId="{5cf76f15-5ced-4ddc-b409-7134ff3c332f}" ma:taxonomyMulti="true" ma:sspId="e641fc9e-d469-439b-858c-bb315f8f2b4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7532cd0-e888-47d6-8f58-db0210f25002" elementFormDefault="qualified">
    <xsd:import namespace="http://schemas.microsoft.com/office/2006/documentManagement/types"/>
    <xsd:import namespace="http://schemas.microsoft.com/office/infopath/2007/PartnerControls"/>
    <xsd:element name="SharedWithUsers" ma:index="1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Delat med information" ma:internalName="SharedWithDetails" ma:readOnly="true">
      <xsd:simpleType>
        <xsd:restriction base="dms:Note">
          <xsd:maxLength value="255"/>
        </xsd:restriction>
      </xsd:simpleType>
    </xsd:element>
    <xsd:element name="TaxCatchAll" ma:index="22" nillable="true" ma:displayName="Taxonomy Catch All Column" ma:hidden="true" ma:list="{6abd8375-7149-41b9-8fce-28385bcac481}" ma:internalName="TaxCatchAll" ma:showField="CatchAllData" ma:web="d7532cd0-e888-47d6-8f58-db0210f2500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0c3a147-0d64-46aa-a281-dc97358e8373">
      <Terms xmlns="http://schemas.microsoft.com/office/infopath/2007/PartnerControls"/>
    </lcf76f155ced4ddcb4097134ff3c332f>
    <TaxCatchAll xmlns="d7532cd0-e888-47d6-8f58-db0210f25002" xsi:nil="true"/>
  </documentManagement>
</p:properties>
</file>

<file path=customXml/itemProps1.xml><?xml version="1.0" encoding="utf-8"?>
<ds:datastoreItem xmlns:ds="http://schemas.openxmlformats.org/officeDocument/2006/customXml" ds:itemID="{AD2AC2E9-90B5-4355-9EA6-7CDB054D0C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c3a147-0d64-46aa-a281-dc97358e8373"/>
    <ds:schemaRef ds:uri="d7532cd0-e888-47d6-8f58-db0210f25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4A80FD1-DEC9-4658-AE0A-33E9AB38BC96}">
  <ds:schemaRefs>
    <ds:schemaRef ds:uri="http://schemas.microsoft.com/sharepoint/v3/contenttype/forms"/>
  </ds:schemaRefs>
</ds:datastoreItem>
</file>

<file path=customXml/itemProps3.xml><?xml version="1.0" encoding="utf-8"?>
<ds:datastoreItem xmlns:ds="http://schemas.openxmlformats.org/officeDocument/2006/customXml" ds:itemID="{C575C123-D2E5-4A79-8B9C-17E11C31C75E}">
  <ds:schemaRefs>
    <ds:schemaRef ds:uri="http://schemas.microsoft.com/office/2006/metadata/properties"/>
    <ds:schemaRef ds:uri="http://schemas.microsoft.com/office/infopath/2007/PartnerControls"/>
    <ds:schemaRef ds:uri="10c3a147-0d64-46aa-a281-dc97358e8373"/>
    <ds:schemaRef ds:uri="d7532cd0-e888-47d6-8f58-db0210f25002"/>
  </ds:schemaRefs>
</ds:datastoreItem>
</file>

<file path=docProps/app.xml><?xml version="1.0" encoding="utf-8"?>
<Properties xmlns="http://schemas.openxmlformats.org/officeDocument/2006/extended-properties" xmlns:vt="http://schemas.openxmlformats.org/officeDocument/2006/docPropsVTypes">
  <Template>blank</Template>
  <TotalTime>7838</TotalTime>
  <Words>4786</Words>
  <Application>Microsoft Office PowerPoint</Application>
  <PresentationFormat>Bredbild</PresentationFormat>
  <Paragraphs>400</Paragraphs>
  <Slides>67</Slides>
  <Notes>5</Notes>
  <HiddenSlides>0</HiddenSlides>
  <MMClips>1</MMClips>
  <ScaleCrop>false</ScaleCrop>
  <HeadingPairs>
    <vt:vector size="6" baseType="variant">
      <vt:variant>
        <vt:lpstr>Använt teckensnitt</vt:lpstr>
      </vt:variant>
      <vt:variant>
        <vt:i4>2</vt:i4>
      </vt:variant>
      <vt:variant>
        <vt:lpstr>Tema</vt:lpstr>
      </vt:variant>
      <vt:variant>
        <vt:i4>1</vt:i4>
      </vt:variant>
      <vt:variant>
        <vt:lpstr>Bildrubriker</vt:lpstr>
      </vt:variant>
      <vt:variant>
        <vt:i4>67</vt:i4>
      </vt:variant>
    </vt:vector>
  </HeadingPairs>
  <TitlesOfParts>
    <vt:vector size="70" baseType="lpstr">
      <vt:lpstr>Arial</vt:lpstr>
      <vt:lpstr>Gill Sans MT</vt:lpstr>
      <vt:lpstr>Nacka kommun december 2023</vt:lpstr>
      <vt:lpstr>Delegering av läkemedelshantering inom hälso- och sjukvård</vt:lpstr>
      <vt:lpstr>delegering</vt:lpstr>
      <vt:lpstr>ansvarsfördelning</vt:lpstr>
      <vt:lpstr>Ditt ansvar</vt:lpstr>
      <vt:lpstr>Vad menas med hälso- och sjukvårdspersonal?</vt:lpstr>
      <vt:lpstr>Hälso- och sjukvårdspersonal</vt:lpstr>
      <vt:lpstr>Lagar och föreskrifter</vt:lpstr>
      <vt:lpstr>Hälso- och sjukvårdslagen (hsl 2017:30)</vt:lpstr>
      <vt:lpstr>Patientlagen SFS 2014:821</vt:lpstr>
      <vt:lpstr>PATIENTDATALAGEN (SFS 2008:355)</vt:lpstr>
      <vt:lpstr>DOKUMENTATION</vt:lpstr>
      <vt:lpstr>Basala hygienrutiner Ska gälla överallt där vård- och omsorg bedrivs enligt lag </vt:lpstr>
      <vt:lpstr>Basala hygienrutiner (forts.)</vt:lpstr>
      <vt:lpstr>läkemedelshantering</vt:lpstr>
      <vt:lpstr>Vad är ett läkemedel?</vt:lpstr>
      <vt:lpstr>Hur fungerar läkemedel?</vt:lpstr>
      <vt:lpstr>Hur fungerar läkemedel</vt:lpstr>
      <vt:lpstr>biverkningar</vt:lpstr>
      <vt:lpstr>Vad är en läkemedelsordination?</vt:lpstr>
      <vt:lpstr>Hur förvaras läkemedel?</vt:lpstr>
      <vt:lpstr>administrering</vt:lpstr>
      <vt:lpstr>Olika sätt att inta läkemedel</vt:lpstr>
      <vt:lpstr>munnen</vt:lpstr>
      <vt:lpstr>munnen</vt:lpstr>
      <vt:lpstr>Munnen</vt:lpstr>
      <vt:lpstr>INANDNING</vt:lpstr>
      <vt:lpstr>INANDNING</vt:lpstr>
      <vt:lpstr>Underlivet</vt:lpstr>
      <vt:lpstr>rektalt</vt:lpstr>
      <vt:lpstr>Underlivet (Slidan)</vt:lpstr>
      <vt:lpstr>PLÅSTER</vt:lpstr>
      <vt:lpstr>ögondroppar/-salva/-gel</vt:lpstr>
      <vt:lpstr>Så här ger du ögondroppar</vt:lpstr>
      <vt:lpstr>Så här ger du ögonsalva </vt:lpstr>
      <vt:lpstr>Örondroppar​</vt:lpstr>
      <vt:lpstr>Salvor, krämer och geler</vt:lpstr>
      <vt:lpstr>Vanliga läkemedel​</vt:lpstr>
      <vt:lpstr>Synonympreparat​</vt:lpstr>
      <vt:lpstr>Narkotikaklassade läkemedel​</vt:lpstr>
      <vt:lpstr>Blodförtunnande läkemedeL (Warfarin, NOAK: Xarelto, Pradaxa, Eliquis)​</vt:lpstr>
      <vt:lpstr>Receptfria läkemedel och naturläkemedel​</vt:lpstr>
      <vt:lpstr>Paracetamol</vt:lpstr>
      <vt:lpstr>Dispenseringssystem​</vt:lpstr>
      <vt:lpstr>Dispensering från ApoDos​</vt:lpstr>
      <vt:lpstr>PowerPoint-presentation</vt:lpstr>
      <vt:lpstr>PowerPoint-presentation</vt:lpstr>
      <vt:lpstr>Dispensering från Dosett​</vt:lpstr>
      <vt:lpstr>Dispensering från originalförpackning​</vt:lpstr>
      <vt:lpstr>Vid behovs-medicin​</vt:lpstr>
      <vt:lpstr>Iordningställande av ”vb-läkemedel”​</vt:lpstr>
      <vt:lpstr>Sväljsvårigheter​</vt:lpstr>
      <vt:lpstr>Om läkemedel behöver krossas​</vt:lpstr>
      <vt:lpstr>Kassering av läkemedel​</vt:lpstr>
      <vt:lpstr>Överlämning av läkemedel - de sju gyllene reglerna​</vt:lpstr>
      <vt:lpstr>Uppföljning av givet läkemedel​</vt:lpstr>
      <vt:lpstr>Om patienten mår dåligt,  vad gör jag då?​</vt:lpstr>
      <vt:lpstr>Om patienten mår dåligt, vad gör jag då?​</vt:lpstr>
      <vt:lpstr>Rapportering till sjuksköterska enligt SBAR​</vt:lpstr>
      <vt:lpstr>Kontakta alltid sjuksköterska​</vt:lpstr>
      <vt:lpstr>SÅRVÅRD</vt:lpstr>
      <vt:lpstr>infektionstecken</vt:lpstr>
      <vt:lpstr>Lex sarah – sosfs 2011:5</vt:lpstr>
      <vt:lpstr>Lex Sarah (forts.)​</vt:lpstr>
      <vt:lpstr>Lex Maria  (bestämmelse i patientssäkerhetslagen)​</vt:lpstr>
      <vt:lpstr>Att ta emot en delegering​</vt:lpstr>
      <vt:lpstr>PowerPoint-presentation</vt:lpstr>
      <vt:lpstr>PowerPoint-presentation</vt:lpstr>
    </vt:vector>
  </TitlesOfParts>
  <Company>Nacka Kommun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Karin Freijd</dc:creator>
  <cp:lastModifiedBy>Eva Persson</cp:lastModifiedBy>
  <cp:revision>28</cp:revision>
  <cp:lastPrinted>2018-03-09T14:29:17Z</cp:lastPrinted>
  <dcterms:created xsi:type="dcterms:W3CDTF">2026-02-17T08:28:58Z</dcterms:created>
  <dcterms:modified xsi:type="dcterms:W3CDTF">2026-05-06T06:42:01Z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0x010100129BBCBF21362E4099AE6C2F27C58737</vt:lpwstr>
  </property>
  <property fmtid="{D5CDD505-2E9C-101B-9397-08002B2CF9AE}" pid="3" name="Order">
    <vt:r8>1245200</vt:r8>
  </property>
  <property fmtid="{D5CDD505-2E9C-101B-9397-08002B2CF9AE}" pid="4" name="MediaServiceImageTags">
    <vt:lpwstr/>
  </property>
</Properties>
</file>