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367" r:id="rId6"/>
    <p:sldId id="364" r:id="rId7"/>
    <p:sldId id="368" r:id="rId8"/>
    <p:sldId id="365" r:id="rId9"/>
    <p:sldId id="369" r:id="rId10"/>
    <p:sldId id="354" r:id="rId11"/>
    <p:sldId id="370" r:id="rId12"/>
    <p:sldId id="366" r:id="rId13"/>
    <p:sldId id="337" r:id="rId14"/>
  </p:sldIdLst>
  <p:sldSz cx="9144000" cy="5143500" type="screen16x9"/>
  <p:notesSz cx="9144000" cy="51498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6" userDrawn="1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hl Alexandra" initials="PA" lastIdx="0" clrIdx="0">
    <p:extLst>
      <p:ext uri="{19B8F6BF-5375-455C-9EA6-DF929625EA0E}">
        <p15:presenceInfo xmlns:p15="http://schemas.microsoft.com/office/powerpoint/2012/main" userId="S-1-5-21-879252791-1846290703-1236795852-1609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3" autoAdjust="0"/>
    <p:restoredTop sz="77200" autoAdjust="0"/>
  </p:normalViewPr>
  <p:slideViewPr>
    <p:cSldViewPr>
      <p:cViewPr>
        <p:scale>
          <a:sx n="69" d="100"/>
          <a:sy n="69" d="100"/>
        </p:scale>
        <p:origin x="1384" y="52"/>
      </p:cViewPr>
      <p:guideLst>
        <p:guide orient="horz" pos="2876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30" d="100"/>
        <a:sy n="130" d="100"/>
      </p:scale>
      <p:origin x="0" y="-35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31B5A-B1D7-FD4A-9B7E-F0762BFBB3CD}" type="datetimeFigureOut">
              <a:rPr lang="sv-SE" smtClean="0"/>
              <a:t>2018-06-14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4525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CE381-022E-CD47-B068-3D379B7087E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935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Arbets- och företagsnämnden: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Bistå Nackabor till egen försörjning genom arbete, studier eller eget företagande.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Försörjningsstöd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Flyktingmottagande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CE381-022E-CD47-B068-3D379B7087E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9021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CE381-022E-CD47-B068-3D379B7087E1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8837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b="1" dirty="0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CE381-022E-CD47-B068-3D379B7087E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3299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sv-SE" b="0" dirty="0">
              <a:effectLst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CE381-022E-CD47-B068-3D379B7087E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322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b="1" dirty="0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CE381-022E-CD47-B068-3D379B7087E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510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>
                <a:solidFill>
                  <a:srgbClr val="FFFFFF"/>
                </a:solidFill>
              </a:rPr>
              <a:t>Fråga om eleven har ISP – runt hälften svarar ja.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CE381-022E-CD47-B068-3D379B7087E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6312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b="1" dirty="0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CE381-022E-CD47-B068-3D379B7087E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2086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sv-SE" b="0" dirty="0">
                <a:latin typeface="Gill Sans MT"/>
                <a:ea typeface="Gill Sans MT" charset="0"/>
                <a:cs typeface="Calibri"/>
              </a:rPr>
              <a:t>Blandade grupper</a:t>
            </a:r>
          </a:p>
          <a:p>
            <a:pPr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sv-SE" b="0" dirty="0">
                <a:latin typeface="Gill Sans MT"/>
                <a:ea typeface="Gill Sans MT" charset="0"/>
                <a:cs typeface="Calibri"/>
              </a:rPr>
              <a:t>Presentation: skriv på pappret namn, skola och titel</a:t>
            </a:r>
          </a:p>
          <a:p>
            <a:pPr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sv-SE" b="0" dirty="0">
                <a:latin typeface="Gill Sans MT"/>
                <a:ea typeface="Gill Sans MT" charset="0"/>
                <a:cs typeface="Calibri"/>
              </a:rPr>
              <a:t>15 min</a:t>
            </a:r>
          </a:p>
          <a:p>
            <a:pPr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sv-SE" b="0" dirty="0">
                <a:latin typeface="Gill Sans MT"/>
                <a:ea typeface="Gill Sans MT" charset="0"/>
                <a:cs typeface="Calibri"/>
              </a:rPr>
              <a:t>Dokumentera på papper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CE381-022E-CD47-B068-3D379B7087E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9903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sv-SE" b="0" dirty="0">
                <a:latin typeface="Gill Sans MT"/>
                <a:ea typeface="Gill Sans MT" charset="0"/>
                <a:cs typeface="Calibri"/>
              </a:rPr>
              <a:t>15min</a:t>
            </a:r>
          </a:p>
          <a:p>
            <a:pPr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sv-SE" b="0" dirty="0">
                <a:latin typeface="Gill Sans MT"/>
                <a:ea typeface="Gill Sans MT" charset="0"/>
                <a:cs typeface="Calibri"/>
              </a:rPr>
              <a:t>Dokumentera</a:t>
            </a:r>
          </a:p>
          <a:p>
            <a:pPr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sv-SE" b="0" dirty="0">
                <a:latin typeface="Gill Sans MT"/>
                <a:ea typeface="Gill Sans MT" charset="0"/>
                <a:cs typeface="Calibri"/>
              </a:rPr>
              <a:t>Presentera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CE381-022E-CD47-B068-3D379B7087E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442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  <a:defRPr/>
            </a:pPr>
            <a:endParaRPr lang="sv-SE" dirty="0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CE381-022E-CD47-B068-3D379B7087E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741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4"/>
            <a:ext cx="7772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4000" cy="514164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7" name="bk object 17"/>
          <p:cNvSpPr/>
          <p:nvPr/>
        </p:nvSpPr>
        <p:spPr>
          <a:xfrm>
            <a:off x="2952000" y="0"/>
            <a:ext cx="6192520" cy="5142232"/>
          </a:xfrm>
          <a:custGeom>
            <a:avLst/>
            <a:gdLst/>
            <a:ahLst/>
            <a:cxnLst/>
            <a:rect l="l" t="t" r="r" b="b"/>
            <a:pathLst>
              <a:path w="6192520" h="5148580">
                <a:moveTo>
                  <a:pt x="6191999" y="5147995"/>
                </a:moveTo>
                <a:lnTo>
                  <a:pt x="0" y="5147995"/>
                </a:lnTo>
                <a:lnTo>
                  <a:pt x="0" y="0"/>
                </a:lnTo>
                <a:lnTo>
                  <a:pt x="6191999" y="0"/>
                </a:lnTo>
                <a:lnTo>
                  <a:pt x="6191999" y="5147995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97" b="1" i="0">
                <a:solidFill>
                  <a:schemeClr val="bg1"/>
                </a:solidFill>
                <a:latin typeface="Gill Sans MT For Nacka"/>
                <a:cs typeface="Gill Sans MT For Nack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97" b="1" i="0">
                <a:solidFill>
                  <a:schemeClr val="bg1"/>
                </a:solidFill>
                <a:latin typeface="Gill Sans MT For Nacka"/>
                <a:cs typeface="Gill Sans MT For Nack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97" b="1" i="0">
                <a:solidFill>
                  <a:schemeClr val="bg1"/>
                </a:solidFill>
                <a:latin typeface="Gill Sans MT For Nacka"/>
                <a:cs typeface="Gill Sans MT For Nack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8991" y="591637"/>
            <a:ext cx="752601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Gill Sans MT For Nacka"/>
                <a:cs typeface="Gill Sans MT For Nack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651">
        <a:defRPr>
          <a:latin typeface="+mn-lt"/>
          <a:ea typeface="+mn-ea"/>
          <a:cs typeface="+mn-cs"/>
        </a:defRPr>
      </a:lvl2pPr>
      <a:lvl3pPr marL="913303">
        <a:defRPr>
          <a:latin typeface="+mn-lt"/>
          <a:ea typeface="+mn-ea"/>
          <a:cs typeface="+mn-cs"/>
        </a:defRPr>
      </a:lvl3pPr>
      <a:lvl4pPr marL="1369954">
        <a:defRPr>
          <a:latin typeface="+mn-lt"/>
          <a:ea typeface="+mn-ea"/>
          <a:cs typeface="+mn-cs"/>
        </a:defRPr>
      </a:lvl4pPr>
      <a:lvl5pPr marL="1826605">
        <a:defRPr>
          <a:latin typeface="+mn-lt"/>
          <a:ea typeface="+mn-ea"/>
          <a:cs typeface="+mn-cs"/>
        </a:defRPr>
      </a:lvl5pPr>
      <a:lvl6pPr marL="2283257">
        <a:defRPr>
          <a:latin typeface="+mn-lt"/>
          <a:ea typeface="+mn-ea"/>
          <a:cs typeface="+mn-cs"/>
        </a:defRPr>
      </a:lvl6pPr>
      <a:lvl7pPr marL="2739908">
        <a:defRPr>
          <a:latin typeface="+mn-lt"/>
          <a:ea typeface="+mn-ea"/>
          <a:cs typeface="+mn-cs"/>
        </a:defRPr>
      </a:lvl7pPr>
      <a:lvl8pPr marL="3196560">
        <a:defRPr>
          <a:latin typeface="+mn-lt"/>
          <a:ea typeface="+mn-ea"/>
          <a:cs typeface="+mn-cs"/>
        </a:defRPr>
      </a:lvl8pPr>
      <a:lvl9pPr marL="365321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51">
        <a:defRPr>
          <a:latin typeface="+mn-lt"/>
          <a:ea typeface="+mn-ea"/>
          <a:cs typeface="+mn-cs"/>
        </a:defRPr>
      </a:lvl2pPr>
      <a:lvl3pPr marL="913303">
        <a:defRPr>
          <a:latin typeface="+mn-lt"/>
          <a:ea typeface="+mn-ea"/>
          <a:cs typeface="+mn-cs"/>
        </a:defRPr>
      </a:lvl3pPr>
      <a:lvl4pPr marL="1369954">
        <a:defRPr>
          <a:latin typeface="+mn-lt"/>
          <a:ea typeface="+mn-ea"/>
          <a:cs typeface="+mn-cs"/>
        </a:defRPr>
      </a:lvl4pPr>
      <a:lvl5pPr marL="1826605">
        <a:defRPr>
          <a:latin typeface="+mn-lt"/>
          <a:ea typeface="+mn-ea"/>
          <a:cs typeface="+mn-cs"/>
        </a:defRPr>
      </a:lvl5pPr>
      <a:lvl6pPr marL="2283257">
        <a:defRPr>
          <a:latin typeface="+mn-lt"/>
          <a:ea typeface="+mn-ea"/>
          <a:cs typeface="+mn-cs"/>
        </a:defRPr>
      </a:lvl6pPr>
      <a:lvl7pPr marL="2739908">
        <a:defRPr>
          <a:latin typeface="+mn-lt"/>
          <a:ea typeface="+mn-ea"/>
          <a:cs typeface="+mn-cs"/>
        </a:defRPr>
      </a:lvl7pPr>
      <a:lvl8pPr marL="3196560">
        <a:defRPr>
          <a:latin typeface="+mn-lt"/>
          <a:ea typeface="+mn-ea"/>
          <a:cs typeface="+mn-cs"/>
        </a:defRPr>
      </a:lvl8pPr>
      <a:lvl9pPr marL="365321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910" y="4494329"/>
            <a:ext cx="1440000" cy="45492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FC8305D-F1CE-444D-8A20-EB27F3AE0019}"/>
              </a:ext>
            </a:extLst>
          </p:cNvPr>
          <p:cNvSpPr txBox="1"/>
          <p:nvPr/>
        </p:nvSpPr>
        <p:spPr>
          <a:xfrm>
            <a:off x="685800" y="1614937"/>
            <a:ext cx="5943600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sv-SE" sz="3200" b="1" dirty="0">
                <a:solidFill>
                  <a:srgbClr val="FFFFFF"/>
                </a:solidFill>
                <a:cs typeface="Calibri"/>
              </a:rPr>
              <a:t>Individuella studieplaner i Nacka vuxenutbildning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7BA6334-2722-4054-A334-51759E11DC92}"/>
              </a:ext>
            </a:extLst>
          </p:cNvPr>
          <p:cNvSpPr txBox="1"/>
          <p:nvPr/>
        </p:nvSpPr>
        <p:spPr>
          <a:xfrm>
            <a:off x="685800" y="2744278"/>
            <a:ext cx="5410200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Arbets- och företagsenheten, Vuxenutbildningen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Maria Palme, biträdande enhetschef</a:t>
            </a:r>
          </a:p>
          <a:p>
            <a:r>
              <a:rPr lang="sv-SE" dirty="0">
                <a:solidFill>
                  <a:schemeClr val="bg1"/>
                </a:solidFill>
              </a:rPr>
              <a:t>Jen</a:t>
            </a:r>
            <a:r>
              <a:rPr lang="sv-SE" dirty="0">
                <a:solidFill>
                  <a:schemeClr val="bg1"/>
                </a:solidFill>
                <a:cs typeface="Calibri"/>
              </a:rPr>
              <a:t> Holmberg, biträdande rektor</a:t>
            </a:r>
          </a:p>
          <a:p>
            <a:r>
              <a:rPr lang="sv-SE" dirty="0">
                <a:solidFill>
                  <a:schemeClr val="bg1"/>
                </a:solidFill>
                <a:cs typeface="Calibri"/>
              </a:rPr>
              <a:t>Maria Edlund, karriärvägledare studier (KVS)</a:t>
            </a:r>
          </a:p>
          <a:p>
            <a:r>
              <a:rPr lang="sv-SE" dirty="0">
                <a:solidFill>
                  <a:schemeClr val="bg1"/>
                </a:solidFill>
                <a:cs typeface="Calibri"/>
              </a:rPr>
              <a:t>Malin Jergander, karriärvägledare studier (KVS)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900"/>
            <a:ext cx="9144000" cy="5144400"/>
          </a:xfrm>
          <a:custGeom>
            <a:avLst/>
            <a:gdLst/>
            <a:ahLst/>
            <a:cxnLst/>
            <a:rect l="l" t="t" r="r" b="b"/>
            <a:pathLst>
              <a:path w="9144000" h="5148580">
                <a:moveTo>
                  <a:pt x="0" y="5148008"/>
                </a:moveTo>
                <a:lnTo>
                  <a:pt x="9144000" y="5148008"/>
                </a:lnTo>
                <a:lnTo>
                  <a:pt x="9144000" y="0"/>
                </a:lnTo>
                <a:lnTo>
                  <a:pt x="0" y="0"/>
                </a:lnTo>
                <a:lnTo>
                  <a:pt x="0" y="5148008"/>
                </a:lnTo>
                <a:close/>
              </a:path>
            </a:pathLst>
          </a:custGeom>
          <a:solidFill>
            <a:srgbClr val="EA630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4412682"/>
            <a:ext cx="1566783" cy="49497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440E3A6-6629-4FB9-9640-DAFB76447E48}"/>
              </a:ext>
            </a:extLst>
          </p:cNvPr>
          <p:cNvSpPr txBox="1"/>
          <p:nvPr/>
        </p:nvSpPr>
        <p:spPr>
          <a:xfrm>
            <a:off x="1371600" y="1123950"/>
            <a:ext cx="6400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0" b="1" dirty="0">
                <a:solidFill>
                  <a:schemeClr val="bg1"/>
                </a:solidFill>
              </a:rPr>
              <a:t>Tack!</a:t>
            </a:r>
          </a:p>
          <a:p>
            <a:r>
              <a:rPr lang="sv-SE" sz="7200" b="1" dirty="0">
                <a:solidFill>
                  <a:schemeClr val="bg1"/>
                </a:solidFill>
              </a:rPr>
              <a:t>Trevlig sommar!</a:t>
            </a:r>
          </a:p>
        </p:txBody>
      </p:sp>
    </p:spTree>
    <p:extLst>
      <p:ext uri="{BB962C8B-B14F-4D97-AF65-F5344CB8AC3E}">
        <p14:creationId xmlns:p14="http://schemas.microsoft.com/office/powerpoint/2010/main" val="2361486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E7BD12FB-0BC5-D544-9749-3957AF1ACB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600" y="691527"/>
            <a:ext cx="3581400" cy="4451973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910" y="4494329"/>
            <a:ext cx="1440000" cy="454925"/>
          </a:xfrm>
          <a:prstGeom prst="rect">
            <a:avLst/>
          </a:prstGeom>
        </p:spPr>
      </p:pic>
      <p:sp>
        <p:nvSpPr>
          <p:cNvPr id="5" name="object 4"/>
          <p:cNvSpPr txBox="1">
            <a:spLocks/>
          </p:cNvSpPr>
          <p:nvPr/>
        </p:nvSpPr>
        <p:spPr>
          <a:xfrm>
            <a:off x="533400" y="361950"/>
            <a:ext cx="8457101" cy="659155"/>
          </a:xfrm>
          <a:prstGeom prst="rect">
            <a:avLst/>
          </a:prstGeom>
          <a:effectLst/>
        </p:spPr>
        <p:txBody>
          <a:bodyPr vert="horz" wrap="square" lIns="0" tIns="1270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sv-SE" sz="4200" dirty="0">
                <a:solidFill>
                  <a:srgbClr val="0070C0"/>
                </a:solidFill>
                <a:latin typeface="Gill Sans MT" charset="0"/>
                <a:ea typeface="Gill Sans MT" charset="0"/>
                <a:cs typeface="Gill Sans MT" charset="0"/>
              </a:rPr>
              <a:t>Syftet med mötet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1B9922D-6AD7-4CA4-A1E0-064FA0D6F4E9}"/>
              </a:ext>
            </a:extLst>
          </p:cNvPr>
          <p:cNvSpPr txBox="1"/>
          <p:nvPr/>
        </p:nvSpPr>
        <p:spPr>
          <a:xfrm>
            <a:off x="533400" y="1504950"/>
            <a:ext cx="579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Vad säger Skolverket, Skollagen och </a:t>
            </a:r>
            <a:r>
              <a:rPr lang="sv-SE" dirty="0" err="1"/>
              <a:t>Vuxförordningen</a:t>
            </a:r>
            <a:r>
              <a:rPr lang="sv-SE" dirty="0"/>
              <a:t> om den individuella studieplanen (ISP)?</a:t>
            </a:r>
          </a:p>
          <a:p>
            <a:endParaRPr lang="sv-SE" dirty="0"/>
          </a:p>
          <a:p>
            <a:r>
              <a:rPr lang="sv-SE" dirty="0"/>
              <a:t>Diskutera hur JUE och huvudman använder sig av de mallar som finns i verksamheterna samt vad som är relevant att ha med i en ISP.</a:t>
            </a:r>
          </a:p>
          <a:p>
            <a:r>
              <a:rPr lang="sv-SE" dirty="0"/>
              <a:t> </a:t>
            </a:r>
          </a:p>
          <a:p>
            <a:r>
              <a:rPr lang="sv-SE" dirty="0"/>
              <a:t>Efter denna workshop kommer vi som huvudman se över möjligheterna att ta fram en ISP-mall som framöver även ska kunna finnas i digitalt format där såväl elev, JUE som huvudman kan ta del av.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8186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910" y="4494329"/>
            <a:ext cx="1440000" cy="454925"/>
          </a:xfrm>
          <a:prstGeom prst="rect">
            <a:avLst/>
          </a:prstGeom>
        </p:spPr>
      </p:pic>
      <p:sp>
        <p:nvSpPr>
          <p:cNvPr id="5" name="object 4"/>
          <p:cNvSpPr txBox="1">
            <a:spLocks/>
          </p:cNvSpPr>
          <p:nvPr/>
        </p:nvSpPr>
        <p:spPr>
          <a:xfrm>
            <a:off x="533400" y="361950"/>
            <a:ext cx="8457101" cy="566822"/>
          </a:xfrm>
          <a:prstGeom prst="rect">
            <a:avLst/>
          </a:prstGeom>
          <a:effectLst/>
        </p:spPr>
        <p:txBody>
          <a:bodyPr vert="horz" wrap="square" lIns="0" tIns="1270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>
                <a:solidFill>
                  <a:schemeClr val="accent4"/>
                </a:solidFill>
                <a:latin typeface="Gill Sans MT" charset="0"/>
                <a:ea typeface="Gill Sans MT" charset="0"/>
                <a:cs typeface="Gill Sans MT" charset="0"/>
              </a:rPr>
              <a:t>NACKA VUXENUTBILDNING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8DC80B4-5193-4F16-A7E4-26CFD17062F1}"/>
              </a:ext>
            </a:extLst>
          </p:cNvPr>
          <p:cNvSpPr/>
          <p:nvPr/>
        </p:nvSpPr>
        <p:spPr>
          <a:xfrm rot="5400000">
            <a:off x="5813351" y="1831900"/>
            <a:ext cx="4527699" cy="21336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93133"/>
            </a:stretch>
          </a:blip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A50189A-E143-4BD9-988E-0E77EA00A347}"/>
              </a:ext>
            </a:extLst>
          </p:cNvPr>
          <p:cNvSpPr txBox="1"/>
          <p:nvPr/>
        </p:nvSpPr>
        <p:spPr>
          <a:xfrm>
            <a:off x="514927" y="1352550"/>
            <a:ext cx="6302315" cy="2369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sv-SE" dirty="0">
                <a:cs typeface="Calibri"/>
              </a:rPr>
              <a:t>Förutsättningar: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dirty="0">
                <a:cs typeface="Calibri"/>
              </a:rPr>
              <a:t> 34 jobb- och utbildningsexperter (JUE)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dirty="0"/>
              <a:t> </a:t>
            </a:r>
            <a:r>
              <a:rPr lang="sv-SE" dirty="0">
                <a:cs typeface="Calibri"/>
              </a:rPr>
              <a:t>Ca. 25 000 ansökningar årligen</a:t>
            </a:r>
            <a:endParaRPr lang="sv-SE" dirty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dirty="0">
                <a:cs typeface="Calibri"/>
              </a:rPr>
              <a:t> Ca. 4500 elever inom kommunal vuxenutbildning under 2017</a:t>
            </a:r>
            <a:endParaRPr lang="sv-SE" dirty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dirty="0">
                <a:cs typeface="Calibri"/>
              </a:rPr>
              <a:t> Ca. 12 000 kursdeltagare årligen inom kommunal vuxenutbildning</a:t>
            </a:r>
          </a:p>
        </p:txBody>
      </p:sp>
    </p:spTree>
    <p:extLst>
      <p:ext uri="{BB962C8B-B14F-4D97-AF65-F5344CB8AC3E}">
        <p14:creationId xmlns:p14="http://schemas.microsoft.com/office/powerpoint/2010/main" val="336931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E7BD12FB-0BC5-D544-9749-3957AF1ACB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600" y="691527"/>
            <a:ext cx="3581400" cy="4451973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910" y="4494329"/>
            <a:ext cx="1440000" cy="454925"/>
          </a:xfrm>
          <a:prstGeom prst="rect">
            <a:avLst/>
          </a:prstGeom>
        </p:spPr>
      </p:pic>
      <p:sp>
        <p:nvSpPr>
          <p:cNvPr id="5" name="object 4"/>
          <p:cNvSpPr txBox="1">
            <a:spLocks/>
          </p:cNvSpPr>
          <p:nvPr/>
        </p:nvSpPr>
        <p:spPr>
          <a:xfrm>
            <a:off x="533400" y="361950"/>
            <a:ext cx="8457101" cy="659155"/>
          </a:xfrm>
          <a:prstGeom prst="rect">
            <a:avLst/>
          </a:prstGeom>
          <a:effectLst/>
        </p:spPr>
        <p:txBody>
          <a:bodyPr vert="horz" wrap="square" lIns="0" tIns="1270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sv-SE" sz="4200" dirty="0">
                <a:solidFill>
                  <a:srgbClr val="0070C0"/>
                </a:solidFill>
                <a:latin typeface="Gill Sans MT" charset="0"/>
                <a:ea typeface="Gill Sans MT" charset="0"/>
                <a:cs typeface="Gill Sans MT" charset="0"/>
              </a:rPr>
              <a:t>Skollagen och </a:t>
            </a:r>
            <a:r>
              <a:rPr lang="sv-SE" sz="4200" dirty="0" err="1">
                <a:solidFill>
                  <a:srgbClr val="0070C0"/>
                </a:solidFill>
                <a:latin typeface="Gill Sans MT" charset="0"/>
                <a:ea typeface="Gill Sans MT" charset="0"/>
                <a:cs typeface="Gill Sans MT" charset="0"/>
              </a:rPr>
              <a:t>Vuxförordningen</a:t>
            </a:r>
            <a:endParaRPr lang="sv-SE" sz="4200" dirty="0">
              <a:solidFill>
                <a:srgbClr val="0070C0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EE2CE73-4D5C-46E5-9C28-1B55F95509AE}"/>
              </a:ext>
            </a:extLst>
          </p:cNvPr>
          <p:cNvSpPr txBox="1"/>
          <p:nvPr/>
        </p:nvSpPr>
        <p:spPr>
          <a:xfrm>
            <a:off x="457200" y="1123950"/>
            <a:ext cx="6324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700" dirty="0"/>
              <a:t>2 kap. 16 § förordningen om vuxenutbildning</a:t>
            </a:r>
            <a:r>
              <a:rPr lang="sv-SE" sz="1700" i="1" dirty="0"/>
              <a:t>:</a:t>
            </a:r>
          </a:p>
          <a:p>
            <a:r>
              <a:rPr lang="sv-SE" sz="1700" i="1" dirty="0"/>
              <a:t>- Rektorn ansvarar för att en individuell studieplan upprättas för varje elev.</a:t>
            </a:r>
          </a:p>
          <a:p>
            <a:endParaRPr lang="sv-SE" sz="1700" dirty="0"/>
          </a:p>
          <a:p>
            <a:r>
              <a:rPr lang="sv-SE" sz="1700" dirty="0"/>
              <a:t>20 kap. 8 §, 21 kap. 8 § och 22 kap. 10 § skollagen (2010:800):</a:t>
            </a:r>
          </a:p>
          <a:p>
            <a:r>
              <a:rPr lang="sv-SE" sz="1700" i="1" dirty="0"/>
              <a:t>- Den individuella studieplanen ska innehålla uppgifter om den enskildes utbildningsmål och planerad omfattning av studierna.</a:t>
            </a:r>
          </a:p>
          <a:p>
            <a:r>
              <a:rPr lang="sv-SE" sz="1700" i="1" dirty="0"/>
              <a:t>- Den individuella studieplanen ska utarbetas i samverkan med eleven. Eleven ska i samband med utarbetandet erbjudas studie- och yrkesvägledning.</a:t>
            </a:r>
          </a:p>
          <a:p>
            <a:r>
              <a:rPr lang="sv-SE" sz="1700" i="1" dirty="0"/>
              <a:t>- Planen ska upprättas i nära anslutning till antagningen och ska vid behov revideras.</a:t>
            </a:r>
            <a:endParaRPr lang="sv-SE" sz="1700" dirty="0"/>
          </a:p>
        </p:txBody>
      </p:sp>
    </p:spTree>
    <p:extLst>
      <p:ext uri="{BB962C8B-B14F-4D97-AF65-F5344CB8AC3E}">
        <p14:creationId xmlns:p14="http://schemas.microsoft.com/office/powerpoint/2010/main" val="58045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910" y="4494329"/>
            <a:ext cx="1440000" cy="454925"/>
          </a:xfrm>
          <a:prstGeom prst="rect">
            <a:avLst/>
          </a:prstGeom>
        </p:spPr>
      </p:pic>
      <p:sp>
        <p:nvSpPr>
          <p:cNvPr id="5" name="object 4"/>
          <p:cNvSpPr txBox="1">
            <a:spLocks/>
          </p:cNvSpPr>
          <p:nvPr/>
        </p:nvSpPr>
        <p:spPr>
          <a:xfrm>
            <a:off x="533400" y="361950"/>
            <a:ext cx="8457101" cy="566822"/>
          </a:xfrm>
          <a:prstGeom prst="rect">
            <a:avLst/>
          </a:prstGeom>
          <a:effectLst/>
        </p:spPr>
        <p:txBody>
          <a:bodyPr vert="horz" wrap="square" lIns="0" tIns="1270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endParaRPr lang="sv-SE" sz="3600" dirty="0">
              <a:solidFill>
                <a:schemeClr val="accent4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8DC80B4-5193-4F16-A7E4-26CFD17062F1}"/>
              </a:ext>
            </a:extLst>
          </p:cNvPr>
          <p:cNvSpPr/>
          <p:nvPr/>
        </p:nvSpPr>
        <p:spPr>
          <a:xfrm rot="5400000">
            <a:off x="5813351" y="1831900"/>
            <a:ext cx="4527699" cy="21336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93133"/>
            </a:stretch>
          </a:blip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A50189A-E143-4BD9-988E-0E77EA00A347}"/>
              </a:ext>
            </a:extLst>
          </p:cNvPr>
          <p:cNvSpPr txBox="1"/>
          <p:nvPr/>
        </p:nvSpPr>
        <p:spPr>
          <a:xfrm>
            <a:off x="533400" y="1221127"/>
            <a:ext cx="62484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2" name="Bildobjekt 2" descr="En bild som visar karta, text&#10;&#10;Beskrivning genererad med mycket hög exakthet">
            <a:extLst>
              <a:ext uri="{FF2B5EF4-FFF2-40B4-BE49-F238E27FC236}">
                <a16:creationId xmlns:a16="http://schemas.microsoft.com/office/drawing/2014/main" id="{C5BFB71E-D91B-49CC-9EA2-2B25D7C57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35" y="133753"/>
            <a:ext cx="6797614" cy="4828267"/>
          </a:xfrm>
          <a:prstGeom prst="rect">
            <a:avLst/>
          </a:prstGeo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46FDAB26-AC6B-494E-86E5-4549376D653F}"/>
              </a:ext>
            </a:extLst>
          </p:cNvPr>
          <p:cNvSpPr/>
          <p:nvPr/>
        </p:nvSpPr>
        <p:spPr>
          <a:xfrm>
            <a:off x="457200" y="1806614"/>
            <a:ext cx="381000" cy="155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il: höger 9">
            <a:extLst>
              <a:ext uri="{FF2B5EF4-FFF2-40B4-BE49-F238E27FC236}">
                <a16:creationId xmlns:a16="http://schemas.microsoft.com/office/drawing/2014/main" id="{ECFB9A89-72ED-4273-A419-0B3CA574D66E}"/>
              </a:ext>
            </a:extLst>
          </p:cNvPr>
          <p:cNvSpPr/>
          <p:nvPr/>
        </p:nvSpPr>
        <p:spPr>
          <a:xfrm>
            <a:off x="381843" y="2273171"/>
            <a:ext cx="381000" cy="155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111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E7BD12FB-0BC5-D544-9749-3957AF1ACB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600" y="691527"/>
            <a:ext cx="3581400" cy="4451973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910" y="4494329"/>
            <a:ext cx="1440000" cy="454925"/>
          </a:xfrm>
          <a:prstGeom prst="rect">
            <a:avLst/>
          </a:prstGeom>
        </p:spPr>
      </p:pic>
      <p:sp>
        <p:nvSpPr>
          <p:cNvPr id="5" name="object 4"/>
          <p:cNvSpPr txBox="1">
            <a:spLocks/>
          </p:cNvSpPr>
          <p:nvPr/>
        </p:nvSpPr>
        <p:spPr>
          <a:xfrm>
            <a:off x="533400" y="361950"/>
            <a:ext cx="8457101" cy="659155"/>
          </a:xfrm>
          <a:prstGeom prst="rect">
            <a:avLst/>
          </a:prstGeom>
          <a:effectLst/>
        </p:spPr>
        <p:txBody>
          <a:bodyPr vert="horz" wrap="square" lIns="0" tIns="1270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sv-SE" sz="4200" dirty="0">
                <a:solidFill>
                  <a:srgbClr val="0070C0"/>
                </a:solidFill>
                <a:latin typeface="Gill Sans MT" charset="0"/>
                <a:ea typeface="Gill Sans MT" charset="0"/>
                <a:cs typeface="Gill Sans MT" charset="0"/>
              </a:rPr>
              <a:t>Nuläge - kartläggning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8CA7074-BC9E-43CC-92FC-ECC8B7CEAC60}"/>
              </a:ext>
            </a:extLst>
          </p:cNvPr>
          <p:cNvSpPr txBox="1"/>
          <p:nvPr/>
        </p:nvSpPr>
        <p:spPr>
          <a:xfrm>
            <a:off x="533400" y="1202991"/>
            <a:ext cx="52578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/>
              <a:t>Kontakt med JUE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/>
              <a:t>21 mallar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/>
              <a:t>3 Skolverkets mall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/>
              <a:t>Dessa punkter förekom i flest antal mallar: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700" dirty="0"/>
              <a:t>Elevens namn 18/21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700" dirty="0"/>
              <a:t>Elevens personnummer 19/21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700" dirty="0"/>
              <a:t>Elevens mål med studierna 19/21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700" dirty="0"/>
              <a:t>Nationella kurser 18/21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/>
              <a:t>Dessa punkter förekom i minst antal mallar: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700" dirty="0"/>
              <a:t>Huvudman 5/21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700" dirty="0"/>
              <a:t>Elevens hemkommun 6/21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700" dirty="0"/>
              <a:t>Validering 9/21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700" dirty="0"/>
              <a:t>Insatser inom studie- och yrkesvägledning 10/21</a:t>
            </a:r>
          </a:p>
        </p:txBody>
      </p:sp>
    </p:spTree>
    <p:extLst>
      <p:ext uri="{BB962C8B-B14F-4D97-AF65-F5344CB8AC3E}">
        <p14:creationId xmlns:p14="http://schemas.microsoft.com/office/powerpoint/2010/main" val="415080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E7BD12FB-0BC5-D544-9749-3957AF1ACB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600" y="691527"/>
            <a:ext cx="3581400" cy="4451973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910" y="4494329"/>
            <a:ext cx="1440000" cy="454925"/>
          </a:xfrm>
          <a:prstGeom prst="rect">
            <a:avLst/>
          </a:prstGeom>
        </p:spPr>
      </p:pic>
      <p:sp>
        <p:nvSpPr>
          <p:cNvPr id="5" name="object 4"/>
          <p:cNvSpPr txBox="1">
            <a:spLocks/>
          </p:cNvSpPr>
          <p:nvPr/>
        </p:nvSpPr>
        <p:spPr>
          <a:xfrm>
            <a:off x="533400" y="361950"/>
            <a:ext cx="8457101" cy="659155"/>
          </a:xfrm>
          <a:prstGeom prst="rect">
            <a:avLst/>
          </a:prstGeom>
          <a:effectLst/>
        </p:spPr>
        <p:txBody>
          <a:bodyPr vert="horz" wrap="square" lIns="0" tIns="1270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sv-SE" sz="4200" dirty="0">
                <a:solidFill>
                  <a:srgbClr val="0070C0"/>
                </a:solidFill>
                <a:latin typeface="Gill Sans MT" charset="0"/>
                <a:ea typeface="Gill Sans MT" charset="0"/>
                <a:cs typeface="Gill Sans MT" charset="0"/>
              </a:rPr>
              <a:t>Nuläge - diskussion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BF0A193-C60D-438E-ACFF-D1E1E71E9EA9}"/>
              </a:ext>
            </a:extLst>
          </p:cNvPr>
          <p:cNvSpPr txBox="1"/>
          <p:nvPr/>
        </p:nvSpPr>
        <p:spPr>
          <a:xfrm>
            <a:off x="457200" y="1428750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Hur arbetar du idag i din verksamhet med ISP?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Olika ISP för </a:t>
            </a:r>
            <a:r>
              <a:rPr lang="sv-SE" dirty="0" err="1"/>
              <a:t>sfi</a:t>
            </a:r>
            <a:r>
              <a:rPr lang="sv-SE" dirty="0"/>
              <a:t>, grund, </a:t>
            </a:r>
            <a:r>
              <a:rPr lang="sv-SE" dirty="0" err="1"/>
              <a:t>gymn</a:t>
            </a:r>
            <a:r>
              <a:rPr lang="sv-SE" dirty="0"/>
              <a:t>, teori/yrke?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Hur bekant är du med Skolverkets material?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Hur arbetar du med ISP för elever från andra kommuner än Nacka?</a:t>
            </a:r>
          </a:p>
        </p:txBody>
      </p:sp>
    </p:spTree>
    <p:extLst>
      <p:ext uri="{BB962C8B-B14F-4D97-AF65-F5344CB8AC3E}">
        <p14:creationId xmlns:p14="http://schemas.microsoft.com/office/powerpoint/2010/main" val="751755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E7BD12FB-0BC5-D544-9749-3957AF1ACB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600" y="691527"/>
            <a:ext cx="3581400" cy="4451973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910" y="4494329"/>
            <a:ext cx="1440000" cy="454925"/>
          </a:xfrm>
          <a:prstGeom prst="rect">
            <a:avLst/>
          </a:prstGeom>
        </p:spPr>
      </p:pic>
      <p:sp>
        <p:nvSpPr>
          <p:cNvPr id="5" name="object 4"/>
          <p:cNvSpPr txBox="1">
            <a:spLocks/>
          </p:cNvSpPr>
          <p:nvPr/>
        </p:nvSpPr>
        <p:spPr>
          <a:xfrm>
            <a:off x="533400" y="361950"/>
            <a:ext cx="8457101" cy="659155"/>
          </a:xfrm>
          <a:prstGeom prst="rect">
            <a:avLst/>
          </a:prstGeom>
          <a:effectLst/>
        </p:spPr>
        <p:txBody>
          <a:bodyPr vert="horz" wrap="square" lIns="0" tIns="1270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sv-SE" sz="4200" dirty="0">
                <a:solidFill>
                  <a:srgbClr val="0070C0"/>
                </a:solidFill>
                <a:latin typeface="Gill Sans MT" charset="0"/>
                <a:ea typeface="Gill Sans MT" charset="0"/>
                <a:cs typeface="Gill Sans MT" charset="0"/>
              </a:rPr>
              <a:t>Önskat läge - workshop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BF0A193-C60D-438E-ACFF-D1E1E71E9EA9}"/>
              </a:ext>
            </a:extLst>
          </p:cNvPr>
          <p:cNvSpPr txBox="1"/>
          <p:nvPr/>
        </p:nvSpPr>
        <p:spPr>
          <a:xfrm>
            <a:off x="457200" y="1428750"/>
            <a:ext cx="5257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Kan vi använda Skolverkets mall?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Om ja, i befintlig eller reviderad form?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Om nej, varför inte?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Vad är nödvändigt att finns med i en ISP?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Övrig dokumentation om elev – var?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Kan det vara en och samma mall oberoende verksamhet?</a:t>
            </a:r>
          </a:p>
        </p:txBody>
      </p:sp>
    </p:spTree>
    <p:extLst>
      <p:ext uri="{BB962C8B-B14F-4D97-AF65-F5344CB8AC3E}">
        <p14:creationId xmlns:p14="http://schemas.microsoft.com/office/powerpoint/2010/main" val="1574423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E7BD12FB-0BC5-D544-9749-3957AF1ACB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600" y="691527"/>
            <a:ext cx="3581400" cy="4451973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910" y="4494329"/>
            <a:ext cx="1440000" cy="454925"/>
          </a:xfrm>
          <a:prstGeom prst="rect">
            <a:avLst/>
          </a:prstGeom>
        </p:spPr>
      </p:pic>
      <p:sp>
        <p:nvSpPr>
          <p:cNvPr id="5" name="object 4"/>
          <p:cNvSpPr txBox="1">
            <a:spLocks/>
          </p:cNvSpPr>
          <p:nvPr/>
        </p:nvSpPr>
        <p:spPr>
          <a:xfrm>
            <a:off x="533400" y="361950"/>
            <a:ext cx="8457101" cy="659155"/>
          </a:xfrm>
          <a:prstGeom prst="rect">
            <a:avLst/>
          </a:prstGeom>
          <a:effectLst/>
        </p:spPr>
        <p:txBody>
          <a:bodyPr vert="horz" wrap="square" lIns="0" tIns="1270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sv-SE" sz="4200" dirty="0">
                <a:solidFill>
                  <a:srgbClr val="0070C0"/>
                </a:solidFill>
                <a:latin typeface="Gill Sans MT" charset="0"/>
                <a:ea typeface="Gill Sans MT" charset="0"/>
                <a:cs typeface="Gill Sans MT" charset="0"/>
              </a:rPr>
              <a:t>Fortsättning ISP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1DEEFF8-4B3B-463E-B79D-5962BAF2F694}"/>
              </a:ext>
            </a:extLst>
          </p:cNvPr>
          <p:cNvSpPr txBox="1"/>
          <p:nvPr/>
        </p:nvSpPr>
        <p:spPr>
          <a:xfrm>
            <a:off x="533400" y="1428750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Sammanställa vad som kommit upp på dagens workshop.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Sammanfattning läggs upp på JUE-webben under juli.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Arbetet med ISP fortsätter under hösten 2018.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Ambitionen är att en digital mall ska finnas på plats under 2019.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6767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36455BD1040845B4F4EDA10701BC9C" ma:contentTypeVersion="6" ma:contentTypeDescription="Skapa ett nytt dokument." ma:contentTypeScope="" ma:versionID="bab7f937ec57f83289141ba3d09f80ee">
  <xsd:schema xmlns:xsd="http://www.w3.org/2001/XMLSchema" xmlns:xs="http://www.w3.org/2001/XMLSchema" xmlns:p="http://schemas.microsoft.com/office/2006/metadata/properties" xmlns:ns2="9551ed1f-6870-4d4b-8695-b6b94c3571bc" xmlns:ns3="f5bf316e-dd90-4964-9e47-a44fdd2acc8c" targetNamespace="http://schemas.microsoft.com/office/2006/metadata/properties" ma:root="true" ma:fieldsID="1460b6232ce101bc2b319b9f855d7efc" ns2:_="" ns3:_="">
    <xsd:import namespace="9551ed1f-6870-4d4b-8695-b6b94c3571bc"/>
    <xsd:import namespace="f5bf316e-dd90-4964-9e47-a44fdd2acc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1ed1f-6870-4d4b-8695-b6b94c3571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Senast delad per användare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Senast delad per tid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bf316e-dd90-4964-9e47-a44fdd2acc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AECC99-511C-4A4F-B2FE-C7E1C45E0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51ed1f-6870-4d4b-8695-b6b94c3571bc"/>
    <ds:schemaRef ds:uri="f5bf316e-dd90-4964-9e47-a44fdd2acc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BBCAA1-DFD5-4685-B5F5-783106DD22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BF2D95-80F5-4E62-BD27-28E399FE2DD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5180</TotalTime>
  <Words>440</Words>
  <Application>Microsoft Office PowerPoint</Application>
  <PresentationFormat>Bildspel på skärmen (16:9)</PresentationFormat>
  <Paragraphs>87</Paragraphs>
  <Slides>10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Gill Sans MT For Nacka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Palmberg-Broryd Klara</dc:creator>
  <cp:lastModifiedBy>Holmberg Jen</cp:lastModifiedBy>
  <cp:revision>433</cp:revision>
  <cp:lastPrinted>2018-01-17T10:45:39Z</cp:lastPrinted>
  <dcterms:created xsi:type="dcterms:W3CDTF">2018-01-11T12:41:11Z</dcterms:created>
  <dcterms:modified xsi:type="dcterms:W3CDTF">2018-06-15T13:49:22Z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2018-01-11T00:00:00Z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2018-01-11T00:00:00Z</vt:filetime>
  </property>
  <property fmtid="{D5CDD505-2E9C-101B-9397-08002B2CF9AE}" pid="5" name="ContentTypeId">
    <vt:lpwstr>0x010100B336455BD1040845B4F4EDA10701BC9C</vt:lpwstr>
  </property>
</Properties>
</file>