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57" r:id="rId4"/>
    <p:sldId id="262" r:id="rId5"/>
    <p:sldId id="267" r:id="rId6"/>
    <p:sldId id="263" r:id="rId7"/>
    <p:sldId id="264" r:id="rId8"/>
    <p:sldId id="265" r:id="rId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10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51E55-D8AC-480B-8273-C4EFE9693A3F}" type="datetimeFigureOut">
              <a:rPr lang="en-US" smtClean="0"/>
              <a:pPr/>
              <a:t>6/3/2016</a:t>
            </a:fld>
            <a:endParaRPr lang="en-US"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4190D-61C8-49E5-A1E7-0EC313CC3585}" type="slidenum">
              <a:rPr lang="en-US" smtClean="0"/>
              <a:pPr/>
              <a:t>‹#›</a:t>
            </a:fld>
            <a:endParaRPr lang="en-US" dirty="0"/>
          </a:p>
        </p:txBody>
      </p:sp>
    </p:spTree>
    <p:extLst>
      <p:ext uri="{BB962C8B-B14F-4D97-AF65-F5344CB8AC3E}">
        <p14:creationId xmlns:p14="http://schemas.microsoft.com/office/powerpoint/2010/main" val="99770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med kvarnhjul">
    <p:spTree>
      <p:nvGrpSpPr>
        <p:cNvPr id="1" name=""/>
        <p:cNvGrpSpPr/>
        <p:nvPr/>
      </p:nvGrpSpPr>
      <p:grpSpPr>
        <a:xfrm>
          <a:off x="0" y="0"/>
          <a:ext cx="0" cy="0"/>
          <a:chOff x="0" y="0"/>
          <a:chExt cx="0" cy="0"/>
        </a:xfrm>
      </p:grpSpPr>
      <p:pic>
        <p:nvPicPr>
          <p:cNvPr id="12" name="Bildobjekt 11" descr="Lila_va_ovre.png"/>
          <p:cNvPicPr>
            <a:picLocks noChangeAspect="1"/>
          </p:cNvPicPr>
          <p:nvPr userDrawn="1"/>
        </p:nvPicPr>
        <p:blipFill>
          <a:blip r:embed="rId2" cstate="print"/>
          <a:stretch>
            <a:fillRect/>
          </a:stretch>
        </p:blipFill>
        <p:spPr>
          <a:xfrm>
            <a:off x="251520" y="116632"/>
            <a:ext cx="1908000" cy="794743"/>
          </a:xfrm>
          <a:prstGeom prst="rect">
            <a:avLst/>
          </a:prstGeom>
        </p:spPr>
      </p:pic>
      <p:pic>
        <p:nvPicPr>
          <p:cNvPr id="13" name="Bildobjekt 12" descr="Orange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
        <p:nvSpPr>
          <p:cNvPr id="7" name="Rubrik 1"/>
          <p:cNvSpPr>
            <a:spLocks noGrp="1"/>
          </p:cNvSpPr>
          <p:nvPr>
            <p:ph type="title"/>
          </p:nvPr>
        </p:nvSpPr>
        <p:spPr>
          <a:xfrm>
            <a:off x="726964" y="1925960"/>
            <a:ext cx="7690072" cy="1143000"/>
          </a:xfrm>
        </p:spPr>
        <p:txBody>
          <a:bodyPr>
            <a:normAutofit/>
          </a:bodyPr>
          <a:lstStyle>
            <a:lvl1pPr algn="ctr">
              <a:defRPr sz="3600" baseline="0"/>
            </a:lvl1pPr>
          </a:lstStyle>
          <a:p>
            <a:r>
              <a:rPr lang="sv-SE" noProof="0" smtClean="0"/>
              <a:t>Klicka här för att ändra format</a:t>
            </a:r>
            <a:endParaRPr lang="sv-S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utan kvarnhjul">
    <p:spTree>
      <p:nvGrpSpPr>
        <p:cNvPr id="1" name=""/>
        <p:cNvGrpSpPr/>
        <p:nvPr/>
      </p:nvGrpSpPr>
      <p:grpSpPr>
        <a:xfrm>
          <a:off x="0" y="0"/>
          <a:ext cx="0" cy="0"/>
          <a:chOff x="0" y="0"/>
          <a:chExt cx="0" cy="0"/>
        </a:xfrm>
      </p:grpSpPr>
      <p:pic>
        <p:nvPicPr>
          <p:cNvPr id="8" name="Bildobjekt 7"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9" name="Rubrik 1"/>
          <p:cNvSpPr>
            <a:spLocks noGrp="1"/>
          </p:cNvSpPr>
          <p:nvPr>
            <p:ph type="title"/>
          </p:nvPr>
        </p:nvSpPr>
        <p:spPr>
          <a:xfrm>
            <a:off x="1130400" y="274638"/>
            <a:ext cx="7690072" cy="1130400"/>
          </a:xfrm>
        </p:spPr>
        <p:txBody>
          <a:bodyPr/>
          <a:lstStyle/>
          <a:p>
            <a:r>
              <a:rPr lang="sv-SE" noProof="0" smtClean="0"/>
              <a:t>Klicka här för att ändra format</a:t>
            </a:r>
            <a:endParaRPr lang="sv-SE" noProof="0"/>
          </a:p>
        </p:txBody>
      </p:sp>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250" b="1" cap="all"/>
            </a:lvl1pPr>
          </a:lstStyle>
          <a:p>
            <a:r>
              <a:rPr lang="sv-SE" noProof="0" smtClean="0"/>
              <a:t>Klicka här för att ändra format</a:t>
            </a:r>
            <a:endParaRPr lang="sv-SE" noProof="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noProof="0" smtClean="0"/>
              <a:t>Klicka här för att ändra format på bakgrundstexten</a:t>
            </a:r>
          </a:p>
        </p:txBody>
      </p:sp>
      <p:pic>
        <p:nvPicPr>
          <p:cNvPr id="10" name="Bildobjekt 9"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9" name="Platshållare för datum 3"/>
          <p:cNvSpPr>
            <a:spLocks noGrp="1"/>
          </p:cNvSpPr>
          <p:nvPr>
            <p:ph type="dt" sz="half" idx="10"/>
          </p:nvPr>
        </p:nvSpPr>
        <p:spPr>
          <a:xfrm>
            <a:off x="745232"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B95ED81E-9016-49F4-820C-D74A308CDA4B}" type="datetime1">
              <a:rPr lang="sv-SE" smtClean="0"/>
              <a:pPr/>
              <a:t>2016-06-03</a:t>
            </a:fld>
            <a:endParaRPr lang="sv-SE" dirty="0"/>
          </a:p>
        </p:txBody>
      </p:sp>
      <p:sp>
        <p:nvSpPr>
          <p:cNvPr id="11" name="Platshållare för bildnummer 5"/>
          <p:cNvSpPr>
            <a:spLocks noGrp="1"/>
          </p:cNvSpPr>
          <p:nvPr>
            <p:ph type="sldNum" sz="quarter" idx="12"/>
          </p:nvPr>
        </p:nvSpPr>
        <p:spPr>
          <a:xfrm>
            <a:off x="169168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2" name="Bildobjekt 11"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3" name="Rubrik 1"/>
          <p:cNvSpPr>
            <a:spLocks noGrp="1"/>
          </p:cNvSpPr>
          <p:nvPr>
            <p:ph type="title"/>
          </p:nvPr>
        </p:nvSpPr>
        <p:spPr>
          <a:xfrm>
            <a:off x="1130400" y="274638"/>
            <a:ext cx="7762080" cy="1143000"/>
          </a:xfrm>
        </p:spPr>
        <p:txBody>
          <a:bodyPr/>
          <a:lstStyle>
            <a:lvl1pPr>
              <a:defRPr baseline="0"/>
            </a:lvl1pPr>
          </a:lstStyle>
          <a:p>
            <a:r>
              <a:rPr lang="sv-SE" noProof="0" smtClean="0"/>
              <a:t>Klicka här för att ändra format</a:t>
            </a:r>
            <a:endParaRPr lang="sv-SE" noProof="0"/>
          </a:p>
        </p:txBody>
      </p:sp>
      <p:sp>
        <p:nvSpPr>
          <p:cNvPr id="14" name="Platshållare för text 2"/>
          <p:cNvSpPr>
            <a:spLocks noGrp="1"/>
          </p:cNvSpPr>
          <p:nvPr>
            <p:ph type="body" idx="1"/>
          </p:nvPr>
        </p:nvSpPr>
        <p:spPr>
          <a:xfrm>
            <a:off x="1130400" y="1535113"/>
            <a:ext cx="3744000" cy="639762"/>
          </a:xfrm>
        </p:spPr>
        <p:txBody>
          <a:bodyPr anchor="b">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smtClean="0"/>
              <a:t>Klicka här för att ändra format på bakgrundstexten</a:t>
            </a:r>
          </a:p>
        </p:txBody>
      </p:sp>
      <p:sp>
        <p:nvSpPr>
          <p:cNvPr id="15" name="Platshållare för innehåll 3"/>
          <p:cNvSpPr>
            <a:spLocks noGrp="1"/>
          </p:cNvSpPr>
          <p:nvPr>
            <p:ph sz="half" idx="2"/>
          </p:nvPr>
        </p:nvSpPr>
        <p:spPr>
          <a:xfrm>
            <a:off x="1130400" y="2174875"/>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6" name="Platshållare för text 4"/>
          <p:cNvSpPr>
            <a:spLocks noGrp="1"/>
          </p:cNvSpPr>
          <p:nvPr>
            <p:ph type="body" sz="quarter" idx="3"/>
          </p:nvPr>
        </p:nvSpPr>
        <p:spPr>
          <a:xfrm>
            <a:off x="5148064" y="1556792"/>
            <a:ext cx="374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smtClean="0"/>
              <a:t>Klicka här för att ändra format på bakgrundstexten</a:t>
            </a:r>
          </a:p>
        </p:txBody>
      </p:sp>
      <p:sp>
        <p:nvSpPr>
          <p:cNvPr id="17" name="Platshållare för innehåll 5"/>
          <p:cNvSpPr>
            <a:spLocks noGrp="1"/>
          </p:cNvSpPr>
          <p:nvPr>
            <p:ph sz="quarter" idx="4"/>
          </p:nvPr>
        </p:nvSpPr>
        <p:spPr>
          <a:xfrm>
            <a:off x="5148064" y="2204864"/>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pic>
        <p:nvPicPr>
          <p:cNvPr id="10" name="Bildobjekt 9"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1" name="Rubrik 1"/>
          <p:cNvSpPr>
            <a:spLocks noGrp="1"/>
          </p:cNvSpPr>
          <p:nvPr>
            <p:ph type="title"/>
          </p:nvPr>
        </p:nvSpPr>
        <p:spPr>
          <a:xfrm>
            <a:off x="1130400" y="273050"/>
            <a:ext cx="3081560" cy="1162050"/>
          </a:xfrm>
        </p:spPr>
        <p:txBody>
          <a:bodyPr anchor="b"/>
          <a:lstStyle>
            <a:lvl1pPr algn="l">
              <a:defRPr sz="2000" b="1" baseline="0"/>
            </a:lvl1pPr>
          </a:lstStyle>
          <a:p>
            <a:r>
              <a:rPr lang="sv-SE" noProof="0" smtClean="0"/>
              <a:t>Klicka här för att ändra format</a:t>
            </a:r>
            <a:endParaRPr lang="sv-SE" noProof="0"/>
          </a:p>
        </p:txBody>
      </p:sp>
      <p:sp>
        <p:nvSpPr>
          <p:cNvPr id="12" name="Platshållare för innehåll 2"/>
          <p:cNvSpPr>
            <a:spLocks noGrp="1"/>
          </p:cNvSpPr>
          <p:nvPr>
            <p:ph idx="1"/>
          </p:nvPr>
        </p:nvSpPr>
        <p:spPr>
          <a:xfrm>
            <a:off x="4499992" y="273050"/>
            <a:ext cx="4392488" cy="585311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3" name="Platshållare för text 3"/>
          <p:cNvSpPr>
            <a:spLocks noGrp="1"/>
          </p:cNvSpPr>
          <p:nvPr>
            <p:ph type="body" sz="half" idx="2"/>
          </p:nvPr>
        </p:nvSpPr>
        <p:spPr>
          <a:xfrm>
            <a:off x="1130400" y="1435100"/>
            <a:ext cx="3081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sp>
        <p:nvSpPr>
          <p:cNvPr id="14"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5"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4797152"/>
            <a:ext cx="5486400" cy="566738"/>
          </a:xfrm>
        </p:spPr>
        <p:txBody>
          <a:bodyPr anchor="b"/>
          <a:lstStyle>
            <a:lvl1pPr algn="l">
              <a:defRPr sz="2000" b="1"/>
            </a:lvl1pPr>
          </a:lstStyle>
          <a:p>
            <a:r>
              <a:rPr lang="sv-SE" noProof="0" smtClean="0"/>
              <a:t>Klicka här för att ändra format</a:t>
            </a:r>
            <a:endParaRPr lang="sv-SE" noProof="0"/>
          </a:p>
        </p:txBody>
      </p:sp>
      <p:sp>
        <p:nvSpPr>
          <p:cNvPr id="3" name="Platshållare för bild 2"/>
          <p:cNvSpPr>
            <a:spLocks noGrp="1"/>
          </p:cNvSpPr>
          <p:nvPr>
            <p:ph type="pic" idx="1"/>
          </p:nvPr>
        </p:nvSpPr>
        <p:spPr>
          <a:xfrm>
            <a:off x="1835696" y="620688"/>
            <a:ext cx="54429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835696" y="5373216"/>
            <a:ext cx="5486400" cy="804862"/>
          </a:xfrm>
        </p:spPr>
        <p:txBody>
          <a:bodyPr/>
          <a:lstStyle>
            <a:lvl1pPr marL="0" indent="0">
              <a:buNone/>
              <a:defRPr sz="1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pic>
        <p:nvPicPr>
          <p:cNvPr id="11" name="Bildobjekt 10"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2"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9" name="Bildobjekt 8"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0" name="Rubrik 1"/>
          <p:cNvSpPr>
            <a:spLocks noGrp="1"/>
          </p:cNvSpPr>
          <p:nvPr>
            <p:ph type="title"/>
          </p:nvPr>
        </p:nvSpPr>
        <p:spPr>
          <a:xfrm>
            <a:off x="1130400" y="274638"/>
            <a:ext cx="7762080" cy="1143000"/>
          </a:xfrm>
        </p:spPr>
        <p:txBody>
          <a:bodyPr/>
          <a:lstStyle/>
          <a:p>
            <a:r>
              <a:rPr lang="sv-SE" noProof="0" smtClean="0"/>
              <a:t>Klicka här för att ändra format</a:t>
            </a:r>
            <a:endParaRPr lang="sv-SE" noProof="0"/>
          </a:p>
        </p:txBody>
      </p:sp>
      <p:sp>
        <p:nvSpPr>
          <p:cNvPr id="11" name="Platshållare för lodrät text 2"/>
          <p:cNvSpPr>
            <a:spLocks noGrp="1"/>
          </p:cNvSpPr>
          <p:nvPr>
            <p:ph type="body" orient="vert" idx="1"/>
          </p:nvPr>
        </p:nvSpPr>
        <p:spPr>
          <a:xfrm>
            <a:off x="1130400" y="1600200"/>
            <a:ext cx="7762080" cy="4525963"/>
          </a:xfrm>
        </p:spPr>
        <p:txBody>
          <a:bodyPr vert="eaVert"/>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2"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3"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noProof="0" smtClean="0"/>
              <a:t>Klicka här för att ändra format</a:t>
            </a:r>
            <a:endParaRPr lang="sv-SE" noProof="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0" name="Bildobjekt 9"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med kvarnhjul">
    <p:spTree>
      <p:nvGrpSpPr>
        <p:cNvPr id="1" name=""/>
        <p:cNvGrpSpPr/>
        <p:nvPr/>
      </p:nvGrpSpPr>
      <p:grpSpPr>
        <a:xfrm>
          <a:off x="0" y="0"/>
          <a:ext cx="0" cy="0"/>
          <a:chOff x="0" y="0"/>
          <a:chExt cx="0" cy="0"/>
        </a:xfrm>
      </p:grpSpPr>
      <p:pic>
        <p:nvPicPr>
          <p:cNvPr id="11" name="Bildobjekt 10"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0" name="Rubrik 1"/>
          <p:cNvSpPr>
            <a:spLocks noGrp="1"/>
          </p:cNvSpPr>
          <p:nvPr>
            <p:ph type="title"/>
          </p:nvPr>
        </p:nvSpPr>
        <p:spPr>
          <a:xfrm>
            <a:off x="1130400" y="274638"/>
            <a:ext cx="7762080" cy="1143000"/>
          </a:xfrm>
        </p:spPr>
        <p:txBody>
          <a:bodyPr/>
          <a:lstStyle>
            <a:lvl1pPr algn="l">
              <a:defRPr/>
            </a:lvl1pPr>
          </a:lstStyle>
          <a:p>
            <a:r>
              <a:rPr lang="sv-SE" noProof="0" smtClean="0"/>
              <a:t>Klicka här för att ändra format</a:t>
            </a:r>
            <a:endParaRPr lang="sv-SE" noProof="0"/>
          </a:p>
        </p:txBody>
      </p:sp>
      <p:sp>
        <p:nvSpPr>
          <p:cNvPr id="12"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
        <p:nvSpPr>
          <p:cNvPr id="1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kvarnhjul">
    <p:spTree>
      <p:nvGrpSpPr>
        <p:cNvPr id="1" name=""/>
        <p:cNvGrpSpPr/>
        <p:nvPr/>
      </p:nvGrpSpPr>
      <p:grpSpPr>
        <a:xfrm>
          <a:off x="0" y="0"/>
          <a:ext cx="0" cy="0"/>
          <a:chOff x="0" y="0"/>
          <a:chExt cx="0" cy="0"/>
        </a:xfrm>
      </p:grpSpPr>
      <p:pic>
        <p:nvPicPr>
          <p:cNvPr id="10" name="Bildobjekt 9"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9" name="Rubrik 1"/>
          <p:cNvSpPr>
            <a:spLocks noGrp="1"/>
          </p:cNvSpPr>
          <p:nvPr>
            <p:ph type="title"/>
          </p:nvPr>
        </p:nvSpPr>
        <p:spPr>
          <a:xfrm>
            <a:off x="1130400" y="274638"/>
            <a:ext cx="7762080" cy="1143000"/>
          </a:xfrm>
        </p:spPr>
        <p:txBody>
          <a:bodyPr/>
          <a:lstStyle>
            <a:lvl1pPr algn="l">
              <a:defRPr baseline="0"/>
            </a:lvl1pPr>
          </a:lstStyle>
          <a:p>
            <a:r>
              <a:rPr lang="sv-SE" noProof="0" smtClean="0"/>
              <a:t>Klicka här för att ändra format</a:t>
            </a:r>
            <a:endParaRPr lang="sv-SE" noProof="0"/>
          </a:p>
        </p:txBody>
      </p:sp>
      <p:sp>
        <p:nvSpPr>
          <p:cNvPr id="11"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2"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med kvarnhjul">
    <p:spTree>
      <p:nvGrpSpPr>
        <p:cNvPr id="1" name=""/>
        <p:cNvGrpSpPr/>
        <p:nvPr/>
      </p:nvGrpSpPr>
      <p:grpSpPr>
        <a:xfrm>
          <a:off x="0" y="0"/>
          <a:ext cx="0" cy="0"/>
          <a:chOff x="0" y="0"/>
          <a:chExt cx="0" cy="0"/>
        </a:xfrm>
      </p:grpSpPr>
      <p:pic>
        <p:nvPicPr>
          <p:cNvPr id="11" name="Bildobjekt 10"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14"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5"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
        <p:nvSpPr>
          <p:cNvPr id="1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utan kvarnhjul">
    <p:spTree>
      <p:nvGrpSpPr>
        <p:cNvPr id="1" name=""/>
        <p:cNvGrpSpPr/>
        <p:nvPr/>
      </p:nvGrpSpPr>
      <p:grpSpPr>
        <a:xfrm>
          <a:off x="0" y="0"/>
          <a:ext cx="0" cy="0"/>
          <a:chOff x="0" y="0"/>
          <a:chExt cx="0" cy="0"/>
        </a:xfrm>
      </p:grpSpPr>
      <p:pic>
        <p:nvPicPr>
          <p:cNvPr id="11" name="Bildobjekt 10"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10"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12"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3"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
        <p:nvSpPr>
          <p:cNvPr id="15"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med kvarnhjul">
    <p:spTree>
      <p:nvGrpSpPr>
        <p:cNvPr id="1" name=""/>
        <p:cNvGrpSpPr/>
        <p:nvPr/>
      </p:nvGrpSpPr>
      <p:grpSpPr>
        <a:xfrm>
          <a:off x="0" y="0"/>
          <a:ext cx="0" cy="0"/>
          <a:chOff x="0" y="0"/>
          <a:chExt cx="0" cy="0"/>
        </a:xfrm>
      </p:grpSpPr>
      <p:pic>
        <p:nvPicPr>
          <p:cNvPr id="8" name="Bildobjekt 7"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utan kvarnhjul">
    <p:spTree>
      <p:nvGrpSpPr>
        <p:cNvPr id="1" name=""/>
        <p:cNvGrpSpPr/>
        <p:nvPr/>
      </p:nvGrpSpPr>
      <p:grpSpPr>
        <a:xfrm>
          <a:off x="0" y="0"/>
          <a:ext cx="0" cy="0"/>
          <a:chOff x="0" y="0"/>
          <a:chExt cx="0" cy="0"/>
        </a:xfrm>
      </p:grpSpPr>
      <p:pic>
        <p:nvPicPr>
          <p:cNvPr id="8" name="Bildobjekt 7"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och underrubrik med kvarnhjul">
    <p:spTree>
      <p:nvGrpSpPr>
        <p:cNvPr id="1" name=""/>
        <p:cNvGrpSpPr/>
        <p:nvPr/>
      </p:nvGrpSpPr>
      <p:grpSpPr>
        <a:xfrm>
          <a:off x="0" y="0"/>
          <a:ext cx="0" cy="0"/>
          <a:chOff x="0" y="0"/>
          <a:chExt cx="0" cy="0"/>
        </a:xfrm>
      </p:grpSpPr>
      <p:pic>
        <p:nvPicPr>
          <p:cNvPr id="9" name="Bildobjekt 8" descr="Lila_va_ovre.png"/>
          <p:cNvPicPr>
            <a:picLocks noChangeAspect="1"/>
          </p:cNvPicPr>
          <p:nvPr userDrawn="1"/>
        </p:nvPicPr>
        <p:blipFill>
          <a:blip r:embed="rId2" cstate="print"/>
          <a:stretch>
            <a:fillRect/>
          </a:stretch>
        </p:blipFill>
        <p:spPr>
          <a:xfrm>
            <a:off x="251520" y="116632"/>
            <a:ext cx="1908000" cy="794743"/>
          </a:xfrm>
          <a:prstGeom prst="rect">
            <a:avLst/>
          </a:prstGeom>
        </p:spPr>
      </p:pic>
      <p:pic>
        <p:nvPicPr>
          <p:cNvPr id="10" name="Bildobjekt 9" descr="Orange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sp>
        <p:nvSpPr>
          <p:cNvPr id="12" name="Rubrik 1"/>
          <p:cNvSpPr>
            <a:spLocks noGrp="1"/>
          </p:cNvSpPr>
          <p:nvPr>
            <p:ph type="ctrTitle"/>
          </p:nvPr>
        </p:nvSpPr>
        <p:spPr>
          <a:xfrm>
            <a:off x="685800" y="2160000"/>
            <a:ext cx="7772400" cy="1470025"/>
          </a:xfrm>
        </p:spPr>
        <p:txBody>
          <a:bodyPr>
            <a:normAutofit/>
          </a:bodyPr>
          <a:lstStyle>
            <a:lvl1pPr marL="0" algn="l" defTabSz="914400" rtl="0" eaLnBrk="1" latinLnBrk="0" hangingPunct="1">
              <a:lnSpc>
                <a:spcPts val="4000"/>
              </a:lnSpc>
              <a:spcBef>
                <a:spcPts val="0"/>
              </a:spcBef>
              <a:spcAft>
                <a:spcPts val="0"/>
              </a:spcAft>
              <a:defRPr lang="en-US" sz="3600" b="1" kern="0" spc="0" baseline="0" dirty="0" smtClean="0">
                <a:solidFill>
                  <a:schemeClr val="tx1"/>
                </a:solidFill>
                <a:latin typeface="Gill Sans MT"/>
                <a:ea typeface="+mn-ea"/>
                <a:cs typeface="+mn-cs"/>
              </a:defRPr>
            </a:lvl1pPr>
          </a:lstStyle>
          <a:p>
            <a:r>
              <a:rPr lang="sv-SE" noProof="0" smtClean="0"/>
              <a:t>Klicka här för att ändra format</a:t>
            </a:r>
            <a:endParaRPr lang="sv-SE" noProof="0"/>
          </a:p>
        </p:txBody>
      </p:sp>
      <p:sp>
        <p:nvSpPr>
          <p:cNvPr id="13" name="Underrubrik 2"/>
          <p:cNvSpPr>
            <a:spLocks noGrp="1"/>
          </p:cNvSpPr>
          <p:nvPr>
            <p:ph type="subTitle" idx="1"/>
          </p:nvPr>
        </p:nvSpPr>
        <p:spPr>
          <a:xfrm>
            <a:off x="687600" y="3933056"/>
            <a:ext cx="4136504" cy="1752600"/>
          </a:xfrm>
        </p:spPr>
        <p:txBody>
          <a:bodyPr vert="horz" lIns="91440" tIns="45720" rIns="91440" bIns="45720" rtlCol="0" anchor="ctr">
            <a:normAutofit/>
          </a:bodyPr>
          <a:lstStyle>
            <a:lvl1pPr marL="0" indent="0" algn="l" defTabSz="914400" rtl="0" eaLnBrk="1" latinLnBrk="0" hangingPunct="1">
              <a:lnSpc>
                <a:spcPts val="2400"/>
              </a:lnSpc>
              <a:spcBef>
                <a:spcPts val="0"/>
              </a:spcBef>
              <a:spcAft>
                <a:spcPts val="0"/>
              </a:spcAft>
              <a:buNone/>
              <a:defRPr lang="en-US" sz="2400" b="0" kern="0" spc="0" baseline="0" dirty="0" smtClean="0">
                <a:solidFill>
                  <a:schemeClr val="tx1"/>
                </a:solidFill>
                <a:latin typeface="Gill Sans M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Klicka här för att ändra format på underrubrik i bakgrunden</a:t>
            </a:r>
            <a:endParaRPr lang="sv-SE"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med kvarnhjul">
    <p:spTree>
      <p:nvGrpSpPr>
        <p:cNvPr id="1" name=""/>
        <p:cNvGrpSpPr/>
        <p:nvPr/>
      </p:nvGrpSpPr>
      <p:grpSpPr>
        <a:xfrm>
          <a:off x="0" y="0"/>
          <a:ext cx="0" cy="0"/>
          <a:chOff x="0" y="0"/>
          <a:chExt cx="0" cy="0"/>
        </a:xfrm>
      </p:grpSpPr>
      <p:pic>
        <p:nvPicPr>
          <p:cNvPr id="8" name="Bildobjekt 7" descr="Lila_sidfot.png"/>
          <p:cNvPicPr>
            <a:picLocks noChangeAspect="1"/>
          </p:cNvPicPr>
          <p:nvPr userDrawn="1"/>
        </p:nvPicPr>
        <p:blipFill>
          <a:blip r:embed="rId2" cstate="print"/>
          <a:stretch>
            <a:fillRect/>
          </a:stretch>
        </p:blipFill>
        <p:spPr>
          <a:xfrm>
            <a:off x="7524328" y="6237312"/>
            <a:ext cx="1260000" cy="524233"/>
          </a:xfrm>
          <a:prstGeom prst="rect">
            <a:avLst/>
          </a:prstGeom>
        </p:spPr>
      </p:pic>
      <p:sp>
        <p:nvSpPr>
          <p:cNvPr id="9" name="Rubrik 1"/>
          <p:cNvSpPr>
            <a:spLocks noGrp="1"/>
          </p:cNvSpPr>
          <p:nvPr>
            <p:ph type="title"/>
          </p:nvPr>
        </p:nvSpPr>
        <p:spPr>
          <a:xfrm>
            <a:off x="1130400" y="274638"/>
            <a:ext cx="7690072" cy="1130400"/>
          </a:xfrm>
        </p:spPr>
        <p:txBody>
          <a:bodyPr/>
          <a:lstStyle/>
          <a:p>
            <a:r>
              <a:rPr lang="sv-SE" noProof="0" smtClean="0"/>
              <a:t>Klicka här för att ändra format</a:t>
            </a:r>
            <a:endParaRPr lang="sv-SE" noProof="0"/>
          </a:p>
        </p:txBody>
      </p:sp>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2016-06-03</a:t>
            </a:fld>
            <a:endParaRPr lang="sv-SE" dirty="0"/>
          </a:p>
        </p:txBody>
      </p:sp>
      <p:pic>
        <p:nvPicPr>
          <p:cNvPr id="6" name="Bildobjekt 5"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noProof="0" smtClean="0"/>
              <a:t>Klicka här för att ändra format</a:t>
            </a:r>
            <a:endParaRPr lang="sv-SE" noProof="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8" name="Platshållare för datum 3"/>
          <p:cNvSpPr>
            <a:spLocks noGrp="1"/>
          </p:cNvSpPr>
          <p:nvPr>
            <p:ph type="dt" sz="half" idx="2"/>
          </p:nvPr>
        </p:nvSpPr>
        <p:spPr>
          <a:xfrm>
            <a:off x="457200" y="6356350"/>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100" baseline="0" smtClean="0">
                <a:solidFill>
                  <a:schemeClr val="tx1"/>
                </a:solidFill>
                <a:latin typeface="Gill Sans MT"/>
                <a:ea typeface="+mn-ea"/>
                <a:cs typeface="+mn-cs"/>
              </a:defRPr>
            </a:lvl1pPr>
          </a:lstStyle>
          <a:p>
            <a:fld id="{7D52571D-F6E9-4E55-9072-6039233C3AA6}" type="datetime1">
              <a:rPr lang="sv-SE" smtClean="0"/>
              <a:pPr/>
              <a:t>2016-06-03</a:t>
            </a:fld>
            <a:endParaRPr lang="sv-SE" dirty="0"/>
          </a:p>
        </p:txBody>
      </p:sp>
      <p:sp>
        <p:nvSpPr>
          <p:cNvPr id="9" name="Platshållare för bildnummer 5"/>
          <p:cNvSpPr>
            <a:spLocks noGrp="1"/>
          </p:cNvSpPr>
          <p:nvPr>
            <p:ph type="sldNum" sz="quarter" idx="4"/>
          </p:nvPr>
        </p:nvSpPr>
        <p:spPr>
          <a:xfrm>
            <a:off x="1403648" y="6356350"/>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73" r:id="rId3"/>
    <p:sldLayoutId id="2147483652" r:id="rId4"/>
    <p:sldLayoutId id="2147483674" r:id="rId5"/>
    <p:sldLayoutId id="2147483655" r:id="rId6"/>
    <p:sldLayoutId id="2147483675" r:id="rId7"/>
    <p:sldLayoutId id="2147483649" r:id="rId8"/>
    <p:sldLayoutId id="2147483654" r:id="rId9"/>
    <p:sldLayoutId id="2147483676" r:id="rId10"/>
    <p:sldLayoutId id="2147483651" r:id="rId11"/>
    <p:sldLayoutId id="2147483653" r:id="rId12"/>
    <p:sldLayoutId id="2147483656" r:id="rId13"/>
    <p:sldLayoutId id="2147483657" r:id="rId14"/>
    <p:sldLayoutId id="2147483658" r:id="rId15"/>
    <p:sldLayoutId id="2147483659" r:id="rId16"/>
  </p:sldLayoutIdLst>
  <p:hf sldNum="0" hdr="0" ftr="0" dt="0"/>
  <p:txStyles>
    <p:titleStyle>
      <a:lvl1pPr marL="0" algn="l" defTabSz="914400" rtl="0" eaLnBrk="1" latinLnBrk="0" hangingPunct="1">
        <a:lnSpc>
          <a:spcPts val="4000"/>
        </a:lnSpc>
        <a:spcBef>
          <a:spcPts val="0"/>
        </a:spcBef>
        <a:spcAft>
          <a:spcPts val="0"/>
        </a:spcAft>
        <a:buNone/>
        <a:defRPr lang="en-US" sz="3000" b="1" kern="0" spc="0" baseline="0" dirty="0" smtClean="0">
          <a:solidFill>
            <a:schemeClr val="tx1"/>
          </a:solidFill>
          <a:latin typeface="Gill Sans MT"/>
          <a:ea typeface="+mn-ea"/>
          <a:cs typeface="+mn-cs"/>
        </a:defRPr>
      </a:lvl1pPr>
    </p:titleStyle>
    <p:bodyStyle>
      <a:lvl1pPr marL="342900" indent="-342900" algn="l" defTabSz="914400" rtl="0" eaLnBrk="1" latinLnBrk="0" hangingPunct="1">
        <a:spcBef>
          <a:spcPct val="20000"/>
        </a:spcBef>
        <a:buFont typeface="Arial" pitchFamily="34" charset="0"/>
        <a:buChar char="•"/>
        <a:defRPr lang="sv-SE" sz="2800" b="0" kern="0" spc="0" baseline="0" dirty="0" smtClean="0">
          <a:solidFill>
            <a:schemeClr val="tx1"/>
          </a:solidFill>
          <a:latin typeface="Gill Sans MT"/>
          <a:ea typeface="+mn-ea"/>
          <a:cs typeface="+mn-cs"/>
        </a:defRPr>
      </a:lvl1pPr>
      <a:lvl2pPr marL="742950" indent="-285750" algn="l" defTabSz="914400" rtl="0" eaLnBrk="1" latinLnBrk="0" hangingPunct="1">
        <a:spcBef>
          <a:spcPct val="20000"/>
        </a:spcBef>
        <a:buFont typeface="Arial" pitchFamily="34" charset="0"/>
        <a:buChar char="–"/>
        <a:defRPr lang="sv-SE" sz="2400" b="0" kern="0" spc="0" baseline="0" dirty="0" smtClean="0">
          <a:solidFill>
            <a:schemeClr val="tx1"/>
          </a:solidFill>
          <a:latin typeface="Gill Sans MT"/>
          <a:ea typeface="+mn-ea"/>
          <a:cs typeface="+mn-cs"/>
        </a:defRPr>
      </a:lvl2pPr>
      <a:lvl3pPr marL="1143000" indent="-228600" algn="l" defTabSz="914400" rtl="0" eaLnBrk="1" latinLnBrk="0" hangingPunct="1">
        <a:spcBef>
          <a:spcPct val="20000"/>
        </a:spcBef>
        <a:buFont typeface="Arial" pitchFamily="34" charset="0"/>
        <a:buChar char="•"/>
        <a:defRPr lang="sv-SE" sz="2200" b="0" kern="0" spc="0" baseline="0" dirty="0" smtClean="0">
          <a:solidFill>
            <a:schemeClr val="tx1"/>
          </a:solidFill>
          <a:latin typeface="Gill Sans MT"/>
          <a:ea typeface="+mn-ea"/>
          <a:cs typeface="+mn-cs"/>
        </a:defRPr>
      </a:lvl3pPr>
      <a:lvl4pPr marL="1600200" indent="-228600" algn="l" defTabSz="914400" rtl="0" eaLnBrk="1" latinLnBrk="0" hangingPunct="1">
        <a:spcBef>
          <a:spcPct val="20000"/>
        </a:spcBef>
        <a:buFont typeface="Arial" pitchFamily="34" charset="0"/>
        <a:buChar char="–"/>
        <a:defRPr lang="sv-SE" sz="1800" b="0" kern="0" spc="0" baseline="0" dirty="0" smtClean="0">
          <a:solidFill>
            <a:schemeClr val="tx1"/>
          </a:solidFill>
          <a:latin typeface="Gill Sans MT"/>
          <a:ea typeface="+mn-ea"/>
          <a:cs typeface="+mn-cs"/>
        </a:defRPr>
      </a:lvl4pPr>
      <a:lvl5pPr marL="2057400" indent="-228600" algn="l" defTabSz="914400" rtl="0" eaLnBrk="1" latinLnBrk="0" hangingPunct="1">
        <a:spcBef>
          <a:spcPct val="20000"/>
        </a:spcBef>
        <a:buFont typeface="Arial" pitchFamily="34" charset="0"/>
        <a:buChar char="»"/>
        <a:defRPr lang="en-US" sz="1800" b="0" kern="0" spc="0" baseline="0" dirty="0" smtClean="0">
          <a:solidFill>
            <a:schemeClr val="tx1"/>
          </a:solidFill>
          <a:latin typeface="Gill Sans M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Kvalitetsarbetet under 2015-2016 och framåt</a:t>
            </a:r>
            <a:endParaRPr lang="sv-SE" dirty="0"/>
          </a:p>
        </p:txBody>
      </p:sp>
      <p:pic>
        <p:nvPicPr>
          <p:cNvPr id="3" name="Bildobjekt 2"/>
          <p:cNvPicPr>
            <a:picLocks noChangeAspect="1"/>
          </p:cNvPicPr>
          <p:nvPr/>
        </p:nvPicPr>
        <p:blipFill>
          <a:blip r:embed="rId2"/>
          <a:stretch>
            <a:fillRect/>
          </a:stretch>
        </p:blipFill>
        <p:spPr>
          <a:xfrm>
            <a:off x="0" y="3428521"/>
            <a:ext cx="4572638" cy="3429479"/>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670" y="188640"/>
            <a:ext cx="3571589" cy="7200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Arbets- och företagsenhetens kvalitetsarbete</a:t>
            </a:r>
            <a:endParaRPr lang="sv-SE" dirty="0"/>
          </a:p>
        </p:txBody>
      </p:sp>
      <p:sp>
        <p:nvSpPr>
          <p:cNvPr id="3" name="Platshållare för innehåll 2"/>
          <p:cNvSpPr>
            <a:spLocks noGrp="1"/>
          </p:cNvSpPr>
          <p:nvPr>
            <p:ph idx="1"/>
          </p:nvPr>
        </p:nvSpPr>
        <p:spPr/>
        <p:txBody>
          <a:bodyPr/>
          <a:lstStyle/>
          <a:p>
            <a:r>
              <a:rPr lang="sv-SE" dirty="0" smtClean="0"/>
              <a:t>Affärsmässighet</a:t>
            </a:r>
          </a:p>
          <a:p>
            <a:endParaRPr lang="sv-SE" dirty="0"/>
          </a:p>
          <a:p>
            <a:endParaRPr lang="sv-SE" dirty="0" smtClean="0"/>
          </a:p>
          <a:p>
            <a:endParaRPr lang="sv-SE" dirty="0"/>
          </a:p>
          <a:p>
            <a:endParaRPr lang="sv-SE" dirty="0" smtClean="0"/>
          </a:p>
          <a:p>
            <a:r>
              <a:rPr lang="sv-SE" dirty="0" smtClean="0"/>
              <a:t>Kunden är alltid i fokus!</a:t>
            </a:r>
            <a:endParaRPr lang="sv-SE" dirty="0"/>
          </a:p>
        </p:txBody>
      </p:sp>
      <p:sp>
        <p:nvSpPr>
          <p:cNvPr id="4" name="Rektangel 3"/>
          <p:cNvSpPr/>
          <p:nvPr/>
        </p:nvSpPr>
        <p:spPr>
          <a:xfrm>
            <a:off x="1130400" y="1772816"/>
            <a:ext cx="7762080" cy="2015936"/>
          </a:xfrm>
          <a:prstGeom prst="rect">
            <a:avLst/>
          </a:prstGeom>
        </p:spPr>
        <p:txBody>
          <a:bodyPr wrap="square">
            <a:spAutoFit/>
          </a:bodyPr>
          <a:lstStyle/>
          <a:p>
            <a:pPr>
              <a:lnSpc>
                <a:spcPts val="1500"/>
              </a:lnSpc>
              <a:spcAft>
                <a:spcPts val="0"/>
              </a:spcAft>
            </a:pPr>
            <a:endParaRPr lang="sv-SE" i="1" dirty="0" smtClean="0">
              <a:latin typeface="Garamond" panose="02020404030301010803" pitchFamily="18" charset="0"/>
              <a:ea typeface="Times New Roman" panose="02020603050405020304" pitchFamily="18" charset="0"/>
              <a:cs typeface="Times New Roman" panose="02020603050405020304" pitchFamily="18" charset="0"/>
            </a:endParaRPr>
          </a:p>
          <a:p>
            <a:pPr>
              <a:lnSpc>
                <a:spcPts val="1500"/>
              </a:lnSpc>
              <a:spcAft>
                <a:spcPts val="0"/>
              </a:spcAft>
            </a:pPr>
            <a:endParaRPr lang="sv-SE" i="1" dirty="0">
              <a:latin typeface="Garamond" panose="02020404030301010803" pitchFamily="18" charset="0"/>
              <a:ea typeface="Times New Roman" panose="02020603050405020304" pitchFamily="18" charset="0"/>
              <a:cs typeface="Times New Roman" panose="02020603050405020304" pitchFamily="18" charset="0"/>
            </a:endParaRPr>
          </a:p>
          <a:p>
            <a:pPr>
              <a:lnSpc>
                <a:spcPts val="1500"/>
              </a:lnSpc>
              <a:spcAft>
                <a:spcPts val="0"/>
              </a:spcAft>
            </a:pPr>
            <a:r>
              <a:rPr lang="sv-SE" i="1" dirty="0" smtClean="0">
                <a:latin typeface="Garamond" panose="02020404030301010803" pitchFamily="18" charset="0"/>
                <a:ea typeface="Times New Roman" panose="02020603050405020304" pitchFamily="18" charset="0"/>
                <a:cs typeface="Times New Roman" panose="02020603050405020304" pitchFamily="18" charset="0"/>
              </a:rPr>
              <a:t>Nacka </a:t>
            </a:r>
            <a:r>
              <a:rPr lang="sv-SE" i="1" dirty="0">
                <a:latin typeface="Garamond" panose="02020404030301010803" pitchFamily="18" charset="0"/>
                <a:ea typeface="Times New Roman" panose="02020603050405020304" pitchFamily="18" charset="0"/>
                <a:cs typeface="Times New Roman" panose="02020603050405020304" pitchFamily="18" charset="0"/>
              </a:rPr>
              <a:t>kommuns kvalitetsarbete </a:t>
            </a:r>
            <a:endParaRPr lang="sv-SE" dirty="0">
              <a:latin typeface="Garamond" panose="02020404030301010803" pitchFamily="18" charset="0"/>
              <a:ea typeface="Times New Roman" panose="02020603050405020304" pitchFamily="18" charset="0"/>
              <a:cs typeface="Times New Roman" panose="02020603050405020304" pitchFamily="18" charset="0"/>
            </a:endParaRPr>
          </a:p>
          <a:p>
            <a:pPr>
              <a:lnSpc>
                <a:spcPts val="1500"/>
              </a:lnSpc>
              <a:spcAft>
                <a:spcPts val="0"/>
              </a:spcAft>
            </a:pPr>
            <a:r>
              <a:rPr lang="sv-SE" dirty="0">
                <a:latin typeface="Garamond" panose="02020404030301010803" pitchFamily="18" charset="0"/>
                <a:ea typeface="Times New Roman" panose="02020603050405020304" pitchFamily="18" charset="0"/>
                <a:cs typeface="Times New Roman" panose="02020603050405020304" pitchFamily="18" charset="0"/>
              </a:rPr>
              <a:t>Nacka kommun och anordnarna har ett gemensamt intresse av att verksamhet och tjänster håller en hög kvalitet och att förbättringsarbete ständigt sker för nöjda nackabor och intressenter. Med systematiskt kvalitetsarbete säkerställs </a:t>
            </a:r>
            <a:r>
              <a:rPr lang="sv-SE" i="1" dirty="0">
                <a:latin typeface="Garamond" panose="02020404030301010803" pitchFamily="18" charset="0"/>
                <a:ea typeface="Times New Roman" panose="02020603050405020304" pitchFamily="18" charset="0"/>
                <a:cs typeface="Times New Roman" panose="02020603050405020304" pitchFamily="18" charset="0"/>
              </a:rPr>
              <a:t>dels</a:t>
            </a:r>
            <a:r>
              <a:rPr lang="sv-SE" dirty="0">
                <a:latin typeface="Garamond" panose="02020404030301010803" pitchFamily="18" charset="0"/>
                <a:ea typeface="Times New Roman" panose="02020603050405020304" pitchFamily="18" charset="0"/>
                <a:cs typeface="Times New Roman" panose="02020603050405020304" pitchFamily="18" charset="0"/>
              </a:rPr>
              <a:t> att gällande krav i lagar, förordningar och föreskrifter i området efterlevs, </a:t>
            </a:r>
            <a:r>
              <a:rPr lang="sv-SE" i="1" dirty="0">
                <a:latin typeface="Garamond" panose="02020404030301010803" pitchFamily="18" charset="0"/>
                <a:ea typeface="Times New Roman" panose="02020603050405020304" pitchFamily="18" charset="0"/>
                <a:cs typeface="Times New Roman" panose="02020603050405020304" pitchFamily="18" charset="0"/>
              </a:rPr>
              <a:t>dels</a:t>
            </a:r>
            <a:r>
              <a:rPr lang="sv-SE" dirty="0">
                <a:latin typeface="Garamond" panose="02020404030301010803" pitchFamily="18" charset="0"/>
                <a:ea typeface="Times New Roman" panose="02020603050405020304" pitchFamily="18" charset="0"/>
                <a:cs typeface="Times New Roman" panose="02020603050405020304" pitchFamily="18" charset="0"/>
              </a:rPr>
              <a:t> att </a:t>
            </a:r>
            <a:r>
              <a:rPr lang="sv-SE" dirty="0" smtClean="0">
                <a:latin typeface="Garamond" panose="02020404030301010803" pitchFamily="18" charset="0"/>
                <a:ea typeface="Times New Roman" panose="02020603050405020304" pitchFamily="18" charset="0"/>
                <a:cs typeface="Times New Roman" panose="02020603050405020304" pitchFamily="18" charset="0"/>
              </a:rPr>
              <a:t>lag och nämndens </a:t>
            </a:r>
            <a:r>
              <a:rPr lang="sv-SE" dirty="0">
                <a:latin typeface="Garamond" panose="02020404030301010803" pitchFamily="18" charset="0"/>
                <a:ea typeface="Times New Roman" panose="02020603050405020304" pitchFamily="18" charset="0"/>
                <a:cs typeface="Times New Roman" panose="02020603050405020304" pitchFamily="18" charset="0"/>
              </a:rPr>
              <a:t>vision, värderingar och mål verkställs. Genom att resultat och effekter följs upp, analyseras och kommuniceras med utförare och anordnare, kan välfärdsverksamheterna med gemensamma ambitioner utvecklas och förbättras. </a:t>
            </a:r>
            <a:endParaRPr lang="sv-SE"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5" name="Bildobjekt 4"/>
          <p:cNvPicPr>
            <a:picLocks noChangeAspect="1"/>
          </p:cNvPicPr>
          <p:nvPr/>
        </p:nvPicPr>
        <p:blipFill>
          <a:blip r:embed="rId2"/>
          <a:stretch>
            <a:fillRect/>
          </a:stretch>
        </p:blipFill>
        <p:spPr>
          <a:xfrm>
            <a:off x="5278530" y="4881326"/>
            <a:ext cx="548285" cy="1091539"/>
          </a:xfrm>
          <a:prstGeom prst="rect">
            <a:avLst/>
          </a:prstGeom>
        </p:spPr>
      </p:pic>
      <p:pic>
        <p:nvPicPr>
          <p:cNvPr id="6" name="Bildobjekt 5"/>
          <p:cNvPicPr>
            <a:picLocks noChangeAspect="1"/>
          </p:cNvPicPr>
          <p:nvPr/>
        </p:nvPicPr>
        <p:blipFill>
          <a:blip r:embed="rId3"/>
          <a:stretch>
            <a:fillRect/>
          </a:stretch>
        </p:blipFill>
        <p:spPr>
          <a:xfrm>
            <a:off x="5148064" y="4004529"/>
            <a:ext cx="3077166" cy="952928"/>
          </a:xfrm>
          <a:prstGeom prst="rect">
            <a:avLst/>
          </a:prstGeom>
        </p:spPr>
      </p:pic>
      <p:pic>
        <p:nvPicPr>
          <p:cNvPr id="7" name="Bildobjekt 6"/>
          <p:cNvPicPr>
            <a:picLocks noChangeAspect="1"/>
          </p:cNvPicPr>
          <p:nvPr/>
        </p:nvPicPr>
        <p:blipFill>
          <a:blip r:embed="rId4"/>
          <a:stretch>
            <a:fillRect/>
          </a:stretch>
        </p:blipFill>
        <p:spPr>
          <a:xfrm>
            <a:off x="5148064" y="6269208"/>
            <a:ext cx="2187842" cy="441308"/>
          </a:xfrm>
          <a:prstGeom prst="rect">
            <a:avLst/>
          </a:prstGeom>
        </p:spPr>
      </p:pic>
    </p:spTree>
    <p:extLst>
      <p:ext uri="{BB962C8B-B14F-4D97-AF65-F5344CB8AC3E}">
        <p14:creationId xmlns:p14="http://schemas.microsoft.com/office/powerpoint/2010/main" val="641837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b="5335"/>
          <a:stretch/>
        </p:blipFill>
        <p:spPr>
          <a:xfrm>
            <a:off x="7641704" y="3356992"/>
            <a:ext cx="1502296" cy="1371491"/>
          </a:xfrm>
          <a:prstGeom prst="rect">
            <a:avLst/>
          </a:prstGeom>
        </p:spPr>
      </p:pic>
      <p:sp>
        <p:nvSpPr>
          <p:cNvPr id="2" name="Rubrik 1"/>
          <p:cNvSpPr>
            <a:spLocks noGrp="1"/>
          </p:cNvSpPr>
          <p:nvPr>
            <p:ph type="title"/>
          </p:nvPr>
        </p:nvSpPr>
        <p:spPr/>
        <p:txBody>
          <a:bodyPr/>
          <a:lstStyle/>
          <a:p>
            <a:pPr algn="ctr"/>
            <a:r>
              <a:rPr lang="sv-SE" dirty="0" smtClean="0"/>
              <a:t>Läsåret 2015 - 2015</a:t>
            </a:r>
            <a:endParaRPr lang="sv-SE" dirty="0"/>
          </a:p>
        </p:txBody>
      </p:sp>
      <p:sp>
        <p:nvSpPr>
          <p:cNvPr id="3" name="Platshållare för innehåll 2"/>
          <p:cNvSpPr>
            <a:spLocks noGrp="1"/>
          </p:cNvSpPr>
          <p:nvPr>
            <p:ph idx="1"/>
          </p:nvPr>
        </p:nvSpPr>
        <p:spPr>
          <a:xfrm>
            <a:off x="1130400" y="1390329"/>
            <a:ext cx="7762080" cy="4525963"/>
          </a:xfrm>
        </p:spPr>
        <p:txBody>
          <a:bodyPr>
            <a:normAutofit fontScale="47500" lnSpcReduction="20000"/>
          </a:bodyPr>
          <a:lstStyle/>
          <a:p>
            <a:pPr marL="0" indent="0">
              <a:buNone/>
            </a:pPr>
            <a:r>
              <a:rPr lang="sv-SE" sz="2900" b="1" dirty="0"/>
              <a:t>Kvalitetsarbete i partnerskap med </a:t>
            </a:r>
            <a:r>
              <a:rPr lang="sv-SE" sz="2900" b="1" dirty="0" smtClean="0"/>
              <a:t>JUE</a:t>
            </a:r>
          </a:p>
          <a:p>
            <a:pPr marL="0" indent="0">
              <a:buNone/>
            </a:pPr>
            <a:r>
              <a:rPr lang="sv-SE" sz="2900" b="1" dirty="0" smtClean="0"/>
              <a:t>Tid: </a:t>
            </a:r>
          </a:p>
          <a:p>
            <a:r>
              <a:rPr lang="sv-SE" sz="2900" dirty="0" smtClean="0"/>
              <a:t>Verksamhets- och kvalitetsbesök hos JUE-arbete under hösten 2015, och hos JUE-utbildning under våren 2016. </a:t>
            </a:r>
          </a:p>
          <a:p>
            <a:pPr marL="0" indent="0">
              <a:buNone/>
            </a:pPr>
            <a:r>
              <a:rPr lang="sv-SE" sz="2900" b="1" dirty="0" smtClean="0"/>
              <a:t>Deltagare: </a:t>
            </a:r>
          </a:p>
          <a:p>
            <a:r>
              <a:rPr lang="sv-SE" sz="2900" dirty="0" smtClean="0"/>
              <a:t>Ledning, anställda </a:t>
            </a:r>
            <a:r>
              <a:rPr lang="sv-SE" sz="2900" dirty="0"/>
              <a:t>och </a:t>
            </a:r>
            <a:r>
              <a:rPr lang="sv-SE" sz="2900" dirty="0" smtClean="0"/>
              <a:t>kvalitetspersoner deltog, JUE avgör sin egen krets.</a:t>
            </a:r>
          </a:p>
          <a:p>
            <a:pPr marL="0" indent="0">
              <a:buNone/>
            </a:pPr>
            <a:r>
              <a:rPr lang="sv-SE" sz="2900" b="1" dirty="0" smtClean="0"/>
              <a:t>Metod:</a:t>
            </a:r>
            <a:r>
              <a:rPr lang="sv-SE" sz="2900" b="1" i="1" dirty="0" smtClean="0"/>
              <a:t> </a:t>
            </a:r>
          </a:p>
          <a:p>
            <a:r>
              <a:rPr lang="sv-SE" sz="2900" i="1" dirty="0"/>
              <a:t>Strukturerad dialog </a:t>
            </a:r>
            <a:r>
              <a:rPr lang="sv-SE" sz="2900" dirty="0"/>
              <a:t>med gemensam reflektion och spaning efter bra! förbättringsbehov och slöserier</a:t>
            </a:r>
          </a:p>
          <a:p>
            <a:r>
              <a:rPr lang="sv-SE" sz="2900" i="1" dirty="0" smtClean="0"/>
              <a:t>Strukturerat </a:t>
            </a:r>
            <a:r>
              <a:rPr lang="sv-SE" sz="2900" i="1" dirty="0"/>
              <a:t>underlag </a:t>
            </a:r>
            <a:r>
              <a:rPr lang="sv-SE" sz="2900" dirty="0"/>
              <a:t>till uppföljning, analys, reflektion och dialog:</a:t>
            </a:r>
          </a:p>
          <a:p>
            <a:pPr lvl="1"/>
            <a:r>
              <a:rPr lang="sv-SE" sz="2900" dirty="0"/>
              <a:t>Presentation</a:t>
            </a:r>
          </a:p>
          <a:p>
            <a:pPr lvl="1"/>
            <a:r>
              <a:rPr lang="sv-SE" sz="2900" dirty="0"/>
              <a:t>Värdegrund</a:t>
            </a:r>
          </a:p>
          <a:p>
            <a:pPr lvl="1"/>
            <a:r>
              <a:rPr lang="sv-SE" sz="2900" dirty="0"/>
              <a:t>Mål och uppdrag</a:t>
            </a:r>
          </a:p>
          <a:p>
            <a:pPr lvl="1"/>
            <a:r>
              <a:rPr lang="sv-SE" sz="2900" dirty="0"/>
              <a:t>Resultat </a:t>
            </a:r>
            <a:r>
              <a:rPr lang="sv-SE" sz="2900" dirty="0" smtClean="0"/>
              <a:t>(faktabaserad </a:t>
            </a:r>
            <a:r>
              <a:rPr lang="sv-SE" sz="2900" dirty="0"/>
              <a:t>information: resultat och mått från </a:t>
            </a:r>
            <a:r>
              <a:rPr lang="sv-SE" sz="2900" dirty="0" smtClean="0"/>
              <a:t>uppföljning, synpunkter </a:t>
            </a:r>
            <a:r>
              <a:rPr lang="sv-SE" sz="2900" dirty="0"/>
              <a:t>från kunder och andra </a:t>
            </a:r>
            <a:r>
              <a:rPr lang="sv-SE" sz="2900" dirty="0" smtClean="0"/>
              <a:t>intressenter, avvikelser </a:t>
            </a:r>
            <a:r>
              <a:rPr lang="sv-SE" sz="2900" dirty="0"/>
              <a:t>och </a:t>
            </a:r>
            <a:r>
              <a:rPr lang="sv-SE" sz="2900" dirty="0" smtClean="0"/>
              <a:t>incidenter, seriositet)</a:t>
            </a:r>
            <a:endParaRPr lang="sv-SE" sz="2900" dirty="0"/>
          </a:p>
          <a:p>
            <a:pPr lvl="1"/>
            <a:r>
              <a:rPr lang="sv-SE" sz="2900" dirty="0"/>
              <a:t>Förbättringsområden</a:t>
            </a:r>
          </a:p>
          <a:p>
            <a:pPr lvl="1"/>
            <a:r>
              <a:rPr lang="sv-SE" sz="2900" dirty="0"/>
              <a:t>Utvärdering av denna gemensamma uppföljningsmetod</a:t>
            </a:r>
          </a:p>
          <a:p>
            <a:pPr marL="0" indent="0">
              <a:buNone/>
            </a:pPr>
            <a:endParaRPr lang="sv-SE" sz="2900" b="1" dirty="0" smtClean="0"/>
          </a:p>
          <a:p>
            <a:pPr marL="0" indent="0">
              <a:buNone/>
            </a:pPr>
            <a:endParaRPr lang="sv-SE" sz="2900" b="1" dirty="0"/>
          </a:p>
          <a:p>
            <a:pPr marL="0" indent="0">
              <a:buNone/>
            </a:pPr>
            <a:r>
              <a:rPr lang="sv-SE" sz="2900" b="1" dirty="0" smtClean="0"/>
              <a:t>Utfall:</a:t>
            </a:r>
          </a:p>
          <a:p>
            <a:r>
              <a:rPr lang="sv-SE" sz="2900" dirty="0" smtClean="0"/>
              <a:t>Samsyn</a:t>
            </a:r>
          </a:p>
          <a:p>
            <a:endParaRPr lang="sv-SE" dirty="0"/>
          </a:p>
          <a:p>
            <a:endParaRPr lang="sv-SE" dirty="0" smtClean="0"/>
          </a:p>
          <a:p>
            <a:endParaRPr lang="sv-SE" dirty="0" smtClean="0"/>
          </a:p>
          <a:p>
            <a:endParaRPr lang="sv-SE" dirty="0" smtClean="0"/>
          </a:p>
          <a:p>
            <a:endParaRPr lang="sv-SE" dirty="0" smtClean="0"/>
          </a:p>
          <a:p>
            <a:endParaRPr lang="sv-SE" dirty="0"/>
          </a:p>
        </p:txBody>
      </p:sp>
      <p:pic>
        <p:nvPicPr>
          <p:cNvPr id="4" name="Bildobjekt 3"/>
          <p:cNvPicPr>
            <a:picLocks noChangeAspect="1"/>
          </p:cNvPicPr>
          <p:nvPr/>
        </p:nvPicPr>
        <p:blipFill>
          <a:blip r:embed="rId3"/>
          <a:stretch>
            <a:fillRect/>
          </a:stretch>
        </p:blipFill>
        <p:spPr>
          <a:xfrm>
            <a:off x="2267744" y="4869160"/>
            <a:ext cx="1806161" cy="1800200"/>
          </a:xfrm>
          <a:prstGeom prst="rect">
            <a:avLst/>
          </a:prstGeom>
        </p:spPr>
      </p:pic>
      <p:pic>
        <p:nvPicPr>
          <p:cNvPr id="6" name="Bildobjekt 5"/>
          <p:cNvPicPr>
            <a:picLocks noChangeAspect="1"/>
          </p:cNvPicPr>
          <p:nvPr/>
        </p:nvPicPr>
        <p:blipFill>
          <a:blip r:embed="rId4"/>
          <a:stretch>
            <a:fillRect/>
          </a:stretch>
        </p:blipFill>
        <p:spPr>
          <a:xfrm>
            <a:off x="5211249" y="6224313"/>
            <a:ext cx="2188654" cy="4450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Varför samsyn?</a:t>
            </a:r>
            <a:endParaRPr lang="sv-SE" dirty="0"/>
          </a:p>
        </p:txBody>
      </p:sp>
      <p:sp>
        <p:nvSpPr>
          <p:cNvPr id="3" name="Platshållare för innehåll 2"/>
          <p:cNvSpPr>
            <a:spLocks noGrp="1"/>
          </p:cNvSpPr>
          <p:nvPr>
            <p:ph idx="1"/>
          </p:nvPr>
        </p:nvSpPr>
        <p:spPr>
          <a:xfrm>
            <a:off x="1043608" y="1268760"/>
            <a:ext cx="7762080" cy="4525963"/>
          </a:xfrm>
        </p:spPr>
        <p:txBody>
          <a:bodyPr/>
          <a:lstStyle/>
          <a:p>
            <a:r>
              <a:rPr lang="sv-SE" dirty="0" smtClean="0"/>
              <a:t>För att uppnå kvalitet i sina tjänster måste man veta vad man ska sträva efter</a:t>
            </a:r>
          </a:p>
          <a:p>
            <a:r>
              <a:rPr lang="sv-SE" dirty="0" smtClean="0"/>
              <a:t>Definiera därför </a:t>
            </a:r>
            <a:r>
              <a:rPr lang="sv-SE" i="1" dirty="0" smtClean="0"/>
              <a:t>vilka faktorer </a:t>
            </a:r>
            <a:r>
              <a:rPr lang="sv-SE" dirty="0" smtClean="0"/>
              <a:t>som påverkar goda resultat och hur organisationens kunder upplever kvalitén</a:t>
            </a:r>
          </a:p>
          <a:p>
            <a:r>
              <a:rPr lang="sv-SE" dirty="0" smtClean="0"/>
              <a:t>Måste kunna kommuniceras till både kunder, partners  </a:t>
            </a:r>
          </a:p>
          <a:p>
            <a:pPr marL="0" indent="0">
              <a:buNone/>
            </a:pPr>
            <a:r>
              <a:rPr lang="sv-SE" dirty="0" smtClean="0"/>
              <a:t>   och anställda</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3" y="3968528"/>
            <a:ext cx="4104456" cy="2716981"/>
          </a:xfrm>
          <a:prstGeom prst="rect">
            <a:avLst/>
          </a:prstGeom>
        </p:spPr>
      </p:pic>
      <p:pic>
        <p:nvPicPr>
          <p:cNvPr id="5" name="Bildobjekt 4"/>
          <p:cNvPicPr>
            <a:picLocks noChangeAspect="1"/>
          </p:cNvPicPr>
          <p:nvPr/>
        </p:nvPicPr>
        <p:blipFill>
          <a:blip r:embed="rId3"/>
          <a:stretch>
            <a:fillRect/>
          </a:stretch>
        </p:blipFill>
        <p:spPr>
          <a:xfrm>
            <a:off x="251520" y="6240462"/>
            <a:ext cx="2188654" cy="445047"/>
          </a:xfrm>
          <a:prstGeom prst="rect">
            <a:avLst/>
          </a:prstGeom>
        </p:spPr>
      </p:pic>
    </p:spTree>
    <p:extLst>
      <p:ext uri="{BB962C8B-B14F-4D97-AF65-F5344CB8AC3E}">
        <p14:creationId xmlns:p14="http://schemas.microsoft.com/office/powerpoint/2010/main" val="1885676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Sammanfattningsvis</a:t>
            </a:r>
            <a:endParaRPr lang="sv-SE" dirty="0"/>
          </a:p>
        </p:txBody>
      </p:sp>
      <p:sp>
        <p:nvSpPr>
          <p:cNvPr id="3" name="Platshållare för innehåll 2"/>
          <p:cNvSpPr>
            <a:spLocks noGrp="1"/>
          </p:cNvSpPr>
          <p:nvPr>
            <p:ph idx="1"/>
          </p:nvPr>
        </p:nvSpPr>
        <p:spPr>
          <a:xfrm>
            <a:off x="1130400" y="1052736"/>
            <a:ext cx="7762080" cy="4525963"/>
          </a:xfrm>
        </p:spPr>
        <p:txBody>
          <a:bodyPr>
            <a:noAutofit/>
          </a:bodyPr>
          <a:lstStyle/>
          <a:p>
            <a:pPr marL="0" indent="0">
              <a:buNone/>
            </a:pPr>
            <a:r>
              <a:rPr lang="sv-SE" sz="2000" i="1" dirty="0" smtClean="0"/>
              <a:t>Vuxenskolan</a:t>
            </a:r>
          </a:p>
          <a:p>
            <a:r>
              <a:rPr lang="sv-SE" sz="2000" dirty="0" smtClean="0"/>
              <a:t>Hög måluppfyllnadsgrad </a:t>
            </a:r>
            <a:r>
              <a:rPr lang="sv-SE" sz="2000" dirty="0"/>
              <a:t>avseende </a:t>
            </a:r>
            <a:r>
              <a:rPr lang="sv-SE" sz="2000" dirty="0" smtClean="0"/>
              <a:t>nationella och </a:t>
            </a:r>
            <a:r>
              <a:rPr lang="sv-SE" sz="2000" dirty="0"/>
              <a:t>kommunala mål</a:t>
            </a:r>
            <a:r>
              <a:rPr lang="sv-SE" sz="2000" dirty="0" smtClean="0"/>
              <a:t>, </a:t>
            </a:r>
            <a:r>
              <a:rPr lang="sv-SE" sz="2000" dirty="0"/>
              <a:t>Skolornas resultat är goda och genomsnittet i Nacka ligger </a:t>
            </a:r>
            <a:r>
              <a:rPr lang="sv-SE" sz="2000" dirty="0" smtClean="0"/>
              <a:t>högre </a:t>
            </a:r>
            <a:r>
              <a:rPr lang="sv-SE" sz="2000" dirty="0"/>
              <a:t>än länsgenomsnittet. </a:t>
            </a:r>
            <a:endParaRPr lang="sv-SE" sz="2000" dirty="0" smtClean="0"/>
          </a:p>
          <a:p>
            <a:r>
              <a:rPr lang="sv-SE" sz="2000" dirty="0" smtClean="0"/>
              <a:t>Avbrotten</a:t>
            </a:r>
            <a:r>
              <a:rPr lang="sv-SE" sz="2000" dirty="0"/>
              <a:t>, </a:t>
            </a:r>
            <a:r>
              <a:rPr lang="sv-SE" sz="2000" dirty="0" smtClean="0"/>
              <a:t>är trots </a:t>
            </a:r>
            <a:r>
              <a:rPr lang="sv-SE" sz="2000" dirty="0"/>
              <a:t>förbättringar, </a:t>
            </a:r>
            <a:r>
              <a:rPr lang="sv-SE" sz="2000" dirty="0" smtClean="0"/>
              <a:t>för </a:t>
            </a:r>
            <a:r>
              <a:rPr lang="sv-SE" sz="2000" dirty="0"/>
              <a:t>många. </a:t>
            </a:r>
            <a:endParaRPr lang="sv-SE" sz="2000" dirty="0" smtClean="0"/>
          </a:p>
          <a:p>
            <a:r>
              <a:rPr lang="sv-SE" sz="2000" dirty="0" smtClean="0"/>
              <a:t>Vissa </a:t>
            </a:r>
            <a:r>
              <a:rPr lang="sv-SE" sz="2000" dirty="0"/>
              <a:t>skolor redovisar mycket goda resultat, </a:t>
            </a:r>
            <a:r>
              <a:rPr lang="sv-SE" sz="2000" dirty="0" smtClean="0"/>
              <a:t>(ledning </a:t>
            </a:r>
            <a:r>
              <a:rPr lang="sv-SE" sz="2000" dirty="0"/>
              <a:t>med fokus på eleven, strukturerad verksamhet och en lärande </a:t>
            </a:r>
            <a:r>
              <a:rPr lang="sv-SE" sz="2000" dirty="0" smtClean="0"/>
              <a:t>skolmiljö)</a:t>
            </a:r>
          </a:p>
          <a:p>
            <a:pPr marL="0" indent="0">
              <a:buNone/>
            </a:pPr>
            <a:r>
              <a:rPr lang="sv-SE" sz="2000" i="1" dirty="0" smtClean="0"/>
              <a:t>Arbetsmarknadsinsatser</a:t>
            </a:r>
            <a:endParaRPr lang="sv-SE" sz="2000" i="1" dirty="0" smtClean="0"/>
          </a:p>
          <a:p>
            <a:r>
              <a:rPr lang="sv-SE" sz="2000" dirty="0" smtClean="0"/>
              <a:t>76 procent ut till arbete, studier och företagande (70</a:t>
            </a:r>
            <a:r>
              <a:rPr lang="sv-SE" sz="2000" dirty="0" smtClean="0"/>
              <a:t>)</a:t>
            </a:r>
          </a:p>
          <a:p>
            <a:r>
              <a:rPr lang="sv-SE" sz="2000" dirty="0" smtClean="0"/>
              <a:t>Nöjdhetsgraden god</a:t>
            </a:r>
            <a:endParaRPr lang="sv-SE" sz="2000" dirty="0" smtClean="0"/>
          </a:p>
          <a:p>
            <a:pPr marL="0" indent="0">
              <a:buNone/>
            </a:pPr>
            <a:r>
              <a:rPr lang="sv-SE" sz="2000" i="1" dirty="0" smtClean="0"/>
              <a:t>Alla JUE</a:t>
            </a:r>
            <a:endParaRPr lang="sv-SE" sz="2000" i="1" dirty="0" smtClean="0"/>
          </a:p>
          <a:p>
            <a:r>
              <a:rPr lang="sv-SE" sz="2000" dirty="0" smtClean="0"/>
              <a:t>Kundfokus </a:t>
            </a:r>
            <a:r>
              <a:rPr lang="sv-SE" sz="2000" dirty="0" smtClean="0"/>
              <a:t>och individorienterade insatser </a:t>
            </a:r>
            <a:r>
              <a:rPr lang="sv-SE" sz="2000" dirty="0" smtClean="0"/>
              <a:t>– tjänstedesign</a:t>
            </a:r>
          </a:p>
          <a:p>
            <a:r>
              <a:rPr lang="sv-SE" sz="2000" dirty="0" err="1" smtClean="0"/>
              <a:t>JUEs</a:t>
            </a:r>
            <a:r>
              <a:rPr lang="sv-SE" sz="2000" dirty="0" smtClean="0"/>
              <a:t> systematiska </a:t>
            </a:r>
            <a:r>
              <a:rPr lang="sv-SE" sz="2000" dirty="0"/>
              <a:t>arbete med bransch- och arbetslivskontakter behöver förbättras. </a:t>
            </a:r>
            <a:endParaRPr lang="sv-SE" sz="2000" dirty="0" smtClean="0"/>
          </a:p>
          <a:p>
            <a:r>
              <a:rPr lang="sv-SE" sz="2000" dirty="0"/>
              <a:t>Nacka kommun har ett stort utbud av valbara kurser och skolor</a:t>
            </a:r>
          </a:p>
          <a:p>
            <a:endParaRPr lang="sv-SE" sz="2000" dirty="0"/>
          </a:p>
          <a:p>
            <a:endParaRPr lang="sv-SE" sz="2000" dirty="0" smtClean="0"/>
          </a:p>
        </p:txBody>
      </p:sp>
    </p:spTree>
    <p:extLst>
      <p:ext uri="{BB962C8B-B14F-4D97-AF65-F5344CB8AC3E}">
        <p14:creationId xmlns:p14="http://schemas.microsoft.com/office/powerpoint/2010/main" val="2713143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b="5335"/>
          <a:stretch/>
        </p:blipFill>
        <p:spPr>
          <a:xfrm>
            <a:off x="6305576" y="3986626"/>
            <a:ext cx="1502296" cy="1371491"/>
          </a:xfrm>
          <a:prstGeom prst="rect">
            <a:avLst/>
          </a:prstGeom>
        </p:spPr>
      </p:pic>
      <p:sp>
        <p:nvSpPr>
          <p:cNvPr id="2" name="Rubrik 1"/>
          <p:cNvSpPr>
            <a:spLocks noGrp="1"/>
          </p:cNvSpPr>
          <p:nvPr>
            <p:ph type="title"/>
          </p:nvPr>
        </p:nvSpPr>
        <p:spPr/>
        <p:txBody>
          <a:bodyPr/>
          <a:lstStyle/>
          <a:p>
            <a:pPr algn="ctr"/>
            <a:r>
              <a:rPr lang="sv-SE" dirty="0" smtClean="0"/>
              <a:t>Hur jobbar vi framåt</a:t>
            </a:r>
            <a:endParaRPr lang="sv-SE" dirty="0"/>
          </a:p>
        </p:txBody>
      </p:sp>
      <p:sp>
        <p:nvSpPr>
          <p:cNvPr id="3" name="Platshållare för innehåll 2"/>
          <p:cNvSpPr>
            <a:spLocks noGrp="1"/>
          </p:cNvSpPr>
          <p:nvPr>
            <p:ph idx="1"/>
          </p:nvPr>
        </p:nvSpPr>
        <p:spPr>
          <a:xfrm>
            <a:off x="1130400" y="1390329"/>
            <a:ext cx="7762080" cy="4525963"/>
          </a:xfrm>
        </p:spPr>
        <p:txBody>
          <a:bodyPr>
            <a:normAutofit fontScale="40000" lnSpcReduction="20000"/>
          </a:bodyPr>
          <a:lstStyle/>
          <a:p>
            <a:pPr marL="0" indent="0">
              <a:buNone/>
            </a:pPr>
            <a:r>
              <a:rPr lang="sv-SE" sz="3300" b="1" dirty="0"/>
              <a:t>Kvalitetsarbete i partnerskap med </a:t>
            </a:r>
            <a:r>
              <a:rPr lang="sv-SE" sz="3300" b="1" dirty="0" smtClean="0"/>
              <a:t>JUE</a:t>
            </a:r>
          </a:p>
          <a:p>
            <a:pPr marL="0" indent="0">
              <a:buNone/>
            </a:pPr>
            <a:r>
              <a:rPr lang="sv-SE" sz="3300" b="1" dirty="0" smtClean="0"/>
              <a:t>Tid: </a:t>
            </a:r>
          </a:p>
          <a:p>
            <a:r>
              <a:rPr lang="sv-SE" sz="3300" dirty="0" smtClean="0"/>
              <a:t>Verksamhets- och kvalitetsbesök hos </a:t>
            </a:r>
            <a:r>
              <a:rPr lang="sv-SE" sz="3300" dirty="0" smtClean="0">
                <a:solidFill>
                  <a:srgbClr val="C00000"/>
                </a:solidFill>
              </a:rPr>
              <a:t>JUE-utbildning under hösten 2016, och hos JUE-arbete under våren 2017. </a:t>
            </a:r>
          </a:p>
          <a:p>
            <a:pPr marL="0" indent="0">
              <a:buNone/>
            </a:pPr>
            <a:r>
              <a:rPr lang="sv-SE" sz="3300" b="1" dirty="0" smtClean="0"/>
              <a:t>Deltagare: </a:t>
            </a:r>
          </a:p>
          <a:p>
            <a:r>
              <a:rPr lang="sv-SE" sz="3300" dirty="0" smtClean="0"/>
              <a:t>Ledning, anställda </a:t>
            </a:r>
            <a:r>
              <a:rPr lang="sv-SE" sz="3300" dirty="0"/>
              <a:t>och </a:t>
            </a:r>
            <a:r>
              <a:rPr lang="sv-SE" sz="3300" dirty="0" smtClean="0"/>
              <a:t>kvalitetspersoner deltog, JUE avgör sin egen krets, + Nacka och Värmdö kommuner</a:t>
            </a:r>
          </a:p>
          <a:p>
            <a:pPr marL="0" indent="0">
              <a:buNone/>
            </a:pPr>
            <a:r>
              <a:rPr lang="sv-SE" sz="3300" b="1" dirty="0" smtClean="0"/>
              <a:t>Metod:</a:t>
            </a:r>
            <a:r>
              <a:rPr lang="sv-SE" sz="3300" b="1" i="1" dirty="0" smtClean="0"/>
              <a:t> </a:t>
            </a:r>
          </a:p>
          <a:p>
            <a:r>
              <a:rPr lang="sv-SE" sz="3300" i="1" dirty="0"/>
              <a:t>Strukturerad dialog </a:t>
            </a:r>
            <a:r>
              <a:rPr lang="sv-SE" sz="3300" dirty="0"/>
              <a:t>med gemensam reflektion och spaning efter bra! förbättringsbehov och slöserier</a:t>
            </a:r>
          </a:p>
          <a:p>
            <a:r>
              <a:rPr lang="sv-SE" sz="3300" i="1" dirty="0" smtClean="0"/>
              <a:t>Strukturerat </a:t>
            </a:r>
            <a:r>
              <a:rPr lang="sv-SE" sz="3300" i="1" dirty="0"/>
              <a:t>underlag </a:t>
            </a:r>
            <a:r>
              <a:rPr lang="sv-SE" sz="3300" dirty="0"/>
              <a:t>till uppföljning, analys, reflektion och </a:t>
            </a:r>
            <a:r>
              <a:rPr lang="sv-SE" sz="3300" dirty="0" smtClean="0"/>
              <a:t>dialog, </a:t>
            </a:r>
            <a:r>
              <a:rPr lang="sv-SE" sz="3300" dirty="0" smtClean="0">
                <a:solidFill>
                  <a:srgbClr val="C00000"/>
                </a:solidFill>
              </a:rPr>
              <a:t>något reviderat/koncentrerat</a:t>
            </a:r>
            <a:r>
              <a:rPr lang="sv-SE" sz="3300" dirty="0" smtClean="0"/>
              <a:t>:</a:t>
            </a:r>
            <a:endParaRPr lang="sv-SE" sz="3300" dirty="0"/>
          </a:p>
          <a:p>
            <a:pPr lvl="1"/>
            <a:r>
              <a:rPr lang="sv-SE" sz="3300" dirty="0"/>
              <a:t>Presentation</a:t>
            </a:r>
          </a:p>
          <a:p>
            <a:pPr lvl="1"/>
            <a:r>
              <a:rPr lang="sv-SE" sz="3300" dirty="0"/>
              <a:t>Värdegrund</a:t>
            </a:r>
          </a:p>
          <a:p>
            <a:pPr lvl="1"/>
            <a:r>
              <a:rPr lang="sv-SE" sz="3300" dirty="0"/>
              <a:t>Mål och uppdrag</a:t>
            </a:r>
          </a:p>
          <a:p>
            <a:pPr lvl="1"/>
            <a:r>
              <a:rPr lang="sv-SE" sz="3300" dirty="0"/>
              <a:t>Resultat </a:t>
            </a:r>
            <a:r>
              <a:rPr lang="sv-SE" sz="3300" dirty="0" smtClean="0"/>
              <a:t>(faktabaserad </a:t>
            </a:r>
            <a:r>
              <a:rPr lang="sv-SE" sz="3300" dirty="0"/>
              <a:t>information: resultat och mått från </a:t>
            </a:r>
            <a:r>
              <a:rPr lang="sv-SE" sz="3300" dirty="0" smtClean="0"/>
              <a:t>uppföljning, synpunkter </a:t>
            </a:r>
            <a:r>
              <a:rPr lang="sv-SE" sz="3300" dirty="0"/>
              <a:t>från kunder och andra </a:t>
            </a:r>
            <a:r>
              <a:rPr lang="sv-SE" sz="3300" dirty="0" smtClean="0"/>
              <a:t>intressenter, avvikelser </a:t>
            </a:r>
            <a:r>
              <a:rPr lang="sv-SE" sz="3300" dirty="0"/>
              <a:t>och </a:t>
            </a:r>
            <a:r>
              <a:rPr lang="sv-SE" sz="3300" dirty="0" smtClean="0"/>
              <a:t>incidenter, seriositet)</a:t>
            </a:r>
            <a:endParaRPr lang="sv-SE" sz="3300" dirty="0"/>
          </a:p>
          <a:p>
            <a:pPr lvl="1"/>
            <a:r>
              <a:rPr lang="sv-SE" sz="3300" dirty="0"/>
              <a:t>Förbättringsområden</a:t>
            </a:r>
          </a:p>
          <a:p>
            <a:pPr lvl="1"/>
            <a:r>
              <a:rPr lang="sv-SE" sz="3300" dirty="0"/>
              <a:t>Utvärdering av denna gemensamma </a:t>
            </a:r>
            <a:r>
              <a:rPr lang="sv-SE" sz="3300" dirty="0" smtClean="0"/>
              <a:t>uppföljningsmetod</a:t>
            </a:r>
          </a:p>
          <a:p>
            <a:r>
              <a:rPr lang="sv-SE" sz="3300" dirty="0" smtClean="0"/>
              <a:t>Återanvänder nu gällande underlag</a:t>
            </a:r>
            <a:endParaRPr lang="sv-SE" sz="3300" dirty="0"/>
          </a:p>
          <a:p>
            <a:pPr marL="0" indent="0">
              <a:buNone/>
            </a:pPr>
            <a:endParaRPr lang="sv-SE" sz="3300" b="1" dirty="0" smtClean="0"/>
          </a:p>
          <a:p>
            <a:pPr marL="0" indent="0">
              <a:buNone/>
            </a:pPr>
            <a:endParaRPr lang="sv-SE" sz="3300" b="1" dirty="0"/>
          </a:p>
          <a:p>
            <a:pPr marL="0" indent="0">
              <a:buNone/>
            </a:pPr>
            <a:r>
              <a:rPr lang="sv-SE" sz="3300" b="1" dirty="0" smtClean="0"/>
              <a:t>Utfall:</a:t>
            </a:r>
          </a:p>
          <a:p>
            <a:r>
              <a:rPr lang="sv-SE" sz="3300" dirty="0" smtClean="0"/>
              <a:t>Samsyn</a:t>
            </a:r>
          </a:p>
          <a:p>
            <a:endParaRPr lang="sv-SE" dirty="0"/>
          </a:p>
          <a:p>
            <a:endParaRPr lang="sv-SE" dirty="0" smtClean="0"/>
          </a:p>
          <a:p>
            <a:endParaRPr lang="sv-SE" dirty="0" smtClean="0"/>
          </a:p>
          <a:p>
            <a:endParaRPr lang="sv-SE" dirty="0" smtClean="0"/>
          </a:p>
          <a:p>
            <a:endParaRPr lang="sv-SE" dirty="0" smtClean="0"/>
          </a:p>
          <a:p>
            <a:endParaRPr lang="sv-SE" dirty="0"/>
          </a:p>
        </p:txBody>
      </p:sp>
      <p:pic>
        <p:nvPicPr>
          <p:cNvPr id="4" name="Bildobjekt 3"/>
          <p:cNvPicPr>
            <a:picLocks noChangeAspect="1"/>
          </p:cNvPicPr>
          <p:nvPr/>
        </p:nvPicPr>
        <p:blipFill>
          <a:blip r:embed="rId3"/>
          <a:stretch>
            <a:fillRect/>
          </a:stretch>
        </p:blipFill>
        <p:spPr>
          <a:xfrm>
            <a:off x="2411760" y="4857530"/>
            <a:ext cx="1806161" cy="1800200"/>
          </a:xfrm>
          <a:prstGeom prst="rect">
            <a:avLst/>
          </a:prstGeom>
        </p:spPr>
      </p:pic>
      <p:pic>
        <p:nvPicPr>
          <p:cNvPr id="6" name="Bildobjekt 5"/>
          <p:cNvPicPr>
            <a:picLocks noChangeAspect="1"/>
          </p:cNvPicPr>
          <p:nvPr/>
        </p:nvPicPr>
        <p:blipFill>
          <a:blip r:embed="rId4"/>
          <a:stretch>
            <a:fillRect/>
          </a:stretch>
        </p:blipFill>
        <p:spPr>
          <a:xfrm>
            <a:off x="5211249" y="6230450"/>
            <a:ext cx="2188654" cy="445047"/>
          </a:xfrm>
          <a:prstGeom prst="rect">
            <a:avLst/>
          </a:prstGeom>
        </p:spPr>
      </p:pic>
    </p:spTree>
    <p:extLst>
      <p:ext uri="{BB962C8B-B14F-4D97-AF65-F5344CB8AC3E}">
        <p14:creationId xmlns:p14="http://schemas.microsoft.com/office/powerpoint/2010/main" val="78608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6108171" y="0"/>
            <a:ext cx="3035829" cy="2276872"/>
          </a:xfrm>
          <a:prstGeom prst="rect">
            <a:avLst/>
          </a:prstGeom>
        </p:spPr>
      </p:pic>
      <p:sp>
        <p:nvSpPr>
          <p:cNvPr id="2" name="Rubrik 1"/>
          <p:cNvSpPr>
            <a:spLocks noGrp="1"/>
          </p:cNvSpPr>
          <p:nvPr>
            <p:ph type="title"/>
          </p:nvPr>
        </p:nvSpPr>
        <p:spPr/>
        <p:txBody>
          <a:bodyPr/>
          <a:lstStyle/>
          <a:p>
            <a:pPr algn="ctr"/>
            <a:r>
              <a:rPr lang="sv-SE" dirty="0" smtClean="0"/>
              <a:t>Andra förbättringar!</a:t>
            </a:r>
            <a:endParaRPr lang="sv-SE" dirty="0"/>
          </a:p>
        </p:txBody>
      </p:sp>
      <p:sp>
        <p:nvSpPr>
          <p:cNvPr id="3" name="Platshållare för innehåll 2"/>
          <p:cNvSpPr>
            <a:spLocks noGrp="1"/>
          </p:cNvSpPr>
          <p:nvPr>
            <p:ph idx="1"/>
          </p:nvPr>
        </p:nvSpPr>
        <p:spPr/>
        <p:txBody>
          <a:bodyPr>
            <a:normAutofit fontScale="47500" lnSpcReduction="20000"/>
          </a:bodyPr>
          <a:lstStyle/>
          <a:p>
            <a:pPr marL="0" indent="0">
              <a:buNone/>
            </a:pPr>
            <a:r>
              <a:rPr lang="sv-SE" b="1" dirty="0" smtClean="0"/>
              <a:t>Alla:</a:t>
            </a:r>
          </a:p>
          <a:p>
            <a:r>
              <a:rPr lang="sv-SE" dirty="0"/>
              <a:t>Undersöker möjligheterna till utvecklat teknikstöd</a:t>
            </a:r>
          </a:p>
          <a:p>
            <a:r>
              <a:rPr lang="sv-SE" dirty="0"/>
              <a:t>Nacka/Värmdö representeras alltid när JUE är auktoriserade i båda kommunerna (rektor och kvalitetsansvarig).</a:t>
            </a:r>
          </a:p>
          <a:p>
            <a:r>
              <a:rPr lang="sv-SE" dirty="0"/>
              <a:t>Hur har det gått med era förbättringsområden? </a:t>
            </a:r>
            <a:r>
              <a:rPr lang="sv-SE" dirty="0" smtClean="0"/>
              <a:t>Kan innebära fler besök under året</a:t>
            </a:r>
            <a:endParaRPr lang="sv-SE" dirty="0"/>
          </a:p>
          <a:p>
            <a:r>
              <a:rPr lang="sv-SE" dirty="0"/>
              <a:t>Hur arbetar du med studievägledning och hur samverkar ni med arbetslivet</a:t>
            </a:r>
            <a:r>
              <a:rPr lang="sv-SE" dirty="0" smtClean="0"/>
              <a:t>.</a:t>
            </a:r>
          </a:p>
          <a:p>
            <a:r>
              <a:rPr lang="sv-SE" dirty="0" smtClean="0"/>
              <a:t>Karriärvägledare finns tillgängliga vid månadsmöten</a:t>
            </a:r>
          </a:p>
          <a:p>
            <a:r>
              <a:rPr lang="sv-SE" dirty="0" smtClean="0"/>
              <a:t>Nacka och Värmdö kommuner lägger in data, men </a:t>
            </a:r>
            <a:r>
              <a:rPr lang="sv-SE" dirty="0" smtClean="0"/>
              <a:t>addera </a:t>
            </a:r>
            <a:r>
              <a:rPr lang="sv-SE" dirty="0" smtClean="0"/>
              <a:t>gärna </a:t>
            </a:r>
            <a:r>
              <a:rPr lang="sv-SE" dirty="0" smtClean="0"/>
              <a:t>till egna </a:t>
            </a:r>
            <a:r>
              <a:rPr lang="sv-SE" dirty="0" smtClean="0"/>
              <a:t>uppföljningar</a:t>
            </a:r>
            <a:endParaRPr lang="sv-SE" dirty="0"/>
          </a:p>
          <a:p>
            <a:pPr marL="0" indent="0">
              <a:buNone/>
            </a:pPr>
            <a:endParaRPr lang="sv-SE" b="1" dirty="0" smtClean="0"/>
          </a:p>
          <a:p>
            <a:pPr marL="0" indent="0">
              <a:buNone/>
            </a:pPr>
            <a:r>
              <a:rPr lang="sv-SE" b="1" dirty="0" smtClean="0"/>
              <a:t>Komvux:</a:t>
            </a:r>
          </a:p>
          <a:p>
            <a:r>
              <a:rPr lang="sv-SE" dirty="0" smtClean="0"/>
              <a:t>Verksamhets- och kvalitetsdialoger under hösten 2016</a:t>
            </a:r>
          </a:p>
          <a:p>
            <a:r>
              <a:rPr lang="sv-SE" dirty="0" smtClean="0"/>
              <a:t>Fokus på måluppfyllelsegrad av betyg</a:t>
            </a:r>
            <a:r>
              <a:rPr lang="sv-SE" dirty="0"/>
              <a:t>, avbrott, </a:t>
            </a:r>
            <a:r>
              <a:rPr lang="sv-SE" dirty="0" smtClean="0"/>
              <a:t>nöjdhet, lärarbehörighet och likabehandling/värdegrund</a:t>
            </a:r>
          </a:p>
          <a:p>
            <a:r>
              <a:rPr lang="sv-SE" dirty="0" smtClean="0"/>
              <a:t>Skolornas Kvalitetsrapport 2014-2015 är ett ”levande dokument” som är utgångspunkt för eventuella revideringar och tillägg för läsåret 2015-2016</a:t>
            </a:r>
          </a:p>
          <a:p>
            <a:pPr marL="0" indent="0">
              <a:buNone/>
            </a:pPr>
            <a:endParaRPr lang="sv-SE" b="1" dirty="0" smtClean="0"/>
          </a:p>
          <a:p>
            <a:pPr marL="0" indent="0">
              <a:buNone/>
            </a:pPr>
            <a:r>
              <a:rPr lang="sv-SE" b="1" dirty="0" smtClean="0"/>
              <a:t>Arbetsmarknadsinsatser:</a:t>
            </a:r>
          </a:p>
          <a:p>
            <a:r>
              <a:rPr lang="sv-SE" dirty="0"/>
              <a:t>Verksamhets- och kvalitetsdialoger under hösten 2016</a:t>
            </a:r>
          </a:p>
          <a:p>
            <a:r>
              <a:rPr lang="sv-SE" dirty="0" smtClean="0"/>
              <a:t>Nöjdhetsuppföljning kommer genomföras på samma sätt som hos vuxenutbildningen; 1 gång/år i maj månad (september 2016), och 6 månader efter avslutat ärende, av ett externt upphandlat undersökningsföretag</a:t>
            </a:r>
          </a:p>
          <a:p>
            <a:r>
              <a:rPr lang="sv-SE" dirty="0" smtClean="0"/>
              <a:t>JUE-arbetes Kvalitetsrapport 2015-2015 är ett ”levande dokument” som är utgångspunkt för eventuella revideringar och tillägg för läsåret 2015-2016, MEN kommer delvis att struktureras enligt </a:t>
            </a:r>
            <a:r>
              <a:rPr lang="sv-SE" dirty="0" err="1" smtClean="0"/>
              <a:t>SOSFs</a:t>
            </a:r>
            <a:r>
              <a:rPr lang="sv-SE" dirty="0" smtClean="0"/>
              <a:t> 2011:9</a:t>
            </a:r>
          </a:p>
          <a:p>
            <a:pPr marL="0" indent="0">
              <a:buNone/>
            </a:pPr>
            <a:endParaRPr lang="sv-SE" dirty="0" smtClean="0"/>
          </a:p>
          <a:p>
            <a:endParaRPr lang="sv-SE" dirty="0" smtClean="0"/>
          </a:p>
          <a:p>
            <a:endParaRPr lang="sv-SE" dirty="0"/>
          </a:p>
        </p:txBody>
      </p:sp>
      <p:pic>
        <p:nvPicPr>
          <p:cNvPr id="4" name="Bildobjekt 3"/>
          <p:cNvPicPr>
            <a:picLocks noChangeAspect="1"/>
          </p:cNvPicPr>
          <p:nvPr/>
        </p:nvPicPr>
        <p:blipFill>
          <a:blip r:embed="rId3"/>
          <a:stretch>
            <a:fillRect/>
          </a:stretch>
        </p:blipFill>
        <p:spPr>
          <a:xfrm>
            <a:off x="5148064" y="6301983"/>
            <a:ext cx="2188654" cy="445047"/>
          </a:xfrm>
          <a:prstGeom prst="rect">
            <a:avLst/>
          </a:prstGeom>
        </p:spPr>
      </p:pic>
      <p:pic>
        <p:nvPicPr>
          <p:cNvPr id="6" name="Bildobjekt 5"/>
          <p:cNvPicPr>
            <a:picLocks noChangeAspect="1"/>
          </p:cNvPicPr>
          <p:nvPr/>
        </p:nvPicPr>
        <p:blipFill>
          <a:blip r:embed="rId4"/>
          <a:stretch>
            <a:fillRect/>
          </a:stretch>
        </p:blipFill>
        <p:spPr>
          <a:xfrm>
            <a:off x="5041" y="5949280"/>
            <a:ext cx="1378923" cy="951392"/>
          </a:xfrm>
          <a:prstGeom prst="rect">
            <a:avLst/>
          </a:prstGeom>
        </p:spPr>
      </p:pic>
      <p:pic>
        <p:nvPicPr>
          <p:cNvPr id="7" name="Bildobjekt 6"/>
          <p:cNvPicPr>
            <a:picLocks noChangeAspect="1"/>
          </p:cNvPicPr>
          <p:nvPr/>
        </p:nvPicPr>
        <p:blipFill>
          <a:blip r:embed="rId5"/>
          <a:stretch>
            <a:fillRect/>
          </a:stretch>
        </p:blipFill>
        <p:spPr>
          <a:xfrm>
            <a:off x="4222601" y="6072201"/>
            <a:ext cx="915701" cy="751344"/>
          </a:xfrm>
          <a:prstGeom prst="rect">
            <a:avLst/>
          </a:prstGeom>
        </p:spPr>
      </p:pic>
      <p:pic>
        <p:nvPicPr>
          <p:cNvPr id="8" name="Bildobjekt 7"/>
          <p:cNvPicPr>
            <a:picLocks noChangeAspect="1"/>
          </p:cNvPicPr>
          <p:nvPr/>
        </p:nvPicPr>
        <p:blipFill>
          <a:blip r:embed="rId6"/>
          <a:stretch>
            <a:fillRect/>
          </a:stretch>
        </p:blipFill>
        <p:spPr>
          <a:xfrm>
            <a:off x="5041" y="91014"/>
            <a:ext cx="1959139" cy="1469354"/>
          </a:xfrm>
          <a:prstGeom prst="rect">
            <a:avLst/>
          </a:prstGeom>
        </p:spPr>
      </p:pic>
    </p:spTree>
    <p:extLst>
      <p:ext uri="{BB962C8B-B14F-4D97-AF65-F5344CB8AC3E}">
        <p14:creationId xmlns:p14="http://schemas.microsoft.com/office/powerpoint/2010/main" val="358497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Tack för mycket bra samarbete! </a:t>
            </a:r>
            <a:r>
              <a:rPr lang="sv-SE" dirty="0"/>
              <a:t>o</a:t>
            </a:r>
            <a:r>
              <a:rPr lang="sv-SE" dirty="0" smtClean="0"/>
              <a:t>ch Må gott i sommar!</a:t>
            </a:r>
            <a:endParaRPr lang="sv-SE"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0300" y="1679873"/>
            <a:ext cx="7762875" cy="4366617"/>
          </a:xfrm>
        </p:spPr>
      </p:pic>
    </p:spTree>
    <p:extLst>
      <p:ext uri="{BB962C8B-B14F-4D97-AF65-F5344CB8AC3E}">
        <p14:creationId xmlns:p14="http://schemas.microsoft.com/office/powerpoint/2010/main" val="1873936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Nacka, ny version">
      <a:dk1>
        <a:sysClr val="windowText" lastClr="000000"/>
      </a:dk1>
      <a:lt1>
        <a:sysClr val="window" lastClr="FFFFFF"/>
      </a:lt1>
      <a:dk2>
        <a:srgbClr val="0F65B8"/>
      </a:dk2>
      <a:lt2>
        <a:srgbClr val="EEECE1"/>
      </a:lt2>
      <a:accent1>
        <a:srgbClr val="97AC1E"/>
      </a:accent1>
      <a:accent2>
        <a:srgbClr val="83449D"/>
      </a:accent2>
      <a:accent3>
        <a:srgbClr val="F07717"/>
      </a:accent3>
      <a:accent4>
        <a:srgbClr val="0F65B8"/>
      </a:accent4>
      <a:accent5>
        <a:srgbClr val="C0DE3D"/>
      </a:accent5>
      <a:accent6>
        <a:srgbClr val="BD0012"/>
      </a:accent6>
      <a:hlink>
        <a:srgbClr val="0F65B8"/>
      </a:hlink>
      <a:folHlink>
        <a:srgbClr val="BD00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4000"/>
          </a:lnSpc>
          <a:defRPr sz="2400" kern="0" dirty="0" err="1">
            <a:latin typeface="Gill Sans MT"/>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Nacka PP mall, orange kvarnhjul och lila logotyp</Template>
  <TotalTime>461</TotalTime>
  <Words>657</Words>
  <Application>Microsoft Office PowerPoint</Application>
  <PresentationFormat>Bildspel på skärmen (4:3)</PresentationFormat>
  <Paragraphs>96</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Calibri</vt:lpstr>
      <vt:lpstr>Garamond</vt:lpstr>
      <vt:lpstr>Gill Sans MT</vt:lpstr>
      <vt:lpstr>Times New Roman</vt:lpstr>
      <vt:lpstr>Office-tema</vt:lpstr>
      <vt:lpstr>Kvalitetsarbetet under 2015-2016 och framåt</vt:lpstr>
      <vt:lpstr>Arbets- och företagsenhetens kvalitetsarbete</vt:lpstr>
      <vt:lpstr>Läsåret 2015 - 2015</vt:lpstr>
      <vt:lpstr>Varför samsyn?</vt:lpstr>
      <vt:lpstr>Sammanfattningsvis</vt:lpstr>
      <vt:lpstr>Hur jobbar vi framåt</vt:lpstr>
      <vt:lpstr>Andra förbättringar!</vt:lpstr>
      <vt:lpstr>Tack för mycket bra samarbete! och Må gott i sommar!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Altin Gunnel</dc:creator>
  <cp:lastModifiedBy>Altin Gunnel</cp:lastModifiedBy>
  <cp:revision>14</cp:revision>
  <dcterms:created xsi:type="dcterms:W3CDTF">2016-06-01T08:31:21Z</dcterms:created>
  <dcterms:modified xsi:type="dcterms:W3CDTF">2016-06-03T07:48:32Z</dcterms:modified>
</cp:coreProperties>
</file>