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66" r:id="rId3"/>
    <p:sldId id="267" r:id="rId4"/>
    <p:sldId id="268" r:id="rId5"/>
    <p:sldId id="256" r:id="rId6"/>
    <p:sldId id="259" r:id="rId7"/>
    <p:sldId id="257" r:id="rId8"/>
    <p:sldId id="263" r:id="rId9"/>
    <p:sldId id="265" r:id="rId10"/>
    <p:sldId id="264" r:id="rId11"/>
    <p:sldId id="260" r:id="rId12"/>
    <p:sldId id="261" r:id="rId13"/>
    <p:sldId id="262" r:id="rId14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79" autoAdjust="0"/>
    <p:restoredTop sz="86894" autoAdjust="0"/>
  </p:normalViewPr>
  <p:slideViewPr>
    <p:cSldViewPr>
      <p:cViewPr varScale="1">
        <p:scale>
          <a:sx n="61" d="100"/>
          <a:sy n="61" d="100"/>
        </p:scale>
        <p:origin x="130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96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51E55-D8AC-480B-8273-C4EFE9693A3F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4190D-61C8-49E5-A1E7-0EC313CC35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94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4190D-61C8-49E5-A1E7-0EC313CC358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15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sv-SE" dirty="0" smtClean="0"/>
              <a:t>kompetensinsatser kring våldsbejakande extremism/extremt våld </a:t>
            </a:r>
          </a:p>
          <a:p>
            <a:pPr lvl="1"/>
            <a:r>
              <a:rPr lang="sv-SE" dirty="0" smtClean="0"/>
              <a:t>hur man förebygger att extremistiska individer och miljöer skapas</a:t>
            </a:r>
          </a:p>
          <a:p>
            <a:pPr lvl="1"/>
            <a:r>
              <a:rPr lang="sv-SE" dirty="0" smtClean="0"/>
              <a:t>hur man identifierar existerande extremistiska individer och miljöer.</a:t>
            </a:r>
          </a:p>
          <a:p>
            <a:pPr lvl="1"/>
            <a:r>
              <a:rPr lang="sv-SE" dirty="0" smtClean="0"/>
              <a:t>Hur man erbjuds stöd till anhöriga.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4190D-61C8-49E5-A1E7-0EC313CC358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79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4190D-61C8-49E5-A1E7-0EC313CC358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06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4190D-61C8-49E5-A1E7-0EC313CC358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754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on- eller </a:t>
            </a:r>
            <a:r>
              <a:rPr lang="sv-SE" dirty="0" err="1" smtClean="0"/>
              <a:t>offline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4190D-61C8-49E5-A1E7-0EC313CC358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17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4190D-61C8-49E5-A1E7-0EC313CC358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15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4190D-61C8-49E5-A1E7-0EC313CC358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83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4190D-61C8-49E5-A1E7-0EC313CC358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21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dirty="0" smtClean="0"/>
              <a:t>Det</a:t>
            </a:r>
            <a:r>
              <a:rPr lang="sv-SE" baseline="0" dirty="0" smtClean="0"/>
              <a:t> förebyggande arbetet skall ske  problemorienterat och bygga på kartläggning och aktuella problembilder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 smtClean="0"/>
              <a:t>Inom</a:t>
            </a:r>
            <a:r>
              <a:rPr lang="sv-SE" baseline="0" dirty="0" smtClean="0"/>
              <a:t> ramen för det ordinarie arbetet i kommunen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baseline="0" dirty="0" smtClean="0"/>
              <a:t>Bygga på forskning och beprövad erfarenhet.</a:t>
            </a: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4190D-61C8-49E5-A1E7-0EC313CC358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92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4190D-61C8-49E5-A1E7-0EC313CC358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694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4190D-61C8-49E5-A1E7-0EC313CC358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91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4190D-61C8-49E5-A1E7-0EC313CC358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8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Orange_va_ov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908000" cy="794743"/>
          </a:xfrm>
          <a:prstGeom prst="rect">
            <a:avLst/>
          </a:prstGeom>
        </p:spPr>
      </p:pic>
      <p:pic>
        <p:nvPicPr>
          <p:cNvPr id="8" name="Bildobjekt 7" descr="Bla_horn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26017" y="3240017"/>
            <a:ext cx="3617983" cy="3617983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726964" y="1925960"/>
            <a:ext cx="7690072" cy="1143000"/>
          </a:xfrm>
        </p:spPr>
        <p:txBody>
          <a:bodyPr>
            <a:normAutofit/>
          </a:bodyPr>
          <a:lstStyle>
            <a:lvl1pPr algn="ctr">
              <a:defRPr sz="3600" baseline="0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2016-06-15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range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690072" cy="1130400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2016-06-15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50" b="1" cap="all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pic>
        <p:nvPicPr>
          <p:cNvPr id="9" name="Bildobjekt 8" descr="Orange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2016-06-15</a:t>
            </a:fld>
            <a:endParaRPr lang="sv-SE" dirty="0"/>
          </a:p>
        </p:txBody>
      </p:sp>
      <p:pic>
        <p:nvPicPr>
          <p:cNvPr id="11" name="Bildobjekt 10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Orange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208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1"/>
          </p:nvPr>
        </p:nvSpPr>
        <p:spPr>
          <a:xfrm>
            <a:off x="1130400" y="1535113"/>
            <a:ext cx="37440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15" name="Platshållare för innehåll 3"/>
          <p:cNvSpPr>
            <a:spLocks noGrp="1"/>
          </p:cNvSpPr>
          <p:nvPr>
            <p:ph sz="half" idx="2"/>
          </p:nvPr>
        </p:nvSpPr>
        <p:spPr>
          <a:xfrm>
            <a:off x="1130400" y="2174875"/>
            <a:ext cx="374400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16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148064" y="1556792"/>
            <a:ext cx="37440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17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148064" y="2204864"/>
            <a:ext cx="3744000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2016-06-15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Orange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130400" y="273050"/>
            <a:ext cx="3081560" cy="1162050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4499992" y="273050"/>
            <a:ext cx="4392488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13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30400" y="1435100"/>
            <a:ext cx="308156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2016-06-15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35696" y="479715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835696" y="620688"/>
            <a:ext cx="544299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835696" y="5373216"/>
            <a:ext cx="5486400" cy="804862"/>
          </a:xfrm>
        </p:spPr>
        <p:txBody>
          <a:bodyPr/>
          <a:lstStyle>
            <a:lvl1pPr marL="0" indent="0">
              <a:buNone/>
              <a:defRPr sz="1400" spc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pic>
        <p:nvPicPr>
          <p:cNvPr id="10" name="Bildobjekt 9" descr="Orange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2016-06-15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Orange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2080" cy="1143000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11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130400" y="1600200"/>
            <a:ext cx="7762080" cy="4525963"/>
          </a:xfrm>
        </p:spPr>
        <p:txBody>
          <a:bodyPr vert="eaVert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2016-06-15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pic>
        <p:nvPicPr>
          <p:cNvPr id="9" name="Bildobjekt 8" descr="Orange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2016-06-15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Orange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pic>
        <p:nvPicPr>
          <p:cNvPr id="9" name="Bildobjekt 8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208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12" name="Platshållare för innehåll 2"/>
          <p:cNvSpPr>
            <a:spLocks noGrp="1"/>
          </p:cNvSpPr>
          <p:nvPr>
            <p:ph idx="1"/>
          </p:nvPr>
        </p:nvSpPr>
        <p:spPr>
          <a:xfrm>
            <a:off x="1130400" y="1600200"/>
            <a:ext cx="7762080" cy="452596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2016-06-15</a:t>
            </a:fld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range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2080" cy="114300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11" name="Platshållare för innehåll 2"/>
          <p:cNvSpPr>
            <a:spLocks noGrp="1"/>
          </p:cNvSpPr>
          <p:nvPr>
            <p:ph idx="1"/>
          </p:nvPr>
        </p:nvSpPr>
        <p:spPr>
          <a:xfrm>
            <a:off x="1130400" y="1600200"/>
            <a:ext cx="7762080" cy="4525963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2016-06-15</a:t>
            </a:fld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Orange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pic>
        <p:nvPicPr>
          <p:cNvPr id="10" name="Bildobjekt 9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8800" cy="1143000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14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0400" y="16002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15" name="Platshållare för innehåll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16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2016-06-15</a:t>
            </a:fld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Orange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768800" cy="1143000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12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0400" y="16002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13" name="Platshållare för innehåll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74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2016-06-15</a:t>
            </a:fld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range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pic>
        <p:nvPicPr>
          <p:cNvPr id="10" name="Bildobjekt 9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noProof="0" smtClean="0"/>
              <a:pPr/>
              <a:t>2016-06-15</a:t>
            </a:fld>
            <a:endParaRPr lang="sv-SE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utan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Orange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noProof="0" smtClean="0"/>
              <a:pPr/>
              <a:t>2016-06-15</a:t>
            </a:fld>
            <a:endParaRPr lang="sv-SE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och under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60000"/>
            <a:ext cx="7772400" cy="1470025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 lang="en-US" sz="3600" b="1" kern="0" spc="0" baseline="0" dirty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4136504" cy="175260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lang="en-US" sz="2400" b="0" kern="0" spc="0" baseline="0" dirty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Klicka här för att ändra format på underrubrik i bakgrunden</a:t>
            </a:r>
            <a:endParaRPr lang="sv-SE" noProof="0"/>
          </a:p>
        </p:txBody>
      </p:sp>
      <p:pic>
        <p:nvPicPr>
          <p:cNvPr id="13" name="Bildobjekt 12" descr="Orange_va_ov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1674000" cy="697274"/>
          </a:xfrm>
          <a:prstGeom prst="rect">
            <a:avLst/>
          </a:prstGeom>
        </p:spPr>
      </p:pic>
      <p:pic>
        <p:nvPicPr>
          <p:cNvPr id="8" name="Bildobjekt 7" descr="Bla_horn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26017" y="3240017"/>
            <a:ext cx="3617983" cy="3617983"/>
          </a:xfrm>
          <a:prstGeom prst="rect">
            <a:avLst/>
          </a:prstGeom>
        </p:spPr>
      </p:pic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2016-06-15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med kvarn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range_sidf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24328" y="6237312"/>
            <a:ext cx="1260000" cy="524233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130400" y="274638"/>
            <a:ext cx="7690072" cy="1130400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2051720" y="6381328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30400" y="6381328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1881F064-68B0-4D0F-806B-6D647070A051}" type="datetime1">
              <a:rPr lang="sv-SE" smtClean="0"/>
              <a:pPr/>
              <a:t>2016-06-15</a:t>
            </a:fld>
            <a:endParaRPr lang="sv-SE" dirty="0"/>
          </a:p>
        </p:txBody>
      </p:sp>
      <p:pic>
        <p:nvPicPr>
          <p:cNvPr id="6" name="Bildobjekt 5" descr="Gra_horna_svag_gr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7983" cy="361798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sv-SE" sz="800" b="0" kern="0" spc="-10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7D52571D-F6E9-4E55-9072-6039233C3AA6}" type="datetime1">
              <a:rPr lang="sv-SE" smtClean="0"/>
              <a:pPr/>
              <a:t>2016-06-15</a:t>
            </a:fld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403648" y="6356350"/>
            <a:ext cx="611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0" kern="0" spc="0" baseline="0" smtClean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fld id="{04275948-1123-43F5-90DE-DCE79669647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73" r:id="rId3"/>
    <p:sldLayoutId id="2147483652" r:id="rId4"/>
    <p:sldLayoutId id="2147483674" r:id="rId5"/>
    <p:sldLayoutId id="2147483655" r:id="rId6"/>
    <p:sldLayoutId id="2147483675" r:id="rId7"/>
    <p:sldLayoutId id="2147483649" r:id="rId8"/>
    <p:sldLayoutId id="2147483654" r:id="rId9"/>
    <p:sldLayoutId id="2147483676" r:id="rId10"/>
    <p:sldLayoutId id="2147483651" r:id="rId11"/>
    <p:sldLayoutId id="2147483653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marL="0" algn="l" defTabSz="914400" rtl="0" eaLnBrk="1" latinLnBrk="0" hangingPunct="1">
        <a:lnSpc>
          <a:spcPts val="4000"/>
        </a:lnSpc>
        <a:spcBef>
          <a:spcPts val="0"/>
        </a:spcBef>
        <a:spcAft>
          <a:spcPts val="0"/>
        </a:spcAft>
        <a:buNone/>
        <a:defRPr lang="en-US" sz="3000" b="1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2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24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v-SE" sz="22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sv-SE" sz="1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800" b="0" kern="0" spc="0" baseline="0" dirty="0" smtClean="0">
          <a:solidFill>
            <a:schemeClr val="tx1"/>
          </a:solidFill>
          <a:latin typeface="Gill Sans M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Våldsbejakande extremism</a:t>
            </a:r>
            <a:br>
              <a:rPr lang="sv-SE" dirty="0" smtClean="0"/>
            </a:br>
            <a:r>
              <a:rPr lang="sv-SE" sz="3100" dirty="0" smtClean="0"/>
              <a:t>- en beskrivning av Nacka kommuns strategi</a:t>
            </a:r>
            <a:endParaRPr lang="sv-SE" sz="3100" dirty="0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410320" y="4437112"/>
            <a:ext cx="7690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0" algn="ctr" defTabSz="914400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1" kern="0" spc="0" baseline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pPr algn="l"/>
            <a:r>
              <a:rPr lang="sv-SE" sz="2000" dirty="0" smtClean="0"/>
              <a:t>Jan Landström </a:t>
            </a:r>
            <a:br>
              <a:rPr lang="sv-SE" sz="2000" dirty="0" smtClean="0"/>
            </a:br>
            <a:r>
              <a:rPr lang="sv-SE" sz="2000" dirty="0" smtClean="0"/>
              <a:t>Säkerhetssamordnare i Nacka kommun</a:t>
            </a:r>
            <a:endParaRPr lang="sv-SE" sz="2000" dirty="0"/>
          </a:p>
        </p:txBody>
      </p:sp>
      <p:sp>
        <p:nvSpPr>
          <p:cNvPr id="4" name="Rektangel 3"/>
          <p:cNvSpPr/>
          <p:nvPr/>
        </p:nvSpPr>
        <p:spPr>
          <a:xfrm>
            <a:off x="-2515394" y="1375847"/>
            <a:ext cx="1595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Jan Landström </a:t>
            </a:r>
          </a:p>
        </p:txBody>
      </p:sp>
    </p:spTree>
    <p:extLst>
      <p:ext uri="{BB962C8B-B14F-4D97-AF65-F5344CB8AC3E}">
        <p14:creationId xmlns:p14="http://schemas.microsoft.com/office/powerpoint/2010/main" val="22906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altLang="sv-SE" dirty="0" err="1">
                <a:latin typeface="Gill Sans MT" panose="020B0502020104020203" pitchFamily="34" charset="0"/>
              </a:rPr>
              <a:t>Situationellt</a:t>
            </a:r>
            <a:r>
              <a:rPr lang="sv-SE" altLang="sv-SE" dirty="0">
                <a:latin typeface="Gill Sans MT" panose="020B0502020104020203" pitchFamily="34" charset="0"/>
              </a:rPr>
              <a:t> förebyggande arbete</a:t>
            </a:r>
            <a:br>
              <a:rPr lang="sv-SE" altLang="sv-SE" dirty="0">
                <a:latin typeface="Gill Sans MT" panose="020B0502020104020203" pitchFamily="34" charset="0"/>
              </a:rPr>
            </a:br>
            <a:r>
              <a:rPr lang="sv-SE" altLang="sv-SE" sz="2400" dirty="0">
                <a:solidFill>
                  <a:srgbClr val="0000FF"/>
                </a:solidFill>
                <a:latin typeface="Gill Sans MT" panose="020B0502020104020203" pitchFamily="34" charset="0"/>
              </a:rPr>
              <a:t>- Riktar sig mot de situationer i vilka brott begås</a:t>
            </a:r>
            <a:r>
              <a:rPr lang="sv-SE" altLang="sv-SE" dirty="0">
                <a:solidFill>
                  <a:srgbClr val="0000FF"/>
                </a:solidFill>
                <a:latin typeface="Gill Sans MT" panose="020B0502020104020203" pitchFamily="34" charset="0"/>
              </a:rPr>
              <a:t/>
            </a:r>
            <a:br>
              <a:rPr lang="sv-SE" altLang="sv-SE" dirty="0">
                <a:solidFill>
                  <a:srgbClr val="0000FF"/>
                </a:solidFill>
                <a:latin typeface="Gill Sans MT" panose="020B0502020104020203" pitchFamily="34" charset="0"/>
              </a:rPr>
            </a:br>
            <a:endParaRPr lang="sv-SE" dirty="0">
              <a:latin typeface="Gill Sans MT" panose="020B0502020104020203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600200"/>
            <a:ext cx="77620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altLang="sv-SE" dirty="0" smtClean="0">
                <a:latin typeface="Verdana" panose="020B0604030504040204" pitchFamily="34" charset="0"/>
              </a:rPr>
              <a:t>Alla åtgärder som: </a:t>
            </a:r>
          </a:p>
          <a:p>
            <a:pPr>
              <a:buFontTx/>
              <a:buChar char="•"/>
            </a:pPr>
            <a:r>
              <a:rPr lang="sv-SE" altLang="sv-SE" sz="2000" dirty="0" smtClean="0">
                <a:latin typeface="Verdana" panose="020B0604030504040204" pitchFamily="34" charset="0"/>
              </a:rPr>
              <a:t>skapar </a:t>
            </a:r>
            <a:r>
              <a:rPr lang="sv-SE" altLang="sv-SE" sz="2000" dirty="0">
                <a:latin typeface="Verdana" panose="020B0604030504040204" pitchFamily="34" charset="0"/>
              </a:rPr>
              <a:t>incitament att handla rätt</a:t>
            </a:r>
          </a:p>
          <a:p>
            <a:pPr>
              <a:buFontTx/>
              <a:buChar char="•"/>
            </a:pPr>
            <a:endParaRPr lang="sv-SE" altLang="sv-SE" sz="2000" dirty="0">
              <a:latin typeface="Verdana" panose="020B0604030504040204" pitchFamily="34" charset="0"/>
            </a:endParaRPr>
          </a:p>
          <a:p>
            <a:pPr>
              <a:buFontTx/>
              <a:buChar char="•"/>
            </a:pPr>
            <a:r>
              <a:rPr lang="sv-SE" altLang="sv-SE" sz="2000" dirty="0">
                <a:latin typeface="Verdana" panose="020B0604030504040204" pitchFamily="34" charset="0"/>
              </a:rPr>
              <a:t>gör det svårare att </a:t>
            </a:r>
            <a:r>
              <a:rPr lang="sv-SE" altLang="sv-SE" sz="2000" dirty="0" smtClean="0">
                <a:latin typeface="Verdana" panose="020B0604030504040204" pitchFamily="34" charset="0"/>
              </a:rPr>
              <a:t>bli extremist</a:t>
            </a:r>
            <a:endParaRPr lang="sv-SE" altLang="sv-SE" sz="2000" dirty="0">
              <a:latin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sv-SE" altLang="sv-SE" sz="2000" dirty="0">
              <a:latin typeface="Verdana" panose="020B0604030504040204" pitchFamily="34" charset="0"/>
            </a:endParaRPr>
          </a:p>
          <a:p>
            <a:pPr>
              <a:buFontTx/>
              <a:buChar char="•"/>
            </a:pPr>
            <a:r>
              <a:rPr lang="sv-SE" altLang="sv-SE" sz="2000" dirty="0">
                <a:latin typeface="Verdana" panose="020B0604030504040204" pitchFamily="34" charset="0"/>
              </a:rPr>
              <a:t>gör det mer riskabelt </a:t>
            </a:r>
            <a:r>
              <a:rPr lang="sv-SE" altLang="sv-SE" sz="2000" dirty="0" smtClean="0">
                <a:latin typeface="Verdana" panose="020B0604030504040204" pitchFamily="34" charset="0"/>
              </a:rPr>
              <a:t>att bli extremist</a:t>
            </a:r>
            <a:endParaRPr lang="sv-SE" altLang="sv-SE" sz="2000" dirty="0">
              <a:latin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sv-SE" altLang="sv-SE" sz="2000" dirty="0">
              <a:latin typeface="Verdana" panose="020B0604030504040204" pitchFamily="34" charset="0"/>
            </a:endParaRPr>
          </a:p>
          <a:p>
            <a:pPr>
              <a:buFontTx/>
              <a:buChar char="•"/>
            </a:pPr>
            <a:r>
              <a:rPr lang="sv-SE" altLang="sv-SE" sz="2000" dirty="0" smtClean="0">
                <a:latin typeface="Verdana" panose="020B0604030504040204" pitchFamily="34" charset="0"/>
              </a:rPr>
              <a:t>Minskar extremisms lönsamhet</a:t>
            </a:r>
          </a:p>
          <a:p>
            <a:pPr>
              <a:buFontTx/>
              <a:buChar char="•"/>
            </a:pPr>
            <a:endParaRPr lang="sv-SE" altLang="sv-SE" sz="2000" dirty="0">
              <a:latin typeface="Verdana" panose="020B0604030504040204" pitchFamily="34" charset="0"/>
            </a:endParaRPr>
          </a:p>
          <a:p>
            <a:pPr>
              <a:buFontTx/>
              <a:buChar char="•"/>
            </a:pPr>
            <a:r>
              <a:rPr lang="sv-SE" altLang="sv-SE" sz="2000" dirty="0">
                <a:latin typeface="Verdana" panose="020B0604030504040204" pitchFamily="34" charset="0"/>
              </a:rPr>
              <a:t>motverkar bortförklaringar som </a:t>
            </a:r>
            <a:r>
              <a:rPr lang="sv-SE" altLang="sv-SE" sz="2000">
                <a:latin typeface="Verdana" panose="020B0604030504040204" pitchFamily="34" charset="0"/>
              </a:rPr>
              <a:t>underlättar </a:t>
            </a:r>
            <a:r>
              <a:rPr lang="sv-SE" altLang="sv-SE" sz="2000" smtClean="0">
                <a:latin typeface="Verdana" panose="020B0604030504040204" pitchFamily="34" charset="0"/>
              </a:rPr>
              <a:t>extremism</a:t>
            </a:r>
            <a:endParaRPr lang="sv-SE" altLang="sv-SE" sz="2000" dirty="0">
              <a:latin typeface="Verdana" panose="020B0604030504040204" pitchFamily="34" charset="0"/>
            </a:endParaRPr>
          </a:p>
          <a:p>
            <a:endParaRPr lang="sv-SE" dirty="0"/>
          </a:p>
        </p:txBody>
      </p:sp>
      <p:pic>
        <p:nvPicPr>
          <p:cNvPr id="7" name="Picture 3" descr="http://images.mmcloud.se/api/v1/images/d755be83-89b8-400a-aff0-64878af56d4e/9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2" y="2492896"/>
            <a:ext cx="31559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1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Ökad kunskap och kompetens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/>
              <a:t>Kommunen ska sprida kunskap i all kommunalt finansierad </a:t>
            </a:r>
            <a:r>
              <a:rPr lang="sv-SE" dirty="0" smtClean="0"/>
              <a:t>verksamhet </a:t>
            </a:r>
            <a:r>
              <a:rPr lang="sv-SE" dirty="0"/>
              <a:t>och de delar av civilsamhället som jobbar med barn, ungdomar och unga </a:t>
            </a:r>
            <a:r>
              <a:rPr lang="sv-SE" dirty="0" smtClean="0"/>
              <a:t>vuxna.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Kommunen </a:t>
            </a:r>
            <a:r>
              <a:rPr lang="sv-SE" dirty="0"/>
              <a:t>ska följa utvecklingen av preventiva metoder och säkerställa att effektiva metoder används</a:t>
            </a:r>
            <a:r>
              <a:rPr lang="sv-SE" dirty="0" smtClean="0"/>
              <a:t>.</a:t>
            </a:r>
          </a:p>
          <a:p>
            <a:pPr lvl="0"/>
            <a:endParaRPr lang="sv-SE" dirty="0"/>
          </a:p>
          <a:p>
            <a:pPr lvl="0"/>
            <a:r>
              <a:rPr lang="sv-SE" dirty="0" smtClean="0"/>
              <a:t>Verka </a:t>
            </a:r>
            <a:r>
              <a:rPr lang="sv-SE" dirty="0"/>
              <a:t>för att </a:t>
            </a:r>
            <a:r>
              <a:rPr lang="sv-SE" dirty="0" smtClean="0"/>
              <a:t>även förtroendevalda och chefer har </a:t>
            </a:r>
            <a:r>
              <a:rPr lang="sv-SE" dirty="0"/>
              <a:t>relevant kunskap och kompetens</a:t>
            </a:r>
            <a:r>
              <a:rPr lang="sv-SE" dirty="0" smtClean="0"/>
              <a:t>.</a:t>
            </a:r>
          </a:p>
          <a:p>
            <a:pPr lvl="0"/>
            <a:endParaRPr lang="sv-SE" dirty="0"/>
          </a:p>
          <a:p>
            <a:r>
              <a:rPr lang="sv-SE" dirty="0" smtClean="0"/>
              <a:t>Omvärldsbevaka genom att delta </a:t>
            </a:r>
            <a:r>
              <a:rPr lang="sv-SE" dirty="0"/>
              <a:t>i relevanta </a:t>
            </a:r>
            <a:r>
              <a:rPr lang="sv-SE" dirty="0" smtClean="0"/>
              <a:t>nätverk,</a:t>
            </a:r>
          </a:p>
          <a:p>
            <a:endParaRPr lang="sv-SE" dirty="0" smtClean="0"/>
          </a:p>
          <a:p>
            <a:r>
              <a:rPr lang="sv-SE" dirty="0" smtClean="0"/>
              <a:t>Använda kommunens </a:t>
            </a:r>
            <a:r>
              <a:rPr lang="sv-SE" dirty="0"/>
              <a:t>hemsida </a:t>
            </a:r>
            <a:r>
              <a:rPr lang="sv-SE" dirty="0" smtClean="0"/>
              <a:t>som </a:t>
            </a:r>
            <a:r>
              <a:rPr lang="sv-SE" dirty="0"/>
              <a:t>en viktig kanal för information och kunskapsspridning samt kunskapsdelning. </a:t>
            </a:r>
          </a:p>
        </p:txBody>
      </p:sp>
    </p:spTree>
    <p:extLst>
      <p:ext uri="{BB962C8B-B14F-4D97-AF65-F5344CB8AC3E}">
        <p14:creationId xmlns:p14="http://schemas.microsoft.com/office/powerpoint/2010/main" val="35271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Samordning och samverkan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sv-SE" sz="2400" b="1" dirty="0" smtClean="0"/>
              <a:t>Arbetet mot våldsbejakande extremism skall stödja samverkan:</a:t>
            </a:r>
          </a:p>
          <a:p>
            <a:pPr lvl="0"/>
            <a:r>
              <a:rPr lang="sv-SE" sz="2400" dirty="0"/>
              <a:t>I</a:t>
            </a:r>
            <a:r>
              <a:rPr lang="sv-SE" sz="2400" dirty="0" smtClean="0"/>
              <a:t>nom alla berörda verksamheter i kommunen</a:t>
            </a:r>
          </a:p>
          <a:p>
            <a:pPr lvl="0"/>
            <a:r>
              <a:rPr lang="sv-SE" sz="2400" dirty="0" smtClean="0"/>
              <a:t>Med </a:t>
            </a:r>
            <a:r>
              <a:rPr lang="sv-SE" sz="2400" dirty="0"/>
              <a:t>andra myndigheter och med civilsamhället.</a:t>
            </a:r>
          </a:p>
          <a:p>
            <a:pPr lvl="0"/>
            <a:r>
              <a:rPr lang="sv-SE" sz="2400" dirty="0"/>
              <a:t>M</a:t>
            </a:r>
            <a:r>
              <a:rPr lang="sv-SE" sz="2400" dirty="0" smtClean="0"/>
              <a:t>ed </a:t>
            </a:r>
            <a:r>
              <a:rPr lang="sv-SE" sz="2400" dirty="0"/>
              <a:t>polis och </a:t>
            </a:r>
            <a:r>
              <a:rPr lang="sv-SE" sz="2400" dirty="0" smtClean="0"/>
              <a:t>säkerhetspolis för att </a:t>
            </a:r>
            <a:r>
              <a:rPr lang="sv-SE" sz="2400" dirty="0"/>
              <a:t>tillse att det finns aktuella </a:t>
            </a:r>
            <a:r>
              <a:rPr lang="sv-SE" sz="2400" dirty="0" smtClean="0"/>
              <a:t>problembilder</a:t>
            </a:r>
            <a:r>
              <a:rPr lang="sv-SE" sz="2400" dirty="0"/>
              <a:t>.</a:t>
            </a:r>
          </a:p>
          <a:p>
            <a:pPr lvl="0"/>
            <a:r>
              <a:rPr lang="sv-SE" sz="2400" dirty="0" smtClean="0"/>
              <a:t>Genom att verka </a:t>
            </a:r>
            <a:r>
              <a:rPr lang="sv-SE" sz="2400" dirty="0"/>
              <a:t>för att det finns tydlig och saklig information och kommunikation. </a:t>
            </a:r>
            <a:endParaRPr 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7244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Uppföljning och utvärdering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Brå Nackas roll </a:t>
            </a:r>
            <a:r>
              <a:rPr lang="sv-SE" sz="2400" dirty="0"/>
              <a:t>är att fastställa verksamhetsmål, stödja arbetet samt följa upp vilka resultat som nås</a:t>
            </a:r>
            <a:r>
              <a:rPr lang="sv-SE" sz="2400" dirty="0" smtClean="0"/>
              <a:t>.</a:t>
            </a:r>
          </a:p>
          <a:p>
            <a:pPr marL="0" indent="0">
              <a:buNone/>
            </a:pPr>
            <a:endParaRPr lang="sv-SE" sz="2400" dirty="0" smtClean="0"/>
          </a:p>
          <a:p>
            <a:r>
              <a:rPr lang="sv-SE" sz="2400" dirty="0" smtClean="0"/>
              <a:t>En utvärdering </a:t>
            </a:r>
            <a:r>
              <a:rPr lang="sv-SE" sz="2400" dirty="0"/>
              <a:t>av genomförda </a:t>
            </a:r>
            <a:r>
              <a:rPr lang="sv-SE" sz="2400" dirty="0" smtClean="0"/>
              <a:t>insatser skall ske årligen</a:t>
            </a:r>
          </a:p>
          <a:p>
            <a:endParaRPr lang="sv-SE" sz="2400" dirty="0" smtClean="0"/>
          </a:p>
          <a:p>
            <a:r>
              <a:rPr lang="sv-SE" sz="2400" dirty="0" smtClean="0"/>
              <a:t>Verksamhetsmål </a:t>
            </a:r>
            <a:r>
              <a:rPr lang="sv-SE" sz="2400" dirty="0"/>
              <a:t>för kommande </a:t>
            </a:r>
            <a:r>
              <a:rPr lang="sv-SE" sz="2400" dirty="0" smtClean="0"/>
              <a:t>år fastställs utifrån förra årets utvärdering och aktuell problembild.</a:t>
            </a:r>
          </a:p>
          <a:p>
            <a:endParaRPr lang="sv-SE" sz="2400" dirty="0" smtClean="0"/>
          </a:p>
          <a:p>
            <a:r>
              <a:rPr lang="sv-SE" sz="2400" dirty="0" smtClean="0"/>
              <a:t>Resultat </a:t>
            </a:r>
            <a:r>
              <a:rPr lang="sv-SE" sz="2400" dirty="0"/>
              <a:t>av arbetet redovisas årligen till kommunstyrelsen.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81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är våldsbejakande extremism</a:t>
            </a:r>
            <a:endParaRPr lang="sv-SE" dirty="0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1149796" y="1777549"/>
            <a:ext cx="7886700" cy="4027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sv-SE" sz="2800" b="0" kern="0" spc="0" baseline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sv-SE" sz="2400" b="0" kern="0" spc="0" baseline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sv-SE" sz="2200" b="0" kern="0" spc="0" baseline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sv-SE" sz="1800" b="0" kern="0" spc="0" baseline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800" b="0" kern="0" spc="0" baseline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Att använda våld (hot och trakasserier) för att uppnå ett politiskt eller </a:t>
            </a:r>
            <a:r>
              <a:rPr lang="sv-SE" dirty="0"/>
              <a:t>religiöst </a:t>
            </a:r>
            <a:r>
              <a:rPr lang="sv-SE" dirty="0" smtClean="0"/>
              <a:t>syfte.</a:t>
            </a:r>
          </a:p>
          <a:p>
            <a:endParaRPr lang="sv-SE" dirty="0"/>
          </a:p>
        </p:txBody>
      </p:sp>
      <p:pic>
        <p:nvPicPr>
          <p:cNvPr id="1028" name="Picture 4" descr="http://www.pakistanherald.com/utils/Image.ashx?path=Extremism-9152014.jpeg&amp;imagefor=Article&amp;size=Custom&amp;width=650&amp;height=3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34" y="3356992"/>
            <a:ext cx="3918082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8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är radikalisering?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30400" y="1495325"/>
            <a:ext cx="7762080" cy="4525963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sv-SE" dirty="0"/>
              <a:t>Intensiv socialisering inom en viss grupp </a:t>
            </a:r>
            <a:endParaRPr lang="sv-SE" dirty="0" smtClean="0"/>
          </a:p>
          <a:p>
            <a:pPr fontAlgn="base"/>
            <a:r>
              <a:rPr lang="sv-SE" dirty="0" smtClean="0"/>
              <a:t>Avståndstagande </a:t>
            </a:r>
            <a:r>
              <a:rPr lang="sv-SE" dirty="0"/>
              <a:t>från andra sociala sammanhang; familjen, gamla vänner, i skolan och på fritiden</a:t>
            </a:r>
          </a:p>
          <a:p>
            <a:pPr fontAlgn="base"/>
            <a:r>
              <a:rPr lang="sv-SE" dirty="0"/>
              <a:t>Acceptans av extrema idéer och metoder</a:t>
            </a:r>
          </a:p>
          <a:p>
            <a:pPr fontAlgn="base"/>
            <a:r>
              <a:rPr lang="sv-SE" dirty="0" smtClean="0"/>
              <a:t>Bejakande </a:t>
            </a:r>
            <a:r>
              <a:rPr lang="sv-SE" dirty="0"/>
              <a:t>och bruk av våld</a:t>
            </a:r>
          </a:p>
          <a:p>
            <a:pPr fontAlgn="base"/>
            <a:r>
              <a:rPr lang="sv-SE" dirty="0"/>
              <a:t>Anslutning till organiserade extrema grupper eller </a:t>
            </a:r>
            <a:r>
              <a:rPr lang="sv-SE" dirty="0" smtClean="0"/>
              <a:t>nätverk</a:t>
            </a:r>
            <a:endParaRPr lang="sv-SE" dirty="0"/>
          </a:p>
          <a:p>
            <a:pPr fontAlgn="base"/>
            <a:r>
              <a:rPr lang="sv-SE" dirty="0" smtClean="0"/>
              <a:t>En </a:t>
            </a:r>
            <a:r>
              <a:rPr lang="sv-SE" dirty="0"/>
              <a:t>alltmer ensidig, svart-vit verklighetsuppfattning, som inte ger utrymme för alternativa perspektiv</a:t>
            </a:r>
          </a:p>
          <a:p>
            <a:pPr fontAlgn="base"/>
            <a:r>
              <a:rPr lang="sv-SE" dirty="0"/>
              <a:t>V</a:t>
            </a:r>
            <a:r>
              <a:rPr lang="sv-SE" dirty="0" smtClean="0"/>
              <a:t>erklighetsuppfattningen </a:t>
            </a:r>
            <a:r>
              <a:rPr lang="sv-SE" dirty="0"/>
              <a:t>upplevs så akut och allvarlig att drastiska handlingar är nödvändiga och rättfärdiga – ändamålet helgar </a:t>
            </a:r>
            <a:r>
              <a:rPr lang="sv-SE" dirty="0" smtClean="0"/>
              <a:t>medlen</a:t>
            </a:r>
          </a:p>
          <a:p>
            <a:pPr fontAlgn="base"/>
            <a:r>
              <a:rPr lang="sv-SE" dirty="0" smtClean="0"/>
              <a:t>En avhumanisering av dem som är ”på den andra sidan”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018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Tre kända former av våldsbejakande extremism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30400" y="1556792"/>
            <a:ext cx="7762080" cy="4525963"/>
          </a:xfrm>
        </p:spPr>
        <p:txBody>
          <a:bodyPr/>
          <a:lstStyle/>
          <a:p>
            <a:r>
              <a:rPr lang="sv-SE" dirty="0"/>
              <a:t>I</a:t>
            </a:r>
            <a:r>
              <a:rPr lang="sv-SE" dirty="0" smtClean="0"/>
              <a:t>slamsk  extremism</a:t>
            </a:r>
          </a:p>
          <a:p>
            <a:r>
              <a:rPr lang="sv-SE" dirty="0" smtClean="0"/>
              <a:t>Vänster extremism</a:t>
            </a:r>
          </a:p>
          <a:p>
            <a:r>
              <a:rPr lang="sv-SE" dirty="0" smtClean="0"/>
              <a:t>Höger extremism</a:t>
            </a:r>
          </a:p>
          <a:p>
            <a:endParaRPr lang="sv-SE" dirty="0" smtClean="0"/>
          </a:p>
          <a:p>
            <a:endParaRPr lang="sv-SE" dirty="0"/>
          </a:p>
        </p:txBody>
      </p:sp>
      <p:grpSp>
        <p:nvGrpSpPr>
          <p:cNvPr id="4" name="Grupp 3"/>
          <p:cNvGrpSpPr/>
          <p:nvPr/>
        </p:nvGrpSpPr>
        <p:grpSpPr>
          <a:xfrm>
            <a:off x="-1" y="3305022"/>
            <a:ext cx="9144001" cy="2356226"/>
            <a:chOff x="-1" y="1889685"/>
            <a:chExt cx="9144001" cy="2356226"/>
          </a:xfrm>
        </p:grpSpPr>
        <p:pic>
          <p:nvPicPr>
            <p:cNvPr id="5" name="Platshållare för bild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3" r="5823" b="7951"/>
            <a:stretch/>
          </p:blipFill>
          <p:spPr>
            <a:xfrm>
              <a:off x="-1" y="1927149"/>
              <a:ext cx="3358752" cy="2318762"/>
            </a:xfrm>
            <a:prstGeom prst="rect">
              <a:avLst/>
            </a:prstGeom>
          </p:spPr>
        </p:pic>
        <p:pic>
          <p:nvPicPr>
            <p:cNvPr id="6" name="Bildobjekt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7" t="6512" r="3165" b="3638"/>
            <a:stretch/>
          </p:blipFill>
          <p:spPr>
            <a:xfrm>
              <a:off x="3090517" y="1949092"/>
              <a:ext cx="3629529" cy="2274877"/>
            </a:xfrm>
            <a:prstGeom prst="rect">
              <a:avLst/>
            </a:prstGeom>
          </p:spPr>
        </p:pic>
        <p:pic>
          <p:nvPicPr>
            <p:cNvPr id="7" name="Platshållare för bild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" r="4510"/>
            <a:stretch/>
          </p:blipFill>
          <p:spPr>
            <a:xfrm>
              <a:off x="6141211" y="1905207"/>
              <a:ext cx="3002789" cy="2331603"/>
            </a:xfrm>
            <a:prstGeom prst="rect">
              <a:avLst/>
            </a:prstGeom>
          </p:spPr>
        </p:pic>
        <p:cxnSp>
          <p:nvCxnSpPr>
            <p:cNvPr id="8" name="Rak 7"/>
            <p:cNvCxnSpPr/>
            <p:nvPr/>
          </p:nvCxnSpPr>
          <p:spPr>
            <a:xfrm>
              <a:off x="0" y="1918049"/>
              <a:ext cx="9144000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8"/>
            <p:cNvCxnSpPr/>
            <p:nvPr/>
          </p:nvCxnSpPr>
          <p:spPr>
            <a:xfrm>
              <a:off x="-1" y="4223969"/>
              <a:ext cx="9144000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k 9"/>
            <p:cNvCxnSpPr/>
            <p:nvPr/>
          </p:nvCxnSpPr>
          <p:spPr>
            <a:xfrm>
              <a:off x="3073365" y="1949092"/>
              <a:ext cx="0" cy="2274877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10"/>
            <p:cNvCxnSpPr/>
            <p:nvPr/>
          </p:nvCxnSpPr>
          <p:spPr>
            <a:xfrm>
              <a:off x="6141211" y="1889685"/>
              <a:ext cx="0" cy="2347125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ktangel 11"/>
            <p:cNvSpPr/>
            <p:nvPr/>
          </p:nvSpPr>
          <p:spPr>
            <a:xfrm>
              <a:off x="2699792" y="1927149"/>
              <a:ext cx="373573" cy="2557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6811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1910194"/>
            <a:ext cx="7690072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Nacka kommuns</a:t>
            </a:r>
            <a:br>
              <a:rPr lang="sv-SE" dirty="0" smtClean="0"/>
            </a:br>
            <a:r>
              <a:rPr lang="sv-SE" dirty="0" smtClean="0"/>
              <a:t> </a:t>
            </a:r>
            <a:r>
              <a:rPr lang="sv-SE" dirty="0"/>
              <a:t>S</a:t>
            </a:r>
            <a:r>
              <a:rPr lang="sv-SE" dirty="0" smtClean="0"/>
              <a:t>trategi mot våldsbejakande extremism och 			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4724744" y="2702098"/>
            <a:ext cx="2664512" cy="57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sv-SE" sz="3200" b="1" kern="0" dirty="0" smtClean="0">
                <a:latin typeface="Gill Sans MT"/>
              </a:rPr>
              <a:t>extremt våld</a:t>
            </a:r>
            <a:endParaRPr lang="sv-SE" sz="3200" b="1" kern="0" dirty="0">
              <a:latin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</a:t>
            </a:r>
            <a:r>
              <a:rPr lang="sv-SE" dirty="0" smtClean="0"/>
              <a:t>trategin bygger </a:t>
            </a:r>
            <a:r>
              <a:rPr lang="sv-SE" dirty="0"/>
              <a:t>på </a:t>
            </a:r>
            <a:r>
              <a:rPr lang="sv-SE" dirty="0" smtClean="0"/>
              <a:t>fyra inriktningar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03648" y="1700808"/>
            <a:ext cx="7762080" cy="4525963"/>
          </a:xfrm>
        </p:spPr>
        <p:txBody>
          <a:bodyPr>
            <a:normAutofit/>
          </a:bodyPr>
          <a:lstStyle/>
          <a:p>
            <a:pPr lvl="0"/>
            <a:r>
              <a:rPr lang="sv-SE" sz="2400" b="1" dirty="0"/>
              <a:t>F</a:t>
            </a:r>
            <a:r>
              <a:rPr lang="sv-SE" sz="2400" b="1" dirty="0" smtClean="0"/>
              <a:t>örebyggande insatser</a:t>
            </a:r>
          </a:p>
          <a:p>
            <a:pPr marL="0" lvl="0" indent="0">
              <a:buNone/>
            </a:pPr>
            <a:endParaRPr lang="sv-SE" sz="2400" b="1" dirty="0"/>
          </a:p>
          <a:p>
            <a:pPr lvl="0"/>
            <a:r>
              <a:rPr lang="sv-SE" sz="2400" b="1" dirty="0"/>
              <a:t>Ö</a:t>
            </a:r>
            <a:r>
              <a:rPr lang="sv-SE" sz="2400" b="1" dirty="0" smtClean="0"/>
              <a:t>kad </a:t>
            </a:r>
            <a:r>
              <a:rPr lang="sv-SE" sz="2400" b="1" dirty="0"/>
              <a:t>kunskap och </a:t>
            </a:r>
            <a:r>
              <a:rPr lang="sv-SE" sz="2400" b="1" dirty="0" smtClean="0"/>
              <a:t>kompetens</a:t>
            </a:r>
          </a:p>
          <a:p>
            <a:pPr marL="0" lvl="0" indent="0">
              <a:buNone/>
            </a:pPr>
            <a:endParaRPr lang="sv-SE" sz="2400" b="1" dirty="0"/>
          </a:p>
          <a:p>
            <a:pPr lvl="0"/>
            <a:r>
              <a:rPr lang="sv-SE" sz="2400" b="1" dirty="0"/>
              <a:t>S</a:t>
            </a:r>
            <a:r>
              <a:rPr lang="sv-SE" sz="2400" b="1" dirty="0" smtClean="0"/>
              <a:t>amordning </a:t>
            </a:r>
            <a:r>
              <a:rPr lang="sv-SE" sz="2400" b="1" dirty="0"/>
              <a:t>och </a:t>
            </a:r>
            <a:r>
              <a:rPr lang="sv-SE" sz="2400" b="1" dirty="0" smtClean="0"/>
              <a:t>samverkan</a:t>
            </a:r>
          </a:p>
          <a:p>
            <a:pPr marL="0" lvl="0" indent="0">
              <a:buNone/>
            </a:pPr>
            <a:endParaRPr lang="sv-SE" sz="2400" b="1" dirty="0"/>
          </a:p>
          <a:p>
            <a:pPr lvl="0"/>
            <a:r>
              <a:rPr lang="sv-SE" sz="2400" b="1" dirty="0"/>
              <a:t>U</a:t>
            </a:r>
            <a:r>
              <a:rPr lang="sv-SE" sz="2400" b="1" dirty="0" smtClean="0"/>
              <a:t>ppföljning </a:t>
            </a:r>
            <a:r>
              <a:rPr lang="sv-SE" sz="2400" b="1" dirty="0"/>
              <a:t>och </a:t>
            </a:r>
            <a:r>
              <a:rPr lang="sv-SE" sz="2400" b="1" dirty="0" smtClean="0"/>
              <a:t>utvärdering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35223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Förebyggande insatser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dirty="0" smtClean="0"/>
              <a:t>Problembilder </a:t>
            </a:r>
            <a:r>
              <a:rPr lang="sv-SE" dirty="0"/>
              <a:t>ska tas fram </a:t>
            </a:r>
            <a:r>
              <a:rPr lang="sv-SE" dirty="0" smtClean="0"/>
              <a:t>i samverkan med polisen och säkerhetspolisen. Även övriga representanter </a:t>
            </a:r>
            <a:r>
              <a:rPr lang="sv-SE" dirty="0"/>
              <a:t>inom kommunen och civilsamhället ska involveras. </a:t>
            </a:r>
          </a:p>
          <a:p>
            <a:endParaRPr lang="sv-SE" dirty="0"/>
          </a:p>
          <a:p>
            <a:r>
              <a:rPr lang="sv-SE" dirty="0"/>
              <a:t>Arbete </a:t>
            </a:r>
            <a:r>
              <a:rPr lang="sv-SE" dirty="0" smtClean="0"/>
              <a:t>ska </a:t>
            </a:r>
            <a:r>
              <a:rPr lang="sv-SE" dirty="0"/>
              <a:t>ske inom ramen för det ordinarie arbetet med barn, ungdomar och unga vuxna. 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Redan </a:t>
            </a:r>
            <a:r>
              <a:rPr lang="sv-SE" dirty="0"/>
              <a:t>befintliga strukturer för samordning och samarbete mellan offentliga och civila aktörer ska användas.</a:t>
            </a:r>
          </a:p>
          <a:p>
            <a:endParaRPr lang="sv-SE" dirty="0"/>
          </a:p>
          <a:p>
            <a:r>
              <a:rPr lang="sv-SE" dirty="0"/>
              <a:t>Det förebyggande arbetet ska vara kunskapsbaserat, byggt på forskning och beprövad erfarenhet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 förebyggande arbetet bygger </a:t>
            </a:r>
            <a:r>
              <a:rPr lang="sv-SE" dirty="0" smtClean="0"/>
              <a:t>på följande teorier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Social prevention</a:t>
            </a:r>
          </a:p>
          <a:p>
            <a:r>
              <a:rPr lang="sv-SE" dirty="0" err="1" smtClean="0"/>
              <a:t>Situationell</a:t>
            </a:r>
            <a:r>
              <a:rPr lang="sv-SE" dirty="0" smtClean="0"/>
              <a:t> prevention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61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altLang="sv-SE" dirty="0">
                <a:latin typeface="Gill Sans MT" panose="020B0502020104020203" pitchFamily="34" charset="0"/>
              </a:rPr>
              <a:t>Socialt förebyggande arbete</a:t>
            </a:r>
            <a:br>
              <a:rPr lang="sv-SE" altLang="sv-SE" dirty="0">
                <a:latin typeface="Gill Sans MT" panose="020B0502020104020203" pitchFamily="34" charset="0"/>
              </a:rPr>
            </a:br>
            <a:r>
              <a:rPr lang="sv-SE" altLang="sv-SE" sz="2400" dirty="0">
                <a:solidFill>
                  <a:srgbClr val="0000FF"/>
                </a:solidFill>
                <a:latin typeface="Gill Sans MT" panose="020B0502020104020203" pitchFamily="34" charset="0"/>
              </a:rPr>
              <a:t>- Utgår från brottslighetens sociala </a:t>
            </a:r>
            <a:r>
              <a:rPr lang="sv-SE" altLang="sv-SE" sz="2400" dirty="0" smtClean="0">
                <a:solidFill>
                  <a:srgbClr val="0000FF"/>
                </a:solidFill>
                <a:latin typeface="Gill Sans MT" panose="020B0502020104020203" pitchFamily="34" charset="0"/>
              </a:rPr>
              <a:t>orsaker</a:t>
            </a:r>
            <a:endParaRPr lang="sv-SE" dirty="0">
              <a:latin typeface="Gill Sans MT" panose="020B0502020104020203" pitchFamily="34" charset="0"/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3754438" y="4946650"/>
            <a:ext cx="433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sv-SE" altLang="sv-SE" sz="1800" b="1">
                <a:latin typeface="Verdana" panose="020B0604030504040204" pitchFamily="34" charset="0"/>
              </a:rPr>
              <a:t>Insatser när problemet uppstått</a:t>
            </a:r>
          </a:p>
        </p:txBody>
      </p:sp>
      <p:sp>
        <p:nvSpPr>
          <p:cNvPr id="5" name="AutoShape 24"/>
          <p:cNvSpPr>
            <a:spLocks noChangeArrowheads="1"/>
          </p:cNvSpPr>
          <p:nvPr/>
        </p:nvSpPr>
        <p:spPr bwMode="auto">
          <a:xfrm rot="10798537">
            <a:off x="1619250" y="1844675"/>
            <a:ext cx="3733800" cy="38100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sv-SE" altLang="sv-SE"/>
          </a:p>
        </p:txBody>
      </p:sp>
      <p:sp>
        <p:nvSpPr>
          <p:cNvPr id="6" name="Line 25"/>
          <p:cNvSpPr>
            <a:spLocks noChangeShapeType="1"/>
          </p:cNvSpPr>
          <p:nvPr/>
        </p:nvSpPr>
        <p:spPr bwMode="auto">
          <a:xfrm>
            <a:off x="2535238" y="3854450"/>
            <a:ext cx="181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" name="Line 26"/>
          <p:cNvSpPr>
            <a:spLocks noChangeShapeType="1"/>
          </p:cNvSpPr>
          <p:nvPr/>
        </p:nvSpPr>
        <p:spPr bwMode="auto">
          <a:xfrm>
            <a:off x="2079625" y="2863850"/>
            <a:ext cx="2741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4243388" y="3956050"/>
            <a:ext cx="3760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sv-SE" altLang="sv-SE" sz="1800" b="1">
                <a:latin typeface="Verdana" panose="020B0604030504040204" pitchFamily="34" charset="0"/>
              </a:rPr>
              <a:t>Förebyggande insatser med</a:t>
            </a:r>
          </a:p>
          <a:p>
            <a:r>
              <a:rPr lang="sv-SE" altLang="sv-SE" sz="1800" b="1">
                <a:latin typeface="Verdana" panose="020B0604030504040204" pitchFamily="34" charset="0"/>
              </a:rPr>
              <a:t>riskgrupper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4679950" y="3117850"/>
            <a:ext cx="3092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sv-SE" altLang="sv-SE" sz="1800" b="1">
                <a:latin typeface="Verdana" panose="020B0604030504040204" pitchFamily="34" charset="0"/>
              </a:rPr>
              <a:t>Primärt förebyggande </a:t>
            </a:r>
          </a:p>
          <a:p>
            <a:r>
              <a:rPr lang="sv-SE" altLang="sv-SE" sz="1800" b="1">
                <a:latin typeface="Verdana" panose="020B0604030504040204" pitchFamily="34" charset="0"/>
              </a:rPr>
              <a:t>insatser</a:t>
            </a:r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>
            <a:off x="3068638" y="4845050"/>
            <a:ext cx="806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5270500" y="1898650"/>
            <a:ext cx="29019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sv-SE" altLang="sv-SE" sz="1800" b="1">
                <a:latin typeface="Verdana" panose="020B0604030504040204" pitchFamily="34" charset="0"/>
              </a:rPr>
              <a:t>Arbete med skydds-</a:t>
            </a:r>
          </a:p>
          <a:p>
            <a:r>
              <a:rPr lang="sv-SE" altLang="sv-SE" sz="1800" b="1">
                <a:latin typeface="Verdana" panose="020B0604030504040204" pitchFamily="34" charset="0"/>
              </a:rPr>
              <a:t>Faktorer relaterat till</a:t>
            </a:r>
          </a:p>
          <a:p>
            <a:r>
              <a:rPr lang="sv-SE" altLang="sv-SE" sz="1800" b="1">
                <a:latin typeface="Verdana" panose="020B0604030504040204" pitchFamily="34" charset="0"/>
              </a:rPr>
              <a:t>problemen</a:t>
            </a:r>
          </a:p>
        </p:txBody>
      </p:sp>
      <p:sp>
        <p:nvSpPr>
          <p:cNvPr id="12" name="Oval 31"/>
          <p:cNvSpPr>
            <a:spLocks noChangeArrowheads="1"/>
          </p:cNvSpPr>
          <p:nvPr/>
        </p:nvSpPr>
        <p:spPr bwMode="auto">
          <a:xfrm>
            <a:off x="1436688" y="5378450"/>
            <a:ext cx="4114800" cy="1219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sv-SE" altLang="sv-SE"/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1475656" y="5704800"/>
            <a:ext cx="409759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87325" indent="-187325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2000" b="1" dirty="0" smtClean="0">
                <a:latin typeface="Verdana" panose="020B0604030504040204" pitchFamily="34" charset="0"/>
              </a:rPr>
              <a:t>Våldsbejakande extremism</a:t>
            </a:r>
            <a:endParaRPr lang="sv-SE" altLang="sv-SE" sz="2000" b="1" dirty="0">
              <a:latin typeface="Verdana" panose="020B0604030504040204" pitchFamily="34" charset="0"/>
            </a:endParaRPr>
          </a:p>
          <a:p>
            <a:pPr algn="ctr" eaLnBrk="1" hangingPunct="1">
              <a:buFontTx/>
              <a:buChar char="-"/>
            </a:pPr>
            <a:r>
              <a:rPr lang="sv-SE" altLang="sv-SE" sz="1600" dirty="0">
                <a:latin typeface="Verdana" panose="020B0604030504040204" pitchFamily="34" charset="0"/>
              </a:rPr>
              <a:t>Analys</a:t>
            </a:r>
          </a:p>
          <a:p>
            <a:pPr algn="ctr" eaLnBrk="1" hangingPunct="1">
              <a:buFontTx/>
              <a:buChar char="-"/>
            </a:pPr>
            <a:r>
              <a:rPr lang="sv-SE" altLang="sv-SE" sz="1600" dirty="0">
                <a:latin typeface="Verdana" panose="020B0604030504040204" pitchFamily="34" charset="0"/>
              </a:rPr>
              <a:t>Förslag på åtgärd</a:t>
            </a: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92075" y="3397250"/>
            <a:ext cx="25161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2000">
                <a:latin typeface="Verdana" panose="020B0604030504040204" pitchFamily="34" charset="0"/>
              </a:rPr>
              <a:t>Friskfaktorerna</a:t>
            </a:r>
          </a:p>
          <a:p>
            <a:pPr eaLnBrk="1" hangingPunct="1"/>
            <a:r>
              <a:rPr lang="sv-SE" altLang="sv-SE" sz="2000">
                <a:latin typeface="Verdana" panose="020B0604030504040204" pitchFamily="34" charset="0"/>
              </a:rPr>
              <a:t>Skall relatera till</a:t>
            </a:r>
          </a:p>
          <a:p>
            <a:pPr eaLnBrk="1" hangingPunct="1"/>
            <a:r>
              <a:rPr lang="sv-SE" altLang="sv-SE" sz="2000">
                <a:latin typeface="Verdana" panose="020B0604030504040204" pitchFamily="34" charset="0"/>
              </a:rPr>
              <a:t>problemområdena</a:t>
            </a:r>
          </a:p>
        </p:txBody>
      </p:sp>
      <p:sp>
        <p:nvSpPr>
          <p:cNvPr id="15" name="Freeform 34"/>
          <p:cNvSpPr>
            <a:spLocks/>
          </p:cNvSpPr>
          <p:nvPr/>
        </p:nvSpPr>
        <p:spPr bwMode="auto">
          <a:xfrm>
            <a:off x="854075" y="2254250"/>
            <a:ext cx="914400" cy="990600"/>
          </a:xfrm>
          <a:custGeom>
            <a:avLst/>
            <a:gdLst>
              <a:gd name="T0" fmla="*/ 0 w 576"/>
              <a:gd name="T1" fmla="*/ 2147483646 h 624"/>
              <a:gd name="T2" fmla="*/ 2147483646 w 576"/>
              <a:gd name="T3" fmla="*/ 2147483646 h 624"/>
              <a:gd name="T4" fmla="*/ 2147483646 w 576"/>
              <a:gd name="T5" fmla="*/ 0 h 624"/>
              <a:gd name="T6" fmla="*/ 0 60000 65536"/>
              <a:gd name="T7" fmla="*/ 0 60000 65536"/>
              <a:gd name="T8" fmla="*/ 0 60000 65536"/>
              <a:gd name="T9" fmla="*/ 0 w 576"/>
              <a:gd name="T10" fmla="*/ 0 h 624"/>
              <a:gd name="T11" fmla="*/ 576 w 576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624">
                <a:moveTo>
                  <a:pt x="0" y="624"/>
                </a:moveTo>
                <a:cubicBezTo>
                  <a:pt x="0" y="460"/>
                  <a:pt x="0" y="296"/>
                  <a:pt x="96" y="192"/>
                </a:cubicBezTo>
                <a:cubicBezTo>
                  <a:pt x="192" y="88"/>
                  <a:pt x="496" y="32"/>
                  <a:pt x="57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" name="Freeform 35"/>
          <p:cNvSpPr>
            <a:spLocks/>
          </p:cNvSpPr>
          <p:nvPr/>
        </p:nvSpPr>
        <p:spPr bwMode="auto">
          <a:xfrm>
            <a:off x="854075" y="4387850"/>
            <a:ext cx="762000" cy="1295400"/>
          </a:xfrm>
          <a:custGeom>
            <a:avLst/>
            <a:gdLst>
              <a:gd name="T0" fmla="*/ 0 w 480"/>
              <a:gd name="T1" fmla="*/ 0 h 816"/>
              <a:gd name="T2" fmla="*/ 2147483646 w 480"/>
              <a:gd name="T3" fmla="*/ 2147483646 h 816"/>
              <a:gd name="T4" fmla="*/ 2147483646 w 480"/>
              <a:gd name="T5" fmla="*/ 2147483646 h 816"/>
              <a:gd name="T6" fmla="*/ 0 60000 65536"/>
              <a:gd name="T7" fmla="*/ 0 60000 65536"/>
              <a:gd name="T8" fmla="*/ 0 60000 65536"/>
              <a:gd name="T9" fmla="*/ 0 w 480"/>
              <a:gd name="T10" fmla="*/ 0 h 816"/>
              <a:gd name="T11" fmla="*/ 480 w 480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16">
                <a:moveTo>
                  <a:pt x="0" y="0"/>
                </a:moveTo>
                <a:cubicBezTo>
                  <a:pt x="8" y="172"/>
                  <a:pt x="16" y="344"/>
                  <a:pt x="96" y="480"/>
                </a:cubicBezTo>
                <a:cubicBezTo>
                  <a:pt x="176" y="616"/>
                  <a:pt x="328" y="716"/>
                  <a:pt x="480" y="81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114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nimBg="1"/>
      <p:bldP spid="6" grpId="0" animBg="1"/>
      <p:bldP spid="7" grpId="0" animBg="1"/>
      <p:bldP spid="8" grpId="0" autoUpdateAnimBg="0"/>
      <p:bldP spid="9" grpId="0" autoUpdateAnimBg="0"/>
      <p:bldP spid="10" grpId="0" animBg="1"/>
      <p:bldP spid="11" grpId="0" autoUpdateAnimBg="0"/>
      <p:bldP spid="12" grpId="0" animBg="1"/>
      <p:bldP spid="13" grpId="0" autoUpdateAnimBg="0"/>
      <p:bldP spid="14" grpId="0" autoUpdateAnimBg="0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Nacka, ny version">
      <a:dk1>
        <a:sysClr val="windowText" lastClr="000000"/>
      </a:dk1>
      <a:lt1>
        <a:sysClr val="window" lastClr="FFFFFF"/>
      </a:lt1>
      <a:dk2>
        <a:srgbClr val="0F65B8"/>
      </a:dk2>
      <a:lt2>
        <a:srgbClr val="EEECE1"/>
      </a:lt2>
      <a:accent1>
        <a:srgbClr val="97AC1E"/>
      </a:accent1>
      <a:accent2>
        <a:srgbClr val="83449D"/>
      </a:accent2>
      <a:accent3>
        <a:srgbClr val="F07717"/>
      </a:accent3>
      <a:accent4>
        <a:srgbClr val="0F65B8"/>
      </a:accent4>
      <a:accent5>
        <a:srgbClr val="C0DE3D"/>
      </a:accent5>
      <a:accent6>
        <a:srgbClr val="BD0012"/>
      </a:accent6>
      <a:hlink>
        <a:srgbClr val="0F65B8"/>
      </a:hlink>
      <a:folHlink>
        <a:srgbClr val="BD00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ts val="4000"/>
          </a:lnSpc>
          <a:defRPr sz="2400" kern="0" dirty="0" err="1">
            <a:latin typeface="Gill Sans M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Nacka PP mall, blått kvarnhjul och orange logotyp</Template>
  <TotalTime>2779</TotalTime>
  <Words>543</Words>
  <Application>Microsoft Office PowerPoint</Application>
  <PresentationFormat>Bildspel på skärmen (4:3)</PresentationFormat>
  <Paragraphs>111</Paragraphs>
  <Slides>13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9" baseType="lpstr">
      <vt:lpstr>Arial</vt:lpstr>
      <vt:lpstr>Calibri</vt:lpstr>
      <vt:lpstr>Gill Sans MT</vt:lpstr>
      <vt:lpstr>Times New Roman</vt:lpstr>
      <vt:lpstr>Verdana</vt:lpstr>
      <vt:lpstr>Office-tema</vt:lpstr>
      <vt:lpstr>Våldsbejakande extremism - en beskrivning av Nacka kommuns strategi</vt:lpstr>
      <vt:lpstr>Vad är våldsbejakande extremism</vt:lpstr>
      <vt:lpstr>Vad är radikalisering?</vt:lpstr>
      <vt:lpstr>Tre kända former av våldsbejakande extremism</vt:lpstr>
      <vt:lpstr>Nacka kommuns  Strategi mot våldsbejakande extremism och    </vt:lpstr>
      <vt:lpstr>Strategin bygger på fyra inriktningar</vt:lpstr>
      <vt:lpstr>Förebyggande insatser</vt:lpstr>
      <vt:lpstr>Det förebyggande arbetet bygger på följande teorier </vt:lpstr>
      <vt:lpstr>Socialt förebyggande arbete - Utgår från brottslighetens sociala orsaker</vt:lpstr>
      <vt:lpstr>Situationellt förebyggande arbete - Riktar sig mot de situationer i vilka brott begås </vt:lpstr>
      <vt:lpstr>Ökad kunskap och kompetens</vt:lpstr>
      <vt:lpstr>Samordning och samverkan</vt:lpstr>
      <vt:lpstr>Uppföljning och utvärdering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mot våldsbejakande extremism och extremt våld</dc:title>
  <dc:creator>Landström Jan</dc:creator>
  <cp:lastModifiedBy>Landström Jan</cp:lastModifiedBy>
  <cp:revision>33</cp:revision>
  <cp:lastPrinted>2016-06-02T13:17:36Z</cp:lastPrinted>
  <dcterms:created xsi:type="dcterms:W3CDTF">2016-05-15T09:29:17Z</dcterms:created>
  <dcterms:modified xsi:type="dcterms:W3CDTF">2016-06-15T11:35:08Z</dcterms:modified>
</cp:coreProperties>
</file>