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0" r:id="rId2"/>
    <p:sldId id="287" r:id="rId3"/>
    <p:sldId id="288" r:id="rId4"/>
    <p:sldId id="291" r:id="rId5"/>
    <p:sldId id="292" r:id="rId6"/>
    <p:sldId id="293" r:id="rId7"/>
    <p:sldId id="294" r:id="rId8"/>
    <p:sldId id="295" r:id="rId9"/>
    <p:sldId id="296" r:id="rId10"/>
    <p:sldId id="290" r:id="rId11"/>
  </p:sldIdLst>
  <p:sldSz cx="12192000" cy="6858000"/>
  <p:notesSz cx="6797675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F2801"/>
    <a:srgbClr val="388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03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9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EAA52EF4-A221-4FBA-AE64-7D3430AC67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32BD1A5-6026-4E78-85A1-B63ECA44EC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61DB-AC4B-450F-93C3-C71E4FE8A52E}" type="datetimeFigureOut">
              <a:rPr lang="sv-SE" smtClean="0"/>
              <a:t>2018-06-11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5FC5327-66F8-43D6-BB05-7AEBF3D072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9E72939-E2AA-4A0B-87BE-CBFB641A7B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354C0-ECD5-4C44-8214-B6A420EC7C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783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6C6F5-63B6-49E7-B2F9-5F41140D9FE4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88DA3-5DB5-423B-869F-710A2F573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71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,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9321DD-D9B2-4EAE-AF79-0962788E7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1" y="2437430"/>
            <a:ext cx="10212693" cy="1325563"/>
          </a:xfrm>
        </p:spPr>
        <p:txBody>
          <a:bodyPr anchor="b"/>
          <a:lstStyle>
            <a:lvl1pPr>
              <a:defRPr lang="en-GB" sz="4800" kern="1200" cap="all" baseline="0" dirty="0" smtClean="0">
                <a:solidFill>
                  <a:schemeClr val="bg1"/>
                </a:solidFill>
                <a:effectLst>
                  <a:outerShdw blurRad="431800" sx="102000" sy="102000" algn="ctr" rotWithShape="0">
                    <a:prstClr val="black">
                      <a:alpha val="60000"/>
                    </a:prstClr>
                  </a:outerShdw>
                  <a:reflection stA="45000" endPos="0" dist="508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Redigera text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93A2A7EE-308B-4807-8CF2-EFEBBEE1D2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792" y="3817333"/>
            <a:ext cx="10212693" cy="919767"/>
          </a:xfrm>
        </p:spPr>
        <p:txBody>
          <a:bodyPr>
            <a:noAutofit/>
          </a:bodyPr>
          <a:lstStyle>
            <a:lvl1pPr marL="0" indent="0">
              <a:buNone/>
              <a:defRPr lang="sv-SE" sz="2800" b="0" kern="120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F8826437-AE9A-4317-B696-807004AC24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313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F8B1830C-9F61-4CBC-8552-0ED32F0B09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DFEF7BFE-63E7-4169-B7D5-F77EE2BD03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C0D44B3E-2230-4E61-9087-BC24BA6C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02198346-753B-4BCB-85CE-9B5714F237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6930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07EDF14-5A12-41FE-B7BA-5D61B34D2AE4" descr="6FF47256-95D4-4042-A516-8C0DC43CD4CD@chimney">
            <a:extLst>
              <a:ext uri="{FF2B5EF4-FFF2-40B4-BE49-F238E27FC236}">
                <a16:creationId xmlns:a16="http://schemas.microsoft.com/office/drawing/2014/main" id="{36A1D54F-1C19-4517-B99A-C5775151ED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3350" y="-57531"/>
            <a:ext cx="12325350" cy="694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8" name="Platshållare för text 10">
            <a:extLst>
              <a:ext uri="{FF2B5EF4-FFF2-40B4-BE49-F238E27FC236}">
                <a16:creationId xmlns:a16="http://schemas.microsoft.com/office/drawing/2014/main" id="{8BF8537A-4E77-4766-A1DC-8BB66CFD6A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9811892E-62C6-418B-BFE5-8E47F014E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953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D67BC8D-5DA5-4E79-BC06-B11865747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2">
            <a:extLst>
              <a:ext uri="{FF2B5EF4-FFF2-40B4-BE49-F238E27FC236}">
                <a16:creationId xmlns:a16="http://schemas.microsoft.com/office/drawing/2014/main" id="{59935704-DD69-45C8-93D6-70C51DB0912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50194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A065E4CF-9FA7-4B21-A6DB-B73B00192A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986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50212A9E-C464-42DE-825E-5F023B24A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B7266A3-AE9B-4E41-8602-A62536078EE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50194" y="-238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4557595D-B44E-423B-B53D-C5F7E2838051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44001" y="347999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433BD1FA-ABD8-4829-8258-695C1D5DAB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73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029A61F7-5DB6-4394-9D77-1AD82E0FC4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51144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2">
            <a:extLst>
              <a:ext uri="{FF2B5EF4-FFF2-40B4-BE49-F238E27FC236}">
                <a16:creationId xmlns:a16="http://schemas.microsoft.com/office/drawing/2014/main" id="{D59F388B-B781-43C5-8930-9169432CCE73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51144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bild 2">
            <a:extLst>
              <a:ext uri="{FF2B5EF4-FFF2-40B4-BE49-F238E27FC236}">
                <a16:creationId xmlns:a16="http://schemas.microsoft.com/office/drawing/2014/main" id="{7424A79F-1B59-4EC6-9F01-F1065E75C5F2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7" name="Platshållare för bild 2">
            <a:extLst>
              <a:ext uri="{FF2B5EF4-FFF2-40B4-BE49-F238E27FC236}">
                <a16:creationId xmlns:a16="http://schemas.microsoft.com/office/drawing/2014/main" id="{5B71CF3F-4A3E-473B-8B31-F97164CD0D8F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1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16C61011-8EF7-4F20-B60B-3DE7DF16D6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96464" y="5946776"/>
            <a:ext cx="2026674" cy="658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0" name="Platshållare för text 10">
            <a:extLst>
              <a:ext uri="{FF2B5EF4-FFF2-40B4-BE49-F238E27FC236}">
                <a16:creationId xmlns:a16="http://schemas.microsoft.com/office/drawing/2014/main" id="{FCA95EA6-EBA2-4B89-9F1A-5D25CFA56D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38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, kort text/c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C3A069D7-A832-4F5A-9DE9-18BD6C778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2" y="975216"/>
            <a:ext cx="5025187" cy="1777712"/>
          </a:xfrm>
        </p:spPr>
        <p:txBody>
          <a:bodyPr>
            <a:normAutofit/>
          </a:bodyPr>
          <a:lstStyle>
            <a:lvl1pPr>
              <a:defRPr lang="en-GB" sz="2800" b="1" kern="1200" cap="none" baseline="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v-SE" dirty="0"/>
              <a:t>Klicka här för att lägga till större text eller citat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7CCA1380-98DD-4682-924F-9763C5A89A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744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tt diagram m rubri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DE89D1-7BB3-41A9-87A8-7B04E92C5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232913"/>
            <a:ext cx="9878590" cy="694260"/>
          </a:xfrm>
        </p:spPr>
        <p:txBody>
          <a:bodyPr anchor="b">
            <a:normAutofit/>
          </a:bodyPr>
          <a:lstStyle>
            <a:lvl1pPr>
              <a:defRPr lang="en-GB" sz="24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7" name="Platshållare för innehåll 3">
            <a:extLst>
              <a:ext uri="{FF2B5EF4-FFF2-40B4-BE49-F238E27FC236}">
                <a16:creationId xmlns:a16="http://schemas.microsoft.com/office/drawing/2014/main" id="{1AA353D9-3D1E-4354-958F-7F322B7A457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763" y="1109662"/>
            <a:ext cx="7970836" cy="4989511"/>
          </a:xfrm>
        </p:spPr>
        <p:txBody>
          <a:bodyPr/>
          <a:lstStyle>
            <a:lvl1pPr marL="0" indent="0">
              <a:buNone/>
              <a:defRPr sz="1600"/>
            </a:lvl1pPr>
            <a:lvl2pPr marL="671400" indent="0">
              <a:buNone/>
              <a:defRPr/>
            </a:lvl2pPr>
            <a:lvl3pPr marL="1031400" indent="0">
              <a:buNone/>
              <a:defRPr/>
            </a:lvl3pPr>
            <a:lvl4pPr marL="13914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Diagram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16381CF-2E64-4AD5-AEBB-70396CAD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E84E61B-4EE4-4BE4-9DD2-5ED8D14F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50FC205-9444-4A85-9F1F-C0EA6B54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63BE0F51-55C6-4DD4-BD4A-13588BB8E3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368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iagram m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ED9EF822-6A7B-4AB4-BF58-7A5EB718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003" y="706644"/>
            <a:ext cx="4295954" cy="694260"/>
          </a:xfrm>
        </p:spPr>
        <p:txBody>
          <a:bodyPr anchor="b">
            <a:normAutofit/>
          </a:bodyPr>
          <a:lstStyle>
            <a:lvl1pPr>
              <a:defRPr lang="en-GB" sz="24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FE0F6F0-AAB2-41C2-BCC7-8C271E8B983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988414" y="706644"/>
            <a:ext cx="4295954" cy="69426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för att lägga till 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DF390A6-276A-436C-9124-DA35C2985E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6003" y="1668317"/>
            <a:ext cx="5052054" cy="3684588"/>
          </a:xfrm>
        </p:spPr>
        <p:txBody>
          <a:bodyPr/>
          <a:lstStyle>
            <a:lvl1pPr marL="0" indent="0">
              <a:buNone/>
              <a:defRPr sz="1600"/>
            </a:lvl1pPr>
            <a:lvl2pPr marL="671400" indent="0">
              <a:buNone/>
              <a:defRPr/>
            </a:lvl2pPr>
            <a:lvl3pPr marL="1031400" indent="0">
              <a:buNone/>
              <a:defRPr/>
            </a:lvl3pPr>
            <a:lvl4pPr marL="13914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Diagram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EFC2A89-1B93-4FDA-A336-1F6BDCBD964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988414" y="1668317"/>
            <a:ext cx="5076934" cy="3684588"/>
          </a:xfrm>
        </p:spPr>
        <p:txBody>
          <a:bodyPr/>
          <a:lstStyle>
            <a:lvl1pPr marL="0" indent="0">
              <a:buNone/>
              <a:defRPr sz="1600"/>
            </a:lvl1pPr>
            <a:lvl2pPr marL="671400" indent="0">
              <a:buNone/>
              <a:defRPr/>
            </a:lvl2pPr>
            <a:lvl3pPr marL="1031400" indent="0">
              <a:buNone/>
              <a:defRPr/>
            </a:lvl3pPr>
            <a:lvl4pPr marL="13914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Diagram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16381CF-2E64-4AD5-AEBB-70396CAD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E84E61B-4EE4-4BE4-9DD2-5ED8D14F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50FC205-9444-4A85-9F1F-C0EA6B54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91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vart rubrik, text hel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sv-SE" sz="4200" kern="1200" dirty="0">
                <a:solidFill>
                  <a:schemeClr val="tx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88BEADAC-DFB0-4445-A9DE-58F9281C4A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068" y="4210049"/>
            <a:ext cx="5795514" cy="1847851"/>
          </a:xfrm>
        </p:spPr>
        <p:txBody>
          <a:bodyPr>
            <a:noAutofit/>
          </a:bodyPr>
          <a:lstStyle>
            <a:lvl1pPr marL="0" indent="0">
              <a:buNone/>
              <a:defRPr lang="sv-SE" sz="2800" b="1" kern="1200" dirty="0">
                <a:solidFill>
                  <a:schemeClr val="tx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FE46B08-D3FF-4DE6-A0A7-7EE395A6E9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729" y="5955824"/>
            <a:ext cx="2012116" cy="63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1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98786BA4-903B-479F-9D70-DE3764B69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9650" y="666251"/>
            <a:ext cx="7372350" cy="61917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72A561D-DAC6-4902-9B6A-06B7CFA2CE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949" y="666750"/>
            <a:ext cx="4000501" cy="365125"/>
          </a:xfrm>
        </p:spPr>
        <p:txBody>
          <a:bodyPr anchor="ctr"/>
          <a:lstStyle>
            <a:lvl1pPr>
              <a:defRPr sz="2000" b="1"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8DE1D47-7EC0-4963-940D-4E4F709C70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6948" y="1079399"/>
            <a:ext cx="4000499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Mail: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4109FDD4-BABA-47BF-997B-3FFFA1E1E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6949" y="1565073"/>
            <a:ext cx="4000500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Telefon: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A2AFE334-1578-4E1D-9442-E0BEB7778A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346" y="666749"/>
            <a:ext cx="1332000" cy="19800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4CE2CA9-E51D-484D-9B4A-B9CD481601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214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halv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61A0864-2A98-40C1-BEA0-0641453C6AF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50194" y="-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EBF67286-20BC-4ED7-89AF-4F16CB3399AB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144001" y="347761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D07510-F66D-4F85-B578-7524CAAC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681037"/>
            <a:ext cx="5233470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79CABC5E-6DCC-42D4-B6BB-3C7398A9A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1185B14C-4A26-4D84-9CB1-709FD5CD67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63" y="1993900"/>
            <a:ext cx="5233470" cy="3975100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284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extLst mod="1">
    <p:ext uri="{DCECCB84-F9BA-43D5-87BE-67443E8EF086}">
      <p15:sldGuideLst xmlns:p15="http://schemas.microsoft.com/office/powerpoint/2012/main">
        <p15:guide id="1" orient="horz" pos="117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8C93E5-7595-473E-9DBB-3799E27C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1D74C4-B564-431C-AD3B-A7E715A4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06D967-945C-40B2-8BBB-D8CBCC56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1F4C3BD-E6E1-4D1F-B30A-8284B67E8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1795" y="2615756"/>
            <a:ext cx="5148410" cy="1626488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FC1EC763-9D1F-4AB2-8F08-F8DC1B96B3F2}"/>
              </a:ext>
            </a:extLst>
          </p:cNvPr>
          <p:cNvSpPr/>
          <p:nvPr userDrawn="1"/>
        </p:nvSpPr>
        <p:spPr>
          <a:xfrm>
            <a:off x="-92466" y="-226622"/>
            <a:ext cx="12192000" cy="201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00"/>
              </a:lnSpc>
            </a:pPr>
            <a:r>
              <a:rPr lang="sv-SE" sz="1050" dirty="0">
                <a:latin typeface="+mn-lt"/>
              </a:rPr>
              <a:t>För att byta färg, Högerklicka på sidan, välj [Formatera bakgrund], välj [Hel fyllning], och välj den färg du vill ska fylla sidan.</a:t>
            </a:r>
          </a:p>
        </p:txBody>
      </p:sp>
    </p:spTree>
    <p:extLst>
      <p:ext uri="{BB962C8B-B14F-4D97-AF65-F5344CB8AC3E}">
        <p14:creationId xmlns:p14="http://schemas.microsoft.com/office/powerpoint/2010/main" val="28132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rubrik, text hel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sv-SE" sz="4200" kern="1200" dirty="0">
                <a:solidFill>
                  <a:schemeClr val="bg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88BEADAC-DFB0-4445-A9DE-58F9281C4A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068" y="4210049"/>
            <a:ext cx="5795514" cy="1847851"/>
          </a:xfrm>
        </p:spPr>
        <p:txBody>
          <a:bodyPr>
            <a:noAutofit/>
          </a:bodyPr>
          <a:lstStyle>
            <a:lvl1pPr marL="0" indent="0">
              <a:buNone/>
              <a:defRPr lang="sv-SE" sz="2800" b="1" kern="120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664829BD-244B-4098-B11D-59EC94F36A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494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391C0B8D-FD03-4137-959C-C2131EBF1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2050" y="882652"/>
            <a:ext cx="4809950" cy="5979160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333F44D-3889-49A2-9A5C-FD01C1C54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C347EDAC-96C1-4197-BCC9-2DC4DED34E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860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3F831D6-7135-4A24-99C1-F0DF17C94649" descr="619662A7-C6E3-493E-AB4D-8A0EB9BEFD5A@chimney">
            <a:extLst>
              <a:ext uri="{FF2B5EF4-FFF2-40B4-BE49-F238E27FC236}">
                <a16:creationId xmlns:a16="http://schemas.microsoft.com/office/drawing/2014/main" id="{446C5C2E-84C1-468B-8495-1E19C6F13A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22" y="0"/>
            <a:ext cx="12167678" cy="685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51623D96-0BE0-4BC8-B64F-4CA833173F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8ECBB630-7E87-4289-BDA6-AA0F8039FD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F2A74945-F6A6-4723-B1C7-CE05F816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62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84AF43B1-71B2-46E5-8479-C58CF8859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0401" y="128816"/>
            <a:ext cx="3911600" cy="6767574"/>
          </a:xfrm>
          <a:prstGeom prst="rect">
            <a:avLst/>
          </a:prstGeom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721BD96D-FBDD-45F8-B372-357AE1E91F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76D419E-A1E4-4A0E-ACDF-6D9A7AF140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7E10A433-C73D-4180-B2D7-A447536A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293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 descr="F17F010F-174D-444B-877B-4423E8E1FE16@chimney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1325"/>
            <a:ext cx="12192000" cy="687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7EFCFC41-F510-45CA-9DBA-43D67F346A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08F9570-B0D6-45BC-BF45-A7F11871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321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8DD2CC6-E79F-4223-A01A-FEE33DF31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797104-044F-41BF-94DC-B093FBCDA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086CE881-5E47-42CC-8381-53E1A0DC9F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9B18BC9E-33B4-4996-A41D-E303B37E2D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560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29018B2D-11A5-492E-84E0-7C67D3A37BA9" descr="9C21B0ED-DAB9-4172-B8E6-EB775F9B5DE1@chimney">
            <a:extLst>
              <a:ext uri="{FF2B5EF4-FFF2-40B4-BE49-F238E27FC236}">
                <a16:creationId xmlns:a16="http://schemas.microsoft.com/office/drawing/2014/main" id="{A6FFD144-2D09-4A46-A82D-871EFBEE9B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246" y="0"/>
            <a:ext cx="12209246" cy="688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69855DE3-7E22-4ABF-A5FA-955883CFCB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7CCD8F0C-D47B-4D33-A65C-93947E97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E2234836-560C-4E90-B2DD-BA97CC41DA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186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512EBFF-0A5E-42EA-92A6-B3F7CE2A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10714007" cy="11334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/>
              <a:t>KLICKA FÖR ATT ÄNDRA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49BA34E-B4BF-4408-8F7B-DF53C1325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793" y="1808163"/>
            <a:ext cx="10714007" cy="41476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1C3A22-1EA6-4603-B419-F7A469937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9793" y="6356350"/>
            <a:ext cx="2941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4971C2-088F-43EC-A7C4-7B2DDF36B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64CD66-6F9F-486E-843C-7E61E4953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73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F08A0FB-003D-4442-B66D-5B415FAC1E2F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729" y="5955824"/>
            <a:ext cx="2012116" cy="63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1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6" r:id="rId2"/>
    <p:sldLayoutId id="2147483650" r:id="rId3"/>
    <p:sldLayoutId id="2147483665" r:id="rId4"/>
    <p:sldLayoutId id="2147483683" r:id="rId5"/>
    <p:sldLayoutId id="2147483666" r:id="rId6"/>
    <p:sldLayoutId id="2147483684" r:id="rId7"/>
    <p:sldLayoutId id="2147483667" r:id="rId8"/>
    <p:sldLayoutId id="2147483681" r:id="rId9"/>
    <p:sldLayoutId id="2147483668" r:id="rId10"/>
    <p:sldLayoutId id="2147483682" r:id="rId11"/>
    <p:sldLayoutId id="2147483663" r:id="rId12"/>
    <p:sldLayoutId id="2147483657" r:id="rId13"/>
    <p:sldLayoutId id="2147483664" r:id="rId14"/>
    <p:sldLayoutId id="2147483662" r:id="rId15"/>
    <p:sldLayoutId id="2147483673" r:id="rId16"/>
    <p:sldLayoutId id="2147483672" r:id="rId17"/>
    <p:sldLayoutId id="2147483687" r:id="rId18"/>
    <p:sldLayoutId id="2147483676" r:id="rId19"/>
    <p:sldLayoutId id="2147483649" r:id="rId20"/>
  </p:sldLayoutIdLst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9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8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2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53" userDrawn="1">
          <p15:clr>
            <a:srgbClr val="F26B43"/>
          </p15:clr>
        </p15:guide>
        <p15:guide id="2" pos="7439" userDrawn="1">
          <p15:clr>
            <a:srgbClr val="F26B43"/>
          </p15:clr>
        </p15:guide>
        <p15:guide id="3" orient="horz" pos="4087" userDrawn="1">
          <p15:clr>
            <a:srgbClr val="F26B43"/>
          </p15:clr>
        </p15:guide>
        <p15:guide id="4" orient="horz" pos="1139" userDrawn="1">
          <p15:clr>
            <a:srgbClr val="F26B43"/>
          </p15:clr>
        </p15:guide>
        <p15:guide id="5" orient="horz" pos="314" userDrawn="1">
          <p15:clr>
            <a:srgbClr val="F26B43"/>
          </p15:clr>
        </p15:guide>
        <p15:guide id="6" orient="horz" pos="3811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pos="61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63C82E2E-C8D6-9249-B194-3DB90FDF3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733" y="131562"/>
            <a:ext cx="10981402" cy="2320694"/>
          </a:xfrm>
          <a:effectLst/>
        </p:spPr>
        <p:txBody>
          <a:bodyPr>
            <a:normAutofit/>
          </a:bodyPr>
          <a:lstStyle/>
          <a:p>
            <a:pPr algn="r"/>
            <a:r>
              <a:rPr lang="sv-SE" b="1" dirty="0"/>
              <a:t>Nacka stad </a:t>
            </a:r>
            <a:r>
              <a:rPr lang="sv-SE" dirty="0"/>
              <a:t>på </a:t>
            </a:r>
            <a:br>
              <a:rPr lang="sv-SE" dirty="0"/>
            </a:br>
            <a:r>
              <a:rPr lang="sv-SE" dirty="0"/>
              <a:t>västra </a:t>
            </a:r>
            <a:r>
              <a:rPr lang="sv-SE" dirty="0" err="1"/>
              <a:t>sicklaön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växer fram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EB24FF5-5ED1-0349-94B8-B2BC11525A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829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4C1B8B7-1855-489C-91D4-9556E6EDB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2369991"/>
            <a:ext cx="11183343" cy="1133475"/>
          </a:xfrm>
        </p:spPr>
        <p:txBody>
          <a:bodyPr/>
          <a:lstStyle/>
          <a:p>
            <a:pPr algn="ctr"/>
            <a:r>
              <a:rPr lang="sv-SE" dirty="0"/>
              <a:t>Vill du  </a:t>
            </a:r>
            <a:r>
              <a:rPr lang="sv-SE" b="1" dirty="0"/>
              <a:t>veta mer?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9CA7F91-1767-714C-9E97-F3B06649A6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048A3C4-F313-436C-955B-6E9297E2F7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3106876"/>
            <a:ext cx="11169649" cy="921785"/>
          </a:xfrm>
        </p:spPr>
        <p:txBody>
          <a:bodyPr/>
          <a:lstStyle/>
          <a:p>
            <a:pPr marL="0" indent="0" algn="ctr">
              <a:buNone/>
            </a:pPr>
            <a:r>
              <a:rPr lang="sv-SE" sz="3600" dirty="0"/>
              <a:t>Gå in på </a:t>
            </a:r>
            <a:r>
              <a:rPr lang="sv-SE" sz="3600" b="1" dirty="0" err="1"/>
              <a:t>nacka.se</a:t>
            </a:r>
            <a:r>
              <a:rPr lang="sv-SE" sz="3600" b="1" dirty="0"/>
              <a:t>/stad</a:t>
            </a:r>
          </a:p>
        </p:txBody>
      </p:sp>
    </p:spTree>
    <p:extLst>
      <p:ext uri="{BB962C8B-B14F-4D97-AF65-F5344CB8AC3E}">
        <p14:creationId xmlns:p14="http://schemas.microsoft.com/office/powerpoint/2010/main" val="58185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628E9C0C-6D15-1F4B-9EDB-928E9F300B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3000">
                <a:schemeClr val="tx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FC35766-D33B-A041-B472-03BB2E601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361" y="2824443"/>
            <a:ext cx="10714007" cy="1133475"/>
          </a:xfrm>
          <a:effectLst>
            <a:outerShdw blurRad="254000" dist="38100" dir="2700000" algn="tl" rotWithShape="0">
              <a:prstClr val="black">
                <a:alpha val="80000"/>
              </a:prstClr>
            </a:outerShdw>
          </a:effectLst>
        </p:spPr>
        <p:txBody>
          <a:bodyPr/>
          <a:lstStyle/>
          <a:p>
            <a:pPr algn="r"/>
            <a:r>
              <a:rPr lang="sv-SE" b="1" dirty="0"/>
              <a:t>Nacka stad 2030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657662A-EB22-DD47-9299-6C991CB73F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" y="3487221"/>
            <a:ext cx="11393369" cy="1847851"/>
          </a:xfrm>
          <a:effectLst>
            <a:outerShdw blurRad="254000" dist="38100" dir="2700000" algn="tl" rotWithShape="0">
              <a:prstClr val="black">
                <a:alpha val="80000"/>
              </a:prstClr>
            </a:outerShdw>
          </a:effectLst>
        </p:spPr>
        <p:txBody>
          <a:bodyPr/>
          <a:lstStyle/>
          <a:p>
            <a:pPr algn="r"/>
            <a:r>
              <a:rPr lang="sv-SE" sz="3600" b="0" dirty="0"/>
              <a:t>14 000 NYA BOSTÄDER</a:t>
            </a:r>
          </a:p>
          <a:p>
            <a:pPr algn="r"/>
            <a:r>
              <a:rPr lang="sv-SE" sz="3600" b="0" dirty="0"/>
              <a:t>10 000 NYA ARBETSPLATSER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7EBAF49-74C8-F54A-8CD9-C48C7D5AC0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485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608016BB-A294-CC47-A12A-7B49661CC6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FC35766-D33B-A041-B472-03BB2E601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/>
              <a:t>Tre  tunnelbanestationer i nacka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7EBAF49-74C8-F54A-8CD9-C48C7D5AC0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A364A90-4A25-4241-92BB-EEB3AF12AA90}"/>
              </a:ext>
            </a:extLst>
          </p:cNvPr>
          <p:cNvSpPr txBox="1"/>
          <p:nvPr/>
        </p:nvSpPr>
        <p:spPr>
          <a:xfrm>
            <a:off x="1646207" y="1473235"/>
            <a:ext cx="2641600" cy="297454"/>
          </a:xfrm>
          <a:prstGeom prst="rect">
            <a:avLst/>
          </a:prstGeom>
          <a:noFill/>
          <a:effectLst>
            <a:outerShdw blurRad="254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1333" b="1" dirty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KUNGSTRÄDGÅRDEN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8235400-BFBC-E747-BDF2-6568DC17CC77}"/>
              </a:ext>
            </a:extLst>
          </p:cNvPr>
          <p:cNvSpPr txBox="1"/>
          <p:nvPr/>
        </p:nvSpPr>
        <p:spPr>
          <a:xfrm>
            <a:off x="1836212" y="3912692"/>
            <a:ext cx="811983" cy="297454"/>
          </a:xfrm>
          <a:prstGeom prst="rect">
            <a:avLst/>
          </a:prstGeom>
          <a:noFill/>
          <a:effectLst>
            <a:outerShdw blurRad="254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1333" b="1" dirty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SOFIA</a:t>
            </a: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865B101A-9EBC-1540-8981-DD1EF4C9EEAE}"/>
              </a:ext>
            </a:extLst>
          </p:cNvPr>
          <p:cNvSpPr txBox="1"/>
          <p:nvPr/>
        </p:nvSpPr>
        <p:spPr>
          <a:xfrm>
            <a:off x="203200" y="6365718"/>
            <a:ext cx="5385600" cy="330005"/>
          </a:xfrm>
          <a:prstGeom prst="rect">
            <a:avLst/>
          </a:prstGeom>
          <a:effectLst/>
        </p:spPr>
        <p:txBody>
          <a:bodyPr vert="horz" wrap="square" lIns="0" tIns="98213" rIns="0" bIns="0" rtlCol="0">
            <a:spAutoFit/>
          </a:bodyPr>
          <a:lstStyle/>
          <a:p>
            <a:pPr marL="16933" marR="56725">
              <a:lnSpc>
                <a:spcPts val="933"/>
              </a:lnSpc>
            </a:pPr>
            <a:r>
              <a:rPr lang="sv-SE" sz="800" b="1" spc="-7" dirty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GOOGLE EARTH</a:t>
            </a:r>
          </a:p>
          <a:p>
            <a:pPr marL="16933" marR="56725">
              <a:lnSpc>
                <a:spcPts val="933"/>
              </a:lnSpc>
            </a:pPr>
            <a:r>
              <a:rPr lang="sv-SE" sz="800" spc="-7" dirty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IMAGE © 2018 DIGITAL GLOBE</a:t>
            </a:r>
            <a:endParaRPr lang="sv-SE" sz="800" dirty="0">
              <a:solidFill>
                <a:schemeClr val="bg1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17681152-1C50-D941-AA75-E9C206EF328A}"/>
              </a:ext>
            </a:extLst>
          </p:cNvPr>
          <p:cNvSpPr txBox="1"/>
          <p:nvPr/>
        </p:nvSpPr>
        <p:spPr>
          <a:xfrm>
            <a:off x="3344378" y="5059583"/>
            <a:ext cx="2641600" cy="297454"/>
          </a:xfrm>
          <a:prstGeom prst="rect">
            <a:avLst/>
          </a:prstGeom>
          <a:noFill/>
          <a:effectLst>
            <a:outerShdw blurRad="254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1333" b="1" dirty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HAMMARBY KANAL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FEE2DA4A-E69B-7245-9A1B-00FAE47B7C4C}"/>
              </a:ext>
            </a:extLst>
          </p:cNvPr>
          <p:cNvSpPr txBox="1"/>
          <p:nvPr/>
        </p:nvSpPr>
        <p:spPr>
          <a:xfrm>
            <a:off x="5232556" y="5528297"/>
            <a:ext cx="1353056" cy="297454"/>
          </a:xfrm>
          <a:prstGeom prst="rect">
            <a:avLst/>
          </a:prstGeom>
          <a:noFill/>
          <a:effectLst>
            <a:outerShdw blurRad="254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1333" b="1" dirty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SICKLA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9339810D-39F0-B84B-9013-3D21B51DD082}"/>
              </a:ext>
            </a:extLst>
          </p:cNvPr>
          <p:cNvSpPr txBox="1"/>
          <p:nvPr/>
        </p:nvSpPr>
        <p:spPr>
          <a:xfrm>
            <a:off x="6954477" y="5357037"/>
            <a:ext cx="2641600" cy="297454"/>
          </a:xfrm>
          <a:prstGeom prst="rect">
            <a:avLst/>
          </a:prstGeom>
          <a:noFill/>
          <a:effectLst>
            <a:outerShdw blurRad="254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1333" b="1" dirty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JÄRLA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E0D9172D-D550-A24E-8B64-E2C5342A0457}"/>
              </a:ext>
            </a:extLst>
          </p:cNvPr>
          <p:cNvSpPr txBox="1"/>
          <p:nvPr/>
        </p:nvSpPr>
        <p:spPr>
          <a:xfrm>
            <a:off x="8598245" y="4300133"/>
            <a:ext cx="2641600" cy="297454"/>
          </a:xfrm>
          <a:prstGeom prst="rect">
            <a:avLst/>
          </a:prstGeom>
          <a:noFill/>
          <a:effectLst>
            <a:outerShdw blurRad="254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1333" b="1" dirty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NACKA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B5878CC4-5077-8E49-AA93-C50B884CFF0F}"/>
              </a:ext>
            </a:extLst>
          </p:cNvPr>
          <p:cNvSpPr/>
          <p:nvPr/>
        </p:nvSpPr>
        <p:spPr>
          <a:xfrm>
            <a:off x="5478625" y="5229052"/>
            <a:ext cx="249438" cy="2494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82127740-2552-AB45-BF49-E03F1A936F7B}"/>
              </a:ext>
            </a:extLst>
          </p:cNvPr>
          <p:cNvSpPr/>
          <p:nvPr/>
        </p:nvSpPr>
        <p:spPr>
          <a:xfrm>
            <a:off x="7173531" y="5026578"/>
            <a:ext cx="249438" cy="2494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A2E29BD5-67DF-A045-B65F-84588D36ED8C}"/>
              </a:ext>
            </a:extLst>
          </p:cNvPr>
          <p:cNvSpPr/>
          <p:nvPr/>
        </p:nvSpPr>
        <p:spPr>
          <a:xfrm>
            <a:off x="8310623" y="4342029"/>
            <a:ext cx="249438" cy="2494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12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3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6D2811A-E357-354E-9983-843B1EA94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3913671"/>
            <a:ext cx="10714007" cy="2036279"/>
          </a:xfrm>
        </p:spPr>
        <p:txBody>
          <a:bodyPr>
            <a:normAutofit/>
          </a:bodyPr>
          <a:lstStyle/>
          <a:p>
            <a:r>
              <a:rPr lang="sv-SE" dirty="0"/>
              <a:t>Nacka stad </a:t>
            </a:r>
            <a:r>
              <a:rPr lang="sv-SE" b="1" dirty="0"/>
              <a:t>nära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och </a:t>
            </a:r>
            <a:r>
              <a:rPr lang="sv-SE" b="1" dirty="0"/>
              <a:t>nyskapande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161842F-DE65-8141-8DD3-F864B09F37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144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6FB5359-4AF1-184C-98D0-B473E6734E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068" y="1808163"/>
            <a:ext cx="5795514" cy="1847851"/>
          </a:xfrm>
        </p:spPr>
        <p:txBody>
          <a:bodyPr/>
          <a:lstStyle/>
          <a:p>
            <a:r>
              <a:rPr lang="sv-SE" dirty="0"/>
              <a:t>Här är det nära till allt: </a:t>
            </a:r>
            <a:br>
              <a:rPr lang="sv-SE" dirty="0"/>
            </a:br>
            <a:r>
              <a:rPr lang="sv-SE" dirty="0"/>
              <a:t>mötesplatser, natur </a:t>
            </a:r>
            <a:br>
              <a:rPr lang="sv-SE" dirty="0"/>
            </a:br>
            <a:r>
              <a:rPr lang="sv-SE" dirty="0"/>
              <a:t>och kultur – stadens puls, </a:t>
            </a:r>
            <a:br>
              <a:rPr lang="sv-SE" dirty="0"/>
            </a:br>
            <a:r>
              <a:rPr lang="sv-SE" dirty="0"/>
              <a:t>lugna platser och </a:t>
            </a:r>
            <a:br>
              <a:rPr lang="sv-SE" dirty="0"/>
            </a:br>
            <a:r>
              <a:rPr lang="sv-SE" dirty="0"/>
              <a:t>varandra.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894D48D-81C4-BF45-9DB0-26DA0A8749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971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3314BB7-E54A-864D-8F9D-AAC26265A3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2653" y="4103980"/>
            <a:ext cx="5795514" cy="1847851"/>
          </a:xfrm>
        </p:spPr>
        <p:txBody>
          <a:bodyPr/>
          <a:lstStyle/>
          <a:p>
            <a:r>
              <a:rPr lang="sv-SE" dirty="0"/>
              <a:t>Här är det enkelt att leva </a:t>
            </a:r>
            <a:br>
              <a:rPr lang="sv-SE" dirty="0"/>
            </a:br>
            <a:r>
              <a:rPr lang="sv-SE" dirty="0"/>
              <a:t>och arbeta  – att gå, cykla </a:t>
            </a:r>
            <a:br>
              <a:rPr lang="sv-SE" dirty="0"/>
            </a:br>
            <a:r>
              <a:rPr lang="sv-SE" dirty="0"/>
              <a:t>och åka kollektivt.</a:t>
            </a:r>
          </a:p>
          <a:p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4227F8E-50D7-554A-B4BA-F7AFC0B50D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373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F3B9399-623A-8C42-9A9F-A29B24363D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84468" y="2831936"/>
            <a:ext cx="4524945" cy="1847851"/>
          </a:xfrm>
          <a:effectLst>
            <a:outerShdw blurRad="254000" dist="38100" dir="2700000" algn="tl" rotWithShape="0">
              <a:prstClr val="black"/>
            </a:outerShdw>
          </a:effectLst>
        </p:spPr>
        <p:txBody>
          <a:bodyPr/>
          <a:lstStyle/>
          <a:p>
            <a:r>
              <a:rPr lang="sv-SE" dirty="0"/>
              <a:t>Här får du möta det oväntade – en mångfald av arkitektur, uttryck </a:t>
            </a:r>
            <a:br>
              <a:rPr lang="sv-SE" dirty="0"/>
            </a:br>
            <a:r>
              <a:rPr lang="sv-SE" dirty="0"/>
              <a:t>och människor – med ett </a:t>
            </a:r>
            <a:br>
              <a:rPr lang="sv-SE" dirty="0"/>
            </a:br>
            <a:r>
              <a:rPr lang="sv-SE" dirty="0"/>
              <a:t>aktivt liv mellan husen.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8CD7310-30A0-9447-92A0-CB3D9F7A94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5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6D01FA2-51C1-224A-9BAA-9BC44F2BD7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6134" y="2350030"/>
            <a:ext cx="5795514" cy="1847851"/>
          </a:xfrm>
        </p:spPr>
        <p:txBody>
          <a:bodyPr/>
          <a:lstStyle/>
          <a:p>
            <a:r>
              <a:rPr lang="sv-SE" dirty="0"/>
              <a:t>Här skapar vi en levande och hållbar stad för alla – där det kuperade landskapet, vattnet </a:t>
            </a:r>
            <a:br>
              <a:rPr lang="sv-SE" dirty="0"/>
            </a:br>
            <a:r>
              <a:rPr lang="sv-SE" dirty="0"/>
              <a:t>och platsens historia ger </a:t>
            </a:r>
            <a:br>
              <a:rPr lang="sv-SE" dirty="0"/>
            </a:br>
            <a:r>
              <a:rPr lang="sv-SE" dirty="0"/>
              <a:t>staden karaktär.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9692217-BD7B-AF4B-A5B4-0C79A1E9B0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373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DF34C72-080E-7F4D-903F-01F7BE251D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17735" y="4202112"/>
            <a:ext cx="5795514" cy="1847851"/>
          </a:xfrm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sv-SE" dirty="0"/>
              <a:t>Här utvecklar vi staden i samspel med andra – tänker nytt, långsiktigt och innovativt.</a:t>
            </a:r>
          </a:p>
          <a:p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1CD0634-CB6D-D549-A9DA-FFE8FEA147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460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Nacka Kommun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lank.potx" id="{841612D9-FAA8-4568-938D-D55CC2331B96}" vid="{D373A154-5BC7-4689-AB46-5F5045F5E9F0}"/>
    </a:ext>
  </a:extLst>
</a:theme>
</file>

<file path=ppt/theme/theme2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793</TotalTime>
  <Words>84</Words>
  <Application>Microsoft Office PowerPoint</Application>
  <PresentationFormat>Bredbild</PresentationFormat>
  <Paragraphs>21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Gill Sans MT Pro Light</vt:lpstr>
      <vt:lpstr>Nacka Kommun</vt:lpstr>
      <vt:lpstr>Nacka stad på  västra sicklaön  växer fram</vt:lpstr>
      <vt:lpstr>Nacka stad 2030</vt:lpstr>
      <vt:lpstr>Tre  tunnelbanestationer i nacka</vt:lpstr>
      <vt:lpstr>Nacka stad nära  och nyskapande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Vill du  veta mer?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 på informationsmöte</dc:title>
  <dc:creator>Seijmer Lotta</dc:creator>
  <cp:lastModifiedBy>Trange Maria</cp:lastModifiedBy>
  <cp:revision>42</cp:revision>
  <cp:lastPrinted>2018-03-09T14:29:17Z</cp:lastPrinted>
  <dcterms:created xsi:type="dcterms:W3CDTF">2018-05-21T07:13:14Z</dcterms:created>
  <dcterms:modified xsi:type="dcterms:W3CDTF">2018-06-11T11:09:01Z</dcterms:modified>
</cp:coreProperties>
</file>