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144000" cy="6858000" type="screen4x3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8" d="100"/>
          <a:sy n="88" d="100"/>
        </p:scale>
        <p:origin x="133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FBE9D-0ADC-4F5C-BA45-FA7975CB3F33}" type="datetimeFigureOut">
              <a:rPr lang="sv-SE" smtClean="0"/>
              <a:t>2016-06-30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7A2B5-FC3C-40D0-8C48-565CF96068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8567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6/30/2016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415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Li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13" name="Bildobjekt 12" descr="Orange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45232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9168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7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64" y="2204864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56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4499992" y="273050"/>
            <a:ext cx="4392488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56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2080" cy="4525963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Li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10" name="Bildobjekt 9" descr="Orange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  <p:sp>
        <p:nvSpPr>
          <p:cNvPr id="1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/>
          </p:nvPr>
        </p:nvSpPr>
        <p:spPr>
          <a:xfrm>
            <a:off x="687600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smtClean="0"/>
              <a:t>Klicka här för att ändra format på underrubrik i bakgrunden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  <p:pic>
        <p:nvPicPr>
          <p:cNvPr id="6" name="Bildobjekt 5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Kristina</a:t>
            </a:r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4" r:id="rId5"/>
    <p:sldLayoutId id="2147483655" r:id="rId6"/>
    <p:sldLayoutId id="2147483675" r:id="rId7"/>
    <p:sldLayoutId id="2147483649" r:id="rId8"/>
    <p:sldLayoutId id="2147483654" r:id="rId9"/>
    <p:sldLayoutId id="2147483676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med rundade hörn 3"/>
          <p:cNvSpPr/>
          <p:nvPr/>
        </p:nvSpPr>
        <p:spPr>
          <a:xfrm>
            <a:off x="346975" y="767577"/>
            <a:ext cx="6107152" cy="2232248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1594672" y="199721"/>
            <a:ext cx="5904656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sv-SE" sz="2400" kern="0" dirty="0" smtClean="0">
                <a:latin typeface="Gill Sans MT"/>
              </a:rPr>
              <a:t>Statusrapport införande 2016-04-08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602463" y="907116"/>
            <a:ext cx="5397694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sv-SE" sz="1400" kern="0" dirty="0" smtClean="0">
                <a:latin typeface="Gill Sans MT"/>
              </a:rPr>
              <a:t>Övergripande</a:t>
            </a:r>
          </a:p>
          <a:p>
            <a:pPr marL="285750" indent="-285750">
              <a:lnSpc>
                <a:spcPts val="1400"/>
              </a:lnSpc>
              <a:buFontTx/>
              <a:buChar char="-"/>
            </a:pPr>
            <a:r>
              <a:rPr lang="sv-SE" sz="1400" kern="0" dirty="0" smtClean="0">
                <a:latin typeface="Gill Sans MT"/>
              </a:rPr>
              <a:t>Barn och Unga support nu via service center. </a:t>
            </a:r>
          </a:p>
          <a:p>
            <a:pPr marL="285750" indent="-285750">
              <a:lnSpc>
                <a:spcPts val="1400"/>
              </a:lnSpc>
              <a:buFontTx/>
              <a:buChar char="-"/>
            </a:pPr>
            <a:r>
              <a:rPr lang="sv-SE" sz="1400" kern="0" dirty="0" err="1" smtClean="0">
                <a:latin typeface="Gill Sans MT"/>
              </a:rPr>
              <a:t>Verksamhetsskonsult</a:t>
            </a:r>
            <a:r>
              <a:rPr lang="sv-SE" sz="1400" kern="0" dirty="0" smtClean="0">
                <a:latin typeface="Gill Sans MT"/>
              </a:rPr>
              <a:t> kvar för att stötta upp efter ny release. </a:t>
            </a:r>
          </a:p>
          <a:p>
            <a:pPr marL="285750" indent="-285750">
              <a:lnSpc>
                <a:spcPts val="1400"/>
              </a:lnSpc>
              <a:buFontTx/>
              <a:buChar char="-"/>
            </a:pPr>
            <a:r>
              <a:rPr lang="sv-SE" sz="1400" kern="0" dirty="0" smtClean="0">
                <a:latin typeface="Gill Sans MT"/>
              </a:rPr>
              <a:t>Konfigurering BoU kopplat till ny release klart. Utbildning pågår. </a:t>
            </a:r>
          </a:p>
          <a:p>
            <a:pPr marL="285750" indent="-285750">
              <a:lnSpc>
                <a:spcPts val="1400"/>
              </a:lnSpc>
              <a:buFontTx/>
              <a:buChar char="-"/>
            </a:pPr>
            <a:r>
              <a:rPr lang="sv-SE" sz="1400" kern="0" dirty="0" smtClean="0">
                <a:latin typeface="Gill Sans MT"/>
              </a:rPr>
              <a:t>Första BoU utförarna är inne </a:t>
            </a:r>
          </a:p>
          <a:p>
            <a:pPr marL="285750" indent="-285750">
              <a:lnSpc>
                <a:spcPts val="1400"/>
              </a:lnSpc>
              <a:buFontTx/>
              <a:buChar char="-"/>
            </a:pPr>
            <a:r>
              <a:rPr lang="sv-SE" sz="1400" kern="0" dirty="0" smtClean="0">
                <a:latin typeface="Gill Sans MT"/>
              </a:rPr>
              <a:t>De fyra hemtjänst företagen som är med i steg 1 rapporterar nu via </a:t>
            </a:r>
            <a:r>
              <a:rPr lang="sv-SE" sz="1400" kern="0" dirty="0" err="1" smtClean="0">
                <a:latin typeface="Gill Sans MT"/>
              </a:rPr>
              <a:t>Phoniro</a:t>
            </a:r>
            <a:r>
              <a:rPr lang="sv-SE" sz="1400" kern="0" dirty="0" smtClean="0">
                <a:latin typeface="Gill Sans MT"/>
              </a:rPr>
              <a:t>. </a:t>
            </a:r>
          </a:p>
          <a:p>
            <a:pPr marL="285750" indent="-285750">
              <a:lnSpc>
                <a:spcPts val="1400"/>
              </a:lnSpc>
              <a:buFontTx/>
              <a:buChar char="-"/>
            </a:pPr>
            <a:r>
              <a:rPr lang="sv-SE" sz="1400" kern="0" dirty="0" smtClean="0">
                <a:latin typeface="Gill Sans MT"/>
              </a:rPr>
              <a:t>Utbildningar planerade för handläggare 18-19 april. </a:t>
            </a:r>
          </a:p>
          <a:p>
            <a:pPr marL="285750" indent="-285750">
              <a:lnSpc>
                <a:spcPts val="1400"/>
              </a:lnSpc>
              <a:buFontTx/>
              <a:buChar char="-"/>
            </a:pPr>
            <a:r>
              <a:rPr lang="sv-SE" sz="1400" kern="0" dirty="0" smtClean="0">
                <a:latin typeface="Gill Sans MT"/>
              </a:rPr>
              <a:t>Fortsatta dialoger </a:t>
            </a:r>
            <a:r>
              <a:rPr lang="sv-SE" sz="1400" kern="0" dirty="0" err="1" smtClean="0">
                <a:latin typeface="Gill Sans MT"/>
              </a:rPr>
              <a:t>ang</a:t>
            </a:r>
            <a:r>
              <a:rPr lang="sv-SE" sz="1400" kern="0" dirty="0" smtClean="0">
                <a:latin typeface="Gill Sans MT"/>
              </a:rPr>
              <a:t> flödet kopplat till ersättningsunderlag och faktura process. </a:t>
            </a:r>
          </a:p>
        </p:txBody>
      </p:sp>
      <p:grpSp>
        <p:nvGrpSpPr>
          <p:cNvPr id="16" name="Grupp 15"/>
          <p:cNvGrpSpPr/>
          <p:nvPr/>
        </p:nvGrpSpPr>
        <p:grpSpPr>
          <a:xfrm>
            <a:off x="6721978" y="1772816"/>
            <a:ext cx="2016224" cy="1152128"/>
            <a:chOff x="7020272" y="5085184"/>
            <a:chExt cx="2016224" cy="1152128"/>
          </a:xfrm>
        </p:grpSpPr>
        <p:sp>
          <p:nvSpPr>
            <p:cNvPr id="7" name="Rektangel med rundade hörn 6"/>
            <p:cNvSpPr/>
            <p:nvPr/>
          </p:nvSpPr>
          <p:spPr>
            <a:xfrm>
              <a:off x="7020272" y="5085184"/>
              <a:ext cx="2016224" cy="115212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Ellips 7"/>
            <p:cNvSpPr/>
            <p:nvPr/>
          </p:nvSpPr>
          <p:spPr>
            <a:xfrm>
              <a:off x="7164288" y="5373216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Ellips 8"/>
            <p:cNvSpPr/>
            <p:nvPr/>
          </p:nvSpPr>
          <p:spPr>
            <a:xfrm>
              <a:off x="7164288" y="5668852"/>
              <a:ext cx="216024" cy="216024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Ellips 9"/>
            <p:cNvSpPr/>
            <p:nvPr/>
          </p:nvSpPr>
          <p:spPr>
            <a:xfrm>
              <a:off x="7164288" y="5959100"/>
              <a:ext cx="216024" cy="196385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" name="textruta 10"/>
            <p:cNvSpPr txBox="1"/>
            <p:nvPr/>
          </p:nvSpPr>
          <p:spPr>
            <a:xfrm>
              <a:off x="7231492" y="5984928"/>
              <a:ext cx="864096" cy="181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sv-SE" sz="1000" kern="0" dirty="0" smtClean="0">
                  <a:latin typeface="Gill Sans MT"/>
                </a:rPr>
                <a:t>= </a:t>
              </a:r>
              <a:r>
                <a:rPr lang="sv-SE" sz="1000" kern="0" dirty="0" err="1" smtClean="0">
                  <a:latin typeface="Gill Sans MT"/>
                </a:rPr>
                <a:t>enl</a:t>
              </a:r>
              <a:r>
                <a:rPr lang="sv-SE" sz="1000" kern="0" dirty="0" smtClean="0">
                  <a:latin typeface="Gill Sans MT"/>
                </a:rPr>
                <a:t> plan</a:t>
              </a:r>
              <a:endParaRPr lang="sv-SE" sz="1000" kern="0" dirty="0">
                <a:latin typeface="Gill Sans MT"/>
              </a:endParaRPr>
            </a:p>
          </p:txBody>
        </p:sp>
        <p:sp>
          <p:nvSpPr>
            <p:cNvPr id="12" name="textruta 11"/>
            <p:cNvSpPr txBox="1"/>
            <p:nvPr/>
          </p:nvSpPr>
          <p:spPr>
            <a:xfrm>
              <a:off x="7220342" y="5678047"/>
              <a:ext cx="1730594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sv-SE" sz="1000" kern="0" dirty="0" smtClean="0">
                  <a:latin typeface="Gill Sans MT"/>
                </a:rPr>
                <a:t>= risk för försening, pågår hantering</a:t>
              </a:r>
              <a:endParaRPr lang="sv-SE" sz="1000" kern="0" dirty="0">
                <a:latin typeface="Gill Sans MT"/>
              </a:endParaRPr>
            </a:p>
          </p:txBody>
        </p:sp>
        <p:sp>
          <p:nvSpPr>
            <p:cNvPr id="13" name="textruta 12"/>
            <p:cNvSpPr txBox="1"/>
            <p:nvPr/>
          </p:nvSpPr>
          <p:spPr>
            <a:xfrm>
              <a:off x="7305902" y="5348249"/>
              <a:ext cx="1730594" cy="302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sv-SE" sz="1000" kern="0" dirty="0" smtClean="0">
                  <a:latin typeface="Gill Sans MT"/>
                </a:rPr>
                <a:t>= påverkan på tidplan, budget eller leverans. Stöd behövs. </a:t>
              </a:r>
              <a:endParaRPr lang="sv-SE" sz="1000" kern="0" dirty="0">
                <a:latin typeface="Gill Sans MT"/>
              </a:endParaRPr>
            </a:p>
          </p:txBody>
        </p:sp>
        <p:sp>
          <p:nvSpPr>
            <p:cNvPr id="15" name="textruta 14"/>
            <p:cNvSpPr txBox="1"/>
            <p:nvPr/>
          </p:nvSpPr>
          <p:spPr>
            <a:xfrm>
              <a:off x="7092280" y="5163332"/>
              <a:ext cx="1730594" cy="1998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800"/>
                </a:lnSpc>
              </a:pPr>
              <a:r>
                <a:rPr lang="sv-SE" sz="1000" kern="0" dirty="0" smtClean="0">
                  <a:latin typeface="Gill Sans MT"/>
                </a:rPr>
                <a:t>Förklaring</a:t>
              </a:r>
              <a:endParaRPr lang="sv-SE" sz="1000" kern="0" dirty="0">
                <a:latin typeface="Gill Sans MT"/>
              </a:endParaRPr>
            </a:p>
          </p:txBody>
        </p:sp>
      </p:grpSp>
      <p:sp>
        <p:nvSpPr>
          <p:cNvPr id="17" name="Ellips 16"/>
          <p:cNvSpPr/>
          <p:nvPr/>
        </p:nvSpPr>
        <p:spPr>
          <a:xfrm>
            <a:off x="5518022" y="816200"/>
            <a:ext cx="2078313" cy="92754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 smtClean="0">
                <a:solidFill>
                  <a:schemeClr val="tx1"/>
                </a:solidFill>
              </a:rPr>
              <a:t>Stora frågetecken kring </a:t>
            </a:r>
          </a:p>
          <a:p>
            <a:pPr algn="ctr"/>
            <a:r>
              <a:rPr lang="sv-SE" sz="900" dirty="0" smtClean="0">
                <a:solidFill>
                  <a:schemeClr val="tx1"/>
                </a:solidFill>
              </a:rPr>
              <a:t>fakturaprocess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 smtClean="0">
                <a:solidFill>
                  <a:schemeClr val="tx1"/>
                </a:solidFill>
              </a:rPr>
              <a:t>Hantering av utförardelar</a:t>
            </a:r>
          </a:p>
        </p:txBody>
      </p:sp>
      <p:sp>
        <p:nvSpPr>
          <p:cNvPr id="18" name="Rektangel med rundade hörn 17"/>
          <p:cNvSpPr/>
          <p:nvPr/>
        </p:nvSpPr>
        <p:spPr>
          <a:xfrm>
            <a:off x="467544" y="3114902"/>
            <a:ext cx="2736304" cy="3619835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textruta 18"/>
          <p:cNvSpPr txBox="1"/>
          <p:nvPr/>
        </p:nvSpPr>
        <p:spPr>
          <a:xfrm>
            <a:off x="3297888" y="3297761"/>
            <a:ext cx="304827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sv-SE" sz="1400" kern="0" dirty="0" smtClean="0">
                <a:latin typeface="Gill Sans MT"/>
              </a:rPr>
              <a:t>Planerade aktiviteter</a:t>
            </a:r>
          </a:p>
          <a:p>
            <a:pPr>
              <a:lnSpc>
                <a:spcPts val="1400"/>
              </a:lnSpc>
            </a:pPr>
            <a:r>
              <a:rPr lang="sv-SE" sz="1200" kern="0" dirty="0" err="1" smtClean="0">
                <a:latin typeface="Gill Sans MT"/>
              </a:rPr>
              <a:t>Barn&amp;Unga</a:t>
            </a:r>
            <a:endParaRPr lang="sv-SE" sz="1200" kern="0" dirty="0" smtClean="0">
              <a:latin typeface="Gill Sans MT"/>
            </a:endParaRP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err="1" smtClean="0">
                <a:latin typeface="Gill Sans MT"/>
              </a:rPr>
              <a:t>Repetitionsutb</a:t>
            </a:r>
            <a:r>
              <a:rPr lang="sv-SE" sz="1200" kern="0" dirty="0" smtClean="0">
                <a:latin typeface="Gill Sans MT"/>
              </a:rPr>
              <a:t> inplanerade för de som efterfrågat. 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Utbildning av alla grupper </a:t>
            </a:r>
            <a:r>
              <a:rPr lang="sv-SE" sz="1200" kern="0" dirty="0" err="1" smtClean="0">
                <a:latin typeface="Gill Sans MT"/>
              </a:rPr>
              <a:t>rel</a:t>
            </a:r>
            <a:r>
              <a:rPr lang="sv-SE" sz="1200" kern="0" dirty="0" smtClean="0">
                <a:latin typeface="Gill Sans MT"/>
              </a:rPr>
              <a:t> ny funktionalitet. 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Grundlig genomgång av rapport för chefer planerad.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Utbildning socialjour </a:t>
            </a:r>
          </a:p>
          <a:p>
            <a:pPr>
              <a:lnSpc>
                <a:spcPts val="1400"/>
              </a:lnSpc>
            </a:pPr>
            <a:r>
              <a:rPr lang="sv-SE" sz="1200" kern="0" dirty="0" smtClean="0">
                <a:latin typeface="Gill Sans MT"/>
              </a:rPr>
              <a:t>Mobilåterrapportering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Utbildning berörda handläggare äldre och funktionsnedsättning 18-19 april (3 tillfällen) 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>
                <a:latin typeface="Gill Sans MT"/>
              </a:rPr>
              <a:t>Erfarenhetsutbyte med Västerås inplanerat. </a:t>
            </a:r>
            <a:endParaRPr lang="sv-SE" sz="1200" kern="0" dirty="0" smtClean="0">
              <a:latin typeface="Gill Sans MT"/>
            </a:endParaRPr>
          </a:p>
          <a:p>
            <a:pPr>
              <a:lnSpc>
                <a:spcPts val="1400"/>
              </a:lnSpc>
            </a:pPr>
            <a:r>
              <a:rPr lang="sv-SE" sz="1200" kern="0" dirty="0" smtClean="0">
                <a:latin typeface="Gill Sans MT"/>
              </a:rPr>
              <a:t>Ersättningsunderlag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Fortsatt dialog med Pulsen </a:t>
            </a:r>
            <a:r>
              <a:rPr lang="sv-SE" sz="1200" kern="0" dirty="0" err="1" smtClean="0">
                <a:latin typeface="Gill Sans MT"/>
              </a:rPr>
              <a:t>ang</a:t>
            </a:r>
            <a:r>
              <a:rPr lang="sv-SE" sz="1200" kern="0" dirty="0" smtClean="0">
                <a:latin typeface="Gill Sans MT"/>
              </a:rPr>
              <a:t> hantering av ersättningsunderlag. 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Kontakt </a:t>
            </a:r>
            <a:r>
              <a:rPr lang="sv-SE" sz="1200" kern="0" dirty="0" err="1" smtClean="0">
                <a:latin typeface="Gill Sans MT"/>
              </a:rPr>
              <a:t>initeriad</a:t>
            </a:r>
            <a:r>
              <a:rPr lang="sv-SE" sz="1200" kern="0" dirty="0" smtClean="0">
                <a:latin typeface="Gill Sans MT"/>
              </a:rPr>
              <a:t> med Sollentuna </a:t>
            </a:r>
            <a:endParaRPr lang="sv-SE" sz="1200" kern="0" dirty="0">
              <a:latin typeface="Gill Sans MT"/>
            </a:endParaRPr>
          </a:p>
        </p:txBody>
      </p:sp>
      <p:sp>
        <p:nvSpPr>
          <p:cNvPr id="20" name="Rektangel med rundade hörn 19"/>
          <p:cNvSpPr/>
          <p:nvPr/>
        </p:nvSpPr>
        <p:spPr>
          <a:xfrm>
            <a:off x="3284240" y="3114902"/>
            <a:ext cx="2877178" cy="3510481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textruta 20"/>
          <p:cNvSpPr txBox="1"/>
          <p:nvPr/>
        </p:nvSpPr>
        <p:spPr>
          <a:xfrm>
            <a:off x="491971" y="3340645"/>
            <a:ext cx="2896407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sv-SE" sz="1400" kern="0" dirty="0" smtClean="0">
                <a:latin typeface="Gill Sans MT"/>
              </a:rPr>
              <a:t>Hänt sedan sist</a:t>
            </a:r>
          </a:p>
          <a:p>
            <a:pPr>
              <a:lnSpc>
                <a:spcPts val="1400"/>
              </a:lnSpc>
            </a:pPr>
            <a:r>
              <a:rPr lang="sv-SE" sz="1200" kern="0" dirty="0" err="1" smtClean="0">
                <a:latin typeface="Gill Sans MT"/>
              </a:rPr>
              <a:t>Barn&amp;Unga</a:t>
            </a:r>
            <a:endParaRPr lang="sv-SE" sz="1200" kern="0" dirty="0" smtClean="0">
              <a:latin typeface="Gill Sans MT"/>
            </a:endParaRP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Supporten överlämnad till förvaltning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Release 1.11 och förbättrat flöde är testat. 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Utbildning med ny funktionalitet (release 1.11/förbättrat flöde IFO) genomförda. 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Dialog </a:t>
            </a:r>
            <a:r>
              <a:rPr lang="sv-SE" sz="1200" kern="0" dirty="0" err="1" smtClean="0">
                <a:latin typeface="Gill Sans MT"/>
              </a:rPr>
              <a:t>ang</a:t>
            </a:r>
            <a:r>
              <a:rPr lang="sv-SE" sz="1200" kern="0" dirty="0" smtClean="0">
                <a:latin typeface="Gill Sans MT"/>
              </a:rPr>
              <a:t> struktur i förvaltning överlämnade till förvaltning-verksamhet. </a:t>
            </a:r>
          </a:p>
          <a:p>
            <a:pPr>
              <a:lnSpc>
                <a:spcPts val="1400"/>
              </a:lnSpc>
            </a:pPr>
            <a:r>
              <a:rPr lang="sv-SE" sz="1200" kern="0" dirty="0" smtClean="0">
                <a:latin typeface="Gill Sans MT"/>
              </a:rPr>
              <a:t>Mobilåterrapportering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Tid från de fyra testutförarna syns i utförarvyn. 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Planering av </a:t>
            </a:r>
            <a:r>
              <a:rPr lang="sv-SE" sz="1200" kern="0" dirty="0" err="1" smtClean="0">
                <a:latin typeface="Gill Sans MT"/>
              </a:rPr>
              <a:t>utb</a:t>
            </a:r>
            <a:r>
              <a:rPr lang="sv-SE" sz="1200" kern="0" dirty="0" smtClean="0">
                <a:latin typeface="Gill Sans MT"/>
              </a:rPr>
              <a:t> handläggare klar </a:t>
            </a:r>
            <a:r>
              <a:rPr lang="sv-SE" sz="1200" kern="0" dirty="0" err="1" smtClean="0">
                <a:latin typeface="Gill Sans MT"/>
              </a:rPr>
              <a:t>inkl</a:t>
            </a:r>
            <a:r>
              <a:rPr lang="sv-SE" sz="1200" kern="0" dirty="0" smtClean="0">
                <a:latin typeface="Gill Sans MT"/>
              </a:rPr>
              <a:t> </a:t>
            </a:r>
            <a:r>
              <a:rPr lang="sv-SE" sz="1200" kern="0" dirty="0">
                <a:latin typeface="Gill Sans MT"/>
              </a:rPr>
              <a:t>l</a:t>
            </a:r>
            <a:r>
              <a:rPr lang="sv-SE" sz="1200" kern="0" dirty="0" smtClean="0">
                <a:latin typeface="Gill Sans MT"/>
              </a:rPr>
              <a:t>athundar </a:t>
            </a:r>
            <a:r>
              <a:rPr lang="sv-SE" sz="1200" kern="0" dirty="0">
                <a:latin typeface="Gill Sans MT"/>
              </a:rPr>
              <a:t>och </a:t>
            </a:r>
            <a:r>
              <a:rPr lang="sv-SE" sz="1200" kern="0" dirty="0" err="1">
                <a:latin typeface="Gill Sans MT"/>
              </a:rPr>
              <a:t>utb</a:t>
            </a:r>
            <a:r>
              <a:rPr lang="sv-SE" sz="1200" kern="0" dirty="0">
                <a:latin typeface="Gill Sans MT"/>
              </a:rPr>
              <a:t> </a:t>
            </a:r>
            <a:r>
              <a:rPr lang="sv-SE" sz="1200" kern="0" dirty="0" smtClean="0">
                <a:latin typeface="Gill Sans MT"/>
              </a:rPr>
              <a:t>material. </a:t>
            </a:r>
          </a:p>
          <a:p>
            <a:pPr>
              <a:lnSpc>
                <a:spcPts val="1400"/>
              </a:lnSpc>
            </a:pPr>
            <a:r>
              <a:rPr lang="sv-SE" sz="1200" kern="0" dirty="0" smtClean="0">
                <a:latin typeface="Gill Sans MT"/>
              </a:rPr>
              <a:t>Ersättningsunderlag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Dialoger med Pulsen </a:t>
            </a:r>
            <a:r>
              <a:rPr lang="sv-SE" sz="1200" kern="0" dirty="0" err="1" smtClean="0">
                <a:latin typeface="Gill Sans MT"/>
              </a:rPr>
              <a:t>ang</a:t>
            </a:r>
            <a:r>
              <a:rPr lang="sv-SE" sz="1200" kern="0" dirty="0" smtClean="0">
                <a:latin typeface="Gill Sans MT"/>
              </a:rPr>
              <a:t> möjliga lösningar relaterat ersättningsunderlag.</a:t>
            </a: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sv-SE" sz="1200" kern="0" dirty="0" smtClean="0">
                <a:latin typeface="Gill Sans MT"/>
              </a:rPr>
              <a:t>Styrgruppen är informerad om detaljerna. </a:t>
            </a:r>
          </a:p>
          <a:p>
            <a:pPr>
              <a:lnSpc>
                <a:spcPts val="1400"/>
              </a:lnSpc>
            </a:pPr>
            <a:endParaRPr lang="sv-SE" sz="1200" kern="0" dirty="0" smtClean="0">
              <a:latin typeface="Gill Sans MT"/>
            </a:endParaRPr>
          </a:p>
          <a:p>
            <a:pPr marL="171450" indent="-171450">
              <a:lnSpc>
                <a:spcPts val="1400"/>
              </a:lnSpc>
              <a:buFont typeface="Arial" panose="020B0604020202020204" pitchFamily="34" charset="0"/>
              <a:buChar char="•"/>
            </a:pPr>
            <a:endParaRPr lang="sv-SE" sz="1200" kern="0" dirty="0" smtClean="0">
              <a:latin typeface="Gill Sans MT"/>
            </a:endParaRPr>
          </a:p>
        </p:txBody>
      </p:sp>
      <p:sp>
        <p:nvSpPr>
          <p:cNvPr id="22" name="textruta 21"/>
          <p:cNvSpPr txBox="1"/>
          <p:nvPr/>
        </p:nvSpPr>
        <p:spPr>
          <a:xfrm>
            <a:off x="6263659" y="3174920"/>
            <a:ext cx="2539500" cy="3377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sv-SE" sz="1400" kern="0" dirty="0" smtClean="0">
                <a:latin typeface="Gill Sans MT"/>
              </a:rPr>
              <a:t>Nuvarande avvikelser/risker </a:t>
            </a:r>
            <a:r>
              <a:rPr lang="sv-SE" sz="1000" kern="0" dirty="0" smtClean="0">
                <a:latin typeface="Gill Sans MT"/>
              </a:rPr>
              <a:t>(ingen skillnad från </a:t>
            </a:r>
            <a:r>
              <a:rPr lang="sv-SE" sz="1000" kern="0" dirty="0" err="1" smtClean="0">
                <a:latin typeface="Gill Sans MT"/>
              </a:rPr>
              <a:t>föreg</a:t>
            </a:r>
            <a:r>
              <a:rPr lang="sv-SE" sz="1000" kern="0" dirty="0" smtClean="0">
                <a:latin typeface="Gill Sans MT"/>
              </a:rPr>
              <a:t> statusrapport): </a:t>
            </a:r>
            <a:endParaRPr lang="sv-SE" sz="1400" kern="0" dirty="0" smtClean="0">
              <a:latin typeface="Gill Sans MT"/>
            </a:endParaRPr>
          </a:p>
          <a:p>
            <a:pPr>
              <a:lnSpc>
                <a:spcPts val="1400"/>
              </a:lnSpc>
            </a:pPr>
            <a:r>
              <a:rPr lang="sv-SE" sz="1200" kern="0" dirty="0" smtClean="0">
                <a:latin typeface="Gill Sans MT"/>
              </a:rPr>
              <a:t>Risker</a:t>
            </a:r>
            <a:endParaRPr lang="sv-SE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50" dirty="0" smtClean="0"/>
              <a:t>Flera frågor relaterat till ersättningsunderlag och process för faktura. Stor osäkerhet. </a:t>
            </a:r>
          </a:p>
          <a:p>
            <a:r>
              <a:rPr lang="sv-SE" sz="1050" i="1" dirty="0" smtClean="0"/>
              <a:t>Åtgärd: </a:t>
            </a:r>
            <a:r>
              <a:rPr lang="sv-SE" sz="1050" dirty="0" smtClean="0"/>
              <a:t>Nära dialoger med Pulsen för att analysera möjliga lösningar.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50" dirty="0" smtClean="0"/>
              <a:t>Begränsat tillgång på resurser från förvaltning </a:t>
            </a:r>
            <a:r>
              <a:rPr lang="sv-SE" sz="1050" dirty="0" err="1" smtClean="0"/>
              <a:t>pga</a:t>
            </a:r>
            <a:r>
              <a:rPr lang="sv-SE" sz="1050" dirty="0" smtClean="0"/>
              <a:t> release 1.11 och </a:t>
            </a:r>
            <a:r>
              <a:rPr lang="sv-SE" sz="1050" dirty="0" err="1" smtClean="0"/>
              <a:t>AoB</a:t>
            </a:r>
            <a:endParaRPr lang="sv-SE" sz="1050" dirty="0" smtClean="0"/>
          </a:p>
          <a:p>
            <a:r>
              <a:rPr lang="sv-SE" sz="1050" i="1" dirty="0" smtClean="0"/>
              <a:t>Åtgärd: </a:t>
            </a:r>
            <a:r>
              <a:rPr lang="sv-SE" sz="1050" dirty="0" smtClean="0"/>
              <a:t>Konsulter och PL hanterar det som måste hanteras där inte förvaltningsresurser räcker till.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50" dirty="0" smtClean="0"/>
              <a:t>Oklart med ansvar för olika delar kopplat till utförare tex vem som ansvarar för deras arbetssätt i </a:t>
            </a:r>
            <a:r>
              <a:rPr lang="sv-SE" sz="1050" dirty="0" err="1" smtClean="0"/>
              <a:t>combine</a:t>
            </a:r>
            <a:r>
              <a:rPr lang="sv-SE" sz="1050" dirty="0" smtClean="0"/>
              <a:t>. </a:t>
            </a:r>
          </a:p>
          <a:p>
            <a:r>
              <a:rPr lang="sv-SE" sz="1050" i="1" dirty="0" smtClean="0"/>
              <a:t>Åtgärd:</a:t>
            </a:r>
            <a:r>
              <a:rPr lang="sv-SE" sz="1050" dirty="0" smtClean="0"/>
              <a:t> workshop är planerad för att öka dialogen kring olika roller kopplat till utförarna.  </a:t>
            </a:r>
            <a:r>
              <a:rPr lang="sv-SE" sz="1050" i="1" dirty="0" smtClean="0"/>
              <a:t> </a:t>
            </a:r>
          </a:p>
          <a:p>
            <a:endParaRPr lang="sv-SE" sz="1050" i="1" dirty="0" smtClean="0"/>
          </a:p>
        </p:txBody>
      </p:sp>
      <p:sp>
        <p:nvSpPr>
          <p:cNvPr id="23" name="Rektangel med rundade hörn 22"/>
          <p:cNvSpPr/>
          <p:nvPr/>
        </p:nvSpPr>
        <p:spPr>
          <a:xfrm>
            <a:off x="6195498" y="3057978"/>
            <a:ext cx="2607661" cy="3467365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textruta 23"/>
          <p:cNvSpPr txBox="1"/>
          <p:nvPr/>
        </p:nvSpPr>
        <p:spPr>
          <a:xfrm>
            <a:off x="3031461" y="6659859"/>
            <a:ext cx="3075677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sv-SE" sz="1000" kern="0" dirty="0" smtClean="0">
                <a:solidFill>
                  <a:schemeClr val="bg1">
                    <a:lumMod val="65000"/>
                  </a:schemeClr>
                </a:solidFill>
                <a:latin typeface="Gill Sans MT"/>
              </a:rPr>
              <a:t>Kristina Fenger-Krog, projektledare IT enheten</a:t>
            </a:r>
            <a:endParaRPr lang="sv-SE" sz="1000" kern="0" dirty="0">
              <a:solidFill>
                <a:schemeClr val="bg1">
                  <a:lumMod val="65000"/>
                </a:schemeClr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54814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orange kvarnhjul och lila logotyp</Template>
  <TotalTime>17452</TotalTime>
  <Words>339</Words>
  <Application>Microsoft Office PowerPoint</Application>
  <PresentationFormat>Bildspel på skärmen 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Office-tema</vt:lpstr>
      <vt:lpstr>PowerPoint-presentation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Fenger Krog Kristina</dc:creator>
  <cp:lastModifiedBy>Kristina Fenger-Krog</cp:lastModifiedBy>
  <cp:revision>362</cp:revision>
  <cp:lastPrinted>2015-09-15T06:35:45Z</cp:lastPrinted>
  <dcterms:created xsi:type="dcterms:W3CDTF">2015-08-14T10:35:05Z</dcterms:created>
  <dcterms:modified xsi:type="dcterms:W3CDTF">2016-06-30T19:09:10Z</dcterms:modified>
</cp:coreProperties>
</file>