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1" r:id="rId2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8" d="100"/>
          <a:sy n="88" d="100"/>
        </p:scale>
        <p:origin x="133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FBE9D-0ADC-4F5C-BA45-FA7975CB3F33}" type="datetimeFigureOut">
              <a:rPr lang="sv-SE" smtClean="0"/>
              <a:t>2016-06-13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7A2B5-FC3C-40D0-8C48-565CF96068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8567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15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Li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13" name="Bildobjekt 12" descr="Orange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45232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9168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Li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Orange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7600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3"/>
          <p:cNvSpPr/>
          <p:nvPr/>
        </p:nvSpPr>
        <p:spPr>
          <a:xfrm>
            <a:off x="346975" y="767577"/>
            <a:ext cx="6107152" cy="2232248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911626" y="88192"/>
            <a:ext cx="7263727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sv-SE" sz="2400" kern="0" dirty="0" smtClean="0">
                <a:latin typeface="Gill Sans MT"/>
              </a:rPr>
              <a:t>Statusrapport införande 2016-06-07</a:t>
            </a:r>
            <a:endParaRPr lang="sv-SE" sz="2400" kern="0" dirty="0" smtClean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547993" y="805634"/>
            <a:ext cx="56611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sv-SE" sz="1400" kern="0" dirty="0" smtClean="0">
                <a:latin typeface="Gill Sans MT"/>
              </a:rPr>
              <a:t>Övergripande</a:t>
            </a:r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sv-SE" sz="1400" kern="0" dirty="0" smtClean="0">
                <a:latin typeface="Gill Sans MT"/>
              </a:rPr>
              <a:t>Flera BoU frågor som hängt i luften är avslutade bl.a. korrigering av rapport och leverans av justering till kontaktverksamheten. </a:t>
            </a:r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sv-SE" sz="1400" kern="0" dirty="0" smtClean="0">
                <a:latin typeface="Gill Sans MT"/>
              </a:rPr>
              <a:t>Ny resurs börjat i förvaltningen och fått överlämning av BoU från verksamhetskonsult. </a:t>
            </a:r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sv-SE" sz="1400" kern="0" dirty="0" smtClean="0">
                <a:latin typeface="Gill Sans MT"/>
              </a:rPr>
              <a:t>BoU avslutas på SG 7 juni. </a:t>
            </a:r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sv-SE" sz="1400" kern="0" dirty="0" smtClean="0">
                <a:latin typeface="Gill Sans MT"/>
              </a:rPr>
              <a:t>Stött på problem i tjänsten kopplat till vyn för granskning av tid. Dessa incidenter nu lösta. </a:t>
            </a:r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sv-SE" sz="1400" kern="0" dirty="0" smtClean="0">
                <a:latin typeface="Gill Sans MT"/>
              </a:rPr>
              <a:t>Process för granskning av tid och ersättningskörningar börjar klarna. Nu fokus på praktiska tester för att sätta hela flödet. </a:t>
            </a:r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sv-SE" sz="1400" kern="0" dirty="0" smtClean="0">
                <a:latin typeface="Gill Sans MT"/>
              </a:rPr>
              <a:t>Förslag på tidsplan till breddinförande mobilåterrapportering presenteras SG 7 juni. </a:t>
            </a:r>
          </a:p>
        </p:txBody>
      </p:sp>
      <p:grpSp>
        <p:nvGrpSpPr>
          <p:cNvPr id="16" name="Grupp 15"/>
          <p:cNvGrpSpPr/>
          <p:nvPr/>
        </p:nvGrpSpPr>
        <p:grpSpPr>
          <a:xfrm>
            <a:off x="6721978" y="1772816"/>
            <a:ext cx="2016224" cy="1152128"/>
            <a:chOff x="7020272" y="5085184"/>
            <a:chExt cx="2016224" cy="1152128"/>
          </a:xfrm>
        </p:grpSpPr>
        <p:sp>
          <p:nvSpPr>
            <p:cNvPr id="7" name="Rektangel med rundade hörn 6"/>
            <p:cNvSpPr/>
            <p:nvPr/>
          </p:nvSpPr>
          <p:spPr>
            <a:xfrm>
              <a:off x="7020272" y="5085184"/>
              <a:ext cx="2016224" cy="115212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Ellips 7"/>
            <p:cNvSpPr/>
            <p:nvPr/>
          </p:nvSpPr>
          <p:spPr>
            <a:xfrm>
              <a:off x="7164288" y="5373216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Ellips 8"/>
            <p:cNvSpPr/>
            <p:nvPr/>
          </p:nvSpPr>
          <p:spPr>
            <a:xfrm>
              <a:off x="7164288" y="566885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Ellips 9"/>
            <p:cNvSpPr/>
            <p:nvPr/>
          </p:nvSpPr>
          <p:spPr>
            <a:xfrm>
              <a:off x="7164288" y="5959100"/>
              <a:ext cx="216024" cy="196385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7231492" y="5984928"/>
              <a:ext cx="864096" cy="181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sv-SE" sz="1000" kern="0" dirty="0" smtClean="0">
                  <a:latin typeface="Gill Sans MT"/>
                </a:rPr>
                <a:t>= </a:t>
              </a:r>
              <a:r>
                <a:rPr lang="sv-SE" sz="1000" kern="0" dirty="0" err="1" smtClean="0">
                  <a:latin typeface="Gill Sans MT"/>
                </a:rPr>
                <a:t>enl</a:t>
              </a:r>
              <a:r>
                <a:rPr lang="sv-SE" sz="1000" kern="0" dirty="0" smtClean="0">
                  <a:latin typeface="Gill Sans MT"/>
                </a:rPr>
                <a:t> plan</a:t>
              </a:r>
              <a:endParaRPr lang="sv-SE" sz="1000" kern="0" dirty="0">
                <a:latin typeface="Gill Sans MT"/>
              </a:endParaRPr>
            </a:p>
          </p:txBody>
        </p:sp>
        <p:sp>
          <p:nvSpPr>
            <p:cNvPr id="12" name="textruta 11"/>
            <p:cNvSpPr txBox="1"/>
            <p:nvPr/>
          </p:nvSpPr>
          <p:spPr>
            <a:xfrm>
              <a:off x="7220342" y="5678047"/>
              <a:ext cx="1730594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sv-SE" sz="1000" kern="0" dirty="0" smtClean="0">
                  <a:latin typeface="Gill Sans MT"/>
                </a:rPr>
                <a:t>= risk för försening, pågår hantering</a:t>
              </a:r>
              <a:endParaRPr lang="sv-SE" sz="1000" kern="0" dirty="0">
                <a:latin typeface="Gill Sans MT"/>
              </a:endParaRPr>
            </a:p>
          </p:txBody>
        </p:sp>
        <p:sp>
          <p:nvSpPr>
            <p:cNvPr id="13" name="textruta 12"/>
            <p:cNvSpPr txBox="1"/>
            <p:nvPr/>
          </p:nvSpPr>
          <p:spPr>
            <a:xfrm>
              <a:off x="7305902" y="5348249"/>
              <a:ext cx="1730594" cy="302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sv-SE" sz="1000" kern="0" dirty="0" smtClean="0">
                  <a:latin typeface="Gill Sans MT"/>
                </a:rPr>
                <a:t>= påverkan på tidplan, budget eller leverans. Stöd behövs. </a:t>
              </a:r>
              <a:endParaRPr lang="sv-SE" sz="1000" kern="0" dirty="0">
                <a:latin typeface="Gill Sans MT"/>
              </a:endParaRP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7092280" y="5163332"/>
              <a:ext cx="1730594" cy="199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sv-SE" sz="1000" kern="0" dirty="0" smtClean="0">
                  <a:latin typeface="Gill Sans MT"/>
                </a:rPr>
                <a:t>Förklaring</a:t>
              </a:r>
              <a:endParaRPr lang="sv-SE" sz="1000" kern="0" dirty="0">
                <a:latin typeface="Gill Sans MT"/>
              </a:endParaRPr>
            </a:p>
          </p:txBody>
        </p:sp>
      </p:grpSp>
      <p:sp>
        <p:nvSpPr>
          <p:cNvPr id="17" name="Ellips 16"/>
          <p:cNvSpPr/>
          <p:nvPr/>
        </p:nvSpPr>
        <p:spPr>
          <a:xfrm>
            <a:off x="5871098" y="668591"/>
            <a:ext cx="2304255" cy="92754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 smtClean="0">
                <a:solidFill>
                  <a:schemeClr val="tx1"/>
                </a:solidFill>
              </a:rPr>
              <a:t>Problem i tjänsten kopplat till vy granskning av tid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 smtClean="0">
                <a:solidFill>
                  <a:schemeClr val="tx1"/>
                </a:solidFill>
              </a:rPr>
              <a:t>Fortsatta frågetecken kring </a:t>
            </a:r>
          </a:p>
          <a:p>
            <a:pPr algn="ctr"/>
            <a:r>
              <a:rPr lang="sv-SE" sz="900" dirty="0" smtClean="0">
                <a:solidFill>
                  <a:schemeClr val="tx1"/>
                </a:solidFill>
              </a:rPr>
              <a:t>fakturaprocess</a:t>
            </a:r>
          </a:p>
        </p:txBody>
      </p:sp>
      <p:sp>
        <p:nvSpPr>
          <p:cNvPr id="18" name="Rektangel med rundade hörn 17"/>
          <p:cNvSpPr/>
          <p:nvPr/>
        </p:nvSpPr>
        <p:spPr>
          <a:xfrm>
            <a:off x="467544" y="3114902"/>
            <a:ext cx="2736304" cy="3619835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textruta 18"/>
          <p:cNvSpPr txBox="1"/>
          <p:nvPr/>
        </p:nvSpPr>
        <p:spPr>
          <a:xfrm>
            <a:off x="3400129" y="3309558"/>
            <a:ext cx="2863530" cy="3144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sv-SE" sz="1400" kern="0" dirty="0" smtClean="0">
                <a:latin typeface="Gill Sans MT"/>
              </a:rPr>
              <a:t>Planerade aktiviteter</a:t>
            </a:r>
          </a:p>
          <a:p>
            <a:pPr>
              <a:lnSpc>
                <a:spcPts val="1400"/>
              </a:lnSpc>
            </a:pPr>
            <a:r>
              <a:rPr lang="sv-SE" sz="1200" kern="0" dirty="0" err="1" smtClean="0">
                <a:latin typeface="Gill Sans MT"/>
              </a:rPr>
              <a:t>Barn&amp;Unga</a:t>
            </a:r>
            <a:endParaRPr lang="sv-SE" sz="1200" kern="0" dirty="0" smtClean="0">
              <a:latin typeface="Gill Sans MT"/>
            </a:endParaRP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Projektet stängs SG möte 7 juni.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Slutrapport levereras.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endParaRPr lang="sv-SE" sz="1200" kern="0" dirty="0" smtClean="0">
              <a:latin typeface="Gill Sans MT"/>
            </a:endParaRPr>
          </a:p>
          <a:p>
            <a:pPr>
              <a:lnSpc>
                <a:spcPts val="1400"/>
              </a:lnSpc>
            </a:pPr>
            <a:r>
              <a:rPr lang="sv-SE" sz="1200" kern="0" dirty="0" smtClean="0">
                <a:latin typeface="Gill Sans MT"/>
              </a:rPr>
              <a:t>Mobilåterrapportering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Slutgiltig återkoppling från leverantör kring de  buggarna som identifierats.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err="1" smtClean="0">
                <a:latin typeface="Gill Sans MT"/>
              </a:rPr>
              <a:t>Analsys</a:t>
            </a:r>
            <a:r>
              <a:rPr lang="sv-SE" sz="1200" kern="0" dirty="0" smtClean="0">
                <a:latin typeface="Gill Sans MT"/>
              </a:rPr>
              <a:t> av processer, flera frågor kring arbetssätt.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Beslut och grovplanering inför breddinförande.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endParaRPr lang="sv-SE" sz="1200" kern="0" dirty="0" smtClean="0">
              <a:latin typeface="Gill Sans MT"/>
            </a:endParaRPr>
          </a:p>
          <a:p>
            <a:pPr>
              <a:lnSpc>
                <a:spcPts val="1400"/>
              </a:lnSpc>
            </a:pPr>
            <a:r>
              <a:rPr lang="sv-SE" sz="1200" kern="0" dirty="0" smtClean="0">
                <a:latin typeface="Gill Sans MT"/>
              </a:rPr>
              <a:t>Ersättningsunderlag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Arbetssättet måste sättas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Hantering av olika steg för att få ett faktura flöde som fungerar. </a:t>
            </a:r>
          </a:p>
        </p:txBody>
      </p:sp>
      <p:sp>
        <p:nvSpPr>
          <p:cNvPr id="20" name="Rektangel med rundade hörn 19"/>
          <p:cNvSpPr/>
          <p:nvPr/>
        </p:nvSpPr>
        <p:spPr>
          <a:xfrm>
            <a:off x="3284240" y="3114902"/>
            <a:ext cx="2877178" cy="3510481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textruta 20"/>
          <p:cNvSpPr txBox="1"/>
          <p:nvPr/>
        </p:nvSpPr>
        <p:spPr>
          <a:xfrm>
            <a:off x="587455" y="3120823"/>
            <a:ext cx="2774895" cy="4042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sv-SE" sz="1400" kern="0" dirty="0" smtClean="0">
                <a:latin typeface="Gill Sans MT"/>
              </a:rPr>
              <a:t>Hänt sedan sist</a:t>
            </a:r>
          </a:p>
          <a:p>
            <a:pPr>
              <a:lnSpc>
                <a:spcPts val="1400"/>
              </a:lnSpc>
            </a:pPr>
            <a:r>
              <a:rPr lang="sv-SE" sz="1200" kern="0" dirty="0" err="1" smtClean="0">
                <a:latin typeface="Gill Sans MT"/>
              </a:rPr>
              <a:t>Barn&amp;Unga</a:t>
            </a:r>
            <a:endParaRPr lang="sv-SE" sz="1200" kern="0" dirty="0" smtClean="0">
              <a:latin typeface="Gill Sans MT"/>
            </a:endParaRP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Beskrivning av förändringsönskemål kopplat till journalhantering skickat för att få offert.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Arbetssätt i förvaltning satt.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Fokus uppföljning fel på utskrift efter nya processmallar. Pulsen jobbar på detta.  </a:t>
            </a:r>
            <a:endParaRPr lang="sv-SE" sz="1200" kern="0" dirty="0">
              <a:latin typeface="Gill Sans MT"/>
            </a:endParaRPr>
          </a:p>
          <a:p>
            <a:pPr>
              <a:lnSpc>
                <a:spcPts val="1400"/>
              </a:lnSpc>
            </a:pPr>
            <a:r>
              <a:rPr lang="sv-SE" sz="1200" kern="0" dirty="0" smtClean="0">
                <a:latin typeface="Gill Sans MT"/>
              </a:rPr>
              <a:t>Mobilåterrapportering.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Rutinbeskrivning framtagen för utförarens arbetssätt (förändringar jmf med start)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Flera fel upptäckta under utbildningar i vyn granskning av tid. Lösning på väg från leverantör. </a:t>
            </a:r>
          </a:p>
          <a:p>
            <a:pPr>
              <a:lnSpc>
                <a:spcPts val="1400"/>
              </a:lnSpc>
            </a:pPr>
            <a:r>
              <a:rPr lang="sv-SE" sz="1200" kern="0" dirty="0" smtClean="0">
                <a:latin typeface="Gill Sans MT"/>
              </a:rPr>
              <a:t>Ersättningsunderlag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Uppdaterat ersättningsunderlag har levererats av Pulsen.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Analys påbörjat kring arbetssätt. </a:t>
            </a:r>
          </a:p>
          <a:p>
            <a:pPr>
              <a:lnSpc>
                <a:spcPts val="1400"/>
              </a:lnSpc>
            </a:pPr>
            <a:endParaRPr lang="sv-SE" sz="1200" kern="0" dirty="0" smtClean="0">
              <a:latin typeface="Gill Sans MT"/>
            </a:endParaRP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endParaRPr lang="sv-SE" sz="1200" kern="0" dirty="0" smtClean="0">
              <a:latin typeface="Gill Sans MT"/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6303501" y="3107742"/>
            <a:ext cx="2539500" cy="3359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sv-SE" sz="1400" kern="0" dirty="0" smtClean="0">
                <a:latin typeface="Gill Sans MT"/>
              </a:rPr>
              <a:t>Nuvarande avvikelser/risker</a:t>
            </a:r>
            <a:r>
              <a:rPr lang="sv-SE" sz="1000" kern="0" dirty="0" smtClean="0">
                <a:latin typeface="Gill Sans MT"/>
              </a:rPr>
              <a:t>:</a:t>
            </a:r>
          </a:p>
          <a:p>
            <a:pPr>
              <a:lnSpc>
                <a:spcPts val="1400"/>
              </a:lnSpc>
            </a:pPr>
            <a:r>
              <a:rPr lang="sv-SE" sz="1000" kern="0" dirty="0" smtClean="0">
                <a:latin typeface="Gill Sans MT"/>
              </a:rPr>
              <a:t> </a:t>
            </a:r>
            <a:r>
              <a:rPr lang="sv-SE" sz="1200" kern="0" dirty="0" smtClean="0">
                <a:latin typeface="Gill Sans MT"/>
              </a:rPr>
              <a:t>Risker</a:t>
            </a:r>
            <a:endParaRPr lang="sv-SE" sz="105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dirty="0" smtClean="0"/>
              <a:t>Fortsatt frågor relaterat till ersättningsunderlag och process för faktura.</a:t>
            </a:r>
          </a:p>
          <a:p>
            <a:r>
              <a:rPr lang="sv-SE" sz="1050" i="1" dirty="0" smtClean="0"/>
              <a:t>Åtgärd: </a:t>
            </a:r>
            <a:r>
              <a:rPr lang="sv-SE" sz="1050" dirty="0" smtClean="0"/>
              <a:t>Verksamhet har fokus på frågan.  inplanerade dialoger med verksamhet utifrån erbjuden funktionalitet.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dirty="0" smtClean="0"/>
              <a:t>Resurs i förvaltning kopplat till införandet. </a:t>
            </a:r>
          </a:p>
          <a:p>
            <a:r>
              <a:rPr lang="sv-SE" sz="1050" i="1" dirty="0" smtClean="0"/>
              <a:t>Åtgärd: </a:t>
            </a:r>
            <a:r>
              <a:rPr lang="sv-SE" sz="1050" dirty="0" smtClean="0"/>
              <a:t>börjar ny resurs i juni som kommer involveras. Samplanering förvaltning-projekt inför hösten. </a:t>
            </a:r>
          </a:p>
          <a:p>
            <a:endParaRPr lang="sv-SE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dirty="0" smtClean="0"/>
              <a:t>Kommer processen från månadsskifte till faktura godkännande kunna uppfylla krav från ekonomi? </a:t>
            </a:r>
          </a:p>
          <a:p>
            <a:r>
              <a:rPr lang="sv-SE" sz="1050" i="1" dirty="0" smtClean="0"/>
              <a:t>Åtgärd: </a:t>
            </a:r>
            <a:r>
              <a:rPr lang="sv-SE" sz="1050" dirty="0" smtClean="0"/>
              <a:t>verksamheten måste börja testa för att se vad som går. </a:t>
            </a:r>
          </a:p>
        </p:txBody>
      </p:sp>
      <p:sp>
        <p:nvSpPr>
          <p:cNvPr id="23" name="Rektangel med rundade hörn 22"/>
          <p:cNvSpPr/>
          <p:nvPr/>
        </p:nvSpPr>
        <p:spPr>
          <a:xfrm>
            <a:off x="6195498" y="3057978"/>
            <a:ext cx="2607661" cy="3467365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textruta 23"/>
          <p:cNvSpPr txBox="1"/>
          <p:nvPr/>
        </p:nvSpPr>
        <p:spPr>
          <a:xfrm>
            <a:off x="3031461" y="6659859"/>
            <a:ext cx="3075677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sv-SE" sz="1000" kern="0" dirty="0" smtClean="0">
                <a:solidFill>
                  <a:schemeClr val="bg1">
                    <a:lumMod val="65000"/>
                  </a:schemeClr>
                </a:solidFill>
                <a:latin typeface="Gill Sans MT"/>
              </a:rPr>
              <a:t>Kristina Fenger-Krog, projektledare IT enheten</a:t>
            </a:r>
            <a:endParaRPr lang="sv-SE" sz="1000" kern="0" dirty="0">
              <a:solidFill>
                <a:schemeClr val="bg1">
                  <a:lumMod val="65000"/>
                </a:scheme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70437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orange kvarnhjul och lila logotyp</Template>
  <TotalTime>22740</TotalTime>
  <Words>351</Words>
  <Application>Microsoft Office PowerPoint</Application>
  <PresentationFormat>Bildspel på skärmen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Office-tema</vt:lpstr>
      <vt:lpstr>PowerPoint-presentation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Fenger Krog Kristina</dc:creator>
  <cp:lastModifiedBy>Fenger-Krog Kristina</cp:lastModifiedBy>
  <cp:revision>519</cp:revision>
  <cp:lastPrinted>2015-09-15T06:35:45Z</cp:lastPrinted>
  <dcterms:created xsi:type="dcterms:W3CDTF">2015-08-14T10:35:05Z</dcterms:created>
  <dcterms:modified xsi:type="dcterms:W3CDTF">2016-06-13T04:59:34Z</dcterms:modified>
</cp:coreProperties>
</file>