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1" r:id="rId2"/>
  </p:sldIdLst>
  <p:sldSz cx="9144000" cy="6858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8" d="100"/>
          <a:sy n="88" d="100"/>
        </p:scale>
        <p:origin x="133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FBE9D-0ADC-4F5C-BA45-FA7975CB3F33}" type="datetimeFigureOut">
              <a:rPr lang="sv-SE" smtClean="0"/>
              <a:t>2016-06-30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7A2B5-FC3C-40D0-8C48-565CF96068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8567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6/30/2016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15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Li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13" name="Bildobjekt 12" descr="Orange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45232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9168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7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Li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Orange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7600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3"/>
          <p:cNvSpPr/>
          <p:nvPr/>
        </p:nvSpPr>
        <p:spPr>
          <a:xfrm>
            <a:off x="346975" y="767577"/>
            <a:ext cx="6107152" cy="2232248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1619672" y="183481"/>
            <a:ext cx="590465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sv-SE" sz="2400" kern="0" dirty="0" smtClean="0">
                <a:latin typeface="Gill Sans MT"/>
              </a:rPr>
              <a:t>Statusrapport införande 2016-05-10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602463" y="907116"/>
            <a:ext cx="5661196" cy="206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sv-SE" sz="1400" kern="0" dirty="0" smtClean="0">
                <a:latin typeface="Gill Sans MT"/>
              </a:rPr>
              <a:t>Övergripande</a:t>
            </a:r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sv-SE" sz="1400" kern="0" dirty="0" smtClean="0">
                <a:latin typeface="Gill Sans MT"/>
              </a:rPr>
              <a:t>Svårt att få till tillräckliga dialoger i överlämningen projekt-&gt; förvaltning. </a:t>
            </a:r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sv-SE" sz="1400" kern="0" dirty="0" smtClean="0">
                <a:latin typeface="Gill Sans MT"/>
              </a:rPr>
              <a:t>BoU verksamheten flaggar för behov av mer utbildning till vissa individer. </a:t>
            </a:r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sv-SE" sz="1400" kern="0" dirty="0" smtClean="0">
                <a:latin typeface="Gill Sans MT"/>
              </a:rPr>
              <a:t>Flera hinder relaterat införandet för BoU utförare (se mer detaljer SG möte 10/5) </a:t>
            </a:r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sv-SE" sz="1400" kern="0" dirty="0" smtClean="0">
                <a:latin typeface="Gill Sans MT"/>
              </a:rPr>
              <a:t>Första omgång utbildningar genomförda för hur handläggare ska granska inrapporterad tid. </a:t>
            </a:r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sv-SE" sz="1400" kern="0" dirty="0" smtClean="0">
                <a:latin typeface="Gill Sans MT"/>
              </a:rPr>
              <a:t>Verksamheterna äldre och funktionsnedsättning aktiva i att sätta nya arbetssätt. </a:t>
            </a:r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sv-SE" sz="1400" kern="0" dirty="0" smtClean="0">
                <a:latin typeface="Gill Sans MT"/>
              </a:rPr>
              <a:t>Detalj dialoger med ersättningsunderlag och faktura process pågår. </a:t>
            </a:r>
          </a:p>
        </p:txBody>
      </p:sp>
      <p:grpSp>
        <p:nvGrpSpPr>
          <p:cNvPr id="16" name="Grupp 15"/>
          <p:cNvGrpSpPr/>
          <p:nvPr/>
        </p:nvGrpSpPr>
        <p:grpSpPr>
          <a:xfrm>
            <a:off x="6721978" y="1772816"/>
            <a:ext cx="2016224" cy="1152128"/>
            <a:chOff x="7020272" y="5085184"/>
            <a:chExt cx="2016224" cy="1152128"/>
          </a:xfrm>
        </p:grpSpPr>
        <p:sp>
          <p:nvSpPr>
            <p:cNvPr id="7" name="Rektangel med rundade hörn 6"/>
            <p:cNvSpPr/>
            <p:nvPr/>
          </p:nvSpPr>
          <p:spPr>
            <a:xfrm>
              <a:off x="7020272" y="5085184"/>
              <a:ext cx="2016224" cy="115212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Ellips 7"/>
            <p:cNvSpPr/>
            <p:nvPr/>
          </p:nvSpPr>
          <p:spPr>
            <a:xfrm>
              <a:off x="7164288" y="5373216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Ellips 8"/>
            <p:cNvSpPr/>
            <p:nvPr/>
          </p:nvSpPr>
          <p:spPr>
            <a:xfrm>
              <a:off x="7164288" y="566885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Ellips 9"/>
            <p:cNvSpPr/>
            <p:nvPr/>
          </p:nvSpPr>
          <p:spPr>
            <a:xfrm>
              <a:off x="7164288" y="5959100"/>
              <a:ext cx="216024" cy="196385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7231492" y="5984928"/>
              <a:ext cx="864096" cy="181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sv-SE" sz="1000" kern="0" dirty="0" smtClean="0">
                  <a:latin typeface="Gill Sans MT"/>
                </a:rPr>
                <a:t>= </a:t>
              </a:r>
              <a:r>
                <a:rPr lang="sv-SE" sz="1000" kern="0" dirty="0" err="1" smtClean="0">
                  <a:latin typeface="Gill Sans MT"/>
                </a:rPr>
                <a:t>enl</a:t>
              </a:r>
              <a:r>
                <a:rPr lang="sv-SE" sz="1000" kern="0" dirty="0" smtClean="0">
                  <a:latin typeface="Gill Sans MT"/>
                </a:rPr>
                <a:t> plan</a:t>
              </a:r>
              <a:endParaRPr lang="sv-SE" sz="1000" kern="0" dirty="0">
                <a:latin typeface="Gill Sans MT"/>
              </a:endParaRPr>
            </a:p>
          </p:txBody>
        </p:sp>
        <p:sp>
          <p:nvSpPr>
            <p:cNvPr id="12" name="textruta 11"/>
            <p:cNvSpPr txBox="1"/>
            <p:nvPr/>
          </p:nvSpPr>
          <p:spPr>
            <a:xfrm>
              <a:off x="7220342" y="5678047"/>
              <a:ext cx="1730594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sv-SE" sz="1000" kern="0" dirty="0" smtClean="0">
                  <a:latin typeface="Gill Sans MT"/>
                </a:rPr>
                <a:t>= risk för försening, pågår hantering</a:t>
              </a:r>
              <a:endParaRPr lang="sv-SE" sz="1000" kern="0" dirty="0">
                <a:latin typeface="Gill Sans MT"/>
              </a:endParaRPr>
            </a:p>
          </p:txBody>
        </p:sp>
        <p:sp>
          <p:nvSpPr>
            <p:cNvPr id="13" name="textruta 12"/>
            <p:cNvSpPr txBox="1"/>
            <p:nvPr/>
          </p:nvSpPr>
          <p:spPr>
            <a:xfrm>
              <a:off x="7305902" y="5348249"/>
              <a:ext cx="1730594" cy="302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sv-SE" sz="1000" kern="0" dirty="0" smtClean="0">
                  <a:latin typeface="Gill Sans MT"/>
                </a:rPr>
                <a:t>= påverkan på tidplan, budget eller leverans. Stöd behövs. </a:t>
              </a:r>
              <a:endParaRPr lang="sv-SE" sz="1000" kern="0" dirty="0">
                <a:latin typeface="Gill Sans MT"/>
              </a:endParaRP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7092280" y="5163332"/>
              <a:ext cx="1730594" cy="199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sv-SE" sz="1000" kern="0" dirty="0" smtClean="0">
                  <a:latin typeface="Gill Sans MT"/>
                </a:rPr>
                <a:t>Förklaring</a:t>
              </a:r>
              <a:endParaRPr lang="sv-SE" sz="1000" kern="0" dirty="0">
                <a:latin typeface="Gill Sans MT"/>
              </a:endParaRPr>
            </a:p>
          </p:txBody>
        </p:sp>
      </p:grpSp>
      <p:sp>
        <p:nvSpPr>
          <p:cNvPr id="17" name="Ellips 16"/>
          <p:cNvSpPr/>
          <p:nvPr/>
        </p:nvSpPr>
        <p:spPr>
          <a:xfrm>
            <a:off x="5871098" y="668591"/>
            <a:ext cx="2304255" cy="92754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 smtClean="0">
                <a:solidFill>
                  <a:schemeClr val="tx1"/>
                </a:solidFill>
              </a:rPr>
              <a:t>Trögt att avsluta BoU projektet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 smtClean="0">
                <a:solidFill>
                  <a:schemeClr val="tx1"/>
                </a:solidFill>
              </a:rPr>
              <a:t>Fortsatta frågetecken kring </a:t>
            </a:r>
          </a:p>
          <a:p>
            <a:pPr algn="ctr"/>
            <a:r>
              <a:rPr lang="sv-SE" sz="900" dirty="0" smtClean="0">
                <a:solidFill>
                  <a:schemeClr val="tx1"/>
                </a:solidFill>
              </a:rPr>
              <a:t>fakturaprocess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 smtClean="0">
                <a:solidFill>
                  <a:schemeClr val="tx1"/>
                </a:solidFill>
              </a:rPr>
              <a:t>Hantering av utförardelar</a:t>
            </a:r>
          </a:p>
        </p:txBody>
      </p:sp>
      <p:sp>
        <p:nvSpPr>
          <p:cNvPr id="18" name="Rektangel med rundade hörn 17"/>
          <p:cNvSpPr/>
          <p:nvPr/>
        </p:nvSpPr>
        <p:spPr>
          <a:xfrm>
            <a:off x="467544" y="3114902"/>
            <a:ext cx="2736304" cy="3619835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textruta 18"/>
          <p:cNvSpPr txBox="1"/>
          <p:nvPr/>
        </p:nvSpPr>
        <p:spPr>
          <a:xfrm>
            <a:off x="3297888" y="3297761"/>
            <a:ext cx="3048279" cy="3144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sv-SE" sz="1400" kern="0" dirty="0" smtClean="0">
                <a:latin typeface="Gill Sans MT"/>
              </a:rPr>
              <a:t>Planerade aktiviteter</a:t>
            </a:r>
          </a:p>
          <a:p>
            <a:pPr>
              <a:lnSpc>
                <a:spcPts val="1400"/>
              </a:lnSpc>
            </a:pPr>
            <a:r>
              <a:rPr lang="sv-SE" sz="1200" kern="0" dirty="0" err="1" smtClean="0">
                <a:latin typeface="Gill Sans MT"/>
              </a:rPr>
              <a:t>Barn&amp;Unga</a:t>
            </a:r>
            <a:endParaRPr lang="sv-SE" sz="1200" kern="0" dirty="0" smtClean="0">
              <a:latin typeface="Gill Sans MT"/>
            </a:endParaRP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err="1">
                <a:latin typeface="Gill Sans MT"/>
              </a:rPr>
              <a:t>Repetitionsutb</a:t>
            </a:r>
            <a:r>
              <a:rPr lang="sv-SE" sz="1200" kern="0" dirty="0">
                <a:latin typeface="Gill Sans MT"/>
              </a:rPr>
              <a:t> inplanerade för specifika medarbetare.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Fortsatt dialog </a:t>
            </a:r>
            <a:r>
              <a:rPr lang="sv-SE" sz="1200" kern="0" dirty="0" err="1" smtClean="0">
                <a:latin typeface="Gill Sans MT"/>
              </a:rPr>
              <a:t>ang</a:t>
            </a:r>
            <a:r>
              <a:rPr lang="sv-SE" sz="1200" kern="0" dirty="0" smtClean="0">
                <a:latin typeface="Gill Sans MT"/>
              </a:rPr>
              <a:t> rapporter med chefer.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Beslut </a:t>
            </a:r>
            <a:r>
              <a:rPr lang="sv-SE" sz="1200" kern="0" dirty="0" err="1" smtClean="0">
                <a:latin typeface="Gill Sans MT"/>
              </a:rPr>
              <a:t>ang</a:t>
            </a:r>
            <a:r>
              <a:rPr lang="sv-SE" sz="1200" kern="0" dirty="0" smtClean="0">
                <a:latin typeface="Gill Sans MT"/>
              </a:rPr>
              <a:t> LVU process.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Förberedelser inför avslut av projekt. </a:t>
            </a:r>
          </a:p>
          <a:p>
            <a:pPr>
              <a:lnSpc>
                <a:spcPts val="1400"/>
              </a:lnSpc>
            </a:pPr>
            <a:r>
              <a:rPr lang="sv-SE" sz="1200" kern="0" dirty="0" smtClean="0">
                <a:latin typeface="Gill Sans MT"/>
              </a:rPr>
              <a:t>Mobilåterrapportering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17 o 19 maj detaljgenomgångar och support äldre och funk. </a:t>
            </a:r>
            <a:r>
              <a:rPr lang="sv-SE" sz="1200" kern="0" dirty="0" err="1" smtClean="0">
                <a:latin typeface="Gill Sans MT"/>
              </a:rPr>
              <a:t>ang</a:t>
            </a:r>
            <a:r>
              <a:rPr lang="sv-SE" sz="1200" kern="0" dirty="0" smtClean="0">
                <a:latin typeface="Gill Sans MT"/>
              </a:rPr>
              <a:t> arbetssätt vid granskning av tid.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Erfarenhetsutbyte </a:t>
            </a:r>
            <a:r>
              <a:rPr lang="sv-SE" sz="1200" kern="0" dirty="0">
                <a:latin typeface="Gill Sans MT"/>
              </a:rPr>
              <a:t>med </a:t>
            </a:r>
            <a:r>
              <a:rPr lang="sv-SE" sz="1200" kern="0" dirty="0" smtClean="0">
                <a:latin typeface="Gill Sans MT"/>
              </a:rPr>
              <a:t>Sollentuna </a:t>
            </a:r>
            <a:r>
              <a:rPr lang="sv-SE" sz="1200" kern="0" dirty="0">
                <a:latin typeface="Gill Sans MT"/>
              </a:rPr>
              <a:t>inplanerat. </a:t>
            </a:r>
            <a:endParaRPr lang="sv-SE" sz="1200" kern="0" dirty="0" smtClean="0">
              <a:latin typeface="Gill Sans MT"/>
            </a:endParaRPr>
          </a:p>
          <a:p>
            <a:pPr>
              <a:lnSpc>
                <a:spcPts val="1400"/>
              </a:lnSpc>
            </a:pPr>
            <a:r>
              <a:rPr lang="sv-SE" sz="1200" kern="0" dirty="0" smtClean="0">
                <a:latin typeface="Gill Sans MT"/>
              </a:rPr>
              <a:t>Ersättningsunderlag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>
                <a:latin typeface="Gill Sans MT"/>
              </a:rPr>
              <a:t>Flera dialoger med verksamhet </a:t>
            </a:r>
            <a:r>
              <a:rPr lang="sv-SE" sz="1200" kern="0" dirty="0" err="1">
                <a:latin typeface="Gill Sans MT"/>
              </a:rPr>
              <a:t>ang</a:t>
            </a:r>
            <a:r>
              <a:rPr lang="sv-SE" sz="1200" kern="0" dirty="0">
                <a:latin typeface="Gill Sans MT"/>
              </a:rPr>
              <a:t> arbetssätt och nyttjande av funktionalitet. </a:t>
            </a:r>
          </a:p>
          <a:p>
            <a:pPr>
              <a:lnSpc>
                <a:spcPts val="1400"/>
              </a:lnSpc>
            </a:pPr>
            <a:endParaRPr lang="sv-SE" sz="1200" kern="0" dirty="0" smtClean="0">
              <a:latin typeface="Gill Sans MT"/>
            </a:endParaRPr>
          </a:p>
        </p:txBody>
      </p:sp>
      <p:sp>
        <p:nvSpPr>
          <p:cNvPr id="20" name="Rektangel med rundade hörn 19"/>
          <p:cNvSpPr/>
          <p:nvPr/>
        </p:nvSpPr>
        <p:spPr>
          <a:xfrm>
            <a:off x="3284240" y="3114902"/>
            <a:ext cx="2877178" cy="3510481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textruta 20"/>
          <p:cNvSpPr txBox="1"/>
          <p:nvPr/>
        </p:nvSpPr>
        <p:spPr>
          <a:xfrm>
            <a:off x="536956" y="3280822"/>
            <a:ext cx="2896407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sv-SE" sz="1400" kern="0" dirty="0" smtClean="0">
                <a:latin typeface="Gill Sans MT"/>
              </a:rPr>
              <a:t>Hänt sedan sist</a:t>
            </a:r>
          </a:p>
          <a:p>
            <a:pPr>
              <a:lnSpc>
                <a:spcPts val="1400"/>
              </a:lnSpc>
            </a:pPr>
            <a:r>
              <a:rPr lang="sv-SE" sz="1200" kern="0" dirty="0" err="1" smtClean="0">
                <a:latin typeface="Gill Sans MT"/>
              </a:rPr>
              <a:t>Barn&amp;Unga</a:t>
            </a:r>
            <a:endParaRPr lang="sv-SE" sz="1200" kern="0" dirty="0" smtClean="0">
              <a:latin typeface="Gill Sans MT"/>
            </a:endParaRP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Socialjour </a:t>
            </a:r>
            <a:r>
              <a:rPr lang="sv-SE" sz="1200" kern="0" dirty="0">
                <a:latin typeface="Gill Sans MT"/>
              </a:rPr>
              <a:t>och Psykolog </a:t>
            </a:r>
            <a:r>
              <a:rPr lang="sv-SE" sz="1200" kern="0" dirty="0" smtClean="0">
                <a:latin typeface="Gill Sans MT"/>
              </a:rPr>
              <a:t>utbildade. </a:t>
            </a:r>
            <a:endParaRPr lang="sv-SE" sz="1200" kern="0" dirty="0">
              <a:latin typeface="Gill Sans MT"/>
            </a:endParaRP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Supporten överlämnad till förvaltning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Release 1.11 och förbättrat flöde i drift. 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Minskat på platsen-stöd.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Dialog genomförda </a:t>
            </a:r>
            <a:r>
              <a:rPr lang="sv-SE" sz="1200" kern="0" dirty="0" err="1" smtClean="0">
                <a:latin typeface="Gill Sans MT"/>
              </a:rPr>
              <a:t>ang</a:t>
            </a:r>
            <a:r>
              <a:rPr lang="sv-SE" sz="1200" kern="0" dirty="0" smtClean="0">
                <a:latin typeface="Gill Sans MT"/>
              </a:rPr>
              <a:t> överlämning förvaltning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Uppföljning BoU utförare. </a:t>
            </a:r>
          </a:p>
          <a:p>
            <a:pPr>
              <a:lnSpc>
                <a:spcPts val="1400"/>
              </a:lnSpc>
            </a:pPr>
            <a:r>
              <a:rPr lang="sv-SE" sz="1200" kern="0" dirty="0" smtClean="0">
                <a:latin typeface="Gill Sans MT"/>
              </a:rPr>
              <a:t>Mobilåterrapportering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Ändring av beslut om vart tid justeras. Detta görs nu i </a:t>
            </a:r>
            <a:r>
              <a:rPr lang="sv-SE" sz="1200" kern="0" dirty="0" err="1" smtClean="0">
                <a:latin typeface="Gill Sans MT"/>
              </a:rPr>
              <a:t>Phoniro</a:t>
            </a:r>
            <a:r>
              <a:rPr lang="sv-SE" sz="1200" kern="0" dirty="0" smtClean="0">
                <a:latin typeface="Gill Sans MT"/>
              </a:rPr>
              <a:t>.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Analys av tillgängliga rapporter i </a:t>
            </a:r>
            <a:r>
              <a:rPr lang="sv-SE" sz="1200" kern="0" dirty="0" err="1" smtClean="0">
                <a:latin typeface="Gill Sans MT"/>
              </a:rPr>
              <a:t>Phoniro</a:t>
            </a:r>
            <a:r>
              <a:rPr lang="sv-SE" sz="1200" kern="0" dirty="0" smtClean="0">
                <a:latin typeface="Gill Sans MT"/>
              </a:rPr>
              <a:t>. Ger mkt till SKE länkat uppföljning.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Verksamheterna har haft dialoger om hur biståndshandläggarna ska arbeta. </a:t>
            </a:r>
          </a:p>
          <a:p>
            <a:pPr>
              <a:lnSpc>
                <a:spcPts val="1400"/>
              </a:lnSpc>
            </a:pPr>
            <a:r>
              <a:rPr lang="sv-SE" sz="1200" kern="0" dirty="0" smtClean="0">
                <a:latin typeface="Gill Sans MT"/>
              </a:rPr>
              <a:t>Ersättningsunderlag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Förslag till justerat fakturaunderlag levererat av Pulsen. </a:t>
            </a:r>
          </a:p>
          <a:p>
            <a:pPr>
              <a:lnSpc>
                <a:spcPts val="1400"/>
              </a:lnSpc>
            </a:pPr>
            <a:endParaRPr lang="sv-SE" sz="1200" kern="0" dirty="0" smtClean="0">
              <a:latin typeface="Gill Sans MT"/>
            </a:endParaRP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endParaRPr lang="sv-SE" sz="1200" kern="0" dirty="0" smtClean="0">
              <a:latin typeface="Gill Sans MT"/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6263659" y="3174920"/>
            <a:ext cx="2539500" cy="305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sv-SE" sz="1400" kern="0" dirty="0" smtClean="0">
                <a:latin typeface="Gill Sans MT"/>
              </a:rPr>
              <a:t>Nuvarande avvikelser/risker</a:t>
            </a:r>
            <a:r>
              <a:rPr lang="sv-SE" sz="1000" kern="0" dirty="0" smtClean="0">
                <a:latin typeface="Gill Sans MT"/>
              </a:rPr>
              <a:t>:</a:t>
            </a:r>
          </a:p>
          <a:p>
            <a:pPr>
              <a:lnSpc>
                <a:spcPts val="1400"/>
              </a:lnSpc>
            </a:pPr>
            <a:r>
              <a:rPr lang="sv-SE" sz="1000" kern="0" dirty="0" smtClean="0">
                <a:latin typeface="Gill Sans MT"/>
              </a:rPr>
              <a:t> </a:t>
            </a:r>
            <a:endParaRPr lang="sv-SE" sz="1400" kern="0" dirty="0" smtClean="0">
              <a:latin typeface="Gill Sans MT"/>
            </a:endParaRPr>
          </a:p>
          <a:p>
            <a:pPr>
              <a:lnSpc>
                <a:spcPts val="1400"/>
              </a:lnSpc>
            </a:pPr>
            <a:r>
              <a:rPr lang="sv-SE" sz="1200" kern="0" dirty="0" smtClean="0">
                <a:latin typeface="Gill Sans MT"/>
              </a:rPr>
              <a:t>Risker</a:t>
            </a:r>
            <a:endParaRPr lang="sv-SE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50" dirty="0"/>
              <a:t>Oklart med ansvar för olika delar kopplat till utförare tex vem som ansvarar för deras arbetssätt i </a:t>
            </a:r>
            <a:r>
              <a:rPr lang="sv-SE" sz="1050" dirty="0" err="1"/>
              <a:t>combine</a:t>
            </a:r>
            <a:r>
              <a:rPr lang="sv-SE" sz="1050" dirty="0"/>
              <a:t>. </a:t>
            </a:r>
          </a:p>
          <a:p>
            <a:r>
              <a:rPr lang="sv-SE" sz="1050" i="1" dirty="0"/>
              <a:t>Åtgärd:</a:t>
            </a:r>
            <a:r>
              <a:rPr lang="sv-SE" sz="1050" dirty="0"/>
              <a:t> </a:t>
            </a:r>
            <a:r>
              <a:rPr lang="sv-SE" sz="1050" dirty="0" smtClean="0"/>
              <a:t>denna fråga måste hanteras av ledningsgruppen. </a:t>
            </a:r>
          </a:p>
          <a:p>
            <a:endParaRPr lang="sv-SE" sz="105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50" dirty="0" smtClean="0"/>
              <a:t>Fortsatt frågor relaterat till ersättningsunderlag och process för faktura.</a:t>
            </a:r>
          </a:p>
          <a:p>
            <a:r>
              <a:rPr lang="sv-SE" sz="1050" i="1" dirty="0" smtClean="0"/>
              <a:t>Åtgärd: </a:t>
            </a:r>
            <a:r>
              <a:rPr lang="sv-SE" sz="1050" dirty="0" smtClean="0"/>
              <a:t>inplanerade dialoger med verksamhet utifrån erbjuden funktionalitet.</a:t>
            </a:r>
          </a:p>
          <a:p>
            <a:r>
              <a:rPr lang="sv-SE" sz="105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50" dirty="0" smtClean="0"/>
              <a:t>BoU verksamheten känner oro inför den förändring som förväntas framåt. </a:t>
            </a:r>
          </a:p>
          <a:p>
            <a:r>
              <a:rPr lang="sv-SE" sz="1050" i="1" dirty="0" smtClean="0"/>
              <a:t>Åtgärd:</a:t>
            </a:r>
            <a:r>
              <a:rPr lang="sv-SE" sz="1050" dirty="0" smtClean="0"/>
              <a:t> projektet lyfter till styrgrupp. </a:t>
            </a:r>
          </a:p>
        </p:txBody>
      </p:sp>
      <p:sp>
        <p:nvSpPr>
          <p:cNvPr id="23" name="Rektangel med rundade hörn 22"/>
          <p:cNvSpPr/>
          <p:nvPr/>
        </p:nvSpPr>
        <p:spPr>
          <a:xfrm>
            <a:off x="6195498" y="3057978"/>
            <a:ext cx="2607661" cy="3467365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textruta 23"/>
          <p:cNvSpPr txBox="1"/>
          <p:nvPr/>
        </p:nvSpPr>
        <p:spPr>
          <a:xfrm>
            <a:off x="3031461" y="6659859"/>
            <a:ext cx="3075677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sv-SE" sz="1000" kern="0" dirty="0" smtClean="0">
                <a:solidFill>
                  <a:schemeClr val="bg1">
                    <a:lumMod val="65000"/>
                  </a:schemeClr>
                </a:solidFill>
                <a:latin typeface="Gill Sans MT"/>
              </a:rPr>
              <a:t>Kristina Fenger-Krog, projektledare IT enheten</a:t>
            </a:r>
            <a:endParaRPr lang="sv-SE" sz="1000" kern="0" dirty="0">
              <a:solidFill>
                <a:schemeClr val="bg1">
                  <a:lumMod val="65000"/>
                </a:schemeClr>
              </a:solidFill>
              <a:latin typeface="Gill Sans MT"/>
            </a:endParaRPr>
          </a:p>
        </p:txBody>
      </p:sp>
      <p:sp>
        <p:nvSpPr>
          <p:cNvPr id="2" name="Ellips 1"/>
          <p:cNvSpPr/>
          <p:nvPr/>
        </p:nvSpPr>
        <p:spPr>
          <a:xfrm>
            <a:off x="7797294" y="869675"/>
            <a:ext cx="1216276" cy="8366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BoU utförare</a:t>
            </a:r>
            <a:endParaRPr lang="sv-SE" sz="1000" dirty="0"/>
          </a:p>
        </p:txBody>
      </p:sp>
    </p:spTree>
    <p:extLst>
      <p:ext uri="{BB962C8B-B14F-4D97-AF65-F5344CB8AC3E}">
        <p14:creationId xmlns:p14="http://schemas.microsoft.com/office/powerpoint/2010/main" val="370437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orange kvarnhjul och lila logotyp</Template>
  <TotalTime>20439</TotalTime>
  <Words>335</Words>
  <Application>Microsoft Office PowerPoint</Application>
  <PresentationFormat>Bildspel på skärmen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Office-tema</vt:lpstr>
      <vt:lpstr>PowerPoint-presentation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Fenger Krog Kristina</dc:creator>
  <cp:lastModifiedBy>Kristina Fenger-Krog</cp:lastModifiedBy>
  <cp:revision>441</cp:revision>
  <cp:lastPrinted>2015-09-15T06:35:45Z</cp:lastPrinted>
  <dcterms:created xsi:type="dcterms:W3CDTF">2015-08-14T10:35:05Z</dcterms:created>
  <dcterms:modified xsi:type="dcterms:W3CDTF">2016-06-30T19:25:53Z</dcterms:modified>
</cp:coreProperties>
</file>