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 id="2147483688" r:id="rId5"/>
    <p:sldMasterId id="2147483755" r:id="rId6"/>
    <p:sldMasterId id="2147483884" r:id="rId7"/>
    <p:sldMasterId id="2147483648" r:id="rId8"/>
    <p:sldMasterId id="2147483889" r:id="rId9"/>
  </p:sldMasterIdLst>
  <p:notesMasterIdLst>
    <p:notesMasterId r:id="rId36"/>
  </p:notesMasterIdLst>
  <p:handoutMasterIdLst>
    <p:handoutMasterId r:id="rId37"/>
  </p:handoutMasterIdLst>
  <p:sldIdLst>
    <p:sldId id="256" r:id="rId10"/>
    <p:sldId id="258" r:id="rId11"/>
    <p:sldId id="9323" r:id="rId12"/>
    <p:sldId id="9324" r:id="rId13"/>
    <p:sldId id="259" r:id="rId14"/>
    <p:sldId id="260" r:id="rId15"/>
    <p:sldId id="261" r:id="rId16"/>
    <p:sldId id="262" r:id="rId17"/>
    <p:sldId id="263" r:id="rId18"/>
    <p:sldId id="264" r:id="rId19"/>
    <p:sldId id="265" r:id="rId20"/>
    <p:sldId id="266" r:id="rId21"/>
    <p:sldId id="267" r:id="rId22"/>
    <p:sldId id="9326" r:id="rId23"/>
    <p:sldId id="269" r:id="rId24"/>
    <p:sldId id="270" r:id="rId25"/>
    <p:sldId id="9327" r:id="rId26"/>
    <p:sldId id="271" r:id="rId27"/>
    <p:sldId id="272" r:id="rId28"/>
    <p:sldId id="273" r:id="rId29"/>
    <p:sldId id="9320" r:id="rId30"/>
    <p:sldId id="274" r:id="rId31"/>
    <p:sldId id="275" r:id="rId32"/>
    <p:sldId id="277" r:id="rId33"/>
    <p:sldId id="278" r:id="rId34"/>
    <p:sldId id="279" r:id="rId35"/>
  </p:sldIdLst>
  <p:sldSz cx="12192000" cy="6858000"/>
  <p:notesSz cx="6797675"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08" autoAdjust="0"/>
    <p:restoredTop sz="77700" autoAdjust="0"/>
  </p:normalViewPr>
  <p:slideViewPr>
    <p:cSldViewPr snapToGrid="0">
      <p:cViewPr varScale="1">
        <p:scale>
          <a:sx n="79" d="100"/>
          <a:sy n="79" d="100"/>
        </p:scale>
        <p:origin x="1170" y="348"/>
      </p:cViewPr>
      <p:guideLst/>
    </p:cSldViewPr>
  </p:slideViewPr>
  <p:notesTextViewPr>
    <p:cViewPr>
      <p:scale>
        <a:sx n="100" d="100"/>
        <a:sy n="100" d="100"/>
      </p:scale>
      <p:origin x="0" y="0"/>
    </p:cViewPr>
  </p:notesTextViewPr>
  <p:notesViewPr>
    <p:cSldViewPr snapToGrid="0">
      <p:cViewPr varScale="1">
        <p:scale>
          <a:sx n="83" d="100"/>
          <a:sy n="83" d="100"/>
        </p:scale>
        <p:origin x="287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2025-09-02</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02/09/2025</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Uppdatera enligt statistik nedan. Företagsstatistiken är på granskning.</a:t>
            </a:r>
            <a:br>
              <a:rPr lang="sv-SE" dirty="0"/>
            </a:br>
            <a:r>
              <a:rPr lang="sv-SE" dirty="0"/>
              <a:t>Här kan du hitta uppdaterad statistik om Nacka:  https://www.nacka.se/kommun--politik/ekonomi-och-statistik/statistik/</a:t>
            </a:r>
          </a:p>
        </p:txBody>
      </p:sp>
      <p:sp>
        <p:nvSpPr>
          <p:cNvPr id="4" name="Platshållare för bildnummer 3"/>
          <p:cNvSpPr>
            <a:spLocks noGrp="1"/>
          </p:cNvSpPr>
          <p:nvPr>
            <p:ph type="sldNum" sz="quarter" idx="5"/>
          </p:nvPr>
        </p:nvSpPr>
        <p:spPr/>
        <p:txBody>
          <a:bodyPr/>
          <a:lstStyle/>
          <a:p>
            <a:pPr defTabSz="915863">
              <a:defRPr/>
            </a:pPr>
            <a:fld id="{7C088DA3-5DB5-423B-869F-710A2F573C74}" type="slidenum">
              <a:rPr lang="en-GB">
                <a:solidFill>
                  <a:prstClr val="black"/>
                </a:solidFill>
                <a:latin typeface="Gill Sans MT"/>
              </a:rPr>
              <a:pPr defTabSz="915863">
                <a:defRPr/>
              </a:pPr>
              <a:t>2</a:t>
            </a:fld>
            <a:endParaRPr lang="en-GB">
              <a:solidFill>
                <a:prstClr val="black"/>
              </a:solidFill>
              <a:latin typeface="Gill Sans MT"/>
            </a:endParaRPr>
          </a:p>
        </p:txBody>
      </p:sp>
    </p:spTree>
    <p:extLst>
      <p:ext uri="{BB962C8B-B14F-4D97-AF65-F5344CB8AC3E}">
        <p14:creationId xmlns:p14="http://schemas.microsoft.com/office/powerpoint/2010/main" val="30998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12</a:t>
            </a:fld>
            <a:endParaRPr lang="en-GB"/>
          </a:p>
        </p:txBody>
      </p:sp>
    </p:spTree>
    <p:extLst>
      <p:ext uri="{BB962C8B-B14F-4D97-AF65-F5344CB8AC3E}">
        <p14:creationId xmlns:p14="http://schemas.microsoft.com/office/powerpoint/2010/main" val="126386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863">
              <a:defRPr/>
            </a:pPr>
            <a:endParaRPr lang="sv-SE" dirty="0"/>
          </a:p>
        </p:txBody>
      </p:sp>
      <p:sp>
        <p:nvSpPr>
          <p:cNvPr id="4" name="Platshållare för bildnummer 3"/>
          <p:cNvSpPr>
            <a:spLocks noGrp="1"/>
          </p:cNvSpPr>
          <p:nvPr>
            <p:ph type="sldNum" sz="quarter" idx="5"/>
          </p:nvPr>
        </p:nvSpPr>
        <p:spPr/>
        <p:txBody>
          <a:bodyPr/>
          <a:lstStyle/>
          <a:p>
            <a:pPr defTabSz="915840">
              <a:defRPr/>
            </a:pPr>
            <a:fld id="{7C088DA3-5DB5-423B-869F-710A2F573C74}" type="slidenum">
              <a:rPr lang="en-GB">
                <a:solidFill>
                  <a:prstClr val="black"/>
                </a:solidFill>
                <a:latin typeface="Gill Sans MT"/>
              </a:rPr>
              <a:pPr defTabSz="915840">
                <a:defRPr/>
              </a:pPr>
              <a:t>13</a:t>
            </a:fld>
            <a:endParaRPr lang="en-GB">
              <a:solidFill>
                <a:prstClr val="black"/>
              </a:solidFill>
              <a:latin typeface="Gill Sans MT"/>
            </a:endParaRPr>
          </a:p>
        </p:txBody>
      </p:sp>
    </p:spTree>
    <p:extLst>
      <p:ext uri="{BB962C8B-B14F-4D97-AF65-F5344CB8AC3E}">
        <p14:creationId xmlns:p14="http://schemas.microsoft.com/office/powerpoint/2010/main" val="187024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9993" indent="-179993" defTabSz="915863">
              <a:defRPr/>
            </a:pPr>
            <a:r>
              <a:rPr lang="sv-SE" dirty="0"/>
              <a:t>Nacka och T–Centralen på 12 minuter.</a:t>
            </a:r>
          </a:p>
          <a:p>
            <a:pPr marL="179993" indent="-179993" defTabSz="915863">
              <a:defRPr/>
            </a:pPr>
            <a:r>
              <a:rPr lang="sv-SE" dirty="0"/>
              <a:t>Tre nya stationer håller på att byggas</a:t>
            </a:r>
          </a:p>
          <a:p>
            <a:pPr marL="179993" indent="-179993" defTabSz="915863">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5863"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a:ln>
                  <a:noFill/>
                </a:ln>
                <a:solidFill>
                  <a:prstClr val="black"/>
                </a:solidFill>
                <a:effectLst/>
                <a:uLnTx/>
                <a:uFillTx/>
                <a:latin typeface="Gill Sans MT"/>
                <a:ea typeface="+mn-ea"/>
                <a:cs typeface="+mn-cs"/>
              </a:rPr>
              <a:pPr marL="0" marR="0" lvl="0" indent="0" algn="r" defTabSz="915863"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63788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79628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9982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Aptos" panose="020B0004020202020204" pitchFamily="34" charset="0"/>
              </a:rPr>
              <a:t>Jämställdhet, klimat- och miljöarbete, invånarnas hälsa och samhällsutveckling mäts utifrån FNs globala mål. </a:t>
            </a:r>
            <a:endParaRPr lang="sv-SE" sz="1200" dirty="0">
              <a:effectLst/>
              <a:latin typeface="Calibri" panose="020F0502020204030204" pitchFamily="34" charset="0"/>
              <a:ea typeface="Aptos" panose="020B00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sv-SE"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12760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30013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C088DA3-5DB5-423B-869F-710A2F573C74}" type="slidenum">
              <a:rPr lang="en-GB" smtClean="0"/>
              <a:t>19</a:t>
            </a:fld>
            <a:endParaRPr lang="en-GB"/>
          </a:p>
        </p:txBody>
      </p:sp>
    </p:spTree>
    <p:extLst>
      <p:ext uri="{BB962C8B-B14F-4D97-AF65-F5344CB8AC3E}">
        <p14:creationId xmlns:p14="http://schemas.microsoft.com/office/powerpoint/2010/main" val="46355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535354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21</a:t>
            </a:fld>
            <a:endParaRPr lang="en-GB"/>
          </a:p>
        </p:txBody>
      </p:sp>
    </p:spTree>
    <p:extLst>
      <p:ext uri="{BB962C8B-B14F-4D97-AF65-F5344CB8AC3E}">
        <p14:creationId xmlns:p14="http://schemas.microsoft.com/office/powerpoint/2010/main" val="126426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Se till att använda de siffror som är relevanta för sammanhanget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Siffrorna är uppdaterade vid årsskiftet 2024/2025 </a:t>
            </a:r>
          </a:p>
          <a:p>
            <a:r>
              <a:rPr lang="sv-SE" dirty="0"/>
              <a:t>https://kommunsiffror.scb.se/?id1=0182&amp;id2=null </a:t>
            </a:r>
          </a:p>
        </p:txBody>
      </p:sp>
      <p:sp>
        <p:nvSpPr>
          <p:cNvPr id="4" name="Platshållare för bildnummer 3"/>
          <p:cNvSpPr>
            <a:spLocks noGrp="1"/>
          </p:cNvSpPr>
          <p:nvPr>
            <p:ph type="sldNum" sz="quarter" idx="5"/>
          </p:nvPr>
        </p:nvSpPr>
        <p:spPr/>
        <p:txBody>
          <a:bodyPr/>
          <a:lstStyle/>
          <a:p>
            <a:fld id="{7C088DA3-5DB5-423B-869F-710A2F573C74}" type="slidenum">
              <a:rPr lang="en-GB" smtClean="0"/>
              <a:t>3</a:t>
            </a:fld>
            <a:endParaRPr lang="en-GB"/>
          </a:p>
        </p:txBody>
      </p:sp>
    </p:spTree>
    <p:extLst>
      <p:ext uri="{BB962C8B-B14F-4D97-AF65-F5344CB8AC3E}">
        <p14:creationId xmlns:p14="http://schemas.microsoft.com/office/powerpoint/2010/main" val="3945180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22</a:t>
            </a:fld>
            <a:endParaRPr lang="en-GB"/>
          </a:p>
        </p:txBody>
      </p:sp>
    </p:spTree>
    <p:extLst>
      <p:ext uri="{BB962C8B-B14F-4D97-AF65-F5344CB8AC3E}">
        <p14:creationId xmlns:p14="http://schemas.microsoft.com/office/powerpoint/2010/main" val="148865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23</a:t>
            </a:fld>
            <a:endParaRPr lang="en-GB"/>
          </a:p>
        </p:txBody>
      </p:sp>
    </p:spTree>
    <p:extLst>
      <p:ext uri="{BB962C8B-B14F-4D97-AF65-F5344CB8AC3E}">
        <p14:creationId xmlns:p14="http://schemas.microsoft.com/office/powerpoint/2010/main" val="1859031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a:solidFill>
                  <a:schemeClr val="tx1"/>
                </a:solidFill>
                <a:effectLst/>
                <a:latin typeface="+mn-lt"/>
                <a:ea typeface="+mn-ea"/>
                <a:cs typeface="+mn-cs"/>
              </a:rPr>
              <a:t>Tillsammans skapar vi som bor, arbetar och driver företag här en kommun som ger alla bästa möjliga förutsättningar för sin utveckling och för att kunna förverkliga sina egna drömmar och idéer. </a:t>
            </a:r>
          </a:p>
          <a:p>
            <a:r>
              <a:rPr lang="sv-SE" sz="1200" i="0" kern="1200" dirty="0">
                <a:solidFill>
                  <a:schemeClr val="tx1"/>
                </a:solidFill>
                <a:effectLst/>
                <a:latin typeface="+mn-lt"/>
                <a:ea typeface="+mn-ea"/>
                <a:cs typeface="+mn-cs"/>
              </a:rPr>
              <a:t>Vi tror på människors förmåga och vi testar nytt och vi behöver modiga medarbetare för att fortsätta utvecklas.</a:t>
            </a:r>
            <a:r>
              <a:rPr lang="sv-SE" i="0" dirty="0">
                <a:effectLst/>
              </a:rPr>
              <a:t> </a:t>
            </a:r>
            <a:endParaRPr lang="sv-SE" i="0" dirty="0"/>
          </a:p>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24</a:t>
            </a:fld>
            <a:endParaRPr lang="en-GB"/>
          </a:p>
        </p:txBody>
      </p:sp>
    </p:spTree>
    <p:extLst>
      <p:ext uri="{BB962C8B-B14F-4D97-AF65-F5344CB8AC3E}">
        <p14:creationId xmlns:p14="http://schemas.microsoft.com/office/powerpoint/2010/main" val="765040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25</a:t>
            </a:fld>
            <a:endParaRPr lang="en-GB"/>
          </a:p>
        </p:txBody>
      </p:sp>
    </p:spTree>
    <p:extLst>
      <p:ext uri="{BB962C8B-B14F-4D97-AF65-F5344CB8AC3E}">
        <p14:creationId xmlns:p14="http://schemas.microsoft.com/office/powerpoint/2010/main" val="406429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26</a:t>
            </a:fld>
            <a:endParaRPr lang="en-GB"/>
          </a:p>
        </p:txBody>
      </p:sp>
    </p:spTree>
    <p:extLst>
      <p:ext uri="{BB962C8B-B14F-4D97-AF65-F5344CB8AC3E}">
        <p14:creationId xmlns:p14="http://schemas.microsoft.com/office/powerpoint/2010/main" val="149646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kern="100" dirty="0">
                <a:effectLst/>
                <a:latin typeface="Garamond" panose="02020404030301010803" pitchFamily="18" charset="0"/>
                <a:ea typeface="Garamond" panose="02020404030301010803" pitchFamily="18" charset="0"/>
                <a:cs typeface="Angsana New" panose="02020603050405020304" pitchFamily="18" charset="-34"/>
              </a:rPr>
              <a:t>Folkmängd per kommundel </a:t>
            </a:r>
            <a:r>
              <a:rPr lang="sv-SE" sz="1800" i="1" kern="100" dirty="0">
                <a:effectLst/>
                <a:latin typeface="Garamond" panose="02020404030301010803" pitchFamily="18" charset="0"/>
                <a:ea typeface="Garamond" panose="02020404030301010803" pitchFamily="18" charset="0"/>
                <a:cs typeface="Angsana New" panose="02020603050405020304" pitchFamily="18" charset="-34"/>
              </a:rPr>
              <a:t>*2023</a:t>
            </a:r>
            <a:br>
              <a:rPr lang="sv-SE" sz="1800" kern="100" dirty="0">
                <a:effectLst/>
                <a:latin typeface="Garamond" panose="02020404030301010803" pitchFamily="18" charset="0"/>
                <a:ea typeface="Garamond" panose="02020404030301010803" pitchFamily="18" charset="0"/>
                <a:cs typeface="Angsana New" panose="02020603050405020304" pitchFamily="18" charset="-34"/>
              </a:rPr>
            </a:br>
            <a:r>
              <a:rPr lang="sv-SE" sz="1800" kern="100" dirty="0">
                <a:effectLst/>
                <a:latin typeface="Garamond" panose="02020404030301010803" pitchFamily="18" charset="0"/>
                <a:ea typeface="Garamond" panose="02020404030301010803" pitchFamily="18" charset="0"/>
                <a:cs typeface="Angsana New" panose="02020603050405020304" pitchFamily="18" charset="-34"/>
              </a:rPr>
              <a:t>Sicklaön: 42 211</a:t>
            </a:r>
            <a:br>
              <a:rPr lang="sv-SE" sz="1800" kern="100" dirty="0">
                <a:effectLst/>
                <a:latin typeface="Garamond" panose="02020404030301010803" pitchFamily="18" charset="0"/>
                <a:ea typeface="Garamond" panose="02020404030301010803" pitchFamily="18" charset="0"/>
                <a:cs typeface="Angsana New" panose="02020603050405020304" pitchFamily="18" charset="-34"/>
              </a:rPr>
            </a:br>
            <a:r>
              <a:rPr lang="sv-SE" sz="1800" kern="100" dirty="0">
                <a:effectLst/>
                <a:latin typeface="Garamond" panose="02020404030301010803" pitchFamily="18" charset="0"/>
                <a:ea typeface="Garamond" panose="02020404030301010803" pitchFamily="18" charset="0"/>
                <a:cs typeface="Angsana New" panose="02020603050405020304" pitchFamily="18" charset="-34"/>
              </a:rPr>
              <a:t>Boo: 36 360</a:t>
            </a:r>
            <a:br>
              <a:rPr lang="sv-SE" sz="1800" kern="100" dirty="0">
                <a:effectLst/>
                <a:latin typeface="Garamond" panose="02020404030301010803" pitchFamily="18" charset="0"/>
                <a:ea typeface="Garamond" panose="02020404030301010803" pitchFamily="18" charset="0"/>
                <a:cs typeface="Angsana New" panose="02020603050405020304" pitchFamily="18" charset="-34"/>
              </a:rPr>
            </a:br>
            <a:r>
              <a:rPr lang="sv-SE" sz="1800" kern="100" dirty="0">
                <a:effectLst/>
                <a:latin typeface="Garamond" panose="02020404030301010803" pitchFamily="18" charset="0"/>
                <a:ea typeface="Garamond" panose="02020404030301010803" pitchFamily="18" charset="0"/>
                <a:cs typeface="Angsana New" panose="02020603050405020304" pitchFamily="18" charset="-34"/>
              </a:rPr>
              <a:t>Fisksätra-Saltsjöbaden: 18 520</a:t>
            </a:r>
            <a:br>
              <a:rPr lang="sv-SE" sz="1800" kern="100" dirty="0">
                <a:effectLst/>
                <a:latin typeface="Garamond" panose="02020404030301010803" pitchFamily="18" charset="0"/>
                <a:ea typeface="Garamond" panose="02020404030301010803" pitchFamily="18" charset="0"/>
                <a:cs typeface="Angsana New" panose="02020603050405020304" pitchFamily="18" charset="-34"/>
              </a:rPr>
            </a:br>
            <a:r>
              <a:rPr lang="sv-SE" sz="1800" kern="100" dirty="0">
                <a:effectLst/>
                <a:latin typeface="Garamond" panose="02020404030301010803" pitchFamily="18" charset="0"/>
                <a:ea typeface="Garamond" panose="02020404030301010803" pitchFamily="18" charset="0"/>
                <a:cs typeface="Angsana New" panose="02020603050405020304" pitchFamily="18" charset="-34"/>
              </a:rPr>
              <a:t>Älta: 13 230 </a:t>
            </a:r>
          </a:p>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4</a:t>
            </a:fld>
            <a:endParaRPr lang="en-GB"/>
          </a:p>
        </p:txBody>
      </p:sp>
    </p:spTree>
    <p:extLst>
      <p:ext uri="{BB962C8B-B14F-4D97-AF65-F5344CB8AC3E}">
        <p14:creationId xmlns:p14="http://schemas.microsoft.com/office/powerpoint/2010/main" val="265171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26541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863">
              <a:defRPr/>
            </a:pPr>
            <a:r>
              <a:rPr lang="sv-SE" dirty="0">
                <a:latin typeface="Arial" panose="020B0604020202020204" pitchFamily="34" charset="0"/>
                <a:cs typeface="Arial" panose="020B0604020202020204" pitchFamily="34" charset="0"/>
              </a:rPr>
              <a:t>Nackas styrmodell har utvecklats sedan 80-talet då kundvalsmodellen påbörjades.</a:t>
            </a:r>
          </a:p>
          <a:p>
            <a:pPr defTabSz="915863">
              <a:defRPr/>
            </a:pPr>
            <a:r>
              <a:rPr lang="sv-SE" dirty="0">
                <a:latin typeface="Arial" panose="020B0604020202020204" pitchFamily="34" charset="0"/>
                <a:cs typeface="Arial" panose="020B0604020202020204" pitchFamily="34" charset="0"/>
              </a:rPr>
              <a:t>Styrmodellen antogs 2015 av KF i form av en hand. </a:t>
            </a:r>
          </a:p>
          <a:p>
            <a:pPr defTabSz="915863">
              <a:defRPr/>
            </a:pPr>
            <a:endParaRPr lang="sv-SE" dirty="0">
              <a:latin typeface="Arial" panose="020B0604020202020204" pitchFamily="34" charset="0"/>
              <a:cs typeface="Arial" panose="020B0604020202020204" pitchFamily="34" charset="0"/>
            </a:endParaRPr>
          </a:p>
          <a:p>
            <a:pPr defTabSz="915863">
              <a:defRPr/>
            </a:pPr>
            <a:r>
              <a:rPr lang="sv-SE" dirty="0">
                <a:latin typeface="Arial" panose="020B0604020202020204" pitchFamily="34" charset="0"/>
                <a:cs typeface="Arial" panose="020B0604020202020204" pitchFamily="34" charset="0"/>
              </a:rPr>
              <a:t>De fem delarna i </a:t>
            </a:r>
            <a:r>
              <a:rPr lang="sv-SE" b="1" dirty="0">
                <a:latin typeface="Arial" panose="020B0604020202020204" pitchFamily="34" charset="0"/>
                <a:cs typeface="Arial" panose="020B0604020202020204" pitchFamily="34" charset="0"/>
              </a:rPr>
              <a:t>styrmodellen</a:t>
            </a:r>
            <a:endParaRPr lang="sv-SE" dirty="0">
              <a:latin typeface="Arial" panose="020B0604020202020204" pitchFamily="34" charset="0"/>
              <a:cs typeface="Arial" panose="020B0604020202020204" pitchFamily="34" charset="0"/>
            </a:endParaRPr>
          </a:p>
          <a:p>
            <a:pPr marL="171724" indent="-171724" defTabSz="915863">
              <a:buFont typeface="Arial" panose="020B0604020202020204" pitchFamily="34" charset="0"/>
              <a:buChar char="•"/>
              <a:defRPr/>
            </a:pPr>
            <a:r>
              <a:rPr lang="sv-SE" dirty="0">
                <a:latin typeface="Arial" panose="020B0604020202020204" pitchFamily="34" charset="0"/>
                <a:cs typeface="Arial" panose="020B0604020202020204" pitchFamily="34" charset="0"/>
              </a:rPr>
              <a:t>Vision</a:t>
            </a:r>
          </a:p>
          <a:p>
            <a:pPr marL="171724" indent="-171724" defTabSz="915863">
              <a:buFont typeface="Arial" panose="020B0604020202020204" pitchFamily="34" charset="0"/>
              <a:buChar char="•"/>
              <a:defRPr/>
            </a:pPr>
            <a:r>
              <a:rPr lang="sv-SE" dirty="0">
                <a:latin typeface="Arial" panose="020B0604020202020204" pitchFamily="34" charset="0"/>
                <a:cs typeface="Arial" panose="020B0604020202020204" pitchFamily="34" charset="0"/>
              </a:rPr>
              <a:t>Värdering</a:t>
            </a:r>
          </a:p>
          <a:p>
            <a:pPr marL="171724" indent="-171724" defTabSz="915863">
              <a:buFont typeface="Arial" panose="020B0604020202020204" pitchFamily="34" charset="0"/>
              <a:buChar char="•"/>
              <a:defRPr/>
            </a:pPr>
            <a:r>
              <a:rPr lang="sv-SE" dirty="0">
                <a:latin typeface="Arial" panose="020B0604020202020204" pitchFamily="34" charset="0"/>
                <a:cs typeface="Arial" panose="020B0604020202020204" pitchFamily="34" charset="0"/>
              </a:rPr>
              <a:t>Ambition</a:t>
            </a:r>
          </a:p>
          <a:p>
            <a:pPr marL="171724" indent="-171724" defTabSz="915863">
              <a:buFont typeface="Arial" panose="020B0604020202020204" pitchFamily="34" charset="0"/>
              <a:buChar char="•"/>
              <a:defRPr/>
            </a:pPr>
            <a:r>
              <a:rPr lang="sv-SE" dirty="0">
                <a:latin typeface="Arial" panose="020B0604020202020204" pitchFamily="34" charset="0"/>
                <a:cs typeface="Arial" panose="020B0604020202020204" pitchFamily="34" charset="0"/>
              </a:rPr>
              <a:t>Övergripande mål</a:t>
            </a:r>
          </a:p>
          <a:p>
            <a:pPr marL="171724" indent="-171724" defTabSz="915863">
              <a:buFont typeface="Arial" panose="020B0604020202020204" pitchFamily="34" charset="0"/>
              <a:buChar char="•"/>
              <a:defRPr/>
            </a:pPr>
            <a:r>
              <a:rPr lang="sv-SE" dirty="0" err="1">
                <a:latin typeface="Arial" panose="020B0604020202020204" pitchFamily="34" charset="0"/>
                <a:cs typeface="Arial" panose="020B0604020202020204" pitchFamily="34" charset="0"/>
              </a:rPr>
              <a:t>Styrprinciper</a:t>
            </a:r>
            <a:endParaRPr lang="sv-SE" dirty="0">
              <a:latin typeface="Arial" panose="020B0604020202020204" pitchFamily="34" charset="0"/>
              <a:cs typeface="Arial" panose="020B0604020202020204" pitchFamily="34" charset="0"/>
            </a:endParaRPr>
          </a:p>
          <a:p>
            <a:pPr defTabSz="915863">
              <a:defRPr/>
            </a:pPr>
            <a:endParaRPr lang="sv-SE" dirty="0">
              <a:latin typeface="Arial" panose="020B0604020202020204" pitchFamily="34" charset="0"/>
              <a:cs typeface="Arial" panose="020B0604020202020204" pitchFamily="34" charset="0"/>
            </a:endParaRPr>
          </a:p>
          <a:p>
            <a:pPr defTabSz="915863">
              <a:defRPr/>
            </a:pPr>
            <a:r>
              <a:rPr lang="sv-SE" dirty="0">
                <a:latin typeface="Arial" panose="020B0604020202020204" pitchFamily="34" charset="0"/>
                <a:cs typeface="Arial" panose="020B0604020202020204" pitchFamily="34" charset="0"/>
              </a:rPr>
              <a:t>Denna styrmodell omfattar </a:t>
            </a:r>
            <a:r>
              <a:rPr lang="sv-SE" b="1" dirty="0">
                <a:latin typeface="Arial" panose="020B0604020202020204" pitchFamily="34" charset="0"/>
                <a:cs typeface="Arial" panose="020B0604020202020204" pitchFamily="34" charset="0"/>
              </a:rPr>
              <a:t>hela Nacka kommunkoncern</a:t>
            </a:r>
          </a:p>
          <a:p>
            <a:pPr marL="171724" indent="-171724" defTabSz="915863">
              <a:buFont typeface="Arial" panose="020B0604020202020204" pitchFamily="34" charset="0"/>
              <a:buChar char="•"/>
              <a:defRPr/>
            </a:pPr>
            <a:r>
              <a:rPr lang="sv-SE" dirty="0">
                <a:latin typeface="Arial" panose="020B0604020202020204" pitchFamily="34" charset="0"/>
                <a:cs typeface="Arial" panose="020B0604020202020204" pitchFamily="34" charset="0"/>
              </a:rPr>
              <a:t>    </a:t>
            </a:r>
            <a:r>
              <a:rPr lang="sv-SE" kern="100" dirty="0">
                <a:solidFill>
                  <a:prstClr val="black"/>
                </a:solidFill>
                <a:latin typeface="Arial" panose="020B0604020202020204" pitchFamily="34" charset="0"/>
                <a:ea typeface="Calibri" panose="020F0502020204030204" pitchFamily="34" charset="0"/>
                <a:cs typeface="Arial" panose="020B0604020202020204" pitchFamily="34" charset="0"/>
              </a:rPr>
              <a:t>All kommunal myndighetsutövning</a:t>
            </a:r>
          </a:p>
          <a:p>
            <a:pPr marL="343449" indent="-343449" defTabSz="915863">
              <a:buFont typeface="Arial" panose="020B0604020202020204" pitchFamily="34" charset="0"/>
              <a:buChar char="•"/>
              <a:defRPr/>
            </a:pPr>
            <a:r>
              <a:rPr lang="sv-SE" kern="100" dirty="0">
                <a:solidFill>
                  <a:prstClr val="black"/>
                </a:solidFill>
                <a:latin typeface="Arial" panose="020B0604020202020204" pitchFamily="34" charset="0"/>
                <a:ea typeface="Calibri" panose="020F0502020204030204" pitchFamily="34" charset="0"/>
                <a:cs typeface="Arial" panose="020B0604020202020204" pitchFamily="34" charset="0"/>
              </a:rPr>
              <a:t>All kommunal administration</a:t>
            </a:r>
          </a:p>
          <a:p>
            <a:pPr marL="343449" indent="-343449" defTabSz="915863">
              <a:buFont typeface="Arial" panose="020B0604020202020204" pitchFamily="34" charset="0"/>
              <a:buChar char="•"/>
              <a:defRPr/>
            </a:pPr>
            <a:r>
              <a:rPr lang="sv-SE" kern="100" dirty="0">
                <a:solidFill>
                  <a:prstClr val="black"/>
                </a:solidFill>
                <a:latin typeface="Arial" panose="020B0604020202020204" pitchFamily="34" charset="0"/>
                <a:ea typeface="Calibri" panose="020F0502020204030204" pitchFamily="34" charset="0"/>
                <a:cs typeface="Arial" panose="020B0604020202020204" pitchFamily="34" charset="0"/>
              </a:rPr>
              <a:t>All kommunal produktion</a:t>
            </a:r>
          </a:p>
          <a:p>
            <a:pPr marL="343449" indent="-343449" defTabSz="915863">
              <a:buFont typeface="Arial" panose="020B0604020202020204" pitchFamily="34" charset="0"/>
              <a:buChar char="•"/>
              <a:defRPr/>
            </a:pPr>
            <a:r>
              <a:rPr lang="sv-SE" kern="100" dirty="0">
                <a:solidFill>
                  <a:prstClr val="black"/>
                </a:solidFill>
                <a:latin typeface="Arial" panose="020B0604020202020204" pitchFamily="34" charset="0"/>
                <a:ea typeface="Calibri" panose="020F0502020204030204" pitchFamily="34" charset="0"/>
                <a:cs typeface="Arial" panose="020B0604020202020204" pitchFamily="34" charset="0"/>
              </a:rPr>
              <a:t>All verksamhet som finansieras av kommunen och som utförs av externa aktörer</a:t>
            </a:r>
          </a:p>
          <a:p>
            <a:pPr marL="343449" indent="-343449" defTabSz="915863">
              <a:buFont typeface="Arial" panose="020B0604020202020204" pitchFamily="34" charset="0"/>
              <a:buChar char="•"/>
              <a:defRPr/>
            </a:pPr>
            <a:r>
              <a:rPr lang="sv-SE" kern="100" dirty="0">
                <a:solidFill>
                  <a:prstClr val="black"/>
                </a:solidFill>
                <a:latin typeface="Arial" panose="020B0604020202020204" pitchFamily="34" charset="0"/>
                <a:ea typeface="Calibri" panose="020F0502020204030204" pitchFamily="34" charset="0"/>
                <a:cs typeface="Arial" panose="020B0604020202020204" pitchFamily="34" charset="0"/>
              </a:rPr>
              <a:t>Alla kommunala bolag</a:t>
            </a:r>
          </a:p>
          <a:p>
            <a:pPr defTabSz="915863">
              <a:defRPr/>
            </a:pPr>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6</a:t>
            </a:fld>
            <a:endParaRPr lang="en-GB"/>
          </a:p>
        </p:txBody>
      </p:sp>
    </p:spTree>
    <p:extLst>
      <p:ext uri="{BB962C8B-B14F-4D97-AF65-F5344CB8AC3E}">
        <p14:creationId xmlns:p14="http://schemas.microsoft.com/office/powerpoint/2010/main" val="407130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800"/>
              </a:spcBef>
            </a:pPr>
            <a:r>
              <a:rPr lang="sv-SE" sz="1200" b="1" kern="1200" dirty="0">
                <a:solidFill>
                  <a:schemeClr val="tx1"/>
                </a:solidFill>
                <a:effectLst/>
                <a:latin typeface="+mn-lt"/>
                <a:ea typeface="+mn-ea"/>
                <a:cs typeface="+mn-cs"/>
              </a:rPr>
              <a:t>Näringsliv</a:t>
            </a:r>
            <a:endParaRPr lang="sv-SE" sz="1200" kern="1200" dirty="0">
              <a:solidFill>
                <a:schemeClr val="tx1"/>
              </a:solidFill>
              <a:effectLst/>
              <a:latin typeface="+mn-lt"/>
              <a:ea typeface="+mn-ea"/>
              <a:cs typeface="+mn-cs"/>
            </a:endParaRPr>
          </a:p>
          <a:p>
            <a:pPr>
              <a:spcBef>
                <a:spcPts val="800"/>
              </a:spcBef>
            </a:pPr>
            <a:r>
              <a:rPr lang="sv-SE" sz="1200" b="1" kern="1200" dirty="0">
                <a:solidFill>
                  <a:schemeClr val="tx1"/>
                </a:solidFill>
                <a:effectLst/>
                <a:latin typeface="+mn-lt"/>
                <a:ea typeface="+mn-ea"/>
                <a:cs typeface="+mn-cs"/>
              </a:rPr>
              <a:t>Varje dag startar tre nya företag </a:t>
            </a:r>
            <a:r>
              <a:rPr lang="sv-SE" sz="1200" kern="1200" dirty="0">
                <a:solidFill>
                  <a:schemeClr val="tx1"/>
                </a:solidFill>
                <a:effectLst/>
                <a:latin typeface="+mn-lt"/>
                <a:ea typeface="+mn-ea"/>
                <a:cs typeface="+mn-cs"/>
              </a:rPr>
              <a:t>i Nacka. </a:t>
            </a:r>
          </a:p>
          <a:p>
            <a:pPr>
              <a:spcBef>
                <a:spcPts val="800"/>
              </a:spcBef>
            </a:pPr>
            <a:r>
              <a:rPr lang="sv-SE" sz="1200" kern="1200" dirty="0">
                <a:solidFill>
                  <a:schemeClr val="tx1"/>
                </a:solidFill>
                <a:effectLst/>
                <a:latin typeface="+mn-lt"/>
                <a:ea typeface="+mn-ea"/>
                <a:cs typeface="+mn-cs"/>
              </a:rPr>
              <a:t>I Nacka välkomnar vi en mångfald av aktörer och människor som vill samspela med varandra och med oss. </a:t>
            </a:r>
          </a:p>
          <a:p>
            <a:pPr>
              <a:spcBef>
                <a:spcPts val="800"/>
              </a:spcBef>
            </a:pPr>
            <a:r>
              <a:rPr lang="sv-SE" sz="1200" kern="1200" dirty="0">
                <a:solidFill>
                  <a:schemeClr val="tx1"/>
                </a:solidFill>
                <a:effectLst/>
                <a:latin typeface="+mn-lt"/>
                <a:ea typeface="+mn-ea"/>
                <a:cs typeface="+mn-cs"/>
              </a:rPr>
              <a:t>Nackas starka entreprenörskap grundar sig i ett </a:t>
            </a:r>
            <a:r>
              <a:rPr lang="sv-SE" sz="1200" b="1" kern="1200" dirty="0">
                <a:solidFill>
                  <a:schemeClr val="tx1"/>
                </a:solidFill>
                <a:effectLst/>
                <a:latin typeface="+mn-lt"/>
                <a:ea typeface="+mn-ea"/>
                <a:cs typeface="+mn-cs"/>
              </a:rPr>
              <a:t>spännande </a:t>
            </a:r>
            <a:r>
              <a:rPr lang="sv-SE" sz="1200" b="1" kern="1200" dirty="0" err="1">
                <a:solidFill>
                  <a:schemeClr val="tx1"/>
                </a:solidFill>
                <a:effectLst/>
                <a:latin typeface="+mn-lt"/>
                <a:ea typeface="+mn-ea"/>
                <a:cs typeface="+mn-cs"/>
              </a:rPr>
              <a:t>industriarv</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som vi exempelvis värnar om i stadsutvecklingen i Sickla</a:t>
            </a:r>
          </a:p>
          <a:p>
            <a:pPr>
              <a:spcBef>
                <a:spcPts val="800"/>
              </a:spcBef>
            </a:pPr>
            <a:r>
              <a:rPr lang="sv-SE" sz="1200" kern="1200" dirty="0">
                <a:solidFill>
                  <a:schemeClr val="tx1"/>
                </a:solidFill>
                <a:effectLst/>
                <a:latin typeface="+mn-lt"/>
                <a:ea typeface="+mn-ea"/>
                <a:cs typeface="+mn-cs"/>
              </a:rPr>
              <a:t>När Nacka växer gör även idéerna och innovationerna det. </a:t>
            </a:r>
          </a:p>
          <a:p>
            <a:pPr>
              <a:spcBef>
                <a:spcPts val="800"/>
              </a:spcBef>
            </a:pPr>
            <a:r>
              <a:rPr lang="sv-SE" sz="1200" kern="1200" dirty="0">
                <a:solidFill>
                  <a:schemeClr val="tx1"/>
                </a:solidFill>
                <a:effectLst/>
                <a:latin typeface="+mn-lt"/>
                <a:ea typeface="+mn-ea"/>
                <a:cs typeface="+mn-cs"/>
              </a:rPr>
              <a:t>Det är smart att etablera sig i Nacka</a:t>
            </a:r>
          </a:p>
          <a:p>
            <a:pPr marL="171450" indent="-171450">
              <a:spcBef>
                <a:spcPts val="800"/>
              </a:spcBef>
              <a:buFontTx/>
              <a:buChar char="-"/>
            </a:pPr>
            <a:r>
              <a:rPr lang="sv-SE" sz="1200" kern="1200" dirty="0">
                <a:solidFill>
                  <a:schemeClr val="tx1"/>
                </a:solidFill>
                <a:effectLst/>
                <a:latin typeface="+mn-lt"/>
                <a:ea typeface="+mn-ea"/>
                <a:cs typeface="+mn-cs"/>
              </a:rPr>
              <a:t>Klimatsmart, nära till allt</a:t>
            </a:r>
          </a:p>
          <a:p>
            <a:pPr marL="171450" indent="-171450">
              <a:spcBef>
                <a:spcPts val="800"/>
              </a:spcBef>
              <a:buFontTx/>
              <a:buChar char="-"/>
            </a:pPr>
            <a:r>
              <a:rPr lang="sv-SE" sz="1200" kern="1200" dirty="0">
                <a:solidFill>
                  <a:schemeClr val="tx1"/>
                </a:solidFill>
                <a:effectLst/>
                <a:latin typeface="+mn-lt"/>
                <a:ea typeface="+mn-ea"/>
                <a:cs typeface="+mn-cs"/>
              </a:rPr>
              <a:t>Inga stora kontorskomplex, kontoren kommer skapas efter behoven</a:t>
            </a:r>
          </a:p>
          <a:p>
            <a:pPr marL="171450" indent="-171450">
              <a:spcBef>
                <a:spcPts val="800"/>
              </a:spcBef>
              <a:buFontTx/>
              <a:buChar char="-"/>
            </a:pPr>
            <a:r>
              <a:rPr lang="sv-SE" sz="1200" kern="1200" dirty="0">
                <a:solidFill>
                  <a:schemeClr val="tx1"/>
                </a:solidFill>
                <a:effectLst/>
                <a:latin typeface="+mn-lt"/>
                <a:ea typeface="+mn-ea"/>
                <a:cs typeface="+mn-cs"/>
              </a:rPr>
              <a:t>Bästa förutsättningar för etablering</a:t>
            </a: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Det finns 15 749 företag/10 038 AB (UC, sep 2021)</a:t>
            </a:r>
          </a:p>
          <a:p>
            <a:pPr marL="342900" indent="-342900">
              <a:buFont typeface="Arial" panose="020B0604020202020204" pitchFamily="34" charset="0"/>
              <a:buChar char="•"/>
            </a:pPr>
            <a:r>
              <a:rPr lang="sv-SE" dirty="0"/>
              <a:t>Det finns 36 054 arbetsplatser (SCB, 2021)</a:t>
            </a:r>
          </a:p>
          <a:p>
            <a:pPr marL="342900" indent="-342900">
              <a:buFont typeface="Arial" panose="020B0604020202020204" pitchFamily="34" charset="0"/>
              <a:buChar char="•"/>
            </a:pPr>
            <a:r>
              <a:rPr lang="sv-SE" dirty="0"/>
              <a:t>Flest företag inom privat service i hela Sverige</a:t>
            </a:r>
          </a:p>
          <a:p>
            <a:pPr marL="342900" indent="-342900">
              <a:buFont typeface="Arial" panose="020B0604020202020204" pitchFamily="34" charset="0"/>
              <a:buChar char="•"/>
            </a:pPr>
            <a:r>
              <a:rPr lang="sv-SE" dirty="0"/>
              <a:t>Kontorsfrågan lever även efter pandemin, primärt i Sickla</a:t>
            </a:r>
          </a:p>
          <a:p>
            <a:pPr marL="342000" lvl="0" indent="-342000">
              <a:buFont typeface="Arial" panose="020B0604020202020204" pitchFamily="34" charset="0"/>
              <a:buChar char="•"/>
            </a:pPr>
            <a:r>
              <a:rPr lang="sv-SE" i="1" dirty="0"/>
              <a:t>Största branscherna: företagstjänster och service (konsult), bygg, hälsa</a:t>
            </a:r>
            <a:endParaRPr lang="sv-SE" dirty="0"/>
          </a:p>
          <a:p>
            <a:pPr marL="342000" lvl="0" indent="-342000">
              <a:buFont typeface="Arial" panose="020B0604020202020204" pitchFamily="34" charset="0"/>
              <a:buChar char="•"/>
            </a:pPr>
            <a:r>
              <a:rPr lang="sv-SE" i="1" dirty="0"/>
              <a:t>31 etableringsförfrågningar</a:t>
            </a:r>
            <a:endParaRPr lang="sv-SE" dirty="0"/>
          </a:p>
          <a:p>
            <a:pPr marL="342000" lvl="0" indent="-342000">
              <a:buFont typeface="Arial" panose="020B0604020202020204" pitchFamily="34" charset="0"/>
              <a:buChar char="•"/>
            </a:pPr>
            <a:r>
              <a:rPr lang="sv-SE" i="1" dirty="0"/>
              <a:t>Ett av Europas största modekluster (Stockholm Fashion </a:t>
            </a:r>
            <a:r>
              <a:rPr lang="sv-SE" i="1" dirty="0" err="1"/>
              <a:t>District</a:t>
            </a:r>
            <a:r>
              <a:rPr lang="sv-SE" i="1" dirty="0"/>
              <a:t>)</a:t>
            </a:r>
            <a:endParaRPr lang="sv-SE" dirty="0"/>
          </a:p>
          <a:p>
            <a:pPr marL="342000" lvl="0" indent="-342000">
              <a:buFont typeface="Arial" panose="020B0604020202020204" pitchFamily="34" charset="0"/>
              <a:buChar char="•"/>
            </a:pPr>
            <a:r>
              <a:rPr lang="sv-SE" i="1" dirty="0"/>
              <a:t>Sveriges största privata filmkluster (Independent studios)</a:t>
            </a:r>
            <a:endParaRPr lang="sv-SE" dirty="0"/>
          </a:p>
          <a:p>
            <a:pPr marL="342000" lvl="0" indent="-342000">
              <a:buFont typeface="Arial" panose="020B0604020202020204" pitchFamily="34" charset="0"/>
              <a:buChar char="•"/>
            </a:pPr>
            <a:r>
              <a:rPr lang="sv-SE" i="1" dirty="0"/>
              <a:t>Mycket hög koncentration av co-</a:t>
            </a:r>
            <a:r>
              <a:rPr lang="sv-SE" i="1" dirty="0" err="1"/>
              <a:t>working</a:t>
            </a:r>
            <a:r>
              <a:rPr lang="sv-SE" i="1" dirty="0"/>
              <a:t> (olika varianter av kontorshotell), primärt på västra </a:t>
            </a:r>
            <a:r>
              <a:rPr lang="sv-SE" i="1" dirty="0" err="1"/>
              <a:t>Sicklaön</a:t>
            </a:r>
            <a:r>
              <a:rPr lang="sv-SE" i="1" dirty="0"/>
              <a:t>.</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88747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Skola och livslångt lärande</a:t>
            </a:r>
          </a:p>
          <a:p>
            <a:r>
              <a:rPr lang="sv-SE" b="0" dirty="0"/>
              <a:t>Nacka ska fortsätta vara en av landets bästa skolkommuner! </a:t>
            </a:r>
          </a:p>
          <a:p>
            <a:endParaRPr lang="sv-SE" b="0" dirty="0"/>
          </a:p>
          <a:p>
            <a:r>
              <a:rPr lang="sv-SE" b="0" dirty="0"/>
              <a:t>Det finns en </a:t>
            </a:r>
            <a:r>
              <a:rPr lang="sv-SE" b="1" dirty="0"/>
              <a:t>mångfald av aktörer</a:t>
            </a:r>
          </a:p>
          <a:p>
            <a:r>
              <a:rPr lang="sv-SE" b="1" dirty="0"/>
              <a:t>Förskolor</a:t>
            </a:r>
            <a:r>
              <a:rPr lang="sv-SE" b="0" dirty="0"/>
              <a:t> – 35% kommunala, 65% fristående aktörer och föräldrakooperativ</a:t>
            </a:r>
          </a:p>
          <a:p>
            <a:r>
              <a:rPr lang="sv-SE" b="1" dirty="0"/>
              <a:t>Grundskolor</a:t>
            </a:r>
            <a:r>
              <a:rPr lang="sv-SE" b="0" dirty="0"/>
              <a:t> – ca hälften är kommunala, hälften fristående aktörer</a:t>
            </a:r>
          </a:p>
          <a:p>
            <a:endParaRPr lang="sv-SE" dirty="0"/>
          </a:p>
          <a:p>
            <a:r>
              <a:rPr lang="sv-SE" b="1" dirty="0"/>
              <a:t>EdTest – </a:t>
            </a:r>
            <a:r>
              <a:rPr lang="sv-SE" sz="1200" b="0" i="0" kern="1200" dirty="0">
                <a:solidFill>
                  <a:schemeClr val="tx1"/>
                </a:solidFill>
                <a:effectLst/>
                <a:latin typeface="+mn-lt"/>
                <a:ea typeface="+mn-ea"/>
                <a:cs typeface="+mn-cs"/>
              </a:rPr>
              <a:t>stärka lärares digitala kompetens så att de kan ställa tydliga krav på produkter och tjänster för lärande. </a:t>
            </a:r>
          </a:p>
          <a:p>
            <a:r>
              <a:rPr lang="sv-SE" sz="1200" b="0" i="0" kern="1200" dirty="0">
                <a:solidFill>
                  <a:schemeClr val="tx1"/>
                </a:solidFill>
                <a:effectLst/>
                <a:latin typeface="+mn-lt"/>
                <a:ea typeface="+mn-ea"/>
                <a:cs typeface="+mn-cs"/>
              </a:rPr>
              <a:t>Genom att låta lärare, elever och </a:t>
            </a:r>
            <a:r>
              <a:rPr lang="sv-SE" sz="1200" b="0" i="0" kern="1200" dirty="0" err="1">
                <a:solidFill>
                  <a:schemeClr val="tx1"/>
                </a:solidFill>
                <a:effectLst/>
                <a:latin typeface="+mn-lt"/>
                <a:ea typeface="+mn-ea"/>
                <a:cs typeface="+mn-cs"/>
              </a:rPr>
              <a:t>tech</a:t>
            </a:r>
            <a:r>
              <a:rPr lang="sv-SE" sz="1200" b="0" i="0" kern="1200" dirty="0">
                <a:solidFill>
                  <a:schemeClr val="tx1"/>
                </a:solidFill>
                <a:effectLst/>
                <a:latin typeface="+mn-lt"/>
                <a:ea typeface="+mn-ea"/>
                <a:cs typeface="+mn-cs"/>
              </a:rPr>
              <a:t>-utvecklare jobba tillsammans med tester bidrar det till en bättre utveckling och användning av digitala läromedel.</a:t>
            </a:r>
            <a:endParaRPr lang="sv-SE" b="0" dirty="0"/>
          </a:p>
          <a:p>
            <a:r>
              <a:rPr lang="sv-SE" b="1" dirty="0"/>
              <a:t>VERCITY - </a:t>
            </a:r>
            <a:r>
              <a:rPr lang="sv-SE" sz="1200" b="0" i="0" kern="1200" dirty="0">
                <a:solidFill>
                  <a:schemeClr val="tx1"/>
                </a:solidFill>
                <a:effectLst/>
                <a:latin typeface="+mn-lt"/>
                <a:ea typeface="+mn-ea"/>
                <a:cs typeface="+mn-cs"/>
              </a:rPr>
              <a:t>en framtida plats för lärande i Nacka. Varumärket </a:t>
            </a:r>
            <a:r>
              <a:rPr lang="sv-SE" sz="1200" b="0" i="0" kern="1200" dirty="0" err="1">
                <a:solidFill>
                  <a:schemeClr val="tx1"/>
                </a:solidFill>
                <a:effectLst/>
                <a:latin typeface="+mn-lt"/>
                <a:ea typeface="+mn-ea"/>
                <a:cs typeface="+mn-cs"/>
              </a:rPr>
              <a:t>Vercity</a:t>
            </a:r>
            <a:r>
              <a:rPr lang="sv-SE" sz="1200" b="0" i="0" kern="1200" dirty="0">
                <a:solidFill>
                  <a:schemeClr val="tx1"/>
                </a:solidFill>
                <a:effectLst/>
                <a:latin typeface="+mn-lt"/>
                <a:ea typeface="+mn-ea"/>
                <a:cs typeface="+mn-cs"/>
              </a:rPr>
              <a:t> ägs av Nacka kommun och rymmer begreppen </a:t>
            </a:r>
            <a:r>
              <a:rPr lang="sv-SE" sz="1200" b="0" i="0" kern="1200" dirty="0" err="1">
                <a:solidFill>
                  <a:schemeClr val="tx1"/>
                </a:solidFill>
                <a:effectLst/>
                <a:latin typeface="+mn-lt"/>
                <a:ea typeface="+mn-ea"/>
                <a:cs typeface="+mn-cs"/>
              </a:rPr>
              <a:t>Diversity</a:t>
            </a:r>
            <a:r>
              <a:rPr lang="sv-SE" sz="1200" b="0" i="0" kern="1200" dirty="0">
                <a:solidFill>
                  <a:schemeClr val="tx1"/>
                </a:solidFill>
                <a:effectLst/>
                <a:latin typeface="+mn-lt"/>
                <a:ea typeface="+mn-ea"/>
                <a:cs typeface="+mn-cs"/>
              </a:rPr>
              <a:t> (mångfald), City (stad) och University (universitet).</a:t>
            </a:r>
            <a:endParaRPr lang="sv-SE" b="1"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67240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140281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Nackaborna har länets kortaste medelavstånd till närmaste skyddade naturområde, 600 meter.</a:t>
            </a:r>
          </a:p>
          <a:p>
            <a:r>
              <a:rPr lang="sv-SE" sz="1200" i="0" kern="1200" dirty="0">
                <a:solidFill>
                  <a:schemeClr val="tx1"/>
                </a:solidFill>
                <a:effectLst/>
                <a:latin typeface="+mn-lt"/>
                <a:ea typeface="+mn-ea"/>
                <a:cs typeface="+mn-cs"/>
              </a:rPr>
              <a:t>Rent vatten, frisk luft, ett rikt växt- och djurliv och en god bebyggd miljö kännetecknar Nackas miljöambitioner och bidrar till Nackabornas positiva upplevelse av livskvaliteten. </a:t>
            </a:r>
          </a:p>
        </p:txBody>
      </p:sp>
      <p:sp>
        <p:nvSpPr>
          <p:cNvPr id="4" name="Platshållare för bildnummer 3"/>
          <p:cNvSpPr>
            <a:spLocks noGrp="1"/>
          </p:cNvSpPr>
          <p:nvPr>
            <p:ph type="sldNum" sz="quarter" idx="5"/>
          </p:nvPr>
        </p:nvSpPr>
        <p:spPr/>
        <p:txBody>
          <a:bodyPr/>
          <a:lstStyle/>
          <a:p>
            <a:fld id="{7C088DA3-5DB5-423B-869F-710A2F573C74}" type="slidenum">
              <a:rPr lang="en-GB" smtClean="0"/>
              <a:t>11</a:t>
            </a:fld>
            <a:endParaRPr lang="en-GB"/>
          </a:p>
        </p:txBody>
      </p:sp>
    </p:spTree>
    <p:extLst>
      <p:ext uri="{BB962C8B-B14F-4D97-AF65-F5344CB8AC3E}">
        <p14:creationId xmlns:p14="http://schemas.microsoft.com/office/powerpoint/2010/main" val="2847252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126778996"/>
      </p:ext>
    </p:extLst>
  </p:cSld>
  <p:clrMapOvr>
    <a:masterClrMapping/>
  </p:clrMapOvr>
  <p:transition spd="slow"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dirty="0"/>
              <a:t>20xx-xx-xx</a:t>
            </a:r>
            <a:endParaRPr lang="sv-SE" dirty="0">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endParaRPr lang="sv-SE" dirty="0">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416494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bg1">
                <a:alpha val="60000"/>
              </a:schemeClr>
            </a:outerShdw>
          </a:effectLst>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a:effectLst>
            <a:outerShdw blurRad="431800" sx="102000" sy="102000" algn="ctr" rotWithShape="0">
              <a:schemeClr val="bg1">
                <a:alpha val="60000"/>
              </a:schemeClr>
            </a:outerShdw>
          </a:effectLst>
        </p:spPr>
        <p:txBody>
          <a:bodyPr anchor="b" anchorCtr="0"/>
          <a:lstStyle>
            <a:lvl1pPr marL="180000" indent="-180000">
              <a:defRPr sz="2400" b="0">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spTree>
    <p:extLst>
      <p:ext uri="{BB962C8B-B14F-4D97-AF65-F5344CB8AC3E}">
        <p14:creationId xmlns:p14="http://schemas.microsoft.com/office/powerpoint/2010/main" val="3997214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a:effectLst>
            <a:outerShdw blurRad="431800" sx="102000" sy="102000" algn="ctr" rotWithShape="0">
              <a:schemeClr val="tx1">
                <a:alpha val="60000"/>
              </a:schemeClr>
            </a:outerShdw>
          </a:effectLst>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a:effectLst>
            <a:outerShdw blurRad="431800" sx="102000" sy="102000" algn="ctr" rotWithShape="0">
              <a:schemeClr val="tx1">
                <a:alpha val="60000"/>
              </a:schemeClr>
            </a:outerShdw>
          </a:effectLst>
        </p:spPr>
        <p:txBody>
          <a:bodyPr>
            <a:noAutofit/>
          </a:bodyPr>
          <a:lstStyle>
            <a:lvl1pPr marL="0" inden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stStyle>
          <a:p>
            <a:pPr lvl="0"/>
            <a:r>
              <a:rPr lang="sv-SE" dirty="0"/>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pic>
        <p:nvPicPr>
          <p:cNvPr id="3" name="Bildobjekt 9">
            <a:extLst>
              <a:ext uri="{FF2B5EF4-FFF2-40B4-BE49-F238E27FC236}">
                <a16:creationId xmlns:a16="http://schemas.microsoft.com/office/drawing/2014/main" id="{B7BC6F34-AD60-6330-0621-FEA85A3BF2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125812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dirty="0"/>
              <a:t> </a:t>
            </a:r>
          </a:p>
        </p:txBody>
      </p:sp>
      <p:sp>
        <p:nvSpPr>
          <p:cNvPr id="5" name="Platshållare för text 4">
            <a:extLst>
              <a:ext uri="{FF2B5EF4-FFF2-40B4-BE49-F238E27FC236}">
                <a16:creationId xmlns:a16="http://schemas.microsoft.com/office/drawing/2014/main" id="{44779CC6-60C0-C179-69FB-D21689DB312A}"/>
              </a:ext>
            </a:extLst>
          </p:cNvPr>
          <p:cNvSpPr>
            <a:spLocks noGrp="1"/>
          </p:cNvSpPr>
          <p:nvPr>
            <p:ph type="body" sz="quarter" idx="22"/>
          </p:nvPr>
        </p:nvSpPr>
        <p:spPr>
          <a:xfrm>
            <a:off x="639763" y="1993899"/>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012366991"/>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dirty="0"/>
              <a:t> </a:t>
            </a:r>
          </a:p>
        </p:txBody>
      </p:sp>
      <p:sp>
        <p:nvSpPr>
          <p:cNvPr id="4" name="Platshållare för text 3">
            <a:extLst>
              <a:ext uri="{FF2B5EF4-FFF2-40B4-BE49-F238E27FC236}">
                <a16:creationId xmlns:a16="http://schemas.microsoft.com/office/drawing/2014/main" id="{CA71F7B2-D404-197F-65AA-AD04AA906903}"/>
              </a:ext>
            </a:extLst>
          </p:cNvPr>
          <p:cNvSpPr>
            <a:spLocks noGrp="1"/>
          </p:cNvSpPr>
          <p:nvPr>
            <p:ph type="body" sz="quarter" idx="22"/>
          </p:nvPr>
        </p:nvSpPr>
        <p:spPr>
          <a:xfrm>
            <a:off x="639762" y="1993900"/>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914439138"/>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dirty="0"/>
              <a:t>20xx-xx-xx</a:t>
            </a:r>
            <a:endParaRPr lang="sv-SE" dirty="0">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endParaRPr lang="sv-SE" dirty="0">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1418585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9" name="Platshållare för text 8">
            <a:extLst>
              <a:ext uri="{FF2B5EF4-FFF2-40B4-BE49-F238E27FC236}">
                <a16:creationId xmlns:a16="http://schemas.microsoft.com/office/drawing/2014/main" id="{2D70E158-29E5-9235-ACDE-7CFA09AD8A3F}"/>
              </a:ext>
            </a:extLst>
          </p:cNvPr>
          <p:cNvSpPr>
            <a:spLocks noGrp="1"/>
          </p:cNvSpPr>
          <p:nvPr>
            <p:ph type="body"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9987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806526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10714007"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innehåll 6">
            <a:extLst>
              <a:ext uri="{FF2B5EF4-FFF2-40B4-BE49-F238E27FC236}">
                <a16:creationId xmlns:a16="http://schemas.microsoft.com/office/drawing/2014/main" id="{EDC61E10-24C0-F35B-5F54-4218C73168BF}"/>
              </a:ext>
            </a:extLst>
          </p:cNvPr>
          <p:cNvSpPr>
            <a:spLocks noGrp="1"/>
          </p:cNvSpPr>
          <p:nvPr>
            <p:ph sz="quarter" idx="14"/>
          </p:nvPr>
        </p:nvSpPr>
        <p:spPr>
          <a:xfrm>
            <a:off x="598841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84777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yra diagram">
    <p:bg>
      <p:bgPr>
        <a:solidFill>
          <a:schemeClr val="bg1"/>
        </a:solidFill>
        <a:effectLst/>
      </p:bgPr>
    </p:bg>
    <p:spTree>
      <p:nvGrpSpPr>
        <p:cNvPr id="1" name=""/>
        <p:cNvGrpSpPr/>
        <p:nvPr/>
      </p:nvGrpSpPr>
      <p:grpSpPr>
        <a:xfrm>
          <a:off x="0" y="0"/>
          <a:ext cx="0" cy="0"/>
          <a:chOff x="0" y="0"/>
          <a:chExt cx="0" cy="0"/>
        </a:xfrm>
      </p:grpSpPr>
      <p:sp>
        <p:nvSpPr>
          <p:cNvPr id="4" name="Platshållare för diagram 3">
            <a:extLst>
              <a:ext uri="{FF2B5EF4-FFF2-40B4-BE49-F238E27FC236}">
                <a16:creationId xmlns:a16="http://schemas.microsoft.com/office/drawing/2014/main" id="{302EE346-AE42-7268-523F-618D885A9BCE}"/>
              </a:ext>
            </a:extLst>
          </p:cNvPr>
          <p:cNvSpPr>
            <a:spLocks noGrp="1"/>
          </p:cNvSpPr>
          <p:nvPr>
            <p:ph type="chart" sz="quarter" idx="21"/>
          </p:nvPr>
        </p:nvSpPr>
        <p:spPr>
          <a:xfrm>
            <a:off x="1" y="0"/>
            <a:ext cx="6048000" cy="3384000"/>
          </a:xfrm>
        </p:spPr>
        <p:txBody>
          <a:bodyPr/>
          <a:lstStyle>
            <a:lvl1pPr marL="0" indent="0">
              <a:buFontTx/>
              <a:buNone/>
              <a:defRPr sz="1600"/>
            </a:lvl1pPr>
          </a:lstStyle>
          <a:p>
            <a:r>
              <a:rPr lang="sv-SE"/>
              <a:t>Klicka på ikonen för att lägga till ett diagram</a:t>
            </a:r>
          </a:p>
        </p:txBody>
      </p:sp>
      <p:sp>
        <p:nvSpPr>
          <p:cNvPr id="6" name="Platshållare för diagram 5">
            <a:extLst>
              <a:ext uri="{FF2B5EF4-FFF2-40B4-BE49-F238E27FC236}">
                <a16:creationId xmlns:a16="http://schemas.microsoft.com/office/drawing/2014/main" id="{4F72A220-C3B8-35AF-D95F-BD0DABE972DD}"/>
              </a:ext>
            </a:extLst>
          </p:cNvPr>
          <p:cNvSpPr>
            <a:spLocks noGrp="1"/>
          </p:cNvSpPr>
          <p:nvPr>
            <p:ph type="chart" sz="quarter" idx="22"/>
          </p:nvPr>
        </p:nvSpPr>
        <p:spPr>
          <a:xfrm>
            <a:off x="6151144" y="0"/>
            <a:ext cx="6048000" cy="3384000"/>
          </a:xfrm>
        </p:spPr>
        <p:txBody>
          <a:bodyPr/>
          <a:lstStyle>
            <a:lvl1pPr marL="0" indent="0">
              <a:buFontTx/>
              <a:buNone/>
              <a:defRPr sz="1600"/>
            </a:lvl1pPr>
          </a:lstStyle>
          <a:p>
            <a:r>
              <a:rPr lang="sv-SE"/>
              <a:t>Klicka på ikonen för att lägga till ett diagram</a:t>
            </a:r>
          </a:p>
        </p:txBody>
      </p:sp>
      <p:sp>
        <p:nvSpPr>
          <p:cNvPr id="9" name="Platshållare för diagram 8">
            <a:extLst>
              <a:ext uri="{FF2B5EF4-FFF2-40B4-BE49-F238E27FC236}">
                <a16:creationId xmlns:a16="http://schemas.microsoft.com/office/drawing/2014/main" id="{2ABA8CFC-6100-D7F3-FBA9-6CDD5EA2A3C7}"/>
              </a:ext>
            </a:extLst>
          </p:cNvPr>
          <p:cNvSpPr>
            <a:spLocks noGrp="1"/>
          </p:cNvSpPr>
          <p:nvPr>
            <p:ph type="chart" sz="quarter" idx="23"/>
          </p:nvPr>
        </p:nvSpPr>
        <p:spPr>
          <a:xfrm>
            <a:off x="0" y="3482371"/>
            <a:ext cx="6048000" cy="3384000"/>
          </a:xfrm>
        </p:spPr>
        <p:txBody>
          <a:bodyPr/>
          <a:lstStyle>
            <a:lvl1pPr marL="0" indent="0">
              <a:buFontTx/>
              <a:buNone/>
              <a:defRPr sz="1600"/>
            </a:lvl1pPr>
          </a:lstStyle>
          <a:p>
            <a:r>
              <a:rPr lang="sv-SE"/>
              <a:t>Klicka på ikonen för att lägga till ett diagram</a:t>
            </a:r>
          </a:p>
        </p:txBody>
      </p:sp>
      <p:sp>
        <p:nvSpPr>
          <p:cNvPr id="11" name="Platshållare för diagram 10">
            <a:extLst>
              <a:ext uri="{FF2B5EF4-FFF2-40B4-BE49-F238E27FC236}">
                <a16:creationId xmlns:a16="http://schemas.microsoft.com/office/drawing/2014/main" id="{B5476526-936D-A023-143E-83570AC6F977}"/>
              </a:ext>
            </a:extLst>
          </p:cNvPr>
          <p:cNvSpPr>
            <a:spLocks noGrp="1"/>
          </p:cNvSpPr>
          <p:nvPr>
            <p:ph type="chart" sz="quarter" idx="24"/>
          </p:nvPr>
        </p:nvSpPr>
        <p:spPr>
          <a:xfrm>
            <a:off x="6151144" y="3482371"/>
            <a:ext cx="6048000" cy="3384000"/>
          </a:xfrm>
        </p:spPr>
        <p:txBody>
          <a:bodyPr/>
          <a:lstStyle>
            <a:lvl1pPr marL="0" indent="0">
              <a:buFontTx/>
              <a:buNone/>
              <a:defRPr sz="1600"/>
            </a:lvl1pPr>
          </a:lstStyle>
          <a:p>
            <a:r>
              <a:rPr lang="sv-SE"/>
              <a:t>Klicka på ikonen för att lägga till ett diagram</a:t>
            </a:r>
          </a:p>
        </p:txBody>
      </p:sp>
    </p:spTree>
    <p:extLst>
      <p:ext uri="{BB962C8B-B14F-4D97-AF65-F5344CB8AC3E}">
        <p14:creationId xmlns:p14="http://schemas.microsoft.com/office/powerpoint/2010/main" val="100737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1620819452"/>
      </p:ext>
    </p:extLst>
  </p:cSld>
  <p:clrMapOvr>
    <a:masterClrMapping/>
  </p:clrMapOvr>
  <p:transition spd="slow" advClick="0" advTm="7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dirty="0"/>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dirty="0"/>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dirty="0"/>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spTree>
    <p:extLst>
      <p:ext uri="{BB962C8B-B14F-4D97-AF65-F5344CB8AC3E}">
        <p14:creationId xmlns:p14="http://schemas.microsoft.com/office/powerpoint/2010/main" val="17877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4271149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790079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25109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bg1">
                <a:alpha val="60000"/>
              </a:schemeClr>
            </a:outerShdw>
          </a:effectLst>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a:effectLst>
            <a:outerShdw blurRad="431800" sx="102000" sy="102000" algn="ctr" rotWithShape="0">
              <a:schemeClr val="bg1">
                <a:alpha val="60000"/>
              </a:schemeClr>
            </a:outerShdw>
          </a:effectLst>
        </p:spPr>
        <p:txBody>
          <a:bodyPr anchor="b" anchorCtr="0"/>
          <a:lstStyle>
            <a:lvl1pPr marL="180000" indent="-180000">
              <a:defRPr sz="2400" b="0">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För att infoga en bild från Nackas </a:t>
            </a:r>
            <a:r>
              <a:rPr lang="sv-SE" sz="1400" dirty="0" err="1"/>
              <a:t>bildbank</a:t>
            </a:r>
            <a:r>
              <a:rPr lang="sv-SE" sz="1400" dirty="0"/>
              <a:t>, klicka på knappen ”Bildbibliotek” i menyn. </a:t>
            </a:r>
            <a:br>
              <a:rPr lang="sv-SE" sz="1400" dirty="0"/>
            </a:br>
            <a:r>
              <a:rPr lang="sv-SE" sz="1400" dirty="0"/>
              <a:t>För att infoga en bild från fil, högerklicka på sidan, välj ”Formatera bakgrund”, ”Bild eller strukturfyllning” och infoga.</a:t>
            </a:r>
          </a:p>
        </p:txBody>
      </p:sp>
    </p:spTree>
    <p:extLst>
      <p:ext uri="{BB962C8B-B14F-4D97-AF65-F5344CB8AC3E}">
        <p14:creationId xmlns:p14="http://schemas.microsoft.com/office/powerpoint/2010/main" val="2461579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6" name="Bildobjekt 9">
            <a:extLst>
              <a:ext uri="{FF2B5EF4-FFF2-40B4-BE49-F238E27FC236}">
                <a16:creationId xmlns:a16="http://schemas.microsoft.com/office/drawing/2014/main" id="{BA3192CD-5AA2-0161-9B74-7B78FF742D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10" name="Platshållare för text 9">
            <a:extLst>
              <a:ext uri="{FF2B5EF4-FFF2-40B4-BE49-F238E27FC236}">
                <a16:creationId xmlns:a16="http://schemas.microsoft.com/office/drawing/2014/main" id="{5751F454-9157-2B2C-9E4B-652D19638586}"/>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248831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bg>
      <p:bgPr>
        <a:solidFill>
          <a:schemeClr val="accent5"/>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2" name="Bildobjekt 9">
            <a:extLst>
              <a:ext uri="{FF2B5EF4-FFF2-40B4-BE49-F238E27FC236}">
                <a16:creationId xmlns:a16="http://schemas.microsoft.com/office/drawing/2014/main" id="{257C2E31-97B1-8F92-07CE-A035E00497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109940DB-A5E5-9621-F868-6C08A38B25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346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bg>
      <p:bgPr>
        <a:solidFill>
          <a:schemeClr val="accent2"/>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2" name="Bildobjekt 9">
            <a:extLst>
              <a:ext uri="{FF2B5EF4-FFF2-40B4-BE49-F238E27FC236}">
                <a16:creationId xmlns:a16="http://schemas.microsoft.com/office/drawing/2014/main" id="{686F5218-ACF6-0E48-E030-5AA6BA9054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CEC9BAC3-3881-1DA6-19C5-145A5622CA8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23990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bg>
      <p:bgPr>
        <a:solidFill>
          <a:schemeClr val="accent3"/>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2" name="Bildobjekt 9">
            <a:extLst>
              <a:ext uri="{FF2B5EF4-FFF2-40B4-BE49-F238E27FC236}">
                <a16:creationId xmlns:a16="http://schemas.microsoft.com/office/drawing/2014/main" id="{10A266B6-17AF-BD1A-0C21-38792FCD8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72E4BFF7-399A-4A0E-BAC8-47B0DCF0C0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57338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9">
            <a:extLst>
              <a:ext uri="{FF2B5EF4-FFF2-40B4-BE49-F238E27FC236}">
                <a16:creationId xmlns:a16="http://schemas.microsoft.com/office/drawing/2014/main" id="{BFD40A6E-4987-8EE9-756D-391A42AB2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1E6127E5-3EBB-9689-4FE1-680885C6DBD2}"/>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2055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p:spPr>
        <p:txBody>
          <a:bodyPr anchor="b" anchorCtr="0"/>
          <a:lstStyle>
            <a:lvl1pPr marL="180000" indent="-180000">
              <a:defRPr sz="2400">
                <a:solidFill>
                  <a:schemeClr val="bg1"/>
                </a:solidFill>
                <a:effectLst>
                  <a:outerShdw blurRad="558800" dist="50800" dir="540000" algn="tl">
                    <a:srgbClr val="000000">
                      <a:alpha val="60000"/>
                    </a:srgbClr>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061058181"/>
      </p:ext>
    </p:extLst>
  </p:cSld>
  <p:clrMapOvr>
    <a:masterClrMapping/>
  </p:clrMapOvr>
  <p:transition spd="slow" advClick="0" advTm="700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bg>
      <p:bgPr>
        <a:solidFill>
          <a:srgbClr val="DC6EA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9">
            <a:extLst>
              <a:ext uri="{FF2B5EF4-FFF2-40B4-BE49-F238E27FC236}">
                <a16:creationId xmlns:a16="http://schemas.microsoft.com/office/drawing/2014/main" id="{EBA4AC54-216B-DEC2-1E17-8C5CD323F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0CFE23BF-1CE1-CC40-720C-17877FA095FB}"/>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6806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6" name="Platshållare för text 9">
            <a:extLst>
              <a:ext uri="{FF2B5EF4-FFF2-40B4-BE49-F238E27FC236}">
                <a16:creationId xmlns:a16="http://schemas.microsoft.com/office/drawing/2014/main" id="{BB835F50-038A-C4FB-B09A-129D9CEE7ED9}"/>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8" name="Bildobjekt 9">
            <a:extLst>
              <a:ext uri="{FF2B5EF4-FFF2-40B4-BE49-F238E27FC236}">
                <a16:creationId xmlns:a16="http://schemas.microsoft.com/office/drawing/2014/main" id="{6DFB45F0-12B8-C0EC-78DC-19DFD390F3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011657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45B9D934-1423-0FE8-486C-3F94A8455B4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7F4EBF1-E4EE-352B-712A-F91B5F6387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80248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FE3454E4-EEE4-5F80-F1F8-CB323C568DA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BDB4EDA6-2AEF-CD65-B61F-9F7A4275C4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775450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886DEBC-39B4-25EF-19E9-1DD66DADA552}"/>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5FD83798-26A4-E162-37B1-44A69D7F8A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445789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D5C3D162-896B-3ABE-00CF-8987952FC27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2E65B470-6738-1507-3637-A66D01B099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217852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EAD5385-0049-C886-CD51-6FF69D7F4246}"/>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CF18260-D95F-6423-A2F3-50A305E0E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471906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molnet är enda dekoren. Vill du infoga bild, använd då en annan typ av mallsida. </a:t>
            </a:r>
          </a:p>
          <a:p>
            <a:r>
              <a:rPr lang="sv-SE" sz="1400" dirty="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EC4AD334-D2B9-9A67-5EB7-99254A32A88B}"/>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FBD619E8-F7C3-5C30-3F42-680ECC9A9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136327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dirty="0"/>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dirty="0"/>
              <a:t>På denna sida får INTE bilder infogas utöver bilden i bildplatshållaren, molnet är enda dekoren. Vill du infoga bild, använd då en annan typ av mallsida. </a:t>
            </a:r>
          </a:p>
          <a:p>
            <a:r>
              <a:rPr lang="sv-SE" sz="1400" dirty="0"/>
              <a:t>Se till att anpassa textmängden till textplatshållaren så den inte går ut över molnet för bästa läsbarhet.</a:t>
            </a:r>
          </a:p>
        </p:txBody>
      </p:sp>
      <p:pic>
        <p:nvPicPr>
          <p:cNvPr id="6" name="Bildobjekt 9">
            <a:extLst>
              <a:ext uri="{FF2B5EF4-FFF2-40B4-BE49-F238E27FC236}">
                <a16:creationId xmlns:a16="http://schemas.microsoft.com/office/drawing/2014/main" id="{C8567263-096D-BFD5-1A0A-CF88FA33C2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4050867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dirty="0"/>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dirty="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1423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p:spPr>
        <p:txBody>
          <a:bodyPr>
            <a:noAutofit/>
          </a:bodyPr>
          <a:lstStyle>
            <a:lvl1pPr marL="0" indent="0">
              <a:buNone/>
              <a:defRPr lang="sv-SE" sz="24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252975349"/>
      </p:ext>
    </p:extLst>
  </p:cSld>
  <p:clrMapOvr>
    <a:masterClrMapping/>
  </p:clrMapOvr>
  <p:transition spd="slow" advClick="0" advTm="700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8"/>
            <a:ext cx="8839200" cy="2862322"/>
          </a:xfrm>
          <a:prstGeom prst="rect">
            <a:avLst/>
          </a:prstGeom>
          <a:noFill/>
        </p:spPr>
        <p:txBody>
          <a:bodyPr wrap="square" rtlCol="0">
            <a:spAutoFit/>
          </a:bodyPr>
          <a:lstStyle/>
          <a:p>
            <a:pPr algn="ctr">
              <a:lnSpc>
                <a:spcPct val="90000"/>
              </a:lnSpc>
            </a:pPr>
            <a:r>
              <a:rPr lang="sv-SE" sz="5000" b="0" kern="1200" dirty="0">
                <a:solidFill>
                  <a:schemeClr val="tx1"/>
                </a:solidFill>
                <a:latin typeface="+mj-lt"/>
                <a:ea typeface="+mj-ea"/>
                <a:cs typeface="+mj-cs"/>
              </a:rPr>
              <a:t>Sidor efter denna sida tillhör </a:t>
            </a:r>
            <a:br>
              <a:rPr lang="sv-SE" sz="5000" b="0" kern="1200" dirty="0">
                <a:solidFill>
                  <a:schemeClr val="tx1"/>
                </a:solidFill>
                <a:latin typeface="+mj-lt"/>
                <a:ea typeface="+mj-ea"/>
                <a:cs typeface="+mj-cs"/>
              </a:rPr>
            </a:br>
            <a:r>
              <a:rPr lang="sv-SE" sz="5000" b="0" kern="1200" dirty="0">
                <a:solidFill>
                  <a:schemeClr val="tx1"/>
                </a:solidFill>
                <a:latin typeface="+mj-lt"/>
                <a:ea typeface="+mj-ea"/>
                <a:cs typeface="+mj-cs"/>
              </a:rPr>
              <a:t>ej mallen. Byt till en layout som ligger innan denna sida för att hålla dig till mallen.</a:t>
            </a:r>
          </a:p>
        </p:txBody>
      </p:sp>
    </p:spTree>
    <p:extLst>
      <p:ext uri="{BB962C8B-B14F-4D97-AF65-F5344CB8AC3E}">
        <p14:creationId xmlns:p14="http://schemas.microsoft.com/office/powerpoint/2010/main" val="224908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20528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052252176"/>
      </p:ext>
    </p:extLst>
  </p:cSld>
  <p:clrMapOvr>
    <a:masterClrMapping/>
  </p:clrMapOvr>
  <p:transition spd="slow"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5" name="object 4">
            <a:extLst>
              <a:ext uri="{FF2B5EF4-FFF2-40B4-BE49-F238E27FC236}">
                <a16:creationId xmlns:a16="http://schemas.microsoft.com/office/drawing/2014/main" id="{B2E70358-ADDD-406D-BC31-1F37E3364789}"/>
              </a:ext>
            </a:extLst>
          </p:cNvPr>
          <p:cNvSpPr txBox="1"/>
          <p:nvPr userDrawn="1"/>
        </p:nvSpPr>
        <p:spPr>
          <a:xfrm>
            <a:off x="4829813" y="564515"/>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a:solidFill>
                  <a:schemeClr val="bg1"/>
                </a:solidFill>
                <a:latin typeface="Gill Sans MT" charset="0"/>
                <a:ea typeface="Gill Sans MT" charset="0"/>
                <a:cs typeface="Gill Sans MT" charset="0"/>
              </a:rPr>
              <a:t>”</a:t>
            </a:r>
          </a:p>
        </p:txBody>
      </p:sp>
      <p:sp>
        <p:nvSpPr>
          <p:cNvPr id="17" name="Rectangle 16">
            <a:extLst>
              <a:ext uri="{FF2B5EF4-FFF2-40B4-BE49-F238E27FC236}">
                <a16:creationId xmlns:a16="http://schemas.microsoft.com/office/drawing/2014/main" id="{49BF2C75-6645-4B4F-BAA6-BA74549CB1C9}"/>
              </a:ext>
            </a:extLst>
          </p:cNvPr>
          <p:cNvSpPr/>
          <p:nvPr userDrawn="1"/>
        </p:nvSpPr>
        <p:spPr>
          <a:xfrm>
            <a:off x="5431664" y="810201"/>
            <a:ext cx="6312551" cy="2554545"/>
          </a:xfrm>
          <a:prstGeom prst="rect">
            <a:avLst/>
          </a:prstGeom>
        </p:spPr>
        <p:txBody>
          <a:bodyPr wrap="square">
            <a:spAutoFit/>
          </a:bodyPr>
          <a:lstStyle/>
          <a:p>
            <a:r>
              <a:rPr lang="sv-SE" sz="2400" b="1" kern="1200">
                <a:solidFill>
                  <a:schemeClr val="bg1"/>
                </a:solidFill>
                <a:effectLst>
                  <a:outerShdw blurRad="558800" dist="50800" dir="5400000" algn="ctr" rotWithShape="0">
                    <a:schemeClr val="tx1">
                      <a:alpha val="60000"/>
                    </a:schemeClr>
                  </a:outerShdw>
                </a:effectLst>
                <a:latin typeface="Gill Sans MT" charset="0"/>
              </a:rPr>
              <a:t>Se dig omkring! Det är fantastiskt vackert </a:t>
            </a:r>
            <a:br>
              <a:rPr lang="sv-SE" sz="2400" b="1" kern="1200">
                <a:solidFill>
                  <a:schemeClr val="bg1"/>
                </a:solidFill>
                <a:effectLst>
                  <a:outerShdw blurRad="558800" dist="50800" dir="5400000" algn="ctr" rotWithShape="0">
                    <a:schemeClr val="tx1">
                      <a:alpha val="60000"/>
                    </a:schemeClr>
                  </a:outerShdw>
                </a:effectLst>
                <a:latin typeface="Gill Sans MT" charset="0"/>
              </a:rPr>
            </a:br>
            <a:r>
              <a:rPr lang="sv-SE" sz="2400" b="1" kern="1200">
                <a:solidFill>
                  <a:schemeClr val="bg1"/>
                </a:solidFill>
                <a:effectLst>
                  <a:outerShdw blurRad="558800" dist="50800" dir="5400000" algn="ctr" rotWithShape="0">
                    <a:schemeClr val="tx1">
                      <a:alpha val="60000"/>
                    </a:schemeClr>
                  </a:outerShdw>
                </a:effectLst>
                <a:latin typeface="Gill Sans MT" charset="0"/>
              </a:rPr>
              <a:t>i Nacka. Hav, klippor, naturområden och dessutom nära centrala Stockholm. </a:t>
            </a:r>
            <a:br>
              <a:rPr lang="sv-SE" sz="2400" b="1" kern="1200">
                <a:solidFill>
                  <a:schemeClr val="bg1"/>
                </a:solidFill>
                <a:effectLst>
                  <a:outerShdw blurRad="558800" dist="50800" dir="5400000" algn="ctr" rotWithShape="0">
                    <a:schemeClr val="tx1">
                      <a:alpha val="60000"/>
                    </a:schemeClr>
                  </a:outerShdw>
                </a:effectLst>
                <a:latin typeface="Gill Sans MT" charset="0"/>
              </a:rPr>
            </a:br>
            <a:r>
              <a:rPr lang="sv-SE" sz="2400" b="1" kern="1200">
                <a:solidFill>
                  <a:schemeClr val="bg1"/>
                </a:solidFill>
                <a:effectLst>
                  <a:outerShdw blurRad="558800" dist="50800" dir="5400000" algn="ctr" rotWithShape="0">
                    <a:schemeClr val="tx1">
                      <a:alpha val="60000"/>
                    </a:schemeClr>
                  </a:outerShdw>
                </a:effectLst>
                <a:latin typeface="Gill Sans MT" charset="0"/>
              </a:rPr>
              <a:t>Nacka är en plats människor vill till och kommer de dit så ska jag se till att de har nånstans att bo och äta!</a:t>
            </a:r>
          </a:p>
          <a:p>
            <a:pPr algn="r"/>
            <a:r>
              <a:rPr lang="sv-SE" sz="1600" b="1" kern="1200">
                <a:solidFill>
                  <a:schemeClr val="bg1"/>
                </a:solidFill>
                <a:latin typeface="Gill Sans MT" charset="0"/>
              </a:rPr>
              <a:t>			PETTER STORDALEN</a:t>
            </a:r>
          </a:p>
        </p:txBody>
      </p:sp>
    </p:spTree>
    <p:extLst>
      <p:ext uri="{BB962C8B-B14F-4D97-AF65-F5344CB8AC3E}">
        <p14:creationId xmlns:p14="http://schemas.microsoft.com/office/powerpoint/2010/main" val="2052252176"/>
      </p:ext>
    </p:extLst>
  </p:cSld>
  <p:clrMapOvr>
    <a:masterClrMapping/>
  </p:clrMapOvr>
  <p:transition spd="slow"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13048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28132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6.w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sv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1041960337"/>
      </p:ext>
    </p:extLst>
  </p:cSld>
  <p:clrMap bg1="lt1" tx1="dk1" bg2="lt2" tx2="dk2" accent1="accent1" accent2="accent2" accent3="accent3" accent4="accent4" accent5="accent5" accent6="accent6" hlink="hlink" folHlink="folHlink"/>
  <p:sldLayoutIdLst>
    <p:sldLayoutId id="2147483883" r:id="rId1"/>
    <p:sldLayoutId id="2147483698" r:id="rId2"/>
    <p:sldLayoutId id="2147483865" r:id="rId3"/>
    <p:sldLayoutId id="2147483809" r:id="rId4"/>
    <p:sldLayoutId id="2147483888" r:id="rId5"/>
  </p:sldLayoutIdLst>
  <p:transition spd="slow" advClick="0" advTm="7000"/>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68103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993901"/>
            <a:ext cx="10714007" cy="3961923"/>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D2CEE6D-570C-4903-934C-C163F2F35A9E}" type="datetimeFigureOut">
              <a:rPr lang="sv-SE" smtClean="0"/>
              <a:pPr/>
              <a:t>2025-09-02</a:t>
            </a:fld>
            <a:endParaRPr lang="sv-SE"/>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15823998"/>
      </p:ext>
    </p:extLst>
  </p:cSld>
  <p:clrMap bg1="lt1" tx1="dk1" bg2="lt2" tx2="dk2" accent1="accent1" accent2="accent2" accent3="accent3" accent4="accent4" accent5="accent5" accent6="accent6" hlink="hlink" folHlink="folHlink"/>
  <p:sldLayoutIdLst>
    <p:sldLayoutId id="2147483886" r:id="rId1"/>
    <p:sldLayoutId id="2147483690" r:id="rId2"/>
  </p:sldLayoutIdLst>
  <p:transition spd="slow" advClick="0" advTm="7000"/>
  <p:txStyles>
    <p:titleStyle>
      <a:lvl1pPr algn="l" defTabSz="914377" rtl="0" eaLnBrk="1" latinLnBrk="0" hangingPunct="1">
        <a:lnSpc>
          <a:spcPct val="90000"/>
        </a:lnSpc>
        <a:spcBef>
          <a:spcPct val="0"/>
        </a:spcBef>
        <a:buNone/>
        <a:defRPr sz="56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4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39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4104483291"/>
      </p:ext>
    </p:extLst>
  </p:cSld>
  <p:clrMap bg1="lt1" tx1="dk1" bg2="lt2" tx2="dk2" accent1="accent1" accent2="accent2" accent3="accent3" accent4="accent4" accent5="accent5" accent6="accent6" hlink="hlink" folHlink="folHlink"/>
  <p:sldLayoutIdLst>
    <p:sldLayoutId id="2147483759" r:id="rId1"/>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2313512763"/>
      </p:ext>
    </p:extLst>
  </p:cSld>
  <p:clrMap bg1="lt1" tx1="dk1" bg2="lt2" tx2="dk2" accent1="accent1" accent2="accent2" accent3="accent3" accent4="accent4" accent5="accent5" accent6="accent6" hlink="hlink" folHlink="folHlink"/>
  <p:sldLayoutIdLst>
    <p:sldLayoutId id="2147483885" r:id="rId1"/>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4"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4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dirty="0"/>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2313512763"/>
      </p:ext>
    </p:extLst>
  </p:cSld>
  <p:clrMap bg1="lt1" tx1="dk1" bg2="lt2" tx2="dk2" accent1="accent1" accent2="accent2" accent3="accent3" accent4="accent4" accent5="accent5" accent6="accent6" hlink="hlink" folHlink="folHlink"/>
  <p:sldLayoutIdLst>
    <p:sldLayoutId id="2147483650" r:id="rId1"/>
    <p:sldLayoutId id="2147483687" r:id="rId2"/>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4"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4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dirty="0"/>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124303799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DFDBA4-179A-415C-AF1B-01D8B1E250F3}"/>
              </a:ext>
            </a:extLst>
          </p:cNvPr>
          <p:cNvSpPr>
            <a:spLocks noGrp="1"/>
          </p:cNvSpPr>
          <p:nvPr>
            <p:ph type="title"/>
          </p:nvPr>
        </p:nvSpPr>
        <p:spPr>
          <a:xfrm>
            <a:off x="639791" y="2202145"/>
            <a:ext cx="10212693" cy="1325563"/>
          </a:xfrm>
        </p:spPr>
        <p:txBody>
          <a:bodyPr>
            <a:noAutofit/>
          </a:bodyPr>
          <a:lstStyle/>
          <a:p>
            <a:r>
              <a:rPr lang="sv-SE" sz="6000" b="1" dirty="0"/>
              <a:t>Välkommen </a:t>
            </a:r>
            <a:r>
              <a:rPr lang="sv-SE" sz="6000" dirty="0"/>
              <a:t>till nacka</a:t>
            </a:r>
          </a:p>
        </p:txBody>
      </p:sp>
      <p:sp>
        <p:nvSpPr>
          <p:cNvPr id="7" name="Platshållare för text 6">
            <a:extLst>
              <a:ext uri="{FF2B5EF4-FFF2-40B4-BE49-F238E27FC236}">
                <a16:creationId xmlns:a16="http://schemas.microsoft.com/office/drawing/2014/main" id="{D49B5101-3AA3-4882-A834-E729CA18D01A}"/>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880721609"/>
      </p:ext>
    </p:extLst>
  </p:cSld>
  <p:clrMapOvr>
    <a:masterClrMapping/>
  </p:clrMapOvr>
  <p:transition spd="slow" advClick="0" advTm="8714"/>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194155C-F309-44B3-A1FF-75F5EE559126}"/>
              </a:ext>
            </a:extLst>
          </p:cNvPr>
          <p:cNvSpPr>
            <a:spLocks noGrp="1"/>
          </p:cNvSpPr>
          <p:nvPr>
            <p:ph type="title"/>
          </p:nvPr>
        </p:nvSpPr>
        <p:spPr/>
        <p:txBody>
          <a:bodyPr/>
          <a:lstStyle/>
          <a:p>
            <a:r>
              <a:rPr lang="sv-SE" dirty="0"/>
              <a:t>Mer idrott i nacka</a:t>
            </a:r>
          </a:p>
        </p:txBody>
      </p:sp>
      <p:sp>
        <p:nvSpPr>
          <p:cNvPr id="7" name="Platshållare för text 6">
            <a:extLst>
              <a:ext uri="{FF2B5EF4-FFF2-40B4-BE49-F238E27FC236}">
                <a16:creationId xmlns:a16="http://schemas.microsoft.com/office/drawing/2014/main" id="{080A8C7B-B6EA-42D0-8BDB-E674C30BDDF7}"/>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50952ACF-10AE-42C9-83B8-122E02B8FE57}"/>
              </a:ext>
            </a:extLst>
          </p:cNvPr>
          <p:cNvSpPr>
            <a:spLocks noGrp="1"/>
          </p:cNvSpPr>
          <p:nvPr>
            <p:ph type="body" sz="quarter" idx="19"/>
          </p:nvPr>
        </p:nvSpPr>
        <p:spPr>
          <a:xfrm>
            <a:off x="655068" y="2454442"/>
            <a:ext cx="4470385" cy="3177256"/>
          </a:xfrm>
        </p:spPr>
        <p:txBody>
          <a:bodyPr/>
          <a:lstStyle/>
          <a:p>
            <a:pPr marL="0" indent="0">
              <a:buNone/>
            </a:pPr>
            <a:r>
              <a:rPr lang="sv-SE" b="1" dirty="0"/>
              <a:t>I framtidens Nacka kommer idrotten att ha samma självklara plats som idag. </a:t>
            </a:r>
          </a:p>
        </p:txBody>
      </p:sp>
    </p:spTree>
    <p:extLst>
      <p:ext uri="{BB962C8B-B14F-4D97-AF65-F5344CB8AC3E}">
        <p14:creationId xmlns:p14="http://schemas.microsoft.com/office/powerpoint/2010/main" val="2668314581"/>
      </p:ext>
    </p:extLst>
  </p:cSld>
  <p:clrMapOvr>
    <a:masterClrMapping/>
  </p:clrMapOvr>
  <p:transition spd="slow" advClick="0" advTm="7126">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D6F00D-4EB1-4143-811C-2D4D471244B7}"/>
              </a:ext>
            </a:extLst>
          </p:cNvPr>
          <p:cNvSpPr>
            <a:spLocks noGrp="1"/>
          </p:cNvSpPr>
          <p:nvPr>
            <p:ph type="title"/>
          </p:nvPr>
        </p:nvSpPr>
        <p:spPr/>
        <p:txBody>
          <a:bodyPr/>
          <a:lstStyle/>
          <a:p>
            <a:r>
              <a:rPr lang="sv-SE" dirty="0"/>
              <a:t>I nacka är naturen nära</a:t>
            </a:r>
          </a:p>
        </p:txBody>
      </p:sp>
      <p:sp>
        <p:nvSpPr>
          <p:cNvPr id="7" name="Platshållare för text 6">
            <a:extLst>
              <a:ext uri="{FF2B5EF4-FFF2-40B4-BE49-F238E27FC236}">
                <a16:creationId xmlns:a16="http://schemas.microsoft.com/office/drawing/2014/main" id="{1629F768-4E7B-44E4-90FA-D6332BB304CC}"/>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4369F79A-E03B-48EE-B718-74C90E809504}"/>
              </a:ext>
            </a:extLst>
          </p:cNvPr>
          <p:cNvSpPr>
            <a:spLocks noGrp="1"/>
          </p:cNvSpPr>
          <p:nvPr>
            <p:ph type="body" sz="quarter" idx="19"/>
          </p:nvPr>
        </p:nvSpPr>
        <p:spPr>
          <a:xfrm>
            <a:off x="655068" y="2710340"/>
            <a:ext cx="6208576" cy="2921358"/>
          </a:xfrm>
        </p:spPr>
        <p:txBody>
          <a:bodyPr/>
          <a:lstStyle/>
          <a:p>
            <a:pPr marL="0" indent="0">
              <a:buNone/>
            </a:pPr>
            <a:r>
              <a:rPr lang="sv-SE" b="1" dirty="0"/>
              <a:t>Nackaborna har länets kortaste medelavstånd till närmaste skyddade naturområde, 600 meter. </a:t>
            </a:r>
          </a:p>
          <a:p>
            <a:pPr marL="0" indent="0">
              <a:spcBef>
                <a:spcPts val="1800"/>
              </a:spcBef>
              <a:buNone/>
            </a:pPr>
            <a:r>
              <a:rPr lang="sv-SE" b="1" dirty="0"/>
              <a:t>50 procent av kommunens </a:t>
            </a:r>
            <a:br>
              <a:rPr lang="sv-SE" b="1" dirty="0"/>
            </a:br>
            <a:r>
              <a:rPr lang="sv-SE" b="1" dirty="0"/>
              <a:t>yta består av grönområde.</a:t>
            </a:r>
          </a:p>
          <a:p>
            <a:pPr marL="0" indent="0">
              <a:spcBef>
                <a:spcPts val="1800"/>
              </a:spcBef>
              <a:buNone/>
            </a:pPr>
            <a:r>
              <a:rPr lang="sv-SE" b="1" dirty="0"/>
              <a:t>Nacka har 10 mil kust.</a:t>
            </a:r>
          </a:p>
        </p:txBody>
      </p:sp>
    </p:spTree>
    <p:extLst>
      <p:ext uri="{BB962C8B-B14F-4D97-AF65-F5344CB8AC3E}">
        <p14:creationId xmlns:p14="http://schemas.microsoft.com/office/powerpoint/2010/main" val="4144490035"/>
      </p:ext>
    </p:extLst>
  </p:cSld>
  <p:clrMapOvr>
    <a:masterClrMapping/>
  </p:clrMapOvr>
  <p:transition spd="slow" advClick="0" advTm="7486">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B9070F-DCC5-497D-A6A7-CE11BB548184}"/>
              </a:ext>
            </a:extLst>
          </p:cNvPr>
          <p:cNvSpPr>
            <a:spLocks noGrp="1"/>
          </p:cNvSpPr>
          <p:nvPr>
            <p:ph type="title"/>
          </p:nvPr>
        </p:nvSpPr>
        <p:spPr/>
        <p:txBody>
          <a:bodyPr/>
          <a:lstStyle/>
          <a:p>
            <a:r>
              <a:rPr lang="sv-SE" dirty="0"/>
              <a:t>Stark och balanserad tillväxt</a:t>
            </a:r>
          </a:p>
        </p:txBody>
      </p:sp>
      <p:sp>
        <p:nvSpPr>
          <p:cNvPr id="3" name="Platshållare för text 2">
            <a:extLst>
              <a:ext uri="{FF2B5EF4-FFF2-40B4-BE49-F238E27FC236}">
                <a16:creationId xmlns:a16="http://schemas.microsoft.com/office/drawing/2014/main" id="{E13C99DB-D65B-4EBA-A562-DE803AAECA5C}"/>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B72867B6-067E-4500-867A-4333C5A289D4}"/>
              </a:ext>
            </a:extLst>
          </p:cNvPr>
          <p:cNvSpPr>
            <a:spLocks noGrp="1"/>
          </p:cNvSpPr>
          <p:nvPr>
            <p:ph type="body" sz="quarter" idx="19"/>
          </p:nvPr>
        </p:nvSpPr>
        <p:spPr>
          <a:xfrm>
            <a:off x="655067" y="2476164"/>
            <a:ext cx="6526317" cy="2921358"/>
          </a:xfrm>
        </p:spPr>
        <p:txBody>
          <a:bodyPr/>
          <a:lstStyle/>
          <a:p>
            <a:pPr marL="0" indent="0">
              <a:buNone/>
            </a:pPr>
            <a:r>
              <a:rPr lang="sv-SE" b="1" dirty="0"/>
              <a:t>Årets mest stabila kommun </a:t>
            </a:r>
            <a:br>
              <a:rPr lang="sv-SE" b="1" dirty="0"/>
            </a:br>
            <a:r>
              <a:rPr lang="sv-SE" b="1" dirty="0"/>
              <a:t>tre år i rad 2021-2023 och </a:t>
            </a:r>
            <a:br>
              <a:rPr lang="sv-SE" b="1" dirty="0"/>
            </a:br>
            <a:r>
              <a:rPr lang="sv-SE" b="1" dirty="0"/>
              <a:t>en andraplats 2024.</a:t>
            </a:r>
          </a:p>
        </p:txBody>
      </p:sp>
    </p:spTree>
    <p:extLst>
      <p:ext uri="{BB962C8B-B14F-4D97-AF65-F5344CB8AC3E}">
        <p14:creationId xmlns:p14="http://schemas.microsoft.com/office/powerpoint/2010/main" val="1007839324"/>
      </p:ext>
    </p:extLst>
  </p:cSld>
  <p:clrMapOvr>
    <a:masterClrMapping/>
  </p:clrMapOvr>
  <p:transition spd="slow" advClick="0" advTm="6239">
    <p:wipe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D6F00D-4EB1-4143-811C-2D4D471244B7}"/>
              </a:ext>
            </a:extLst>
          </p:cNvPr>
          <p:cNvSpPr>
            <a:spLocks noGrp="1"/>
          </p:cNvSpPr>
          <p:nvPr>
            <p:ph type="title"/>
          </p:nvPr>
        </p:nvSpPr>
        <p:spPr/>
        <p:txBody>
          <a:bodyPr>
            <a:normAutofit fontScale="90000"/>
          </a:bodyPr>
          <a:lstStyle/>
          <a:p>
            <a:r>
              <a:rPr lang="sv-SE" dirty="0"/>
              <a:t>Några framgångsfaktorer </a:t>
            </a:r>
            <a:br>
              <a:rPr lang="sv-SE" dirty="0"/>
            </a:br>
            <a:r>
              <a:rPr lang="sv-SE" dirty="0"/>
              <a:t>för Nacka kommuns resultat</a:t>
            </a:r>
          </a:p>
        </p:txBody>
      </p:sp>
      <p:sp>
        <p:nvSpPr>
          <p:cNvPr id="3" name="Platshållare för text 3">
            <a:extLst>
              <a:ext uri="{FF2B5EF4-FFF2-40B4-BE49-F238E27FC236}">
                <a16:creationId xmlns:a16="http://schemas.microsoft.com/office/drawing/2014/main" id="{25E28B33-2F2A-B4C2-A5EC-6DD5A9C878C1}"/>
              </a:ext>
            </a:extLst>
          </p:cNvPr>
          <p:cNvSpPr>
            <a:spLocks noGrp="1"/>
          </p:cNvSpPr>
          <p:nvPr>
            <p:ph type="body" sz="quarter" idx="19"/>
          </p:nvPr>
        </p:nvSpPr>
        <p:spPr/>
        <p:txBody>
          <a:bodyPr/>
          <a:lstStyle/>
          <a:p>
            <a:pPr marL="0" indent="0">
              <a:buNone/>
            </a:pPr>
            <a:r>
              <a:rPr lang="sv-SE" b="1" dirty="0">
                <a:effectLst/>
              </a:rPr>
              <a:t>Kundvalet</a:t>
            </a:r>
          </a:p>
          <a:p>
            <a:pPr marL="0" indent="0">
              <a:buNone/>
            </a:pPr>
            <a:r>
              <a:rPr lang="sv-SE" b="1" dirty="0">
                <a:effectLst/>
              </a:rPr>
              <a:t>Processtyrning</a:t>
            </a:r>
          </a:p>
          <a:p>
            <a:pPr marL="0" indent="0">
              <a:buNone/>
            </a:pPr>
            <a:r>
              <a:rPr lang="sv-SE" b="1" dirty="0">
                <a:effectLst/>
              </a:rPr>
              <a:t>Interndebitering</a:t>
            </a:r>
          </a:p>
          <a:p>
            <a:pPr marL="0" indent="0">
              <a:buNone/>
            </a:pPr>
            <a:r>
              <a:rPr lang="sv-SE" b="1" dirty="0">
                <a:effectLst/>
              </a:rPr>
              <a:t>Hög kvalitet och låg kostnad</a:t>
            </a:r>
          </a:p>
          <a:p>
            <a:pPr marL="0" indent="0">
              <a:buNone/>
            </a:pPr>
            <a:r>
              <a:rPr lang="sv-SE" b="1" dirty="0">
                <a:effectLst/>
              </a:rPr>
              <a:t>Stabilitet</a:t>
            </a:r>
          </a:p>
        </p:txBody>
      </p:sp>
    </p:spTree>
    <p:extLst>
      <p:ext uri="{BB962C8B-B14F-4D97-AF65-F5344CB8AC3E}">
        <p14:creationId xmlns:p14="http://schemas.microsoft.com/office/powerpoint/2010/main" val="3903323600"/>
      </p:ext>
    </p:extLst>
  </p:cSld>
  <p:clrMapOvr>
    <a:masterClrMapping/>
  </p:clrMapOvr>
  <p:transition spd="slow" advClick="0" advTm="7486">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575D79B-19D7-6346-DC15-77CF70A7B771}"/>
              </a:ext>
            </a:extLst>
          </p:cNvPr>
          <p:cNvSpPr>
            <a:spLocks noGrp="1"/>
          </p:cNvSpPr>
          <p:nvPr>
            <p:ph type="title"/>
          </p:nvPr>
        </p:nvSpPr>
        <p:spPr/>
        <p:txBody>
          <a:bodyPr/>
          <a:lstStyle/>
          <a:p>
            <a:r>
              <a:rPr lang="sv-SE" dirty="0">
                <a:latin typeface="Gill Sans MT" panose="020B0502020104020203" pitchFamily="34" charset="0"/>
              </a:rPr>
              <a:t>Tunnelbana</a:t>
            </a:r>
            <a:r>
              <a:rPr lang="sv-SE" b="1" dirty="0">
                <a:latin typeface="Gill Sans MT" panose="020B0502020104020203" pitchFamily="34" charset="0"/>
              </a:rPr>
              <a:t> </a:t>
            </a:r>
            <a:r>
              <a:rPr lang="sv-SE" dirty="0">
                <a:latin typeface="Gill Sans MT" panose="020B0502020104020203" pitchFamily="34" charset="0"/>
              </a:rPr>
              <a:t>I nacka 2030</a:t>
            </a:r>
          </a:p>
        </p:txBody>
      </p:sp>
      <p:sp>
        <p:nvSpPr>
          <p:cNvPr id="8" name="textruta 7">
            <a:extLst>
              <a:ext uri="{FF2B5EF4-FFF2-40B4-BE49-F238E27FC236}">
                <a16:creationId xmlns:a16="http://schemas.microsoft.com/office/drawing/2014/main" id="{CFF5192B-AF57-4EB9-A821-A094507D35AF}"/>
              </a:ext>
            </a:extLst>
          </p:cNvPr>
          <p:cNvSpPr txBox="1"/>
          <p:nvPr/>
        </p:nvSpPr>
        <p:spPr>
          <a:xfrm>
            <a:off x="1646207" y="1473235"/>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KUNGSTRÄDGÅRDEN</a:t>
            </a:r>
          </a:p>
        </p:txBody>
      </p:sp>
      <p:sp>
        <p:nvSpPr>
          <p:cNvPr id="9" name="textruta 8">
            <a:extLst>
              <a:ext uri="{FF2B5EF4-FFF2-40B4-BE49-F238E27FC236}">
                <a16:creationId xmlns:a16="http://schemas.microsoft.com/office/drawing/2014/main" id="{A2A3DE00-70AA-4077-AF1E-ACA2F60D72AC}"/>
              </a:ext>
            </a:extLst>
          </p:cNvPr>
          <p:cNvSpPr txBox="1"/>
          <p:nvPr/>
        </p:nvSpPr>
        <p:spPr>
          <a:xfrm>
            <a:off x="1836212" y="3912692"/>
            <a:ext cx="811983"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SOFIA</a:t>
            </a:r>
          </a:p>
        </p:txBody>
      </p:sp>
      <p:sp>
        <p:nvSpPr>
          <p:cNvPr id="10" name="textruta 9">
            <a:extLst>
              <a:ext uri="{FF2B5EF4-FFF2-40B4-BE49-F238E27FC236}">
                <a16:creationId xmlns:a16="http://schemas.microsoft.com/office/drawing/2014/main" id="{E965D0BA-BAB0-4609-83AB-2C7918C14D83}"/>
              </a:ext>
            </a:extLst>
          </p:cNvPr>
          <p:cNvSpPr txBox="1"/>
          <p:nvPr/>
        </p:nvSpPr>
        <p:spPr>
          <a:xfrm>
            <a:off x="3344378" y="5059583"/>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HAMMARBY KANAL</a:t>
            </a:r>
          </a:p>
        </p:txBody>
      </p:sp>
      <p:sp>
        <p:nvSpPr>
          <p:cNvPr id="11" name="textruta 10">
            <a:extLst>
              <a:ext uri="{FF2B5EF4-FFF2-40B4-BE49-F238E27FC236}">
                <a16:creationId xmlns:a16="http://schemas.microsoft.com/office/drawing/2014/main" id="{D77E97C4-C08B-4448-9EE9-52AB8EE45F3E}"/>
              </a:ext>
            </a:extLst>
          </p:cNvPr>
          <p:cNvSpPr txBox="1"/>
          <p:nvPr/>
        </p:nvSpPr>
        <p:spPr>
          <a:xfrm>
            <a:off x="5232556" y="5528297"/>
            <a:ext cx="1353056"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SICKLA</a:t>
            </a:r>
          </a:p>
        </p:txBody>
      </p:sp>
      <p:sp>
        <p:nvSpPr>
          <p:cNvPr id="12" name="textruta 11">
            <a:extLst>
              <a:ext uri="{FF2B5EF4-FFF2-40B4-BE49-F238E27FC236}">
                <a16:creationId xmlns:a16="http://schemas.microsoft.com/office/drawing/2014/main" id="{9F9EB2BD-D287-437C-A648-720BEC4642BC}"/>
              </a:ext>
            </a:extLst>
          </p:cNvPr>
          <p:cNvSpPr txBox="1"/>
          <p:nvPr/>
        </p:nvSpPr>
        <p:spPr>
          <a:xfrm>
            <a:off x="6954477" y="5357037"/>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JÄRLA</a:t>
            </a:r>
          </a:p>
        </p:txBody>
      </p:sp>
      <p:sp>
        <p:nvSpPr>
          <p:cNvPr id="13" name="textruta 12">
            <a:extLst>
              <a:ext uri="{FF2B5EF4-FFF2-40B4-BE49-F238E27FC236}">
                <a16:creationId xmlns:a16="http://schemas.microsoft.com/office/drawing/2014/main" id="{1F29A434-F3BC-474E-94B6-D95A38843C00}"/>
              </a:ext>
            </a:extLst>
          </p:cNvPr>
          <p:cNvSpPr txBox="1"/>
          <p:nvPr/>
        </p:nvSpPr>
        <p:spPr>
          <a:xfrm>
            <a:off x="8598245" y="4300133"/>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NACKA</a:t>
            </a:r>
          </a:p>
        </p:txBody>
      </p:sp>
      <p:sp>
        <p:nvSpPr>
          <p:cNvPr id="14" name="Ellips 13">
            <a:extLst>
              <a:ext uri="{FF2B5EF4-FFF2-40B4-BE49-F238E27FC236}">
                <a16:creationId xmlns:a16="http://schemas.microsoft.com/office/drawing/2014/main" id="{CC83CF28-9B77-4F82-9F52-05FB313746FE}"/>
              </a:ext>
            </a:extLst>
          </p:cNvPr>
          <p:cNvSpPr/>
          <p:nvPr/>
        </p:nvSpPr>
        <p:spPr>
          <a:xfrm>
            <a:off x="5478625" y="5229052"/>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Ellips 14">
            <a:extLst>
              <a:ext uri="{FF2B5EF4-FFF2-40B4-BE49-F238E27FC236}">
                <a16:creationId xmlns:a16="http://schemas.microsoft.com/office/drawing/2014/main" id="{801B2C88-36B9-486B-9468-F16139E83052}"/>
              </a:ext>
            </a:extLst>
          </p:cNvPr>
          <p:cNvSpPr/>
          <p:nvPr/>
        </p:nvSpPr>
        <p:spPr>
          <a:xfrm>
            <a:off x="7173531" y="5026578"/>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Ellips 15">
            <a:extLst>
              <a:ext uri="{FF2B5EF4-FFF2-40B4-BE49-F238E27FC236}">
                <a16:creationId xmlns:a16="http://schemas.microsoft.com/office/drawing/2014/main" id="{677EAAAD-088C-46A6-A080-A3DE0F465855}"/>
              </a:ext>
            </a:extLst>
          </p:cNvPr>
          <p:cNvSpPr/>
          <p:nvPr/>
        </p:nvSpPr>
        <p:spPr>
          <a:xfrm>
            <a:off x="8310623" y="4342029"/>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bject 4">
            <a:extLst>
              <a:ext uri="{FF2B5EF4-FFF2-40B4-BE49-F238E27FC236}">
                <a16:creationId xmlns:a16="http://schemas.microsoft.com/office/drawing/2014/main" id="{7ACE6446-D7BD-45CC-9745-3479462B9791}"/>
              </a:ext>
            </a:extLst>
          </p:cNvPr>
          <p:cNvSpPr txBox="1"/>
          <p:nvPr/>
        </p:nvSpPr>
        <p:spPr>
          <a:xfrm>
            <a:off x="203200" y="6365718"/>
            <a:ext cx="5385600" cy="330005"/>
          </a:xfrm>
          <a:prstGeom prst="rect">
            <a:avLst/>
          </a:prstGeom>
          <a:effectLst/>
        </p:spPr>
        <p:txBody>
          <a:bodyPr vert="horz" wrap="square" lIns="0" tIns="98213" rIns="0" bIns="0" rtlCol="0">
            <a:spAutoFit/>
          </a:bodyPr>
          <a:lstStyle/>
          <a:p>
            <a:pPr marL="16933" marR="56725" lvl="0" indent="0" algn="l" defTabSz="914400" rtl="0" eaLnBrk="1" fontAlgn="auto" latinLnBrk="0" hangingPunct="1">
              <a:lnSpc>
                <a:spcPts val="933"/>
              </a:lnSpc>
              <a:spcBef>
                <a:spcPts val="0"/>
              </a:spcBef>
              <a:spcAft>
                <a:spcPts val="0"/>
              </a:spcAft>
              <a:buClrTx/>
              <a:buSzTx/>
              <a:buFontTx/>
              <a:buNone/>
              <a:tabLst/>
              <a:defRPr/>
            </a:pPr>
            <a:r>
              <a:rPr kumimoji="0" lang="sv-SE" sz="800" b="1" i="0" u="none" strike="noStrike" kern="1200" cap="none" spc="-7" normalizeH="0" baseline="0" noProof="0" dirty="0">
                <a:ln>
                  <a:noFill/>
                </a:ln>
                <a:solidFill>
                  <a:prstClr val="white"/>
                </a:solidFill>
                <a:effectLst/>
                <a:uLnTx/>
                <a:uFillTx/>
                <a:latin typeface="Gill Sans MT" charset="0"/>
                <a:ea typeface="Gill Sans MT" charset="0"/>
                <a:cs typeface="Gill Sans MT" charset="0"/>
              </a:rPr>
              <a:t>GOOGLE EARTH</a:t>
            </a:r>
          </a:p>
          <a:p>
            <a:pPr marL="16933" marR="56725" lvl="0" indent="0" algn="l" defTabSz="914400" rtl="0" eaLnBrk="1" fontAlgn="auto" latinLnBrk="0" hangingPunct="1">
              <a:lnSpc>
                <a:spcPts val="933"/>
              </a:lnSpc>
              <a:spcBef>
                <a:spcPts val="0"/>
              </a:spcBef>
              <a:spcAft>
                <a:spcPts val="0"/>
              </a:spcAft>
              <a:buClrTx/>
              <a:buSzTx/>
              <a:buFontTx/>
              <a:buNone/>
              <a:tabLst/>
              <a:defRPr/>
            </a:pPr>
            <a:r>
              <a:rPr kumimoji="0" lang="sv-SE" sz="800" b="0" i="0" u="none" strike="noStrike" kern="1200" cap="none" spc="-7" normalizeH="0" baseline="0" noProof="0" dirty="0">
                <a:ln>
                  <a:noFill/>
                </a:ln>
                <a:solidFill>
                  <a:prstClr val="white"/>
                </a:solidFill>
                <a:effectLst/>
                <a:uLnTx/>
                <a:uFillTx/>
                <a:latin typeface="Gill Sans MT" charset="0"/>
                <a:ea typeface="Gill Sans MT" charset="0"/>
                <a:cs typeface="Gill Sans MT" charset="0"/>
              </a:rPr>
              <a:t>IMAGE © 2018 DIGITAL GLOBE</a:t>
            </a:r>
            <a:endParaRPr kumimoji="0" lang="sv-SE" sz="800" b="0" i="0" u="none" strike="noStrike" kern="1200" cap="none" spc="0" normalizeH="0" baseline="0" noProof="0" dirty="0">
              <a:ln>
                <a:noFill/>
              </a:ln>
              <a:solidFill>
                <a:prstClr val="white"/>
              </a:solidFill>
              <a:effectLst/>
              <a:uLnTx/>
              <a:uFillTx/>
              <a:latin typeface="Gill Sans MT" charset="0"/>
              <a:ea typeface="Gill Sans MT" charset="0"/>
              <a:cs typeface="Gill Sans MT" charset="0"/>
            </a:endParaRPr>
          </a:p>
        </p:txBody>
      </p:sp>
      <p:sp>
        <p:nvSpPr>
          <p:cNvPr id="2" name="Ellips 1">
            <a:extLst>
              <a:ext uri="{FF2B5EF4-FFF2-40B4-BE49-F238E27FC236}">
                <a16:creationId xmlns:a16="http://schemas.microsoft.com/office/drawing/2014/main" id="{529D1CF0-141E-ACA2-688D-A2A20E89D6DC}"/>
              </a:ext>
            </a:extLst>
          </p:cNvPr>
          <p:cNvSpPr/>
          <p:nvPr/>
        </p:nvSpPr>
        <p:spPr>
          <a:xfrm>
            <a:off x="1335207" y="1627421"/>
            <a:ext cx="297454" cy="29745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Ellips 3">
            <a:extLst>
              <a:ext uri="{FF2B5EF4-FFF2-40B4-BE49-F238E27FC236}">
                <a16:creationId xmlns:a16="http://schemas.microsoft.com/office/drawing/2014/main" id="{6D050C17-62A6-A809-7215-8B08B3AC0366}"/>
              </a:ext>
            </a:extLst>
          </p:cNvPr>
          <p:cNvSpPr/>
          <p:nvPr/>
        </p:nvSpPr>
        <p:spPr>
          <a:xfrm>
            <a:off x="2648195" y="3926261"/>
            <a:ext cx="297454" cy="29745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Ellips 5">
            <a:extLst>
              <a:ext uri="{FF2B5EF4-FFF2-40B4-BE49-F238E27FC236}">
                <a16:creationId xmlns:a16="http://schemas.microsoft.com/office/drawing/2014/main" id="{5FE8AE8F-1CC5-96D9-8739-580B6C682F19}"/>
              </a:ext>
            </a:extLst>
          </p:cNvPr>
          <p:cNvSpPr/>
          <p:nvPr/>
        </p:nvSpPr>
        <p:spPr>
          <a:xfrm>
            <a:off x="3031058" y="5139539"/>
            <a:ext cx="297454" cy="29745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5" name="Frihandsfigur: Form 44">
            <a:extLst>
              <a:ext uri="{FF2B5EF4-FFF2-40B4-BE49-F238E27FC236}">
                <a16:creationId xmlns:a16="http://schemas.microsoft.com/office/drawing/2014/main" id="{48478B98-DAEE-6CB9-87AD-576CDBC48627}"/>
              </a:ext>
            </a:extLst>
          </p:cNvPr>
          <p:cNvSpPr/>
          <p:nvPr/>
        </p:nvSpPr>
        <p:spPr>
          <a:xfrm>
            <a:off x="1610387" y="1841403"/>
            <a:ext cx="1158240" cy="2113280"/>
          </a:xfrm>
          <a:custGeom>
            <a:avLst/>
            <a:gdLst>
              <a:gd name="connsiteX0" fmla="*/ 0 w 1158240"/>
              <a:gd name="connsiteY0" fmla="*/ 0 h 2113280"/>
              <a:gd name="connsiteX1" fmla="*/ 955040 w 1158240"/>
              <a:gd name="connsiteY1" fmla="*/ 467360 h 2113280"/>
              <a:gd name="connsiteX2" fmla="*/ 1158240 w 1158240"/>
              <a:gd name="connsiteY2" fmla="*/ 2113280 h 2113280"/>
            </a:gdLst>
            <a:ahLst/>
            <a:cxnLst>
              <a:cxn ang="0">
                <a:pos x="connsiteX0" y="connsiteY0"/>
              </a:cxn>
              <a:cxn ang="0">
                <a:pos x="connsiteX1" y="connsiteY1"/>
              </a:cxn>
              <a:cxn ang="0">
                <a:pos x="connsiteX2" y="connsiteY2"/>
              </a:cxn>
            </a:cxnLst>
            <a:rect l="l" t="t" r="r" b="b"/>
            <a:pathLst>
              <a:path w="1158240" h="2113280">
                <a:moveTo>
                  <a:pt x="0" y="0"/>
                </a:moveTo>
                <a:cubicBezTo>
                  <a:pt x="381000" y="57573"/>
                  <a:pt x="762000" y="115147"/>
                  <a:pt x="955040" y="467360"/>
                </a:cubicBezTo>
                <a:cubicBezTo>
                  <a:pt x="1148080" y="819573"/>
                  <a:pt x="1153160" y="1466426"/>
                  <a:pt x="1158240" y="2113280"/>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6" name="Frihandsfigur: Form 45">
            <a:extLst>
              <a:ext uri="{FF2B5EF4-FFF2-40B4-BE49-F238E27FC236}">
                <a16:creationId xmlns:a16="http://schemas.microsoft.com/office/drawing/2014/main" id="{7857BF3C-D804-2779-433B-30769D21534E}"/>
              </a:ext>
            </a:extLst>
          </p:cNvPr>
          <p:cNvSpPr/>
          <p:nvPr/>
        </p:nvSpPr>
        <p:spPr>
          <a:xfrm>
            <a:off x="2810933" y="4233333"/>
            <a:ext cx="270112" cy="947744"/>
          </a:xfrm>
          <a:custGeom>
            <a:avLst/>
            <a:gdLst>
              <a:gd name="connsiteX0" fmla="*/ 0 w 310806"/>
              <a:gd name="connsiteY0" fmla="*/ 0 h 986021"/>
              <a:gd name="connsiteX1" fmla="*/ 88054 w 310806"/>
              <a:gd name="connsiteY1" fmla="*/ 657014 h 986021"/>
              <a:gd name="connsiteX2" fmla="*/ 291254 w 310806"/>
              <a:gd name="connsiteY2" fmla="*/ 955040 h 986021"/>
              <a:gd name="connsiteX3" fmla="*/ 291254 w 310806"/>
              <a:gd name="connsiteY3" fmla="*/ 961814 h 986021"/>
              <a:gd name="connsiteX0" fmla="*/ 0 w 304819"/>
              <a:gd name="connsiteY0" fmla="*/ 0 h 975739"/>
              <a:gd name="connsiteX1" fmla="*/ 88054 w 304819"/>
              <a:gd name="connsiteY1" fmla="*/ 657014 h 975739"/>
              <a:gd name="connsiteX2" fmla="*/ 291254 w 304819"/>
              <a:gd name="connsiteY2" fmla="*/ 955040 h 975739"/>
              <a:gd name="connsiteX3" fmla="*/ 270022 w 304819"/>
              <a:gd name="connsiteY3" fmla="*/ 927876 h 975739"/>
              <a:gd name="connsiteX0" fmla="*/ 0 w 282237"/>
              <a:gd name="connsiteY0" fmla="*/ 0 h 949730"/>
              <a:gd name="connsiteX1" fmla="*/ 88054 w 282237"/>
              <a:gd name="connsiteY1" fmla="*/ 657014 h 949730"/>
              <a:gd name="connsiteX2" fmla="*/ 255867 w 282237"/>
              <a:gd name="connsiteY2" fmla="*/ 916860 h 949730"/>
              <a:gd name="connsiteX3" fmla="*/ 270022 w 282237"/>
              <a:gd name="connsiteY3" fmla="*/ 927876 h 949730"/>
            </a:gdLst>
            <a:ahLst/>
            <a:cxnLst>
              <a:cxn ang="0">
                <a:pos x="connsiteX0" y="connsiteY0"/>
              </a:cxn>
              <a:cxn ang="0">
                <a:pos x="connsiteX1" y="connsiteY1"/>
              </a:cxn>
              <a:cxn ang="0">
                <a:pos x="connsiteX2" y="connsiteY2"/>
              </a:cxn>
              <a:cxn ang="0">
                <a:pos x="connsiteX3" y="connsiteY3"/>
              </a:cxn>
            </a:cxnLst>
            <a:rect l="l" t="t" r="r" b="b"/>
            <a:pathLst>
              <a:path w="282237" h="949730">
                <a:moveTo>
                  <a:pt x="0" y="0"/>
                </a:moveTo>
                <a:cubicBezTo>
                  <a:pt x="19756" y="248920"/>
                  <a:pt x="45410" y="504204"/>
                  <a:pt x="88054" y="657014"/>
                </a:cubicBezTo>
                <a:cubicBezTo>
                  <a:pt x="130699" y="809824"/>
                  <a:pt x="222000" y="866060"/>
                  <a:pt x="255867" y="916860"/>
                </a:cubicBezTo>
                <a:cubicBezTo>
                  <a:pt x="289734" y="967660"/>
                  <a:pt x="286955" y="949889"/>
                  <a:pt x="270022" y="927876"/>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Frihandsfigur: Form 46">
            <a:extLst>
              <a:ext uri="{FF2B5EF4-FFF2-40B4-BE49-F238E27FC236}">
                <a16:creationId xmlns:a16="http://schemas.microsoft.com/office/drawing/2014/main" id="{0026AF2A-5845-AE8B-2A0E-A00E6C2D0211}"/>
              </a:ext>
            </a:extLst>
          </p:cNvPr>
          <p:cNvSpPr/>
          <p:nvPr/>
        </p:nvSpPr>
        <p:spPr>
          <a:xfrm>
            <a:off x="3264747" y="4450079"/>
            <a:ext cx="5161280" cy="1179190"/>
          </a:xfrm>
          <a:custGeom>
            <a:avLst/>
            <a:gdLst>
              <a:gd name="connsiteX0" fmla="*/ 0 w 5134187"/>
              <a:gd name="connsiteY0" fmla="*/ 948267 h 1192460"/>
              <a:gd name="connsiteX1" fmla="*/ 440267 w 5134187"/>
              <a:gd name="connsiteY1" fmla="*/ 1192107 h 1192460"/>
              <a:gd name="connsiteX2" fmla="*/ 2330027 w 5134187"/>
              <a:gd name="connsiteY2" fmla="*/ 900853 h 1192460"/>
              <a:gd name="connsiteX3" fmla="*/ 4003040 w 5134187"/>
              <a:gd name="connsiteY3" fmla="*/ 724747 h 1192460"/>
              <a:gd name="connsiteX4" fmla="*/ 4436533 w 5134187"/>
              <a:gd name="connsiteY4" fmla="*/ 643467 h 1192460"/>
              <a:gd name="connsiteX5" fmla="*/ 5134187 w 5134187"/>
              <a:gd name="connsiteY5" fmla="*/ 0 h 1192460"/>
              <a:gd name="connsiteX6" fmla="*/ 5134187 w 5134187"/>
              <a:gd name="connsiteY6" fmla="*/ 0 h 1192460"/>
              <a:gd name="connsiteX0" fmla="*/ 0 w 5134187"/>
              <a:gd name="connsiteY0" fmla="*/ 948267 h 1185706"/>
              <a:gd name="connsiteX1" fmla="*/ 724747 w 5134187"/>
              <a:gd name="connsiteY1" fmla="*/ 1185334 h 1185706"/>
              <a:gd name="connsiteX2" fmla="*/ 2330027 w 5134187"/>
              <a:gd name="connsiteY2" fmla="*/ 900853 h 1185706"/>
              <a:gd name="connsiteX3" fmla="*/ 4003040 w 5134187"/>
              <a:gd name="connsiteY3" fmla="*/ 724747 h 1185706"/>
              <a:gd name="connsiteX4" fmla="*/ 4436533 w 5134187"/>
              <a:gd name="connsiteY4" fmla="*/ 643467 h 1185706"/>
              <a:gd name="connsiteX5" fmla="*/ 5134187 w 5134187"/>
              <a:gd name="connsiteY5" fmla="*/ 0 h 1185706"/>
              <a:gd name="connsiteX6" fmla="*/ 5134187 w 5134187"/>
              <a:gd name="connsiteY6" fmla="*/ 0 h 1185706"/>
              <a:gd name="connsiteX0" fmla="*/ 0 w 5134187"/>
              <a:gd name="connsiteY0" fmla="*/ 948267 h 1185706"/>
              <a:gd name="connsiteX1" fmla="*/ 724747 w 5134187"/>
              <a:gd name="connsiteY1" fmla="*/ 1185334 h 1185706"/>
              <a:gd name="connsiteX2" fmla="*/ 2330027 w 5134187"/>
              <a:gd name="connsiteY2" fmla="*/ 900853 h 1185706"/>
              <a:gd name="connsiteX3" fmla="*/ 4003040 w 5134187"/>
              <a:gd name="connsiteY3" fmla="*/ 724747 h 1185706"/>
              <a:gd name="connsiteX4" fmla="*/ 4511039 w 5134187"/>
              <a:gd name="connsiteY4" fmla="*/ 568961 h 1185706"/>
              <a:gd name="connsiteX5" fmla="*/ 5134187 w 5134187"/>
              <a:gd name="connsiteY5" fmla="*/ 0 h 1185706"/>
              <a:gd name="connsiteX6" fmla="*/ 5134187 w 5134187"/>
              <a:gd name="connsiteY6" fmla="*/ 0 h 1185706"/>
              <a:gd name="connsiteX0" fmla="*/ 0 w 5161280"/>
              <a:gd name="connsiteY0" fmla="*/ 961813 h 1185998"/>
              <a:gd name="connsiteX1" fmla="*/ 751840 w 5161280"/>
              <a:gd name="connsiteY1" fmla="*/ 1185334 h 1185998"/>
              <a:gd name="connsiteX2" fmla="*/ 2357120 w 5161280"/>
              <a:gd name="connsiteY2" fmla="*/ 900853 h 1185998"/>
              <a:gd name="connsiteX3" fmla="*/ 4030133 w 5161280"/>
              <a:gd name="connsiteY3" fmla="*/ 724747 h 1185998"/>
              <a:gd name="connsiteX4" fmla="*/ 4538132 w 5161280"/>
              <a:gd name="connsiteY4" fmla="*/ 568961 h 1185998"/>
              <a:gd name="connsiteX5" fmla="*/ 5161280 w 5161280"/>
              <a:gd name="connsiteY5" fmla="*/ 0 h 1185998"/>
              <a:gd name="connsiteX6" fmla="*/ 5161280 w 5161280"/>
              <a:gd name="connsiteY6" fmla="*/ 0 h 1185998"/>
              <a:gd name="connsiteX0" fmla="*/ 0 w 5161280"/>
              <a:gd name="connsiteY0" fmla="*/ 961813 h 1179265"/>
              <a:gd name="connsiteX1" fmla="*/ 839894 w 5161280"/>
              <a:gd name="connsiteY1" fmla="*/ 1178561 h 1179265"/>
              <a:gd name="connsiteX2" fmla="*/ 2357120 w 5161280"/>
              <a:gd name="connsiteY2" fmla="*/ 900853 h 1179265"/>
              <a:gd name="connsiteX3" fmla="*/ 4030133 w 5161280"/>
              <a:gd name="connsiteY3" fmla="*/ 724747 h 1179265"/>
              <a:gd name="connsiteX4" fmla="*/ 4538132 w 5161280"/>
              <a:gd name="connsiteY4" fmla="*/ 568961 h 1179265"/>
              <a:gd name="connsiteX5" fmla="*/ 5161280 w 5161280"/>
              <a:gd name="connsiteY5" fmla="*/ 0 h 1179265"/>
              <a:gd name="connsiteX6" fmla="*/ 5161280 w 5161280"/>
              <a:gd name="connsiteY6" fmla="*/ 0 h 1179265"/>
              <a:gd name="connsiteX0" fmla="*/ 0 w 5161280"/>
              <a:gd name="connsiteY0" fmla="*/ 961813 h 1179190"/>
              <a:gd name="connsiteX1" fmla="*/ 839894 w 5161280"/>
              <a:gd name="connsiteY1" fmla="*/ 1178561 h 1179190"/>
              <a:gd name="connsiteX2" fmla="*/ 2357120 w 5161280"/>
              <a:gd name="connsiteY2" fmla="*/ 900853 h 1179190"/>
              <a:gd name="connsiteX3" fmla="*/ 4030133 w 5161280"/>
              <a:gd name="connsiteY3" fmla="*/ 724747 h 1179190"/>
              <a:gd name="connsiteX4" fmla="*/ 4538132 w 5161280"/>
              <a:gd name="connsiteY4" fmla="*/ 568961 h 1179190"/>
              <a:gd name="connsiteX5" fmla="*/ 5161280 w 5161280"/>
              <a:gd name="connsiteY5" fmla="*/ 0 h 1179190"/>
              <a:gd name="connsiteX6" fmla="*/ 5161280 w 5161280"/>
              <a:gd name="connsiteY6" fmla="*/ 0 h 117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1280" h="1179190">
                <a:moveTo>
                  <a:pt x="0" y="961813"/>
                </a:moveTo>
                <a:cubicBezTo>
                  <a:pt x="154658" y="1074137"/>
                  <a:pt x="447041" y="1188721"/>
                  <a:pt x="839894" y="1178561"/>
                </a:cubicBezTo>
                <a:cubicBezTo>
                  <a:pt x="1232747" y="1168401"/>
                  <a:pt x="1825414" y="976489"/>
                  <a:pt x="2357120" y="900853"/>
                </a:cubicBezTo>
                <a:cubicBezTo>
                  <a:pt x="2888826" y="825217"/>
                  <a:pt x="3666631" y="780062"/>
                  <a:pt x="4030133" y="724747"/>
                </a:cubicBezTo>
                <a:cubicBezTo>
                  <a:pt x="4393635" y="669432"/>
                  <a:pt x="4349608" y="689752"/>
                  <a:pt x="4538132" y="568961"/>
                </a:cubicBezTo>
                <a:cubicBezTo>
                  <a:pt x="4726656" y="448170"/>
                  <a:pt x="5161280" y="0"/>
                  <a:pt x="5161280" y="0"/>
                </a:cubicBezTo>
                <a:lnTo>
                  <a:pt x="5161280" y="0"/>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Frihandsfigur: Form 47">
            <a:extLst>
              <a:ext uri="{FF2B5EF4-FFF2-40B4-BE49-F238E27FC236}">
                <a16:creationId xmlns:a16="http://schemas.microsoft.com/office/drawing/2014/main" id="{19E47C70-1C88-5293-77BB-E1FBBB1021C1}"/>
              </a:ext>
            </a:extLst>
          </p:cNvPr>
          <p:cNvSpPr/>
          <p:nvPr/>
        </p:nvSpPr>
        <p:spPr>
          <a:xfrm>
            <a:off x="2316480" y="4837006"/>
            <a:ext cx="566421" cy="2119207"/>
          </a:xfrm>
          <a:custGeom>
            <a:avLst/>
            <a:gdLst>
              <a:gd name="connsiteX0" fmla="*/ 562187 w 562187"/>
              <a:gd name="connsiteY0" fmla="*/ 0 h 2106506"/>
              <a:gd name="connsiteX1" fmla="*/ 406400 w 562187"/>
              <a:gd name="connsiteY1" fmla="*/ 1205653 h 2106506"/>
              <a:gd name="connsiteX2" fmla="*/ 0 w 562187"/>
              <a:gd name="connsiteY2" fmla="*/ 2106506 h 2106506"/>
              <a:gd name="connsiteX0" fmla="*/ 566421 w 566421"/>
              <a:gd name="connsiteY0" fmla="*/ 0 h 2148840"/>
              <a:gd name="connsiteX1" fmla="*/ 406400 w 566421"/>
              <a:gd name="connsiteY1" fmla="*/ 1247987 h 2148840"/>
              <a:gd name="connsiteX2" fmla="*/ 0 w 566421"/>
              <a:gd name="connsiteY2" fmla="*/ 2148840 h 2148840"/>
              <a:gd name="connsiteX0" fmla="*/ 566421 w 566421"/>
              <a:gd name="connsiteY0" fmla="*/ 0 h 2148840"/>
              <a:gd name="connsiteX1" fmla="*/ 406400 w 566421"/>
              <a:gd name="connsiteY1" fmla="*/ 1247987 h 2148840"/>
              <a:gd name="connsiteX2" fmla="*/ 0 w 566421"/>
              <a:gd name="connsiteY2" fmla="*/ 2148840 h 2148840"/>
              <a:gd name="connsiteX0" fmla="*/ 566421 w 566421"/>
              <a:gd name="connsiteY0" fmla="*/ 0 h 2119207"/>
              <a:gd name="connsiteX1" fmla="*/ 406400 w 566421"/>
              <a:gd name="connsiteY1" fmla="*/ 1218354 h 2119207"/>
              <a:gd name="connsiteX2" fmla="*/ 0 w 566421"/>
              <a:gd name="connsiteY2" fmla="*/ 2119207 h 2119207"/>
            </a:gdLst>
            <a:ahLst/>
            <a:cxnLst>
              <a:cxn ang="0">
                <a:pos x="connsiteX0" y="connsiteY0"/>
              </a:cxn>
              <a:cxn ang="0">
                <a:pos x="connsiteX1" y="connsiteY1"/>
              </a:cxn>
              <a:cxn ang="0">
                <a:pos x="connsiteX2" y="connsiteY2"/>
              </a:cxn>
            </a:cxnLst>
            <a:rect l="l" t="t" r="r" b="b"/>
            <a:pathLst>
              <a:path w="566421" h="2119207">
                <a:moveTo>
                  <a:pt x="566421" y="0"/>
                </a:moveTo>
                <a:cubicBezTo>
                  <a:pt x="565010" y="461150"/>
                  <a:pt x="500098" y="867270"/>
                  <a:pt x="406400" y="1218354"/>
                </a:cubicBezTo>
                <a:cubicBezTo>
                  <a:pt x="312702" y="1569438"/>
                  <a:pt x="156351" y="1844322"/>
                  <a:pt x="0" y="2119207"/>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Ellips 17">
            <a:extLst>
              <a:ext uri="{FF2B5EF4-FFF2-40B4-BE49-F238E27FC236}">
                <a16:creationId xmlns:a16="http://schemas.microsoft.com/office/drawing/2014/main" id="{20E217C8-33CE-461F-CE83-D85793CE23A1}"/>
              </a:ext>
            </a:extLst>
          </p:cNvPr>
          <p:cNvSpPr/>
          <p:nvPr/>
        </p:nvSpPr>
        <p:spPr>
          <a:xfrm>
            <a:off x="5440073" y="5217293"/>
            <a:ext cx="297454" cy="297454"/>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Ellips 18">
            <a:extLst>
              <a:ext uri="{FF2B5EF4-FFF2-40B4-BE49-F238E27FC236}">
                <a16:creationId xmlns:a16="http://schemas.microsoft.com/office/drawing/2014/main" id="{E81F042F-F88D-4506-9BA7-D3A92FF47918}"/>
              </a:ext>
            </a:extLst>
          </p:cNvPr>
          <p:cNvSpPr/>
          <p:nvPr/>
        </p:nvSpPr>
        <p:spPr>
          <a:xfrm>
            <a:off x="7149523" y="5002570"/>
            <a:ext cx="297454" cy="297454"/>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Ellips 19">
            <a:extLst>
              <a:ext uri="{FF2B5EF4-FFF2-40B4-BE49-F238E27FC236}">
                <a16:creationId xmlns:a16="http://schemas.microsoft.com/office/drawing/2014/main" id="{9BC811CD-5CE4-BAC3-3BE8-9345C4BEA31A}"/>
              </a:ext>
            </a:extLst>
          </p:cNvPr>
          <p:cNvSpPr/>
          <p:nvPr/>
        </p:nvSpPr>
        <p:spPr>
          <a:xfrm>
            <a:off x="8275277" y="4300325"/>
            <a:ext cx="297454" cy="297454"/>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textruta 2">
            <a:extLst>
              <a:ext uri="{FF2B5EF4-FFF2-40B4-BE49-F238E27FC236}">
                <a16:creationId xmlns:a16="http://schemas.microsoft.com/office/drawing/2014/main" id="{F2A80857-92BA-7E9B-9925-0BFE3935E426}"/>
              </a:ext>
            </a:extLst>
          </p:cNvPr>
          <p:cNvSpPr txBox="1"/>
          <p:nvPr/>
        </p:nvSpPr>
        <p:spPr>
          <a:xfrm>
            <a:off x="5753980" y="1297829"/>
            <a:ext cx="6167802" cy="1569660"/>
          </a:xfrm>
          <a:prstGeom prst="rect">
            <a:avLst/>
          </a:prstGeom>
          <a:noFill/>
        </p:spPr>
        <p:txBody>
          <a:bodyPr wrap="square">
            <a:spAutoFit/>
          </a:bodyPr>
          <a:lstStyle/>
          <a:p>
            <a:pPr marL="0" indent="0">
              <a:buNone/>
            </a:pPr>
            <a:r>
              <a:rPr lang="sv-SE" sz="2400" b="1" dirty="0">
                <a:solidFill>
                  <a:schemeClr val="bg1"/>
                </a:solidFill>
                <a:latin typeface="Gill Sans MT" panose="020B0502020104020203" pitchFamily="34" charset="0"/>
              </a:rPr>
              <a:t>Förlängning av tunnelbanans blå linje:</a:t>
            </a:r>
            <a:br>
              <a:rPr lang="sv-SE" sz="2400" b="1" dirty="0">
                <a:solidFill>
                  <a:schemeClr val="bg1"/>
                </a:solidFill>
                <a:latin typeface="Gill Sans MT" panose="020B0502020104020203" pitchFamily="34" charset="0"/>
              </a:rPr>
            </a:br>
            <a:r>
              <a:rPr lang="sv-SE" sz="2400" b="1" dirty="0">
                <a:solidFill>
                  <a:schemeClr val="bg1"/>
                </a:solidFill>
                <a:latin typeface="Gill Sans MT" panose="020B0502020104020203" pitchFamily="34" charset="0"/>
              </a:rPr>
              <a:t>Nacka– T-centralen på 12 minuter. </a:t>
            </a:r>
          </a:p>
          <a:p>
            <a:pPr marL="0" indent="0">
              <a:buNone/>
            </a:pPr>
            <a:r>
              <a:rPr lang="sv-SE" sz="2400" b="1" dirty="0">
                <a:solidFill>
                  <a:schemeClr val="bg1"/>
                </a:solidFill>
                <a:latin typeface="Gill Sans MT" panose="020B0502020104020203" pitchFamily="34" charset="0"/>
              </a:rPr>
              <a:t>Tre nya stationer byggs i Nacka och </a:t>
            </a:r>
            <a:br>
              <a:rPr lang="sv-SE" sz="2400" b="1" dirty="0">
                <a:solidFill>
                  <a:schemeClr val="bg1"/>
                </a:solidFill>
                <a:latin typeface="Gill Sans MT" panose="020B0502020104020203" pitchFamily="34" charset="0"/>
              </a:rPr>
            </a:br>
            <a:r>
              <a:rPr lang="sv-SE" sz="2400" b="1" dirty="0">
                <a:solidFill>
                  <a:schemeClr val="bg1"/>
                </a:solidFill>
                <a:latin typeface="Gill Sans MT" panose="020B0502020104020203" pitchFamily="34" charset="0"/>
              </a:rPr>
              <a:t>två i Stockholm.</a:t>
            </a:r>
          </a:p>
        </p:txBody>
      </p:sp>
    </p:spTree>
    <p:extLst>
      <p:ext uri="{BB962C8B-B14F-4D97-AF65-F5344CB8AC3E}">
        <p14:creationId xmlns:p14="http://schemas.microsoft.com/office/powerpoint/2010/main" val="3734092877"/>
      </p:ext>
    </p:extLst>
  </p:cSld>
  <p:clrMapOvr>
    <a:masterClrMapping/>
  </p:clrMapOvr>
  <p:transition spd="slow" advClick="0" advTm="7254">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C10AAD-E307-48BE-A20C-5680837E7100}"/>
              </a:ext>
            </a:extLst>
          </p:cNvPr>
          <p:cNvSpPr>
            <a:spLocks noGrp="1"/>
          </p:cNvSpPr>
          <p:nvPr>
            <p:ph type="title"/>
          </p:nvPr>
        </p:nvSpPr>
        <p:spPr/>
        <p:txBody>
          <a:bodyPr/>
          <a:lstStyle/>
          <a:p>
            <a:r>
              <a:rPr lang="sv-SE" dirty="0"/>
              <a:t>Framtidstro 2030</a:t>
            </a:r>
          </a:p>
        </p:txBody>
      </p:sp>
      <p:sp>
        <p:nvSpPr>
          <p:cNvPr id="5" name="Platshållare för text 4">
            <a:extLst>
              <a:ext uri="{FF2B5EF4-FFF2-40B4-BE49-F238E27FC236}">
                <a16:creationId xmlns:a16="http://schemas.microsoft.com/office/drawing/2014/main" id="{04B3C492-33F5-4DBF-AD9C-40D4AFB0C2A0}"/>
              </a:ext>
            </a:extLst>
          </p:cNvPr>
          <p:cNvSpPr>
            <a:spLocks noGrp="1"/>
          </p:cNvSpPr>
          <p:nvPr>
            <p:ph type="body" sz="quarter" idx="17"/>
          </p:nvPr>
        </p:nvSpPr>
        <p:spPr/>
        <p:txBody>
          <a:bodyPr/>
          <a:lstStyle/>
          <a:p>
            <a:endParaRPr lang="sv-SE"/>
          </a:p>
        </p:txBody>
      </p:sp>
      <p:sp>
        <p:nvSpPr>
          <p:cNvPr id="6" name="Platshållare för text 5">
            <a:extLst>
              <a:ext uri="{FF2B5EF4-FFF2-40B4-BE49-F238E27FC236}">
                <a16:creationId xmlns:a16="http://schemas.microsoft.com/office/drawing/2014/main" id="{9D036B34-87E7-4A72-89AA-7515070A47D2}"/>
              </a:ext>
            </a:extLst>
          </p:cNvPr>
          <p:cNvSpPr>
            <a:spLocks noGrp="1"/>
          </p:cNvSpPr>
          <p:nvPr>
            <p:ph type="body" sz="quarter" idx="19"/>
          </p:nvPr>
        </p:nvSpPr>
        <p:spPr>
          <a:xfrm>
            <a:off x="655068" y="2829610"/>
            <a:ext cx="5795514" cy="2921358"/>
          </a:xfrm>
        </p:spPr>
        <p:txBody>
          <a:bodyPr/>
          <a:lstStyle/>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118 000 Nackabor.</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Lokala centrum förnyas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och utvecklas.</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Tunnelbanan förlängs till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Nacka med tre nya stationer.</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Trafik och infrastruktur byggs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ut hållbart och långsiktigt.</a:t>
            </a:r>
          </a:p>
        </p:txBody>
      </p:sp>
    </p:spTree>
    <p:extLst>
      <p:ext uri="{BB962C8B-B14F-4D97-AF65-F5344CB8AC3E}">
        <p14:creationId xmlns:p14="http://schemas.microsoft.com/office/powerpoint/2010/main" val="3766932816"/>
      </p:ext>
    </p:extLst>
  </p:cSld>
  <p:clrMapOvr>
    <a:masterClrMapping/>
  </p:clrMapOvr>
  <p:transition spd="slow" advClick="0" advTm="9098">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6DC328-BDD7-4699-AE68-801968CF37E7}"/>
              </a:ext>
            </a:extLst>
          </p:cNvPr>
          <p:cNvSpPr>
            <a:spLocks noGrp="1"/>
          </p:cNvSpPr>
          <p:nvPr>
            <p:ph type="title"/>
          </p:nvPr>
        </p:nvSpPr>
        <p:spPr/>
        <p:txBody>
          <a:bodyPr>
            <a:normAutofit/>
          </a:bodyPr>
          <a:lstStyle/>
          <a:p>
            <a:r>
              <a:rPr lang="sv-SE" sz="4200" dirty="0">
                <a:solidFill>
                  <a:schemeClr val="bg1"/>
                </a:solidFill>
              </a:rPr>
              <a:t>Nacka bästa cykelkommun </a:t>
            </a:r>
            <a:br>
              <a:rPr lang="sv-SE" sz="4200" dirty="0">
                <a:solidFill>
                  <a:schemeClr val="bg1"/>
                </a:solidFill>
              </a:rPr>
            </a:br>
            <a:r>
              <a:rPr lang="sv-SE" sz="4200" dirty="0">
                <a:solidFill>
                  <a:schemeClr val="bg1"/>
                </a:solidFill>
              </a:rPr>
              <a:t>i regionen 2021 oc</a:t>
            </a:r>
            <a:r>
              <a:rPr lang="sv-SE" sz="4200" dirty="0"/>
              <a:t>h 2022 </a:t>
            </a:r>
          </a:p>
        </p:txBody>
      </p:sp>
    </p:spTree>
    <p:extLst>
      <p:ext uri="{BB962C8B-B14F-4D97-AF65-F5344CB8AC3E}">
        <p14:creationId xmlns:p14="http://schemas.microsoft.com/office/powerpoint/2010/main" val="909866113"/>
      </p:ext>
    </p:extLst>
  </p:cSld>
  <p:clrMapOvr>
    <a:masterClrMapping/>
  </p:clrMapOvr>
  <p:transition spd="slow" advClick="0" advTm="5537">
    <p:wipe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15D97D41-3B02-DCBA-4B57-679A6D5A44D9}"/>
              </a:ext>
            </a:extLst>
          </p:cNvPr>
          <p:cNvSpPr>
            <a:spLocks noGrp="1"/>
          </p:cNvSpPr>
          <p:nvPr>
            <p:ph type="title"/>
          </p:nvPr>
        </p:nvSpPr>
        <p:spPr/>
        <p:txBody>
          <a:bodyPr>
            <a:normAutofit/>
          </a:bodyPr>
          <a:lstStyle/>
          <a:p>
            <a:r>
              <a:rPr lang="sv-SE" sz="4200" dirty="0"/>
              <a:t>Första plats i agenda </a:t>
            </a:r>
            <a:br>
              <a:rPr lang="sv-SE" sz="4200" dirty="0"/>
            </a:br>
            <a:r>
              <a:rPr lang="sv-SE" sz="4200" dirty="0"/>
              <a:t>2030-hållbarhetsrankning 2024</a:t>
            </a:r>
          </a:p>
        </p:txBody>
      </p:sp>
    </p:spTree>
    <p:extLst>
      <p:ext uri="{BB962C8B-B14F-4D97-AF65-F5344CB8AC3E}">
        <p14:creationId xmlns:p14="http://schemas.microsoft.com/office/powerpoint/2010/main" val="2503539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91A5C3A-9DEE-489F-B004-DE0A53C707F5}"/>
              </a:ext>
            </a:extLst>
          </p:cNvPr>
          <p:cNvSpPr>
            <a:spLocks noGrp="1"/>
          </p:cNvSpPr>
          <p:nvPr>
            <p:ph type="title"/>
          </p:nvPr>
        </p:nvSpPr>
        <p:spPr>
          <a:xfrm>
            <a:off x="639793" y="500067"/>
            <a:ext cx="6687440" cy="2832680"/>
          </a:xfrm>
        </p:spPr>
        <p:txBody>
          <a:bodyPr>
            <a:normAutofit/>
          </a:bodyPr>
          <a:lstStyle/>
          <a:p>
            <a:r>
              <a:rPr lang="sv-SE" sz="4200" dirty="0"/>
              <a:t>platserna att ladda  bilen på blir fler</a:t>
            </a:r>
          </a:p>
        </p:txBody>
      </p:sp>
      <p:sp>
        <p:nvSpPr>
          <p:cNvPr id="17" name="Platshållare för text 16">
            <a:extLst>
              <a:ext uri="{FF2B5EF4-FFF2-40B4-BE49-F238E27FC236}">
                <a16:creationId xmlns:a16="http://schemas.microsoft.com/office/drawing/2014/main" id="{2EAC744B-F283-4FF3-9837-BD2D82CC3216}"/>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2467913788"/>
      </p:ext>
    </p:extLst>
  </p:cSld>
  <p:clrMapOvr>
    <a:masterClrMapping/>
  </p:clrMapOvr>
  <p:transition spd="slow" advClick="0" advTm="5245">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8E0D39-6ACE-4C3C-AB5A-A1B100A70D87}"/>
              </a:ext>
            </a:extLst>
          </p:cNvPr>
          <p:cNvSpPr>
            <a:spLocks noGrp="1"/>
          </p:cNvSpPr>
          <p:nvPr>
            <p:ph type="title"/>
          </p:nvPr>
        </p:nvSpPr>
        <p:spPr/>
        <p:txBody>
          <a:bodyPr>
            <a:noAutofit/>
          </a:bodyPr>
          <a:lstStyle/>
          <a:p>
            <a:pPr lvl="0"/>
            <a:r>
              <a:rPr lang="sv-SE" sz="4200" dirty="0"/>
              <a:t>Fler väljer att </a:t>
            </a:r>
            <a:br>
              <a:rPr lang="sv-SE" sz="4200" dirty="0"/>
            </a:br>
            <a:r>
              <a:rPr lang="sv-SE" sz="4200" dirty="0"/>
              <a:t>pendla med båt</a:t>
            </a:r>
          </a:p>
        </p:txBody>
      </p:sp>
      <p:sp>
        <p:nvSpPr>
          <p:cNvPr id="3" name="Platshållare för text 2">
            <a:extLst>
              <a:ext uri="{FF2B5EF4-FFF2-40B4-BE49-F238E27FC236}">
                <a16:creationId xmlns:a16="http://schemas.microsoft.com/office/drawing/2014/main" id="{8DDCB038-5BE7-EE85-316B-ED52F7772D28}"/>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620486997"/>
      </p:ext>
    </p:extLst>
  </p:cSld>
  <p:clrMapOvr>
    <a:masterClrMapping/>
  </p:clrMapOvr>
  <p:transition spd="slow" advClick="0" advTm="5677">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5A9161-BE72-4DFD-8D7B-274565AD079C}"/>
              </a:ext>
            </a:extLst>
          </p:cNvPr>
          <p:cNvSpPr>
            <a:spLocks noGrp="1"/>
          </p:cNvSpPr>
          <p:nvPr>
            <p:ph type="title"/>
          </p:nvPr>
        </p:nvSpPr>
        <p:spPr/>
        <p:txBody>
          <a:bodyPr>
            <a:normAutofit/>
          </a:bodyPr>
          <a:lstStyle/>
          <a:p>
            <a:r>
              <a:rPr lang="sv-SE" dirty="0"/>
              <a:t>Nacka i siffror</a:t>
            </a:r>
          </a:p>
        </p:txBody>
      </p:sp>
      <p:sp>
        <p:nvSpPr>
          <p:cNvPr id="5" name="Platshållare för text 4">
            <a:extLst>
              <a:ext uri="{FF2B5EF4-FFF2-40B4-BE49-F238E27FC236}">
                <a16:creationId xmlns:a16="http://schemas.microsoft.com/office/drawing/2014/main" id="{7DCDD99D-EDBC-4929-B26E-21E875326E38}"/>
              </a:ext>
            </a:extLst>
          </p:cNvPr>
          <p:cNvSpPr>
            <a:spLocks noGrp="1"/>
          </p:cNvSpPr>
          <p:nvPr>
            <p:ph type="body" sz="quarter" idx="19"/>
          </p:nvPr>
        </p:nvSpPr>
        <p:spPr>
          <a:xfrm>
            <a:off x="655067" y="2391508"/>
            <a:ext cx="6526317" cy="3240190"/>
          </a:xfrm>
        </p:spPr>
        <p:txBody>
          <a:bodyPr/>
          <a:lstStyle/>
          <a:p>
            <a:pPr marL="0" indent="0">
              <a:lnSpc>
                <a:spcPct val="100000"/>
              </a:lnSpc>
              <a:spcBef>
                <a:spcPts val="300"/>
              </a:spcBef>
              <a:buNone/>
            </a:pPr>
            <a:r>
              <a:rPr lang="sv-SE" dirty="0"/>
              <a:t>Nackabor: </a:t>
            </a:r>
            <a:r>
              <a:rPr lang="sv-SE" b="1" dirty="0"/>
              <a:t>112 112 </a:t>
            </a:r>
            <a:br>
              <a:rPr lang="sv-SE" b="1" dirty="0"/>
            </a:br>
            <a:r>
              <a:rPr lang="sv-SE" dirty="0"/>
              <a:t>Kommunyta: </a:t>
            </a:r>
            <a:r>
              <a:rPr lang="sv-SE" b="1" dirty="0"/>
              <a:t>128,8 km</a:t>
            </a:r>
            <a:r>
              <a:rPr lang="sv-SE" b="1" baseline="30000" dirty="0"/>
              <a:t>2</a:t>
            </a:r>
          </a:p>
          <a:p>
            <a:pPr marL="0" indent="0">
              <a:lnSpc>
                <a:spcPct val="100000"/>
              </a:lnSpc>
              <a:spcBef>
                <a:spcPts val="300"/>
              </a:spcBef>
              <a:buNone/>
            </a:pPr>
            <a:r>
              <a:rPr lang="sv-SE" dirty="0"/>
              <a:t>Kustlinje: </a:t>
            </a:r>
            <a:r>
              <a:rPr lang="sv-SE" b="1" dirty="0"/>
              <a:t>10 mil</a:t>
            </a:r>
          </a:p>
          <a:p>
            <a:pPr marL="0" indent="0">
              <a:lnSpc>
                <a:spcPct val="100000"/>
              </a:lnSpc>
              <a:spcBef>
                <a:spcPts val="300"/>
              </a:spcBef>
              <a:buNone/>
            </a:pPr>
            <a:r>
              <a:rPr lang="sv-SE" dirty="0"/>
              <a:t>Grönyta: </a:t>
            </a:r>
            <a:r>
              <a:rPr lang="sv-SE" b="1" dirty="0"/>
              <a:t>50 procent</a:t>
            </a:r>
          </a:p>
        </p:txBody>
      </p:sp>
      <p:sp>
        <p:nvSpPr>
          <p:cNvPr id="6" name="Rubrik 3">
            <a:extLst>
              <a:ext uri="{FF2B5EF4-FFF2-40B4-BE49-F238E27FC236}">
                <a16:creationId xmlns:a16="http://schemas.microsoft.com/office/drawing/2014/main" id="{D14DF8DC-1FC1-432E-B023-85A641CA6691}"/>
              </a:ext>
            </a:extLst>
          </p:cNvPr>
          <p:cNvSpPr txBox="1">
            <a:spLocks/>
          </p:cNvSpPr>
          <p:nvPr/>
        </p:nvSpPr>
        <p:spPr>
          <a:xfrm>
            <a:off x="639792" y="500067"/>
            <a:ext cx="10714007" cy="11334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lang="sv-SE" sz="4200" kern="1200" cap="all" baseline="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200" b="0" i="0" u="none" strike="noStrike" kern="1200" cap="all" spc="0" normalizeH="0" baseline="0" noProof="0">
              <a:ln>
                <a:noFill/>
              </a:ln>
              <a:solidFill>
                <a:prstClr val="white"/>
              </a:solidFill>
              <a:effectLst/>
              <a:uLnTx/>
              <a:uFillTx/>
              <a:latin typeface="Gill Sans MT"/>
              <a:ea typeface="+mj-ea"/>
              <a:cs typeface="+mj-cs"/>
            </a:endParaRPr>
          </a:p>
        </p:txBody>
      </p:sp>
    </p:spTree>
    <p:extLst>
      <p:ext uri="{BB962C8B-B14F-4D97-AF65-F5344CB8AC3E}">
        <p14:creationId xmlns:p14="http://schemas.microsoft.com/office/powerpoint/2010/main" val="2337451001"/>
      </p:ext>
    </p:extLst>
  </p:cSld>
  <p:clrMapOvr>
    <a:masterClrMapping/>
  </p:clrMapOvr>
  <p:transition spd="slow" advClick="0" advTm="6893">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151AE84-3CB6-4C9E-9A1C-4715508BD05D}"/>
              </a:ext>
            </a:extLst>
          </p:cNvPr>
          <p:cNvSpPr>
            <a:spLocks noGrp="1"/>
          </p:cNvSpPr>
          <p:nvPr>
            <p:ph type="title"/>
          </p:nvPr>
        </p:nvSpPr>
        <p:spPr/>
        <p:txBody>
          <a:bodyPr>
            <a:normAutofit/>
          </a:bodyPr>
          <a:lstStyle/>
          <a:p>
            <a:r>
              <a:rPr lang="sv-SE" dirty="0"/>
              <a:t>Nackas Fortsatta fokus</a:t>
            </a:r>
          </a:p>
        </p:txBody>
      </p:sp>
      <p:sp>
        <p:nvSpPr>
          <p:cNvPr id="4" name="Platshållare för text 3">
            <a:extLst>
              <a:ext uri="{FF2B5EF4-FFF2-40B4-BE49-F238E27FC236}">
                <a16:creationId xmlns:a16="http://schemas.microsoft.com/office/drawing/2014/main" id="{25027F77-CA89-4381-92AD-B9E51CC64DA4}"/>
              </a:ext>
            </a:extLst>
          </p:cNvPr>
          <p:cNvSpPr>
            <a:spLocks noGrp="1"/>
          </p:cNvSpPr>
          <p:nvPr>
            <p:ph type="body" sz="quarter" idx="17"/>
          </p:nvPr>
        </p:nvSpPr>
        <p:spPr/>
        <p:txBody>
          <a:bodyPr/>
          <a:lstStyle/>
          <a:p>
            <a:endParaRPr lang="sv-SE"/>
          </a:p>
        </p:txBody>
      </p:sp>
      <p:sp>
        <p:nvSpPr>
          <p:cNvPr id="9" name="Platshållare för text 8">
            <a:extLst>
              <a:ext uri="{FF2B5EF4-FFF2-40B4-BE49-F238E27FC236}">
                <a16:creationId xmlns:a16="http://schemas.microsoft.com/office/drawing/2014/main" id="{A6DBB63B-C3A5-437C-8ADD-2B426466F93C}"/>
              </a:ext>
            </a:extLst>
          </p:cNvPr>
          <p:cNvSpPr>
            <a:spLocks noGrp="1"/>
          </p:cNvSpPr>
          <p:nvPr>
            <p:ph type="body" sz="quarter" idx="19"/>
          </p:nvPr>
        </p:nvSpPr>
        <p:spPr>
          <a:xfrm>
            <a:off x="655068" y="2710340"/>
            <a:ext cx="4887088" cy="2921358"/>
          </a:xfrm>
        </p:spPr>
        <p:txBody>
          <a:bodyPr/>
          <a:lstStyle/>
          <a:p>
            <a:pPr marL="0" indent="0">
              <a:buNone/>
            </a:pPr>
            <a:r>
              <a:rPr lang="sv-SE" b="1" dirty="0"/>
              <a:t>Stadsbyggande i takt med Nackabor och miljö.</a:t>
            </a:r>
          </a:p>
          <a:p>
            <a:pPr marL="0" indent="0">
              <a:buNone/>
            </a:pPr>
            <a:r>
              <a:rPr lang="sv-SE" b="1" dirty="0"/>
              <a:t>Miljösmart kommun.</a:t>
            </a:r>
          </a:p>
          <a:p>
            <a:pPr marL="0" indent="0">
              <a:buNone/>
            </a:pPr>
            <a:r>
              <a:rPr lang="sv-SE" b="1" dirty="0"/>
              <a:t>Fler jobb och snabb etablering.</a:t>
            </a:r>
          </a:p>
          <a:p>
            <a:pPr marL="0" indent="0">
              <a:buNone/>
            </a:pPr>
            <a:r>
              <a:rPr lang="sv-SE" b="1" dirty="0"/>
              <a:t>Ekonomi i balans och </a:t>
            </a:r>
            <a:br>
              <a:rPr lang="sv-SE" b="1" dirty="0"/>
            </a:br>
            <a:r>
              <a:rPr lang="sv-SE" b="1" dirty="0"/>
              <a:t>effektiv styrning.</a:t>
            </a:r>
          </a:p>
        </p:txBody>
      </p:sp>
    </p:spTree>
    <p:extLst>
      <p:ext uri="{BB962C8B-B14F-4D97-AF65-F5344CB8AC3E}">
        <p14:creationId xmlns:p14="http://schemas.microsoft.com/office/powerpoint/2010/main" val="1625241600"/>
      </p:ext>
    </p:extLst>
  </p:cSld>
  <p:clrMapOvr>
    <a:masterClrMapping/>
  </p:clrMapOvr>
  <p:transition spd="slow" advClick="0" advTm="8213">
    <p:wipe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83D603-33B8-B674-A825-B1EA1907957F}"/>
              </a:ext>
            </a:extLst>
          </p:cNvPr>
          <p:cNvSpPr>
            <a:spLocks noGrp="1"/>
          </p:cNvSpPr>
          <p:nvPr/>
        </p:nvSpPr>
        <p:spPr>
          <a:xfrm>
            <a:off x="600686" y="3427959"/>
            <a:ext cx="7235306" cy="919162"/>
          </a:xfrm>
          <a:prstGeom prst="rect">
            <a:avLst/>
          </a:prstGeom>
          <a:effectLst>
            <a:outerShdw blurRad="431800" sx="102000" sy="102000" algn="ctr" rotWithShape="0">
              <a:schemeClr val="tx1">
                <a:alpha val="60000"/>
              </a:schemeClr>
            </a:outerShdw>
          </a:effectLst>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har char="•"/>
            </a:pPr>
            <a:endParaRPr lang="sv-SE" sz="2800" dirty="0">
              <a:effectLst>
                <a:outerShdw blurRad="431800" dist="50800" sx="102000" sy="102000" algn="ctr" rotWithShape="0">
                  <a:prstClr val="black">
                    <a:alpha val="60000"/>
                  </a:prstClr>
                </a:outerShdw>
              </a:effectLst>
            </a:endParaRPr>
          </a:p>
        </p:txBody>
      </p:sp>
      <p:sp>
        <p:nvSpPr>
          <p:cNvPr id="10" name="Rubrik 1">
            <a:extLst>
              <a:ext uri="{FF2B5EF4-FFF2-40B4-BE49-F238E27FC236}">
                <a16:creationId xmlns:a16="http://schemas.microsoft.com/office/drawing/2014/main" id="{A04FA955-C039-D13F-06C2-ACBDFA280CA8}"/>
              </a:ext>
            </a:extLst>
          </p:cNvPr>
          <p:cNvSpPr>
            <a:spLocks noGrp="1"/>
          </p:cNvSpPr>
          <p:nvPr>
            <p:ph type="title"/>
          </p:nvPr>
        </p:nvSpPr>
        <p:spPr/>
        <p:txBody>
          <a:bodyPr>
            <a:noAutofit/>
          </a:bodyPr>
          <a:lstStyle/>
          <a:p>
            <a:r>
              <a:rPr lang="sv-SE" dirty="0"/>
              <a:t>Klimat- och </a:t>
            </a:r>
            <a:br>
              <a:rPr lang="sv-SE" dirty="0"/>
            </a:br>
            <a:r>
              <a:rPr lang="sv-SE" dirty="0"/>
              <a:t>miljömål i framkant</a:t>
            </a:r>
          </a:p>
        </p:txBody>
      </p:sp>
      <p:sp>
        <p:nvSpPr>
          <p:cNvPr id="11" name="Platshållare för text 6">
            <a:extLst>
              <a:ext uri="{FF2B5EF4-FFF2-40B4-BE49-F238E27FC236}">
                <a16:creationId xmlns:a16="http://schemas.microsoft.com/office/drawing/2014/main" id="{0A438533-088B-4FF9-D3F8-260B1D6AC944}"/>
              </a:ext>
            </a:extLst>
          </p:cNvPr>
          <p:cNvSpPr>
            <a:spLocks noGrp="1"/>
          </p:cNvSpPr>
          <p:nvPr>
            <p:ph type="body" sz="quarter" idx="19"/>
          </p:nvPr>
        </p:nvSpPr>
        <p:spPr>
          <a:xfrm>
            <a:off x="655068" y="2710340"/>
            <a:ext cx="5121264" cy="2921358"/>
          </a:xfrm>
        </p:spPr>
        <p:txBody>
          <a:bodyPr/>
          <a:lstStyle/>
          <a:p>
            <a:pPr marL="0" indent="0">
              <a:buNone/>
            </a:pPr>
            <a:r>
              <a:rPr lang="sv-SE" b="1" dirty="0"/>
              <a:t>Ett klimatpositivt och </a:t>
            </a:r>
            <a:br>
              <a:rPr lang="sv-SE" b="1" dirty="0"/>
            </a:br>
            <a:r>
              <a:rPr lang="sv-SE" b="1" dirty="0"/>
              <a:t>cirkulärt Nacka.</a:t>
            </a:r>
            <a:endParaRPr lang="en-US" b="1" dirty="0"/>
          </a:p>
          <a:p>
            <a:pPr marL="0" indent="0">
              <a:buNone/>
            </a:pPr>
            <a:r>
              <a:rPr lang="sv-SE" b="1" dirty="0"/>
              <a:t>Ett grönare Nacka med livskraftiga </a:t>
            </a:r>
            <a:br>
              <a:rPr lang="sv-SE" b="1" dirty="0"/>
            </a:br>
            <a:r>
              <a:rPr lang="sv-SE" b="1" dirty="0"/>
              <a:t>natur- och vattenmiljöer.</a:t>
            </a:r>
          </a:p>
          <a:p>
            <a:pPr marL="0" indent="0">
              <a:buNone/>
            </a:pPr>
            <a:r>
              <a:rPr lang="sv-SE" b="1" dirty="0"/>
              <a:t>Ett klimatanpassat och </a:t>
            </a:r>
            <a:br>
              <a:rPr lang="sv-SE" b="1" dirty="0"/>
            </a:br>
            <a:r>
              <a:rPr lang="sv-SE" b="1" dirty="0"/>
              <a:t>hälsosamt Nacka.</a:t>
            </a:r>
          </a:p>
        </p:txBody>
      </p:sp>
    </p:spTree>
    <p:extLst>
      <p:ext uri="{BB962C8B-B14F-4D97-AF65-F5344CB8AC3E}">
        <p14:creationId xmlns:p14="http://schemas.microsoft.com/office/powerpoint/2010/main" val="1452414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00F55-5835-499C-9DEE-0E9BADB98A12}"/>
              </a:ext>
            </a:extLst>
          </p:cNvPr>
          <p:cNvSpPr>
            <a:spLocks noGrp="1"/>
          </p:cNvSpPr>
          <p:nvPr>
            <p:ph type="title"/>
          </p:nvPr>
        </p:nvSpPr>
        <p:spPr/>
        <p:txBody>
          <a:bodyPr>
            <a:noAutofit/>
          </a:bodyPr>
          <a:lstStyle/>
          <a:p>
            <a:r>
              <a:rPr lang="sv-SE" dirty="0">
                <a:solidFill>
                  <a:schemeClr val="bg1"/>
                </a:solidFill>
                <a:effectLst/>
                <a:latin typeface="+mj-lt"/>
                <a:ea typeface="Calibri" panose="020F0502020204030204" pitchFamily="34" charset="0"/>
              </a:rPr>
              <a:t>Klimatpositiva och </a:t>
            </a:r>
            <a:br>
              <a:rPr lang="sv-SE" dirty="0">
                <a:solidFill>
                  <a:schemeClr val="bg1"/>
                </a:solidFill>
                <a:effectLst/>
                <a:latin typeface="+mj-lt"/>
                <a:ea typeface="Calibri" panose="020F0502020204030204" pitchFamily="34" charset="0"/>
              </a:rPr>
            </a:br>
            <a:r>
              <a:rPr lang="sv-SE" dirty="0">
                <a:solidFill>
                  <a:schemeClr val="bg1"/>
                </a:solidFill>
                <a:effectLst/>
                <a:latin typeface="+mj-lt"/>
                <a:ea typeface="Calibri" panose="020F0502020204030204" pitchFamily="34" charset="0"/>
              </a:rPr>
              <a:t>innovativa tillsammans</a:t>
            </a:r>
            <a:endParaRPr lang="sv-SE" dirty="0"/>
          </a:p>
        </p:txBody>
      </p:sp>
      <p:sp>
        <p:nvSpPr>
          <p:cNvPr id="3" name="Platshållare för text 2">
            <a:extLst>
              <a:ext uri="{FF2B5EF4-FFF2-40B4-BE49-F238E27FC236}">
                <a16:creationId xmlns:a16="http://schemas.microsoft.com/office/drawing/2014/main" id="{D569C40A-F68B-4FAF-A819-995821489B83}"/>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7E0664EE-4905-4159-A9A8-ED1BED4D2CAF}"/>
              </a:ext>
            </a:extLst>
          </p:cNvPr>
          <p:cNvSpPr>
            <a:spLocks noGrp="1"/>
          </p:cNvSpPr>
          <p:nvPr>
            <p:ph type="body" sz="quarter" idx="19"/>
          </p:nvPr>
        </p:nvSpPr>
        <p:spPr>
          <a:xfrm>
            <a:off x="655068" y="2710340"/>
            <a:ext cx="5204958" cy="2921358"/>
          </a:xfrm>
        </p:spPr>
        <p:txBody>
          <a:bodyPr/>
          <a:lstStyle/>
          <a:p>
            <a:pPr marL="0" indent="0">
              <a:buNone/>
            </a:pPr>
            <a:r>
              <a:rPr lang="sv-SE" b="1" dirty="0">
                <a:effectLst/>
                <a:latin typeface="+mj-lt"/>
                <a:ea typeface="Calibri" panose="020F0502020204030204" pitchFamily="34" charset="0"/>
              </a:rPr>
              <a:t>Vi</a:t>
            </a:r>
            <a:r>
              <a:rPr lang="sv-SE" b="1" dirty="0">
                <a:solidFill>
                  <a:schemeClr val="bg1"/>
                </a:solidFill>
                <a:effectLst/>
                <a:latin typeface="+mj-lt"/>
                <a:ea typeface="Calibri" panose="020F0502020204030204" pitchFamily="34" charset="0"/>
              </a:rPr>
              <a:t> </a:t>
            </a:r>
            <a:r>
              <a:rPr lang="sv-SE" b="1" dirty="0" err="1">
                <a:solidFill>
                  <a:schemeClr val="bg1"/>
                </a:solidFill>
                <a:effectLst/>
                <a:latin typeface="+mj-lt"/>
                <a:ea typeface="Calibri" panose="020F0502020204030204" pitchFamily="34" charset="0"/>
              </a:rPr>
              <a:t>samskapar</a:t>
            </a:r>
            <a:r>
              <a:rPr lang="sv-SE" b="1" dirty="0">
                <a:solidFill>
                  <a:schemeClr val="bg1"/>
                </a:solidFill>
                <a:effectLst/>
                <a:latin typeface="+mj-lt"/>
                <a:ea typeface="Calibri" panose="020F0502020204030204" pitchFamily="34" charset="0"/>
              </a:rPr>
              <a:t> både internt och externt med leverantörer, akademi och Nacka-samhället för att testa och utveckla nya hållbara idéer</a:t>
            </a:r>
            <a:r>
              <a:rPr lang="sv-SE" b="1" dirty="0">
                <a:effectLst/>
                <a:latin typeface="+mj-lt"/>
                <a:ea typeface="Calibri" panose="020F0502020204030204" pitchFamily="34" charset="0"/>
              </a:rPr>
              <a:t>. </a:t>
            </a:r>
          </a:p>
          <a:p>
            <a:r>
              <a:rPr lang="sv-SE" dirty="0">
                <a:solidFill>
                  <a:schemeClr val="bg1"/>
                </a:solidFill>
                <a:effectLst/>
                <a:latin typeface="+mj-lt"/>
                <a:ea typeface="Calibri" panose="020F0502020204030204" pitchFamily="34" charset="0"/>
              </a:rPr>
              <a:t>Smart stad Nacka</a:t>
            </a:r>
          </a:p>
          <a:p>
            <a:r>
              <a:rPr lang="sv-SE" dirty="0" err="1">
                <a:solidFill>
                  <a:schemeClr val="bg1"/>
                </a:solidFill>
                <a:effectLst/>
                <a:latin typeface="+mj-lt"/>
                <a:ea typeface="Calibri" panose="020F0502020204030204" pitchFamily="34" charset="0"/>
              </a:rPr>
              <a:t>Viab</a:t>
            </a:r>
            <a:r>
              <a:rPr lang="sv-SE" dirty="0" err="1">
                <a:effectLst/>
                <a:latin typeface="+mj-lt"/>
                <a:ea typeface="Calibri" panose="020F0502020204030204" pitchFamily="34" charset="0"/>
              </a:rPr>
              <a:t>le</a:t>
            </a:r>
            <a:r>
              <a:rPr lang="sv-SE" dirty="0">
                <a:effectLst/>
                <a:latin typeface="+mj-lt"/>
                <a:ea typeface="Calibri" panose="020F0502020204030204" pitchFamily="34" charset="0"/>
              </a:rPr>
              <a:t> </a:t>
            </a:r>
            <a:r>
              <a:rPr lang="sv-SE" dirty="0" err="1">
                <a:effectLst/>
                <a:latin typeface="+mj-lt"/>
                <a:ea typeface="Calibri" panose="020F0502020204030204" pitchFamily="34" charset="0"/>
              </a:rPr>
              <a:t>Cities</a:t>
            </a:r>
            <a:endParaRPr lang="sv-SE" dirty="0">
              <a:effectLst/>
              <a:latin typeface="+mj-lt"/>
              <a:ea typeface="Calibri" panose="020F0502020204030204" pitchFamily="34" charset="0"/>
            </a:endParaRPr>
          </a:p>
          <a:p>
            <a:r>
              <a:rPr lang="sv-SE" dirty="0">
                <a:solidFill>
                  <a:schemeClr val="bg1"/>
                </a:solidFill>
                <a:effectLst/>
                <a:latin typeface="+mj-lt"/>
                <a:ea typeface="Calibri" panose="020F0502020204030204" pitchFamily="34" charset="0"/>
              </a:rPr>
              <a:t>Sto</a:t>
            </a:r>
            <a:r>
              <a:rPr lang="sv-SE" dirty="0">
                <a:effectLst/>
                <a:latin typeface="+mj-lt"/>
                <a:ea typeface="Calibri" panose="020F0502020204030204" pitchFamily="34" charset="0"/>
              </a:rPr>
              <a:t>ckholm Green Innovation </a:t>
            </a:r>
            <a:r>
              <a:rPr lang="sv-SE" dirty="0" err="1">
                <a:effectLst/>
                <a:latin typeface="+mj-lt"/>
                <a:ea typeface="Calibri" panose="020F0502020204030204" pitchFamily="34" charset="0"/>
              </a:rPr>
              <a:t>District</a:t>
            </a:r>
            <a:endParaRPr lang="sv-SE" dirty="0">
              <a:effectLst/>
              <a:latin typeface="+mj-lt"/>
              <a:ea typeface="Calibri" panose="020F0502020204030204" pitchFamily="34" charset="0"/>
            </a:endParaRPr>
          </a:p>
          <a:p>
            <a:r>
              <a:rPr lang="sv-SE" dirty="0">
                <a:solidFill>
                  <a:schemeClr val="bg1"/>
                </a:solidFill>
                <a:effectLst/>
                <a:latin typeface="+mj-lt"/>
                <a:ea typeface="Calibri" panose="020F0502020204030204" pitchFamily="34" charset="0"/>
              </a:rPr>
              <a:t>Projekt Fossilfritt 20</a:t>
            </a:r>
            <a:r>
              <a:rPr lang="sv-SE" dirty="0">
                <a:effectLst/>
                <a:latin typeface="+mj-lt"/>
                <a:ea typeface="Calibri" panose="020F0502020204030204" pitchFamily="34" charset="0"/>
              </a:rPr>
              <a:t>30</a:t>
            </a:r>
            <a:endParaRPr lang="sv-SE" dirty="0"/>
          </a:p>
        </p:txBody>
      </p:sp>
    </p:spTree>
    <p:extLst>
      <p:ext uri="{BB962C8B-B14F-4D97-AF65-F5344CB8AC3E}">
        <p14:creationId xmlns:p14="http://schemas.microsoft.com/office/powerpoint/2010/main" val="1139385957"/>
      </p:ext>
    </p:extLst>
  </p:cSld>
  <p:clrMapOvr>
    <a:masterClrMapping/>
  </p:clrMapOvr>
  <p:transition spd="slow" advClick="0" advTm="8162">
    <p:wipe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00F55-5835-499C-9DEE-0E9BADB98A12}"/>
              </a:ext>
            </a:extLst>
          </p:cNvPr>
          <p:cNvSpPr>
            <a:spLocks noGrp="1"/>
          </p:cNvSpPr>
          <p:nvPr>
            <p:ph type="title"/>
          </p:nvPr>
        </p:nvSpPr>
        <p:spPr>
          <a:xfrm>
            <a:off x="639792" y="500067"/>
            <a:ext cx="7143759" cy="1133475"/>
          </a:xfrm>
        </p:spPr>
        <p:txBody>
          <a:bodyPr>
            <a:noAutofit/>
          </a:bodyPr>
          <a:lstStyle/>
          <a:p>
            <a:r>
              <a:rPr lang="en-US" dirty="0" err="1"/>
              <a:t>Digitalisering</a:t>
            </a:r>
            <a:r>
              <a:rPr lang="en-US" dirty="0"/>
              <a:t> </a:t>
            </a:r>
            <a:r>
              <a:rPr lang="en-US" dirty="0" err="1"/>
              <a:t>handlar</a:t>
            </a:r>
            <a:r>
              <a:rPr lang="en-US" dirty="0"/>
              <a:t> om </a:t>
            </a:r>
            <a:r>
              <a:rPr lang="en-US" dirty="0" err="1"/>
              <a:t>människor</a:t>
            </a:r>
            <a:endParaRPr lang="sv-SE" dirty="0"/>
          </a:p>
        </p:txBody>
      </p:sp>
      <p:sp>
        <p:nvSpPr>
          <p:cNvPr id="4" name="Platshållare för text 3">
            <a:extLst>
              <a:ext uri="{FF2B5EF4-FFF2-40B4-BE49-F238E27FC236}">
                <a16:creationId xmlns:a16="http://schemas.microsoft.com/office/drawing/2014/main" id="{7E0664EE-4905-4159-A9A8-ED1BED4D2CAF}"/>
              </a:ext>
            </a:extLst>
          </p:cNvPr>
          <p:cNvSpPr>
            <a:spLocks noGrp="1"/>
          </p:cNvSpPr>
          <p:nvPr>
            <p:ph type="body" sz="quarter" idx="19"/>
          </p:nvPr>
        </p:nvSpPr>
        <p:spPr>
          <a:xfrm>
            <a:off x="655068" y="2710340"/>
            <a:ext cx="5795514" cy="2921358"/>
          </a:xfrm>
        </p:spPr>
        <p:txBody>
          <a:bodyPr/>
          <a:lstStyle/>
          <a:p>
            <a:pPr marL="0" indent="0">
              <a:buNone/>
            </a:pPr>
            <a:r>
              <a:rPr lang="en-US" b="1" dirty="0" err="1"/>
              <a:t>Digitalisering</a:t>
            </a:r>
            <a:r>
              <a:rPr lang="en-US" b="1" dirty="0"/>
              <a:t> </a:t>
            </a:r>
            <a:r>
              <a:rPr lang="en-US" b="1" dirty="0" err="1"/>
              <a:t>är</a:t>
            </a:r>
            <a:r>
              <a:rPr lang="en-US" b="1" dirty="0"/>
              <a:t> bara </a:t>
            </a:r>
            <a:r>
              <a:rPr lang="en-US" b="1" dirty="0" err="1"/>
              <a:t>ett</a:t>
            </a:r>
            <a:r>
              <a:rPr lang="en-US" b="1" dirty="0"/>
              <a:t> av </a:t>
            </a:r>
            <a:br>
              <a:rPr lang="en-US" b="1" dirty="0"/>
            </a:br>
            <a:r>
              <a:rPr lang="en-US" b="1" dirty="0" err="1"/>
              <a:t>verktygen</a:t>
            </a:r>
            <a:r>
              <a:rPr lang="en-US" b="1" dirty="0"/>
              <a:t> i </a:t>
            </a:r>
            <a:r>
              <a:rPr lang="en-US" b="1" dirty="0" err="1"/>
              <a:t>verktygslådan</a:t>
            </a:r>
            <a:r>
              <a:rPr lang="en-US" b="1" dirty="0"/>
              <a:t> för </a:t>
            </a:r>
            <a:br>
              <a:rPr lang="en-US" b="1" dirty="0"/>
            </a:br>
            <a:r>
              <a:rPr lang="en-US" b="1" dirty="0" err="1"/>
              <a:t>Nackas</a:t>
            </a:r>
            <a:r>
              <a:rPr lang="en-US" b="1" dirty="0"/>
              <a:t> </a:t>
            </a:r>
            <a:r>
              <a:rPr lang="en-US" b="1" dirty="0" err="1"/>
              <a:t>verksamhetsutveckling</a:t>
            </a:r>
            <a:r>
              <a:rPr lang="en-US" b="1" dirty="0"/>
              <a:t>.</a:t>
            </a:r>
          </a:p>
          <a:p>
            <a:pPr marL="0" indent="0">
              <a:buNone/>
            </a:pPr>
            <a:r>
              <a:rPr lang="en-US" b="1" dirty="0" err="1"/>
              <a:t>Digitalisering</a:t>
            </a:r>
            <a:r>
              <a:rPr lang="en-US" b="1" dirty="0"/>
              <a:t> </a:t>
            </a:r>
            <a:r>
              <a:rPr lang="en-US" b="1" dirty="0" err="1"/>
              <a:t>handlar</a:t>
            </a:r>
            <a:r>
              <a:rPr lang="en-US" b="1" dirty="0"/>
              <a:t> </a:t>
            </a:r>
            <a:r>
              <a:rPr lang="en-US" b="1" dirty="0" err="1"/>
              <a:t>inte</a:t>
            </a:r>
            <a:r>
              <a:rPr lang="en-US" b="1" dirty="0"/>
              <a:t> om </a:t>
            </a:r>
            <a:r>
              <a:rPr lang="en-US" b="1" dirty="0" err="1"/>
              <a:t>teknik</a:t>
            </a:r>
            <a:r>
              <a:rPr lang="en-US" b="1" dirty="0"/>
              <a:t>, </a:t>
            </a:r>
            <a:r>
              <a:rPr lang="en-US" b="1" dirty="0" err="1"/>
              <a:t>utan</a:t>
            </a:r>
            <a:r>
              <a:rPr lang="en-US" b="1" dirty="0"/>
              <a:t> om </a:t>
            </a:r>
            <a:r>
              <a:rPr lang="en-US" b="1" dirty="0" err="1"/>
              <a:t>att</a:t>
            </a:r>
            <a:r>
              <a:rPr lang="en-US" b="1" dirty="0"/>
              <a:t> </a:t>
            </a:r>
            <a:r>
              <a:rPr lang="en-US" b="1" dirty="0" err="1"/>
              <a:t>skapa</a:t>
            </a:r>
            <a:r>
              <a:rPr lang="en-US" b="1" dirty="0"/>
              <a:t> </a:t>
            </a:r>
            <a:r>
              <a:rPr lang="en-US" b="1" dirty="0" err="1"/>
              <a:t>tillgänglighet</a:t>
            </a:r>
            <a:r>
              <a:rPr lang="en-US" b="1" dirty="0"/>
              <a:t> 24/7 </a:t>
            </a:r>
            <a:br>
              <a:rPr lang="en-US" b="1" dirty="0"/>
            </a:br>
            <a:r>
              <a:rPr lang="en-US" b="1" dirty="0" err="1"/>
              <a:t>och</a:t>
            </a:r>
            <a:r>
              <a:rPr lang="en-US" b="1" dirty="0"/>
              <a:t> </a:t>
            </a:r>
            <a:r>
              <a:rPr lang="en-US" b="1" dirty="0" err="1"/>
              <a:t>fler</a:t>
            </a:r>
            <a:r>
              <a:rPr lang="en-US" b="1" dirty="0"/>
              <a:t> </a:t>
            </a:r>
            <a:r>
              <a:rPr lang="en-US" b="1" dirty="0" err="1"/>
              <a:t>tillfällen</a:t>
            </a:r>
            <a:r>
              <a:rPr lang="en-US" b="1" dirty="0"/>
              <a:t> för </a:t>
            </a:r>
            <a:r>
              <a:rPr lang="en-US" b="1" dirty="0" err="1"/>
              <a:t>mänskliga</a:t>
            </a:r>
            <a:r>
              <a:rPr lang="en-US" b="1" dirty="0"/>
              <a:t> </a:t>
            </a:r>
            <a:r>
              <a:rPr lang="en-US" b="1" dirty="0" err="1"/>
              <a:t>möten</a:t>
            </a:r>
            <a:r>
              <a:rPr lang="en-US" b="1" dirty="0"/>
              <a:t> med </a:t>
            </a:r>
            <a:r>
              <a:rPr lang="en-US" b="1" dirty="0" err="1"/>
              <a:t>Nackaborna</a:t>
            </a:r>
            <a:r>
              <a:rPr lang="en-US" b="1" dirty="0"/>
              <a:t>.</a:t>
            </a:r>
            <a:endParaRPr lang="sv-SE" b="1" dirty="0"/>
          </a:p>
        </p:txBody>
      </p:sp>
    </p:spTree>
    <p:extLst>
      <p:ext uri="{BB962C8B-B14F-4D97-AF65-F5344CB8AC3E}">
        <p14:creationId xmlns:p14="http://schemas.microsoft.com/office/powerpoint/2010/main" val="3022876281"/>
      </p:ext>
    </p:extLst>
  </p:cSld>
  <p:clrMapOvr>
    <a:masterClrMapping/>
  </p:clrMapOvr>
  <p:transition spd="slow" advClick="0" advTm="8162">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7AE1E5-923C-4AFF-AD1B-FAF973B01E56}"/>
              </a:ext>
            </a:extLst>
          </p:cNvPr>
          <p:cNvSpPr>
            <a:spLocks noGrp="1"/>
          </p:cNvSpPr>
          <p:nvPr>
            <p:ph type="title"/>
          </p:nvPr>
        </p:nvSpPr>
        <p:spPr/>
        <p:txBody>
          <a:bodyPr/>
          <a:lstStyle/>
          <a:p>
            <a:r>
              <a:rPr lang="sv-SE" dirty="0"/>
              <a:t>Tillsammans är vi nacka</a:t>
            </a:r>
          </a:p>
        </p:txBody>
      </p:sp>
      <p:sp>
        <p:nvSpPr>
          <p:cNvPr id="3" name="Platshållare för text 2">
            <a:extLst>
              <a:ext uri="{FF2B5EF4-FFF2-40B4-BE49-F238E27FC236}">
                <a16:creationId xmlns:a16="http://schemas.microsoft.com/office/drawing/2014/main" id="{AEDE900C-3B7A-4447-8E72-0B354C3956CA}"/>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C1C8F7FD-345A-45C6-B40C-14802D20ABE1}"/>
              </a:ext>
            </a:extLst>
          </p:cNvPr>
          <p:cNvSpPr>
            <a:spLocks noGrp="1"/>
          </p:cNvSpPr>
          <p:nvPr>
            <p:ph type="body" sz="quarter" idx="19"/>
          </p:nvPr>
        </p:nvSpPr>
        <p:spPr>
          <a:xfrm>
            <a:off x="655068" y="2710340"/>
            <a:ext cx="4753273" cy="2921358"/>
          </a:xfrm>
        </p:spPr>
        <p:txBody>
          <a:bodyPr/>
          <a:lstStyle/>
          <a:p>
            <a:pPr marL="0" indent="0">
              <a:buNone/>
            </a:pPr>
            <a:r>
              <a:rPr lang="sv-SE" b="1" dirty="0"/>
              <a:t>I Nacka kommun testar vi nytt för att fortsätta utvecklas.</a:t>
            </a:r>
          </a:p>
        </p:txBody>
      </p:sp>
    </p:spTree>
    <p:extLst>
      <p:ext uri="{BB962C8B-B14F-4D97-AF65-F5344CB8AC3E}">
        <p14:creationId xmlns:p14="http://schemas.microsoft.com/office/powerpoint/2010/main" val="1069214286"/>
      </p:ext>
    </p:extLst>
  </p:cSld>
  <p:clrMapOvr>
    <a:masterClrMapping/>
  </p:clrMapOvr>
  <p:transition spd="slow" advClick="0" advTm="6368">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F44B6-82EC-426D-B9A2-F5858AF8F130}"/>
              </a:ext>
            </a:extLst>
          </p:cNvPr>
          <p:cNvSpPr>
            <a:spLocks noGrp="1"/>
          </p:cNvSpPr>
          <p:nvPr>
            <p:ph type="title"/>
          </p:nvPr>
        </p:nvSpPr>
        <p:spPr>
          <a:xfrm>
            <a:off x="639791" y="3589955"/>
            <a:ext cx="10212693" cy="1325563"/>
          </a:xfrm>
        </p:spPr>
        <p:txBody>
          <a:bodyPr>
            <a:noAutofit/>
          </a:bodyPr>
          <a:lstStyle/>
          <a:p>
            <a:r>
              <a:rPr lang="sv-SE" sz="4200" dirty="0"/>
              <a:t>Följ med oss på resan!</a:t>
            </a:r>
            <a:br>
              <a:rPr lang="sv-SE" sz="4200" dirty="0"/>
            </a:br>
            <a:r>
              <a:rPr lang="sv-SE" sz="4200" dirty="0"/>
              <a:t>Vi skapar dagens och </a:t>
            </a:r>
            <a:br>
              <a:rPr lang="sv-SE" sz="4200" dirty="0"/>
            </a:br>
            <a:r>
              <a:rPr lang="sv-SE" sz="4200" dirty="0"/>
              <a:t>framtidens Nacka </a:t>
            </a:r>
            <a:br>
              <a:rPr lang="sv-SE" sz="4200" dirty="0"/>
            </a:br>
            <a:r>
              <a:rPr lang="sv-SE" sz="4200" dirty="0"/>
              <a:t>– </a:t>
            </a:r>
            <a:r>
              <a:rPr lang="sv-SE" sz="4200" b="1" dirty="0"/>
              <a:t>tillsammans</a:t>
            </a:r>
            <a:r>
              <a:rPr lang="sv-SE" sz="4200" dirty="0"/>
              <a:t>	</a:t>
            </a:r>
          </a:p>
        </p:txBody>
      </p:sp>
      <p:sp>
        <p:nvSpPr>
          <p:cNvPr id="7" name="Platshållare för text 6">
            <a:extLst>
              <a:ext uri="{FF2B5EF4-FFF2-40B4-BE49-F238E27FC236}">
                <a16:creationId xmlns:a16="http://schemas.microsoft.com/office/drawing/2014/main" id="{E4ED0B3A-35F7-437C-B93F-2F14CC5EC493}"/>
              </a:ext>
            </a:extLst>
          </p:cNvPr>
          <p:cNvSpPr>
            <a:spLocks noGrp="1"/>
          </p:cNvSpPr>
          <p:nvPr>
            <p:ph type="body" sz="quarter" idx="17"/>
          </p:nvPr>
        </p:nvSpPr>
        <p:spPr/>
        <p:txBody>
          <a:bodyPr/>
          <a:lstStyle/>
          <a:p>
            <a:pPr marL="0" indent="0">
              <a:buNone/>
            </a:pPr>
            <a:endParaRPr lang="sv-SE" sz="2800" b="1"/>
          </a:p>
        </p:txBody>
      </p:sp>
    </p:spTree>
    <p:extLst>
      <p:ext uri="{BB962C8B-B14F-4D97-AF65-F5344CB8AC3E}">
        <p14:creationId xmlns:p14="http://schemas.microsoft.com/office/powerpoint/2010/main" val="290977529"/>
      </p:ext>
    </p:extLst>
  </p:cSld>
  <p:clrMapOvr>
    <a:masterClrMapping/>
  </p:clrMapOvr>
  <p:transition spd="slow" advClick="0" advTm="7167">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67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A23D7E-0594-B254-89E8-9E8AFD3DA9B4}"/>
              </a:ext>
            </a:extLst>
          </p:cNvPr>
          <p:cNvSpPr>
            <a:spLocks noGrp="1"/>
          </p:cNvSpPr>
          <p:nvPr>
            <p:ph type="title"/>
          </p:nvPr>
        </p:nvSpPr>
        <p:spPr/>
        <p:txBody>
          <a:bodyPr/>
          <a:lstStyle/>
          <a:p>
            <a:r>
              <a:rPr lang="sv-SE" dirty="0"/>
              <a:t>Nackas befolkning i korthet</a:t>
            </a:r>
          </a:p>
        </p:txBody>
      </p:sp>
      <p:sp>
        <p:nvSpPr>
          <p:cNvPr id="3" name="Platshållare för text 2">
            <a:extLst>
              <a:ext uri="{FF2B5EF4-FFF2-40B4-BE49-F238E27FC236}">
                <a16:creationId xmlns:a16="http://schemas.microsoft.com/office/drawing/2014/main" id="{9E7DF77D-B864-41AE-9FEA-DED9C1735A0F}"/>
              </a:ext>
            </a:extLst>
          </p:cNvPr>
          <p:cNvSpPr>
            <a:spLocks noGrp="1"/>
          </p:cNvSpPr>
          <p:nvPr>
            <p:ph type="body" sz="quarter" idx="19"/>
          </p:nvPr>
        </p:nvSpPr>
        <p:spPr>
          <a:xfrm>
            <a:off x="655068" y="2385391"/>
            <a:ext cx="8028704" cy="3246307"/>
          </a:xfrm>
        </p:spPr>
        <p:txBody>
          <a:bodyPr/>
          <a:lstStyle/>
          <a:p>
            <a:pPr marL="0" indent="0">
              <a:lnSpc>
                <a:spcPct val="100000"/>
              </a:lnSpc>
              <a:spcBef>
                <a:spcPts val="300"/>
              </a:spcBef>
              <a:buNone/>
            </a:pPr>
            <a:r>
              <a:rPr lang="sv-SE" dirty="0"/>
              <a:t>Nackabor: </a:t>
            </a:r>
            <a:r>
              <a:rPr lang="sv-SE" b="1" dirty="0"/>
              <a:t>112 112 </a:t>
            </a:r>
            <a:r>
              <a:rPr lang="sv-SE" dirty="0"/>
              <a:t>(Sverige: 10 587 710)</a:t>
            </a:r>
            <a:br>
              <a:rPr lang="sv-SE" dirty="0"/>
            </a:br>
            <a:r>
              <a:rPr lang="sv-SE" dirty="0"/>
              <a:t>Medelålder i Nacka: </a:t>
            </a:r>
            <a:r>
              <a:rPr lang="sv-SE" b="1" dirty="0"/>
              <a:t>40,4 år </a:t>
            </a:r>
            <a:r>
              <a:rPr lang="sv-SE" dirty="0"/>
              <a:t>(Sverige: 42,2 år)</a:t>
            </a:r>
            <a:endParaRPr lang="sv-SE" b="1" dirty="0"/>
          </a:p>
          <a:p>
            <a:pPr marL="0" indent="0">
              <a:lnSpc>
                <a:spcPct val="100000"/>
              </a:lnSpc>
              <a:spcBef>
                <a:spcPts val="300"/>
              </a:spcBef>
              <a:buNone/>
            </a:pPr>
            <a:r>
              <a:rPr lang="sv-SE" dirty="0"/>
              <a:t>Andel födda utomlands: </a:t>
            </a:r>
            <a:r>
              <a:rPr lang="sv-SE" b="1" dirty="0"/>
              <a:t>20,2 % </a:t>
            </a:r>
            <a:r>
              <a:rPr lang="sv-SE" dirty="0"/>
              <a:t>(Sverige: 20,8 %)</a:t>
            </a:r>
            <a:endParaRPr lang="sv-SE" b="1" dirty="0"/>
          </a:p>
          <a:p>
            <a:pPr marL="0" indent="0">
              <a:lnSpc>
                <a:spcPct val="100000"/>
              </a:lnSpc>
              <a:spcBef>
                <a:spcPts val="300"/>
              </a:spcBef>
              <a:buNone/>
            </a:pPr>
            <a:r>
              <a:rPr lang="sv-SE" dirty="0"/>
              <a:t>Andel kvinnor: </a:t>
            </a:r>
            <a:r>
              <a:rPr lang="sv-SE" b="1" dirty="0"/>
              <a:t>50,2 % </a:t>
            </a:r>
            <a:r>
              <a:rPr lang="sv-SE" dirty="0"/>
              <a:t>(Sverige: 49,7%)</a:t>
            </a:r>
            <a:endParaRPr lang="sv-SE" b="1" dirty="0"/>
          </a:p>
          <a:p>
            <a:pPr marL="0" indent="0">
              <a:lnSpc>
                <a:spcPct val="100000"/>
              </a:lnSpc>
              <a:spcBef>
                <a:spcPts val="300"/>
              </a:spcBef>
              <a:buNone/>
            </a:pPr>
            <a:r>
              <a:rPr lang="sv-SE" dirty="0"/>
              <a:t>Antal barn per invånare: </a:t>
            </a:r>
            <a:r>
              <a:rPr lang="sv-SE" b="1" dirty="0"/>
              <a:t>1,54 </a:t>
            </a:r>
            <a:r>
              <a:rPr lang="sv-SE" dirty="0"/>
              <a:t>(Sverige 1,45)</a:t>
            </a:r>
          </a:p>
          <a:p>
            <a:pPr marL="0" indent="0">
              <a:lnSpc>
                <a:spcPct val="100000"/>
              </a:lnSpc>
              <a:spcBef>
                <a:spcPts val="300"/>
              </a:spcBef>
              <a:buNone/>
            </a:pPr>
            <a:r>
              <a:rPr lang="sv-SE" dirty="0"/>
              <a:t>Arbetslöshet: </a:t>
            </a:r>
            <a:r>
              <a:rPr lang="sv-SE" b="1" dirty="0"/>
              <a:t>5% </a:t>
            </a:r>
            <a:r>
              <a:rPr lang="sv-SE" dirty="0"/>
              <a:t>(Sverige 7,2%)</a:t>
            </a:r>
          </a:p>
          <a:p>
            <a:pPr marL="0" indent="0">
              <a:lnSpc>
                <a:spcPct val="100000"/>
              </a:lnSpc>
              <a:spcBef>
                <a:spcPts val="300"/>
              </a:spcBef>
              <a:buNone/>
            </a:pPr>
            <a:r>
              <a:rPr lang="sv-SE" dirty="0"/>
              <a:t>Genomsnittlig inkomst före skatt: </a:t>
            </a:r>
            <a:r>
              <a:rPr lang="sv-SE" b="1" dirty="0"/>
              <a:t>46 950 kr </a:t>
            </a:r>
            <a:r>
              <a:rPr lang="sv-SE" dirty="0"/>
              <a:t>(Sverige: 33 758 kr)</a:t>
            </a:r>
          </a:p>
        </p:txBody>
      </p:sp>
    </p:spTree>
    <p:extLst>
      <p:ext uri="{BB962C8B-B14F-4D97-AF65-F5344CB8AC3E}">
        <p14:creationId xmlns:p14="http://schemas.microsoft.com/office/powerpoint/2010/main" val="1866393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E494A0-55F0-0991-6CBB-887BB009B154}"/>
              </a:ext>
            </a:extLst>
          </p:cNvPr>
          <p:cNvSpPr>
            <a:spLocks noGrp="1"/>
          </p:cNvSpPr>
          <p:nvPr>
            <p:ph type="title"/>
          </p:nvPr>
        </p:nvSpPr>
        <p:spPr/>
        <p:txBody>
          <a:bodyPr/>
          <a:lstStyle/>
          <a:p>
            <a:r>
              <a:rPr lang="sv-SE" dirty="0"/>
              <a:t>Fyra kommundelar</a:t>
            </a:r>
          </a:p>
        </p:txBody>
      </p:sp>
      <p:sp>
        <p:nvSpPr>
          <p:cNvPr id="3" name="Platshållare för text 2">
            <a:extLst>
              <a:ext uri="{FF2B5EF4-FFF2-40B4-BE49-F238E27FC236}">
                <a16:creationId xmlns:a16="http://schemas.microsoft.com/office/drawing/2014/main" id="{E724EEDF-616F-77F3-8BA1-8C10864AA0A0}"/>
              </a:ext>
            </a:extLst>
          </p:cNvPr>
          <p:cNvSpPr>
            <a:spLocks noGrp="1"/>
          </p:cNvSpPr>
          <p:nvPr>
            <p:ph type="body" sz="quarter" idx="18"/>
          </p:nvPr>
        </p:nvSpPr>
        <p:spPr>
          <a:xfrm>
            <a:off x="4586134" y="5093294"/>
            <a:ext cx="1019908" cy="461492"/>
          </a:xfrm>
        </p:spPr>
        <p:txBody>
          <a:bodyPr/>
          <a:lstStyle/>
          <a:p>
            <a:pPr marL="0" indent="0">
              <a:buNone/>
            </a:pPr>
            <a:r>
              <a:rPr lang="sv-SE" sz="1800" b="1" dirty="0">
                <a:effectLst/>
              </a:rPr>
              <a:t>Älta</a:t>
            </a:r>
          </a:p>
        </p:txBody>
      </p:sp>
      <p:sp>
        <p:nvSpPr>
          <p:cNvPr id="4" name="Platshållare för text 2">
            <a:extLst>
              <a:ext uri="{FF2B5EF4-FFF2-40B4-BE49-F238E27FC236}">
                <a16:creationId xmlns:a16="http://schemas.microsoft.com/office/drawing/2014/main" id="{5D219E51-A327-9892-3958-803475C5DE74}"/>
              </a:ext>
            </a:extLst>
          </p:cNvPr>
          <p:cNvSpPr txBox="1">
            <a:spLocks/>
          </p:cNvSpPr>
          <p:nvPr/>
        </p:nvSpPr>
        <p:spPr>
          <a:xfrm>
            <a:off x="6427040" y="4114866"/>
            <a:ext cx="2704854"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b="1" dirty="0">
                <a:effectLst/>
              </a:rPr>
              <a:t>Fisksätra/</a:t>
            </a:r>
            <a:br>
              <a:rPr lang="sv-SE" sz="1800" b="1" dirty="0">
                <a:effectLst/>
              </a:rPr>
            </a:br>
            <a:r>
              <a:rPr lang="sv-SE" sz="1800" b="1" dirty="0">
                <a:effectLst/>
              </a:rPr>
              <a:t>Saltsjöbaden</a:t>
            </a:r>
          </a:p>
        </p:txBody>
      </p:sp>
      <p:sp>
        <p:nvSpPr>
          <p:cNvPr id="5" name="Platshållare för text 2">
            <a:extLst>
              <a:ext uri="{FF2B5EF4-FFF2-40B4-BE49-F238E27FC236}">
                <a16:creationId xmlns:a16="http://schemas.microsoft.com/office/drawing/2014/main" id="{7F479358-479E-96CC-E379-DFE194815A11}"/>
              </a:ext>
            </a:extLst>
          </p:cNvPr>
          <p:cNvSpPr txBox="1">
            <a:spLocks/>
          </p:cNvSpPr>
          <p:nvPr/>
        </p:nvSpPr>
        <p:spPr>
          <a:xfrm>
            <a:off x="3695946" y="2573542"/>
            <a:ext cx="1217885" cy="559130"/>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b="1" dirty="0" err="1">
                <a:effectLst/>
              </a:rPr>
              <a:t>Sicklaön</a:t>
            </a:r>
            <a:endParaRPr lang="sv-SE" sz="2000" b="1" dirty="0">
              <a:effectLst/>
            </a:endParaRPr>
          </a:p>
        </p:txBody>
      </p:sp>
      <p:sp>
        <p:nvSpPr>
          <p:cNvPr id="6" name="Platshållare för text 2">
            <a:extLst>
              <a:ext uri="{FF2B5EF4-FFF2-40B4-BE49-F238E27FC236}">
                <a16:creationId xmlns:a16="http://schemas.microsoft.com/office/drawing/2014/main" id="{C582B0C0-84F1-F336-38F9-F4CE7AD95F4E}"/>
              </a:ext>
            </a:extLst>
          </p:cNvPr>
          <p:cNvSpPr txBox="1">
            <a:spLocks/>
          </p:cNvSpPr>
          <p:nvPr/>
        </p:nvSpPr>
        <p:spPr>
          <a:xfrm>
            <a:off x="6427040" y="2050897"/>
            <a:ext cx="1019908"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800" b="1" dirty="0">
                <a:effectLst/>
              </a:rPr>
              <a:t>Boo</a:t>
            </a:r>
          </a:p>
        </p:txBody>
      </p:sp>
      <p:sp>
        <p:nvSpPr>
          <p:cNvPr id="7" name="Platshållare för text 2">
            <a:extLst>
              <a:ext uri="{FF2B5EF4-FFF2-40B4-BE49-F238E27FC236}">
                <a16:creationId xmlns:a16="http://schemas.microsoft.com/office/drawing/2014/main" id="{D1EB5118-FA4C-7FD5-292F-DDF62D8386F8}"/>
              </a:ext>
            </a:extLst>
          </p:cNvPr>
          <p:cNvSpPr txBox="1">
            <a:spLocks/>
          </p:cNvSpPr>
          <p:nvPr/>
        </p:nvSpPr>
        <p:spPr>
          <a:xfrm>
            <a:off x="798923" y="3882696"/>
            <a:ext cx="1397346"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b="1" dirty="0">
                <a:effectLst/>
              </a:rPr>
              <a:t>Stockholm</a:t>
            </a:r>
            <a:endParaRPr lang="sv-SE" sz="1600" b="1" dirty="0">
              <a:effectLst/>
            </a:endParaRPr>
          </a:p>
        </p:txBody>
      </p:sp>
      <p:sp>
        <p:nvSpPr>
          <p:cNvPr id="8" name="Platshållare för text 2">
            <a:extLst>
              <a:ext uri="{FF2B5EF4-FFF2-40B4-BE49-F238E27FC236}">
                <a16:creationId xmlns:a16="http://schemas.microsoft.com/office/drawing/2014/main" id="{8D4697EE-BC09-2F49-38D8-C20A966D296E}"/>
              </a:ext>
            </a:extLst>
          </p:cNvPr>
          <p:cNvSpPr txBox="1">
            <a:spLocks/>
          </p:cNvSpPr>
          <p:nvPr/>
        </p:nvSpPr>
        <p:spPr>
          <a:xfrm>
            <a:off x="9131894" y="3429000"/>
            <a:ext cx="1019908"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b="1" dirty="0">
                <a:effectLst/>
              </a:rPr>
              <a:t>Värmdö</a:t>
            </a:r>
            <a:endParaRPr lang="sv-SE" sz="1800" b="1" dirty="0">
              <a:effectLst/>
            </a:endParaRPr>
          </a:p>
        </p:txBody>
      </p:sp>
      <p:sp>
        <p:nvSpPr>
          <p:cNvPr id="9" name="Platshållare för text 2">
            <a:extLst>
              <a:ext uri="{FF2B5EF4-FFF2-40B4-BE49-F238E27FC236}">
                <a16:creationId xmlns:a16="http://schemas.microsoft.com/office/drawing/2014/main" id="{8C9F0D72-DE7A-19C7-A5A4-7CF485C1D0E8}"/>
              </a:ext>
            </a:extLst>
          </p:cNvPr>
          <p:cNvSpPr txBox="1">
            <a:spLocks/>
          </p:cNvSpPr>
          <p:nvPr/>
        </p:nvSpPr>
        <p:spPr>
          <a:xfrm>
            <a:off x="5917086" y="6323612"/>
            <a:ext cx="1019908"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b="1" dirty="0">
                <a:effectLst/>
              </a:rPr>
              <a:t>Tyresö</a:t>
            </a:r>
            <a:endParaRPr lang="sv-SE" sz="1800" b="1" dirty="0">
              <a:effectLst/>
            </a:endParaRPr>
          </a:p>
        </p:txBody>
      </p:sp>
      <p:sp>
        <p:nvSpPr>
          <p:cNvPr id="10" name="Platshållare för text 2">
            <a:extLst>
              <a:ext uri="{FF2B5EF4-FFF2-40B4-BE49-F238E27FC236}">
                <a16:creationId xmlns:a16="http://schemas.microsoft.com/office/drawing/2014/main" id="{AB6A27D0-FD75-9890-034D-0119A932B6AA}"/>
              </a:ext>
            </a:extLst>
          </p:cNvPr>
          <p:cNvSpPr txBox="1">
            <a:spLocks/>
          </p:cNvSpPr>
          <p:nvPr/>
        </p:nvSpPr>
        <p:spPr>
          <a:xfrm>
            <a:off x="4056896" y="900993"/>
            <a:ext cx="1019908" cy="461492"/>
          </a:xfrm>
          <a:prstGeom prst="rect">
            <a:avLst/>
          </a:prstGeom>
          <a:effectLst>
            <a:outerShdw blurRad="431800" sx="102000" sy="102000" algn="ctr" rotWithShape="0">
              <a:schemeClr val="bg1">
                <a:alpha val="60000"/>
              </a:schemeClr>
            </a:outerShdw>
          </a:effectLst>
        </p:spPr>
        <p:txBody>
          <a:bodyPr vert="horz" lIns="0" tIns="0" rIns="0" bIns="0" rtlCol="0" anchor="b" anchorCtr="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effectLst>
                  <a:outerShdw blurRad="558800" dist="50800" dir="5400000" algn="tl">
                    <a:srgbClr val="000000">
                      <a:alpha val="60000"/>
                    </a:srgbClr>
                  </a:outerShdw>
                </a:effectLst>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b="1" dirty="0">
                <a:effectLst/>
              </a:rPr>
              <a:t>Lidingö</a:t>
            </a:r>
            <a:endParaRPr lang="sv-SE" sz="1800" b="1" dirty="0">
              <a:effectLst/>
            </a:endParaRPr>
          </a:p>
        </p:txBody>
      </p:sp>
    </p:spTree>
    <p:extLst>
      <p:ext uri="{BB962C8B-B14F-4D97-AF65-F5344CB8AC3E}">
        <p14:creationId xmlns:p14="http://schemas.microsoft.com/office/powerpoint/2010/main" val="32621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E447DC-B4CA-473D-9681-C396B52D2AEF}"/>
              </a:ext>
            </a:extLst>
          </p:cNvPr>
          <p:cNvSpPr>
            <a:spLocks noGrp="1"/>
          </p:cNvSpPr>
          <p:nvPr>
            <p:ph type="title"/>
          </p:nvPr>
        </p:nvSpPr>
        <p:spPr/>
        <p:txBody>
          <a:bodyPr>
            <a:normAutofit/>
          </a:bodyPr>
          <a:lstStyle/>
          <a:p>
            <a:r>
              <a:rPr lang="sv-SE" dirty="0"/>
              <a:t>Bäst på att vara kommun</a:t>
            </a:r>
          </a:p>
        </p:txBody>
      </p:sp>
      <p:sp>
        <p:nvSpPr>
          <p:cNvPr id="3" name="Platshållare för text 2">
            <a:extLst>
              <a:ext uri="{FF2B5EF4-FFF2-40B4-BE49-F238E27FC236}">
                <a16:creationId xmlns:a16="http://schemas.microsoft.com/office/drawing/2014/main" id="{CFA87ADC-D7F5-4F18-B89F-A6426700BACA}"/>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8A8324B3-1CEB-4F30-918E-D33AA8AFBC24}"/>
              </a:ext>
            </a:extLst>
          </p:cNvPr>
          <p:cNvSpPr>
            <a:spLocks noGrp="1"/>
          </p:cNvSpPr>
          <p:nvPr>
            <p:ph type="body" sz="quarter" idx="19"/>
          </p:nvPr>
        </p:nvSpPr>
        <p:spPr/>
        <p:txBody>
          <a:bodyPr/>
          <a:lstStyle/>
          <a:p>
            <a:pPr marL="0" indent="0">
              <a:buNone/>
            </a:pPr>
            <a:r>
              <a:rPr lang="sv-SE" b="1" dirty="0"/>
              <a:t>Bland de 10 procent bästa </a:t>
            </a:r>
            <a:br>
              <a:rPr lang="sv-SE" b="1" dirty="0"/>
            </a:br>
            <a:r>
              <a:rPr lang="sv-SE" b="1" dirty="0"/>
              <a:t>i kommunala jämförelser.</a:t>
            </a:r>
          </a:p>
          <a:p>
            <a:pPr marL="0" indent="0">
              <a:buNone/>
            </a:pPr>
            <a:r>
              <a:rPr lang="sv-SE" b="1" dirty="0"/>
              <a:t>Bland de 25 procent mest kostnadseffektiva kommunerna </a:t>
            </a:r>
            <a:br>
              <a:rPr lang="sv-SE" b="1" dirty="0"/>
            </a:br>
            <a:r>
              <a:rPr lang="sv-SE" b="1" dirty="0"/>
              <a:t>i landet per område.</a:t>
            </a:r>
          </a:p>
        </p:txBody>
      </p:sp>
    </p:spTree>
    <p:extLst>
      <p:ext uri="{BB962C8B-B14F-4D97-AF65-F5344CB8AC3E}">
        <p14:creationId xmlns:p14="http://schemas.microsoft.com/office/powerpoint/2010/main" val="1370704271"/>
      </p:ext>
    </p:extLst>
  </p:cSld>
  <p:clrMapOvr>
    <a:masterClrMapping/>
  </p:clrMapOvr>
  <p:transition spd="slow" advClick="0" advTm="7229">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BBBE31C-942D-4EE3-9CBD-6BB3C1A7672E}"/>
              </a:ext>
            </a:extLst>
          </p:cNvPr>
          <p:cNvPicPr>
            <a:picLocks noChangeAspect="1"/>
          </p:cNvPicPr>
          <p:nvPr/>
        </p:nvPicPr>
        <p:blipFill rotWithShape="1">
          <a:blip r:embed="rId3">
            <a:extLst>
              <a:ext uri="{28A0092B-C50C-407E-A947-70E740481C1C}">
                <a14:useLocalDpi xmlns:a14="http://schemas.microsoft.com/office/drawing/2010/main" val="0"/>
              </a:ext>
            </a:extLst>
          </a:blip>
          <a:srcRect l="2425" t="5513" r="-2425" b="14081"/>
          <a:stretch/>
        </p:blipFill>
        <p:spPr>
          <a:xfrm>
            <a:off x="639792" y="400843"/>
            <a:ext cx="10539935" cy="6457157"/>
          </a:xfrm>
          <a:prstGeom prst="rect">
            <a:avLst/>
          </a:prstGeom>
        </p:spPr>
      </p:pic>
      <p:pic>
        <p:nvPicPr>
          <p:cNvPr id="8" name="Bildobjekt 7">
            <a:extLst>
              <a:ext uri="{FF2B5EF4-FFF2-40B4-BE49-F238E27FC236}">
                <a16:creationId xmlns:a16="http://schemas.microsoft.com/office/drawing/2014/main" id="{18155096-A90C-4BDF-B229-67D4225952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
        <p:nvSpPr>
          <p:cNvPr id="2" name="Rubrik 1">
            <a:extLst>
              <a:ext uri="{FF2B5EF4-FFF2-40B4-BE49-F238E27FC236}">
                <a16:creationId xmlns:a16="http://schemas.microsoft.com/office/drawing/2014/main" id="{67DA706E-B122-4868-B283-AE0B1FAFD068}"/>
              </a:ext>
            </a:extLst>
          </p:cNvPr>
          <p:cNvSpPr>
            <a:spLocks noGrp="1"/>
          </p:cNvSpPr>
          <p:nvPr>
            <p:ph type="title"/>
          </p:nvPr>
        </p:nvSpPr>
        <p:spPr/>
        <p:txBody>
          <a:bodyPr>
            <a:noAutofit/>
          </a:bodyPr>
          <a:lstStyle/>
          <a:p>
            <a:r>
              <a:rPr lang="sv-SE" dirty="0"/>
              <a:t>Nackas </a:t>
            </a:r>
            <a:br>
              <a:rPr lang="sv-SE" dirty="0"/>
            </a:br>
            <a:r>
              <a:rPr lang="sv-SE" dirty="0"/>
              <a:t>styrmodell</a:t>
            </a:r>
          </a:p>
        </p:txBody>
      </p:sp>
    </p:spTree>
    <p:extLst>
      <p:ext uri="{BB962C8B-B14F-4D97-AF65-F5344CB8AC3E}">
        <p14:creationId xmlns:p14="http://schemas.microsoft.com/office/powerpoint/2010/main" val="324629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49C991-B28C-4E0D-932F-65833156DEAD}"/>
              </a:ext>
            </a:extLst>
          </p:cNvPr>
          <p:cNvSpPr>
            <a:spLocks noGrp="1"/>
          </p:cNvSpPr>
          <p:nvPr>
            <p:ph type="title"/>
          </p:nvPr>
        </p:nvSpPr>
        <p:spPr/>
        <p:txBody>
          <a:bodyPr>
            <a:noAutofit/>
          </a:bodyPr>
          <a:lstStyle/>
          <a:p>
            <a:r>
              <a:rPr lang="sv-SE" sz="4200" dirty="0"/>
              <a:t>Nacka utvecklas </a:t>
            </a:r>
            <a:br>
              <a:rPr lang="sv-SE" sz="4200" dirty="0"/>
            </a:br>
            <a:r>
              <a:rPr lang="sv-SE" sz="4200" dirty="0"/>
              <a:t>för fler</a:t>
            </a:r>
          </a:p>
        </p:txBody>
      </p:sp>
      <p:sp>
        <p:nvSpPr>
          <p:cNvPr id="7" name="Platshållare för text 6">
            <a:extLst>
              <a:ext uri="{FF2B5EF4-FFF2-40B4-BE49-F238E27FC236}">
                <a16:creationId xmlns:a16="http://schemas.microsoft.com/office/drawing/2014/main" id="{2ED031BB-4105-4EF2-98C0-D0C36DB7759F}"/>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3740213375"/>
      </p:ext>
    </p:extLst>
  </p:cSld>
  <p:clrMapOvr>
    <a:masterClrMapping/>
  </p:clrMapOvr>
  <p:transition spd="slow" advClick="0" advTm="5801">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92641C70-BEA1-46EF-8F12-86839108A34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 b="6"/>
          <a:stretch/>
        </p:blipFill>
        <p:spPr>
          <a:xfrm>
            <a:off x="6144000" y="0"/>
            <a:ext cx="6048000" cy="6858000"/>
          </a:xfrm>
        </p:spPr>
      </p:pic>
      <p:pic>
        <p:nvPicPr>
          <p:cNvPr id="8" name="Platshållare för bild 7" descr="En bild som visar person, person&#10;&#10;Automatiskt genererad beskrivning">
            <a:extLst>
              <a:ext uri="{FF2B5EF4-FFF2-40B4-BE49-F238E27FC236}">
                <a16:creationId xmlns:a16="http://schemas.microsoft.com/office/drawing/2014/main" id="{E6AB049E-9CB0-4411-8909-0693E2880D8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9" b="9"/>
          <a:stretch>
            <a:fillRect/>
          </a:stretch>
        </p:blipFill>
        <p:spPr>
          <a:xfrm>
            <a:off x="0" y="0"/>
            <a:ext cx="6048000" cy="6858000"/>
          </a:xfrm>
        </p:spPr>
      </p:pic>
      <p:sp>
        <p:nvSpPr>
          <p:cNvPr id="4" name="Platshållare för text 3">
            <a:extLst>
              <a:ext uri="{FF2B5EF4-FFF2-40B4-BE49-F238E27FC236}">
                <a16:creationId xmlns:a16="http://schemas.microsoft.com/office/drawing/2014/main" id="{8652B86D-E02F-410F-9F0B-2205262DCCF6}"/>
              </a:ext>
            </a:extLst>
          </p:cNvPr>
          <p:cNvSpPr>
            <a:spLocks noGrp="1"/>
          </p:cNvSpPr>
          <p:nvPr>
            <p:ph type="body" sz="quarter" idx="14"/>
          </p:nvPr>
        </p:nvSpPr>
        <p:spPr/>
        <p:txBody>
          <a:bodyPr/>
          <a:lstStyle/>
          <a:p>
            <a:endParaRPr lang="sv-SE"/>
          </a:p>
        </p:txBody>
      </p:sp>
      <p:sp>
        <p:nvSpPr>
          <p:cNvPr id="9" name="Rubrik 1">
            <a:extLst>
              <a:ext uri="{FF2B5EF4-FFF2-40B4-BE49-F238E27FC236}">
                <a16:creationId xmlns:a16="http://schemas.microsoft.com/office/drawing/2014/main" id="{73CF165E-67D3-4662-BC43-8AD794CDADA2}"/>
              </a:ext>
            </a:extLst>
          </p:cNvPr>
          <p:cNvSpPr txBox="1">
            <a:spLocks/>
          </p:cNvSpPr>
          <p:nvPr/>
        </p:nvSpPr>
        <p:spPr>
          <a:xfrm>
            <a:off x="566834" y="500067"/>
            <a:ext cx="10714007" cy="1133475"/>
          </a:xfrm>
          <a:prstGeom prst="rect">
            <a:avLst/>
          </a:prstGeom>
        </p:spPr>
        <p:txBody>
          <a:bodyPr>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dirty="0">
                <a:solidFill>
                  <a:prstClr val="white"/>
                </a:solidFill>
                <a:effectLst>
                  <a:outerShdw blurRad="431800" sx="102000" sy="102000" algn="ctr" rotWithShape="0">
                    <a:prstClr val="black">
                      <a:alpha val="60000"/>
                    </a:prstClr>
                  </a:outerShdw>
                  <a:reflection stA="45000" endPos="0" dist="50800" dir="5400000" sy="-100000" algn="bl" rotWithShape="0"/>
                </a:effectLst>
                <a:latin typeface="Gill Sans MT"/>
              </a:rPr>
              <a:t>näringsliv</a:t>
            </a:r>
            <a:endParaRPr kumimoji="0" lang="sv-SE" sz="4200" b="0" i="0" u="none" strike="noStrike" kern="1200" cap="all" spc="0" normalizeH="0" baseline="0" noProof="0" dirty="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endParaRPr>
          </a:p>
        </p:txBody>
      </p:sp>
      <p:sp>
        <p:nvSpPr>
          <p:cNvPr id="7" name="Platshållare för text 4">
            <a:extLst>
              <a:ext uri="{FF2B5EF4-FFF2-40B4-BE49-F238E27FC236}">
                <a16:creationId xmlns:a16="http://schemas.microsoft.com/office/drawing/2014/main" id="{A022614E-55B7-4088-8F7D-61DC98223F31}"/>
              </a:ext>
            </a:extLst>
          </p:cNvPr>
          <p:cNvSpPr txBox="1">
            <a:spLocks/>
          </p:cNvSpPr>
          <p:nvPr/>
        </p:nvSpPr>
        <p:spPr>
          <a:xfrm>
            <a:off x="490786" y="3930650"/>
            <a:ext cx="4491010" cy="3161727"/>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NKI 79 – bland de högsta.	 </a:t>
            </a:r>
          </a:p>
        </p:txBody>
      </p:sp>
    </p:spTree>
    <p:extLst>
      <p:ext uri="{BB962C8B-B14F-4D97-AF65-F5344CB8AC3E}">
        <p14:creationId xmlns:p14="http://schemas.microsoft.com/office/powerpoint/2010/main" val="1635126522"/>
      </p:ext>
    </p:extLst>
  </p:cSld>
  <p:clrMapOvr>
    <a:masterClrMapping/>
  </p:clrMapOvr>
  <p:transition spd="slow" advClick="0" advTm="6877">
    <p:wipe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FF47502-5DC5-450F-916D-F1B646A10207}"/>
              </a:ext>
            </a:extLst>
          </p:cNvPr>
          <p:cNvSpPr>
            <a:spLocks noGrp="1"/>
          </p:cNvSpPr>
          <p:nvPr>
            <p:ph type="title"/>
          </p:nvPr>
        </p:nvSpPr>
        <p:spPr/>
        <p:txBody>
          <a:bodyPr/>
          <a:lstStyle/>
          <a:p>
            <a:r>
              <a:rPr lang="sv-SE" dirty="0"/>
              <a:t>Skola och livslångt lärande</a:t>
            </a:r>
          </a:p>
        </p:txBody>
      </p:sp>
      <p:sp>
        <p:nvSpPr>
          <p:cNvPr id="2" name="Platshållare för text 1">
            <a:extLst>
              <a:ext uri="{FF2B5EF4-FFF2-40B4-BE49-F238E27FC236}">
                <a16:creationId xmlns:a16="http://schemas.microsoft.com/office/drawing/2014/main" id="{0E7E1088-1BC6-4ADD-8043-E9A62D1EB498}"/>
              </a:ext>
            </a:extLst>
          </p:cNvPr>
          <p:cNvSpPr>
            <a:spLocks noGrp="1"/>
          </p:cNvSpPr>
          <p:nvPr>
            <p:ph type="body" sz="quarter" idx="17"/>
          </p:nvPr>
        </p:nvSpPr>
        <p:spPr/>
        <p:txBody>
          <a:bodyPr/>
          <a:lstStyle/>
          <a:p>
            <a:endParaRPr lang="sv-SE"/>
          </a:p>
        </p:txBody>
      </p:sp>
      <p:sp>
        <p:nvSpPr>
          <p:cNvPr id="3" name="Platshållare för text 2">
            <a:extLst>
              <a:ext uri="{FF2B5EF4-FFF2-40B4-BE49-F238E27FC236}">
                <a16:creationId xmlns:a16="http://schemas.microsoft.com/office/drawing/2014/main" id="{A0F51877-04AC-4E04-8F62-0833960E4244}"/>
              </a:ext>
            </a:extLst>
          </p:cNvPr>
          <p:cNvSpPr>
            <a:spLocks noGrp="1"/>
          </p:cNvSpPr>
          <p:nvPr>
            <p:ph type="body" sz="quarter" idx="19"/>
          </p:nvPr>
        </p:nvSpPr>
        <p:spPr>
          <a:xfrm>
            <a:off x="655068" y="2697983"/>
            <a:ext cx="5795514" cy="2921358"/>
          </a:xfrm>
        </p:spPr>
        <p:txBody>
          <a:bodyPr/>
          <a:lstStyle/>
          <a:p>
            <a:pPr marL="0" indent="0">
              <a:buNone/>
            </a:pPr>
            <a:r>
              <a:rPr lang="sv-SE" b="1" dirty="0"/>
              <a:t>En av landets bästa </a:t>
            </a:r>
            <a:br>
              <a:rPr lang="sv-SE" b="1" dirty="0"/>
            </a:br>
            <a:r>
              <a:rPr lang="sv-SE" b="1" dirty="0"/>
              <a:t>skolkommuner.</a:t>
            </a:r>
          </a:p>
          <a:p>
            <a:pPr marL="0" indent="0">
              <a:buNone/>
            </a:pPr>
            <a:r>
              <a:rPr lang="sv-SE" b="1" dirty="0"/>
              <a:t>EdTest</a:t>
            </a:r>
          </a:p>
          <a:p>
            <a:pPr marL="0" indent="0">
              <a:buNone/>
            </a:pPr>
            <a:r>
              <a:rPr lang="sv-SE" b="1" dirty="0"/>
              <a:t>VERCITY</a:t>
            </a:r>
          </a:p>
        </p:txBody>
      </p:sp>
    </p:spTree>
    <p:extLst>
      <p:ext uri="{BB962C8B-B14F-4D97-AF65-F5344CB8AC3E}">
        <p14:creationId xmlns:p14="http://schemas.microsoft.com/office/powerpoint/2010/main" val="2812318596"/>
      </p:ext>
    </p:extLst>
  </p:cSld>
  <p:clrMapOvr>
    <a:masterClrMapping/>
  </p:clrMapOvr>
  <p:transition spd="slow" advClick="0" advTm="6211">
    <p:wipe/>
  </p:transition>
</p:sld>
</file>

<file path=ppt/theme/theme1.xml><?xml version="1.0" encoding="utf-8"?>
<a:theme xmlns:a="http://schemas.openxmlformats.org/drawingml/2006/main" name="Nacka kommun maj 2021">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4AF4FB9-3AFC-4A1B-814D-385FD9381BD8}" vid="{B3A2868C-4DAE-40C1-BA3C-282F403B065E}"/>
    </a:ext>
  </a:extLst>
</a:theme>
</file>

<file path=ppt/theme/theme2.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potx" id="{B4363289-E246-459D-B5D9-CDB38421B6DF}" vid="{7EA88825-4CA5-43D2-93AF-2CAB623A0BF8}"/>
    </a:ext>
  </a:extLst>
</a:theme>
</file>

<file path=ppt/theme/theme3.xml><?xml version="1.0" encoding="utf-8"?>
<a:theme xmlns:a="http://schemas.openxmlformats.org/drawingml/2006/main" name="Nacka kommun juni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BCCB44F7-0A46-4F7F-97B4-70192DAEDF97}" vid="{468E4053-6345-433A-A763-55240F67423D}"/>
    </a:ext>
  </a:extLst>
</a:theme>
</file>

<file path=ppt/theme/theme4.xml><?xml version="1.0" encoding="utf-8"?>
<a:theme xmlns:a="http://schemas.openxmlformats.org/drawingml/2006/main" name="Nacka kommun maj 2021">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4AF4FB9-3AFC-4A1B-814D-385FD9381BD8}" vid="{B3A2868C-4DAE-40C1-BA3C-282F403B065E}"/>
    </a:ext>
  </a:extLst>
</a:theme>
</file>

<file path=ppt/theme/theme5.xml><?xml version="1.0" encoding="utf-8"?>
<a:theme xmlns:a="http://schemas.openxmlformats.org/drawingml/2006/main" name="Nacka kommun december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8202DA0-AFD5-44A7-B2EF-F03DEC54083C}" vid="{91F41270-B164-4F9A-A367-01CC0B5E08F2}"/>
    </a:ext>
  </a:extLst>
</a:theme>
</file>

<file path=ppt/theme/theme6.xml><?xml version="1.0" encoding="utf-8"?>
<a:theme xmlns:a="http://schemas.openxmlformats.org/drawingml/2006/main" name="1_Nacka kommun december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8202DA0-AFD5-44A7-B2EF-F03DEC54083C}" vid="{91F41270-B164-4F9A-A367-01CC0B5E08F2}"/>
    </a:ext>
  </a:extLst>
</a:theme>
</file>

<file path=ppt/theme/theme7.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7" ma:contentTypeDescription="Skapa ett nytt dokument." ma:contentTypeScope="" ma:versionID="8b608e2ea3ca83dca8c5a596bebb4993">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bba38429aa8f784e5a437d320974d342"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6abd8375-7149-41b9-8fce-28385bcac481}"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c3a147-0d64-46aa-a281-dc97358e8373">
      <Terms xmlns="http://schemas.microsoft.com/office/infopath/2007/PartnerControls"/>
    </lcf76f155ced4ddcb4097134ff3c332f>
    <TaxCatchAll xmlns="d7532cd0-e888-47d6-8f58-db0210f250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2AC2E9-90B5-4355-9EA6-7CDB054D0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75C123-D2E5-4A79-8B9C-17E11C31C75E}">
  <ds:schemaRefs>
    <ds:schemaRef ds:uri="http://schemas.microsoft.com/office/2006/metadata/properties"/>
    <ds:schemaRef ds:uri="http://schemas.microsoft.com/office/infopath/2007/PartnerControls"/>
    <ds:schemaRef ds:uri="10c3a147-0d64-46aa-a281-dc97358e8373"/>
    <ds:schemaRef ds:uri="d7532cd0-e888-47d6-8f58-db0210f25002"/>
  </ds:schemaRefs>
</ds:datastoreItem>
</file>

<file path=customXml/itemProps3.xml><?xml version="1.0" encoding="utf-8"?>
<ds:datastoreItem xmlns:ds="http://schemas.openxmlformats.org/officeDocument/2006/customXml" ds:itemID="{B4A80FD1-DEC9-4658-AE0A-33E9AB38BC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2079</TotalTime>
  <Words>1134</Words>
  <Application>Microsoft Office PowerPoint</Application>
  <PresentationFormat>Bredbild</PresentationFormat>
  <Paragraphs>169</Paragraphs>
  <Slides>26</Slides>
  <Notes>24</Notes>
  <HiddenSlides>0</HiddenSlides>
  <MMClips>0</MMClips>
  <ScaleCrop>false</ScaleCrop>
  <HeadingPairs>
    <vt:vector size="6" baseType="variant">
      <vt:variant>
        <vt:lpstr>Använt teckensnitt</vt:lpstr>
      </vt:variant>
      <vt:variant>
        <vt:i4>5</vt:i4>
      </vt:variant>
      <vt:variant>
        <vt:lpstr>Tema</vt:lpstr>
      </vt:variant>
      <vt:variant>
        <vt:i4>6</vt:i4>
      </vt:variant>
      <vt:variant>
        <vt:lpstr>Bildrubriker</vt:lpstr>
      </vt:variant>
      <vt:variant>
        <vt:i4>26</vt:i4>
      </vt:variant>
    </vt:vector>
  </HeadingPairs>
  <TitlesOfParts>
    <vt:vector size="37" baseType="lpstr">
      <vt:lpstr>Arial</vt:lpstr>
      <vt:lpstr>Calibri</vt:lpstr>
      <vt:lpstr>Garamond</vt:lpstr>
      <vt:lpstr>Gill Sans MT</vt:lpstr>
      <vt:lpstr>Gill Sans MT Pro Light</vt:lpstr>
      <vt:lpstr>Nacka kommun maj 2021</vt:lpstr>
      <vt:lpstr>Nacka Kommun Final</vt:lpstr>
      <vt:lpstr>Nacka kommun juni 2023</vt:lpstr>
      <vt:lpstr>Nacka kommun maj 2021</vt:lpstr>
      <vt:lpstr>Nacka kommun december 2023</vt:lpstr>
      <vt:lpstr>1_Nacka kommun december 2023</vt:lpstr>
      <vt:lpstr>Välkommen till nacka</vt:lpstr>
      <vt:lpstr>Nacka i siffror</vt:lpstr>
      <vt:lpstr>Nackas befolkning i korthet</vt:lpstr>
      <vt:lpstr>Fyra kommundelar</vt:lpstr>
      <vt:lpstr>Bäst på att vara kommun</vt:lpstr>
      <vt:lpstr>Nackas  styrmodell</vt:lpstr>
      <vt:lpstr>Nacka utvecklas  för fler</vt:lpstr>
      <vt:lpstr>PowerPoint-presentation</vt:lpstr>
      <vt:lpstr>Skola och livslångt lärande</vt:lpstr>
      <vt:lpstr>Mer idrott i nacka</vt:lpstr>
      <vt:lpstr>I nacka är naturen nära</vt:lpstr>
      <vt:lpstr>Stark och balanserad tillväxt</vt:lpstr>
      <vt:lpstr>Några framgångsfaktorer  för Nacka kommuns resultat</vt:lpstr>
      <vt:lpstr>Tunnelbana I nacka 2030</vt:lpstr>
      <vt:lpstr>Framtidstro 2030</vt:lpstr>
      <vt:lpstr>Nacka bästa cykelkommun  i regionen 2021 och 2022 </vt:lpstr>
      <vt:lpstr>Första plats i agenda  2030-hållbarhetsrankning 2024</vt:lpstr>
      <vt:lpstr>platserna att ladda  bilen på blir fler</vt:lpstr>
      <vt:lpstr>Fler väljer att  pendla med båt</vt:lpstr>
      <vt:lpstr>Nackas Fortsatta fokus</vt:lpstr>
      <vt:lpstr>Klimat- och  miljömål i framkant</vt:lpstr>
      <vt:lpstr>Klimatpositiva och  innovativa tillsammans</vt:lpstr>
      <vt:lpstr>Digitalisering handlar om människor</vt:lpstr>
      <vt:lpstr>Tillsammans är vi nacka</vt:lpstr>
      <vt:lpstr>Följ med oss på resan! Vi skapar dagens och  framtidens Nacka  – tillsammans </vt:lpstr>
      <vt:lpstr>PowerPoint-presentation</vt:lpstr>
    </vt:vector>
  </TitlesOfParts>
  <Company>Nacka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till nacka</dc:title>
  <dc:creator>Amanda Stange</dc:creator>
  <cp:lastModifiedBy>Lotta Seijmer</cp:lastModifiedBy>
  <cp:revision>24</cp:revision>
  <cp:lastPrinted>2018-03-09T14:29:17Z</cp:lastPrinted>
  <dcterms:created xsi:type="dcterms:W3CDTF">2024-09-18T16:59:45Z</dcterms:created>
  <dcterms:modified xsi:type="dcterms:W3CDTF">2025-09-02T07:16:26Z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1245200</vt:r8>
  </property>
  <property fmtid="{D5CDD505-2E9C-101B-9397-08002B2CF9AE}" pid="4" name="MediaServiceImageTags">
    <vt:lpwstr/>
  </property>
</Properties>
</file>