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19" r:id="rId2"/>
    <p:sldMasterId id="2147483740" r:id="rId3"/>
    <p:sldMasterId id="2147483762" r:id="rId4"/>
    <p:sldMasterId id="2147483784" r:id="rId5"/>
  </p:sldMasterIdLst>
  <p:notesMasterIdLst>
    <p:notesMasterId r:id="rId38"/>
  </p:notesMasterIdLst>
  <p:handoutMasterIdLst>
    <p:handoutMasterId r:id="rId39"/>
  </p:handoutMasterIdLst>
  <p:sldIdLst>
    <p:sldId id="256" r:id="rId6"/>
    <p:sldId id="257" r:id="rId7"/>
    <p:sldId id="258" r:id="rId8"/>
    <p:sldId id="259" r:id="rId9"/>
    <p:sldId id="260" r:id="rId10"/>
    <p:sldId id="261" r:id="rId11"/>
    <p:sldId id="262" r:id="rId12"/>
    <p:sldId id="263" r:id="rId13"/>
    <p:sldId id="264" r:id="rId14"/>
    <p:sldId id="265" r:id="rId15"/>
    <p:sldId id="322" r:id="rId16"/>
    <p:sldId id="323" r:id="rId17"/>
    <p:sldId id="267" r:id="rId18"/>
    <p:sldId id="324" r:id="rId19"/>
    <p:sldId id="266" r:id="rId20"/>
    <p:sldId id="268" r:id="rId21"/>
    <p:sldId id="325" r:id="rId22"/>
    <p:sldId id="270" r:id="rId23"/>
    <p:sldId id="271" r:id="rId24"/>
    <p:sldId id="272" r:id="rId25"/>
    <p:sldId id="273" r:id="rId26"/>
    <p:sldId id="274" r:id="rId27"/>
    <p:sldId id="278" r:id="rId28"/>
    <p:sldId id="275" r:id="rId29"/>
    <p:sldId id="276" r:id="rId30"/>
    <p:sldId id="277" r:id="rId31"/>
    <p:sldId id="279" r:id="rId32"/>
    <p:sldId id="280" r:id="rId33"/>
    <p:sldId id="281" r:id="rId34"/>
    <p:sldId id="282" r:id="rId35"/>
    <p:sldId id="283" r:id="rId36"/>
    <p:sldId id="284" r:id="rId37"/>
  </p:sldIdLst>
  <p:sldSz cx="12192000" cy="6858000"/>
  <p:notesSz cx="6797675" cy="9929813"/>
  <p:defaultText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2801"/>
    <a:srgbClr val="3885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38" autoAdjust="0"/>
    <p:restoredTop sz="94249" autoAdjust="0"/>
  </p:normalViewPr>
  <p:slideViewPr>
    <p:cSldViewPr snapToGrid="0">
      <p:cViewPr varScale="1">
        <p:scale>
          <a:sx n="70" d="100"/>
          <a:sy n="70" d="100"/>
        </p:scale>
        <p:origin x="48" y="6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6" d="100"/>
          <a:sy n="86" d="100"/>
        </p:scale>
        <p:origin x="379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AA52EF4-A221-4FBA-AE64-7D3430AC67F7}"/>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B32BD1A5-6026-4E78-85A1-B63ECA44EC08}"/>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86DF61DB-AC4B-450F-93C3-C71E4FE8A52E}" type="datetimeFigureOut">
              <a:rPr lang="sv-SE" smtClean="0"/>
              <a:t>2020-08-26</a:t>
            </a:fld>
            <a:endParaRPr lang="sv-SE"/>
          </a:p>
        </p:txBody>
      </p:sp>
      <p:sp>
        <p:nvSpPr>
          <p:cNvPr id="4" name="Platshållare för sidfot 3">
            <a:extLst>
              <a:ext uri="{FF2B5EF4-FFF2-40B4-BE49-F238E27FC236}">
                <a16:creationId xmlns:a16="http://schemas.microsoft.com/office/drawing/2014/main" id="{B5FC5327-66F8-43D6-BB05-7AEBF3D072CC}"/>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29E72939-E2AA-4A0B-87BE-CBFB641A7BFA}"/>
              </a:ext>
            </a:extLst>
          </p:cNvPr>
          <p:cNvSpPr>
            <a:spLocks noGrp="1"/>
          </p:cNvSpPr>
          <p:nvPr>
            <p:ph type="sldNum" sz="quarter" idx="3"/>
          </p:nvPr>
        </p:nvSpPr>
        <p:spPr>
          <a:xfrm>
            <a:off x="3849688" y="9431338"/>
            <a:ext cx="2946400" cy="498475"/>
          </a:xfrm>
          <a:prstGeom prst="rect">
            <a:avLst/>
          </a:prstGeom>
        </p:spPr>
        <p:txBody>
          <a:bodyPr vert="horz" lIns="91440" tIns="45720" rIns="91440" bIns="45720" rtlCol="0" anchor="b"/>
          <a:lstStyle>
            <a:lvl1pPr algn="r">
              <a:defRPr sz="1200"/>
            </a:lvl1pPr>
          </a:lstStyle>
          <a:p>
            <a:fld id="{1E0354C0-ECD5-4C44-8214-B6A420EC7CA9}" type="slidenum">
              <a:rPr lang="sv-SE" smtClean="0"/>
              <a:t>‹#›</a:t>
            </a:fld>
            <a:endParaRPr lang="sv-SE"/>
          </a:p>
        </p:txBody>
      </p:sp>
    </p:spTree>
    <p:extLst>
      <p:ext uri="{BB962C8B-B14F-4D97-AF65-F5344CB8AC3E}">
        <p14:creationId xmlns:p14="http://schemas.microsoft.com/office/powerpoint/2010/main" val="53783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686C6F5-63B6-49E7-B2F9-5F41140D9FE4}" type="datetimeFigureOut">
              <a:rPr lang="en-GB" smtClean="0"/>
              <a:t>26/08/2020</a:t>
            </a:fld>
            <a:endParaRPr lang="en-GB"/>
          </a:p>
        </p:txBody>
      </p:sp>
      <p:sp>
        <p:nvSpPr>
          <p:cNvPr id="4" name="Platshållare för bildobjekt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79450" y="4778375"/>
            <a:ext cx="5438775" cy="3910013"/>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49688" y="9431338"/>
            <a:ext cx="2946400" cy="498475"/>
          </a:xfrm>
          <a:prstGeom prst="rect">
            <a:avLst/>
          </a:prstGeom>
        </p:spPr>
        <p:txBody>
          <a:bodyPr vert="horz" lIns="91440" tIns="45720" rIns="91440" bIns="45720" rtlCol="0" anchor="b"/>
          <a:lstStyle>
            <a:lvl1pPr algn="r">
              <a:defRPr sz="1200"/>
            </a:lvl1pPr>
          </a:lstStyle>
          <a:p>
            <a:fld id="{7C088DA3-5DB5-423B-869F-710A2F573C74}" type="slidenum">
              <a:rPr lang="en-GB" smtClean="0"/>
              <a:t>‹#›</a:t>
            </a:fld>
            <a:endParaRPr lang="en-GB"/>
          </a:p>
        </p:txBody>
      </p:sp>
    </p:spTree>
    <p:extLst>
      <p:ext uri="{BB962C8B-B14F-4D97-AF65-F5344CB8AC3E}">
        <p14:creationId xmlns:p14="http://schemas.microsoft.com/office/powerpoint/2010/main" val="2314714191"/>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kan du hitta uppdaterad statistik om Nacka:  https://www.nacka.se/kommun--politik/ekonomi-och-statistik/statistik/</a:t>
            </a:r>
          </a:p>
          <a:p>
            <a:endParaRPr lang="sv-SE" dirty="0"/>
          </a:p>
          <a:p>
            <a:r>
              <a:rPr lang="sv-SE" sz="1200" b="0" kern="1200" dirty="0">
                <a:solidFill>
                  <a:schemeClr val="tx1"/>
                </a:solidFill>
                <a:effectLst/>
                <a:latin typeface="+mn-lt"/>
                <a:ea typeface="+mn-ea"/>
                <a:cs typeface="+mn-cs"/>
              </a:rPr>
              <a:t>41 945 (SCB 2018) Samtliga hushåll/bostäder</a:t>
            </a:r>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3</a:t>
            </a:fld>
            <a:endParaRPr lang="en-GB"/>
          </a:p>
        </p:txBody>
      </p:sp>
    </p:spTree>
    <p:extLst>
      <p:ext uri="{BB962C8B-B14F-4D97-AF65-F5344CB8AC3E}">
        <p14:creationId xmlns:p14="http://schemas.microsoft.com/office/powerpoint/2010/main" val="270567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26541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Nackas robotfabrik vann Dagens samhälles pris som Årets välfärdsförnyare 2019. Robotfabriken är ett digitalt stöd som tar emot ansökningarna till vuxenutbildningen, sorterar och förbereder dem så att handläggarna därefter kan fatta myndighetsbeslut.  Ur motiveringen:</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”Många gör det, en del lyckas, andra inte. Men Årets välfärdsförnyare lyckas gång på gång. Genom att sortera bort rutinarbete och enklare arbetsuppgifter skapar de en attraktivare arbetsplats och bättre service till medborgarna. Och det i förvaltning efter förvaltning”.</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Nacka kom på silverplats 2019 i Dagens samhälles granskning av landets kommuner – Årets superkommun.</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Årets superkommun 2018 - goda skolresultat, en välutbildad befolkning och tunnelbana på väg. Det gjorde Nacka till Årets superkommun 2018 i Dagens samhälles granskning av landets kommuner.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Bästa kommunen att bo i för familjer 2018</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Tidningen Fokus kommunrankning "Bäst att bo 2018":  förstaplacering i ”Bäst för familjer” och andraplacering i ”Bäst att arbeta”.</a:t>
            </a:r>
          </a:p>
        </p:txBody>
      </p:sp>
      <p:sp>
        <p:nvSpPr>
          <p:cNvPr id="4" name="Platshållare för bildnummer 3"/>
          <p:cNvSpPr>
            <a:spLocks noGrp="1"/>
          </p:cNvSpPr>
          <p:nvPr>
            <p:ph type="sldNum" sz="quarter" idx="10"/>
          </p:nvPr>
        </p:nvSpPr>
        <p:spPr/>
        <p:txBody>
          <a:bodyPr/>
          <a:lstStyle/>
          <a:p>
            <a:fld id="{7C088DA3-5DB5-423B-869F-710A2F573C74}" type="slidenum">
              <a:rPr lang="en-GB" smtClean="0"/>
              <a:t>13</a:t>
            </a:fld>
            <a:endParaRPr lang="en-GB"/>
          </a:p>
        </p:txBody>
      </p:sp>
    </p:spTree>
    <p:extLst>
      <p:ext uri="{BB962C8B-B14F-4D97-AF65-F5344CB8AC3E}">
        <p14:creationId xmlns:p14="http://schemas.microsoft.com/office/powerpoint/2010/main" val="1723435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14</a:t>
            </a:fld>
            <a:endParaRPr lang="en-GB"/>
          </a:p>
        </p:txBody>
      </p:sp>
    </p:spTree>
    <p:extLst>
      <p:ext uri="{BB962C8B-B14F-4D97-AF65-F5344CB8AC3E}">
        <p14:creationId xmlns:p14="http://schemas.microsoft.com/office/powerpoint/2010/main" val="108378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i="0" kern="1200" dirty="0">
                <a:solidFill>
                  <a:schemeClr val="tx1"/>
                </a:solidFill>
                <a:effectLst/>
                <a:latin typeface="+mn-lt"/>
                <a:ea typeface="+mn-ea"/>
                <a:cs typeface="+mn-cs"/>
              </a:rPr>
              <a:t>När Nackaborna blir fler ska Nacka växa. Så hur ska kommunen arbeta för att skapa framtidens Nacka?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i="0" kern="1200" dirty="0">
                <a:solidFill>
                  <a:schemeClr val="tx1"/>
                </a:solidFill>
                <a:effectLst/>
                <a:latin typeface="+mn-lt"/>
                <a:ea typeface="+mn-ea"/>
                <a:cs typeface="+mn-cs"/>
              </a:rPr>
              <a:t>Kommunen utgår från Nackas styrmodell när vi strävar efter att uppnå målen.</a:t>
            </a:r>
          </a:p>
          <a:p>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15</a:t>
            </a:fld>
            <a:endParaRPr lang="en-GB"/>
          </a:p>
        </p:txBody>
      </p:sp>
    </p:spTree>
    <p:extLst>
      <p:ext uri="{BB962C8B-B14F-4D97-AF65-F5344CB8AC3E}">
        <p14:creationId xmlns:p14="http://schemas.microsoft.com/office/powerpoint/2010/main" val="111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kern="1200" dirty="0">
                <a:solidFill>
                  <a:schemeClr val="tx1"/>
                </a:solidFill>
                <a:effectLst/>
                <a:latin typeface="+mn-lt"/>
                <a:ea typeface="+mn-ea"/>
                <a:cs typeface="+mn-cs"/>
              </a:rPr>
              <a:t>Tillsammans skapar vi som bor, arbetar och driver företag här en kommun som ger alla bästa möjliga förutsättningar för sin utveckling och för att kunna förverkliga sina egna drömmar och idéer. </a:t>
            </a:r>
          </a:p>
          <a:p>
            <a:r>
              <a:rPr lang="sv-SE" sz="1200" i="0" kern="1200" dirty="0">
                <a:solidFill>
                  <a:schemeClr val="tx1"/>
                </a:solidFill>
                <a:effectLst/>
                <a:latin typeface="+mn-lt"/>
                <a:ea typeface="+mn-ea"/>
                <a:cs typeface="+mn-cs"/>
              </a:rPr>
              <a:t>Vi tror på människors förmåga och vi testar nytt och vi behöver modiga medarbetare för att fortsätta utvecklas.</a:t>
            </a:r>
            <a:r>
              <a:rPr lang="sv-SE" i="0" dirty="0">
                <a:effectLst/>
              </a:rPr>
              <a:t> </a:t>
            </a:r>
            <a:endParaRPr lang="sv-SE" i="0"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4</a:t>
            </a:fld>
            <a:endParaRPr lang="en-GB"/>
          </a:p>
        </p:txBody>
      </p:sp>
    </p:spTree>
    <p:extLst>
      <p:ext uri="{BB962C8B-B14F-4D97-AF65-F5344CB8AC3E}">
        <p14:creationId xmlns:p14="http://schemas.microsoft.com/office/powerpoint/2010/main" val="399027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5</a:t>
            </a:fld>
            <a:endParaRPr lang="en-GB"/>
          </a:p>
        </p:txBody>
      </p:sp>
    </p:spTree>
    <p:extLst>
      <p:ext uri="{BB962C8B-B14F-4D97-AF65-F5344CB8AC3E}">
        <p14:creationId xmlns:p14="http://schemas.microsoft.com/office/powerpoint/2010/main" val="41764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Många väljer att starta företag i Nacka. Nyföretagarcentrum räknade in nära 900 nya företag för 2018, vilket innebär att Nacka rankas till 11:e plats i Sverige.</a:t>
            </a:r>
          </a:p>
          <a:p>
            <a:r>
              <a:rPr lang="sv-SE" sz="1200" kern="1200" dirty="0">
                <a:solidFill>
                  <a:schemeClr val="tx1"/>
                </a:solidFill>
                <a:effectLst/>
                <a:latin typeface="+mn-lt"/>
                <a:ea typeface="+mn-ea"/>
                <a:cs typeface="+mn-cs"/>
              </a:rPr>
              <a:t>Företagen i Nacka tillhör dessutom de mest lönsamma i Sverige där Nacka kommun placerar sig på 12:e plats, enligt Företagarnas årliga undersökning.</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6</a:t>
            </a:fld>
            <a:endParaRPr lang="en-GB"/>
          </a:p>
        </p:txBody>
      </p:sp>
    </p:spTree>
    <p:extLst>
      <p:ext uri="{BB962C8B-B14F-4D97-AF65-F5344CB8AC3E}">
        <p14:creationId xmlns:p14="http://schemas.microsoft.com/office/powerpoint/2010/main" val="2814779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Här erbjuds stor valfrihet och hög kvalitet inom all samhällsservice. Under 30 år har kommunen utvecklat kundvalet till att omfatta nästan hela utbudet av vård, skola och omsorg. 2018 blev Nacka först i landet med kundval i kulturskolan.</a:t>
            </a:r>
          </a:p>
        </p:txBody>
      </p:sp>
      <p:sp>
        <p:nvSpPr>
          <p:cNvPr id="4" name="Platshållare för bildnummer 3"/>
          <p:cNvSpPr>
            <a:spLocks noGrp="1"/>
          </p:cNvSpPr>
          <p:nvPr>
            <p:ph type="sldNum" sz="quarter" idx="10"/>
          </p:nvPr>
        </p:nvSpPr>
        <p:spPr/>
        <p:txBody>
          <a:bodyPr/>
          <a:lstStyle/>
          <a:p>
            <a:fld id="{7C088DA3-5DB5-423B-869F-710A2F573C74}" type="slidenum">
              <a:rPr lang="en-GB" smtClean="0"/>
              <a:t>7</a:t>
            </a:fld>
            <a:endParaRPr lang="en-GB"/>
          </a:p>
        </p:txBody>
      </p:sp>
    </p:spTree>
    <p:extLst>
      <p:ext uri="{BB962C8B-B14F-4D97-AF65-F5344CB8AC3E}">
        <p14:creationId xmlns:p14="http://schemas.microsoft.com/office/powerpoint/2010/main" val="225335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kern="1200" dirty="0">
                <a:solidFill>
                  <a:schemeClr val="tx1"/>
                </a:solidFill>
                <a:effectLst/>
                <a:latin typeface="+mn-lt"/>
                <a:ea typeface="+mn-ea"/>
                <a:cs typeface="+mn-cs"/>
              </a:rPr>
              <a:t>Den nationella rapporten Öppna Jämförelser, som genomförs av Sveriges Kommuner och Regioner, SKR, rankar Nackas grundskolor högt. </a:t>
            </a:r>
          </a:p>
          <a:p>
            <a:r>
              <a:rPr lang="sv-SE" sz="1200" i="0" kern="1200" dirty="0">
                <a:solidFill>
                  <a:schemeClr val="tx1"/>
                </a:solidFill>
                <a:effectLst/>
                <a:latin typeface="+mn-lt"/>
                <a:ea typeface="+mn-ea"/>
                <a:cs typeface="+mn-cs"/>
              </a:rPr>
              <a:t>Nacka är tillsammans med Lidingö de enda kommunerna som har varit bland de 20 främsta sedan 2009 då SKR började redovisa ett sammanvägt resultat. </a:t>
            </a:r>
            <a:r>
              <a:rPr lang="sv-SE" i="0" dirty="0">
                <a:effectLst/>
              </a:rPr>
              <a:t> </a:t>
            </a:r>
            <a:endParaRPr lang="sv-SE" i="0"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8</a:t>
            </a:fld>
            <a:endParaRPr lang="en-GB"/>
          </a:p>
        </p:txBody>
      </p:sp>
    </p:spTree>
    <p:extLst>
      <p:ext uri="{BB962C8B-B14F-4D97-AF65-F5344CB8AC3E}">
        <p14:creationId xmlns:p14="http://schemas.microsoft.com/office/powerpoint/2010/main" val="358007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kern="1200" dirty="0">
                <a:solidFill>
                  <a:schemeClr val="tx1"/>
                </a:solidFill>
                <a:effectLst/>
                <a:latin typeface="+mn-lt"/>
                <a:ea typeface="+mn-ea"/>
                <a:cs typeface="+mn-cs"/>
              </a:rPr>
              <a:t>Här finns havet och skogen inpå knuten.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kern="1200" dirty="0">
                <a:solidFill>
                  <a:schemeClr val="tx1"/>
                </a:solidFill>
                <a:effectLst/>
                <a:latin typeface="+mn-lt"/>
                <a:ea typeface="+mn-ea"/>
                <a:cs typeface="+mn-cs"/>
              </a:rPr>
              <a:t>Nackaborna har länets kortaste medelavstånd till närmaste skyddade naturområde, 600 meter.</a:t>
            </a:r>
          </a:p>
          <a:p>
            <a:r>
              <a:rPr lang="sv-SE" sz="1200" i="0" kern="1200" dirty="0">
                <a:solidFill>
                  <a:schemeClr val="tx1"/>
                </a:solidFill>
                <a:effectLst/>
                <a:latin typeface="+mn-lt"/>
                <a:ea typeface="+mn-ea"/>
                <a:cs typeface="+mn-cs"/>
              </a:rPr>
              <a:t>Rent vatten, frisk luft, ett rikt växt- och djurliv och en god bebyggd miljö kännetecknar Nackas miljöambitioner och bidrar till Nackabornas positiva upplevelse av livskvaliteten. </a:t>
            </a:r>
          </a:p>
          <a:p>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9</a:t>
            </a:fld>
            <a:endParaRPr lang="en-GB"/>
          </a:p>
        </p:txBody>
      </p:sp>
    </p:spTree>
    <p:extLst>
      <p:ext uri="{BB962C8B-B14F-4D97-AF65-F5344CB8AC3E}">
        <p14:creationId xmlns:p14="http://schemas.microsoft.com/office/powerpoint/2010/main" val="276549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Kommunen arbetar strukturerat och ambitiöst med cykelfrågor. Cykling uppmuntras eftersom det är ett miljövänligt och säkert sätt att ta sig fram. Nacka har nu rekordmånga cyklister och ambitionen är att det ska öka och att fler ska välja att cykla året runt.</a:t>
            </a:r>
          </a:p>
        </p:txBody>
      </p:sp>
      <p:sp>
        <p:nvSpPr>
          <p:cNvPr id="4" name="Platshållare för bildnummer 3"/>
          <p:cNvSpPr>
            <a:spLocks noGrp="1"/>
          </p:cNvSpPr>
          <p:nvPr>
            <p:ph type="sldNum" sz="quarter" idx="10"/>
          </p:nvPr>
        </p:nvSpPr>
        <p:spPr/>
        <p:txBody>
          <a:bodyPr/>
          <a:lstStyle/>
          <a:p>
            <a:fld id="{7C088DA3-5DB5-423B-869F-710A2F573C74}" type="slidenum">
              <a:rPr lang="en-GB" smtClean="0"/>
              <a:t>10</a:t>
            </a:fld>
            <a:endParaRPr lang="en-GB"/>
          </a:p>
        </p:txBody>
      </p:sp>
    </p:spTree>
    <p:extLst>
      <p:ext uri="{BB962C8B-B14F-4D97-AF65-F5344CB8AC3E}">
        <p14:creationId xmlns:p14="http://schemas.microsoft.com/office/powerpoint/2010/main" val="1118571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535354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 sid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30B7B66-9336-4608-9AB2-B7BCCE02D3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3A29EF15-48C1-41E1-A5A8-B4A9F0F49DF4}"/>
              </a:ext>
            </a:extLst>
          </p:cNvPr>
          <p:cNvSpPr txBox="1"/>
          <p:nvPr userDrawn="1"/>
        </p:nvSpPr>
        <p:spPr>
          <a:xfrm>
            <a:off x="745067" y="3954430"/>
            <a:ext cx="5909672" cy="1032761"/>
          </a:xfrm>
          <a:prstGeom prst="rect">
            <a:avLst/>
          </a:prstGeom>
        </p:spPr>
        <p:txBody>
          <a:bodyPr vert="horz" wrap="square" lIns="0" tIns="16933" rIns="0" bIns="0" rtlCol="0">
            <a:spAutoFit/>
          </a:bodyPr>
          <a:lstStyle/>
          <a:p>
            <a:pPr marL="16933">
              <a:lnSpc>
                <a:spcPct val="100000"/>
              </a:lnSpc>
              <a:spcBef>
                <a:spcPts val="133"/>
              </a:spcBef>
            </a:pPr>
            <a:r>
              <a:rPr sz="6600" spc="400" dirty="0">
                <a:solidFill>
                  <a:srgbClr val="FFFFFF"/>
                </a:solidFill>
                <a:latin typeface="Gill Sans MT" charset="0"/>
                <a:ea typeface="Gill Sans MT" charset="0"/>
                <a:cs typeface="Gill Sans MT" charset="0"/>
              </a:rPr>
              <a:t>VÄLKOMMEN</a:t>
            </a:r>
            <a:r>
              <a:rPr lang="sv-SE" sz="6600" spc="400" dirty="0">
                <a:solidFill>
                  <a:srgbClr val="FFFFFF"/>
                </a:solidFill>
                <a:latin typeface="Gill Sans MT" charset="0"/>
                <a:ea typeface="Gill Sans MT" charset="0"/>
                <a:cs typeface="Gill Sans MT" charset="0"/>
              </a:rPr>
              <a:t>!</a:t>
            </a:r>
            <a:endParaRPr sz="6600" spc="400" dirty="0">
              <a:latin typeface="Gill Sans MT" charset="0"/>
              <a:ea typeface="Gill Sans MT" charset="0"/>
              <a:cs typeface="Gill Sans MT" charset="0"/>
            </a:endParaRPr>
          </a:p>
        </p:txBody>
      </p:sp>
      <p:pic>
        <p:nvPicPr>
          <p:cNvPr id="8" name="Bildobjekt 6">
            <a:extLst>
              <a:ext uri="{FF2B5EF4-FFF2-40B4-BE49-F238E27FC236}">
                <a16:creationId xmlns:a16="http://schemas.microsoft.com/office/drawing/2014/main" id="{91F62DA1-75FE-4109-803B-090E615DDC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05899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ästa cykelkommunen">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40D5FB7-3761-49FF-B755-AA09FE629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9"/>
            <a:ext cx="12192000" cy="6857999"/>
          </a:xfrm>
          <a:prstGeom prst="rect">
            <a:avLst/>
          </a:prstGeom>
        </p:spPr>
      </p:pic>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b="1" dirty="0">
                <a:solidFill>
                  <a:schemeClr val="bg1"/>
                </a:solidFill>
              </a:rPr>
              <a:t>CYKELVÄNLIG</a:t>
            </a:r>
            <a:r>
              <a:rPr lang="sv-SE" sz="5600" dirty="0">
                <a:solidFill>
                  <a:schemeClr val="bg1"/>
                </a:solidFill>
              </a:rPr>
              <a:t> KOMMUN I TOPP</a:t>
            </a:r>
            <a:endParaRPr lang="sv-SE" sz="5600" b="1" dirty="0">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10" name="Platshållare för text 5">
            <a:extLst>
              <a:ext uri="{FF2B5EF4-FFF2-40B4-BE49-F238E27FC236}">
                <a16:creationId xmlns:a16="http://schemas.microsoft.com/office/drawing/2014/main" id="{1DB5B5BB-033B-403A-9A25-8F76A45DCEF4}"/>
              </a:ext>
            </a:extLst>
          </p:cNvPr>
          <p:cNvSpPr txBox="1">
            <a:spLocks/>
          </p:cNvSpPr>
          <p:nvPr userDrawn="1"/>
        </p:nvSpPr>
        <p:spPr>
          <a:xfrm>
            <a:off x="639794" y="4013897"/>
            <a:ext cx="5525876" cy="28441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800" b="1" kern="1200" dirty="0">
                <a:solidFill>
                  <a:schemeClr val="bg1"/>
                </a:solidFill>
                <a:effectLst/>
                <a:latin typeface="+mj-lt"/>
                <a:ea typeface="+mn-ea"/>
                <a:cs typeface="+mn-cs"/>
              </a:rPr>
              <a:t>Nacka placerade sig på </a:t>
            </a:r>
            <a:br>
              <a:rPr lang="sv-SE" sz="2800" b="1" kern="1200" dirty="0">
                <a:solidFill>
                  <a:schemeClr val="bg1"/>
                </a:solidFill>
                <a:effectLst/>
                <a:latin typeface="+mj-lt"/>
                <a:ea typeface="+mn-ea"/>
                <a:cs typeface="+mn-cs"/>
              </a:rPr>
            </a:br>
            <a:r>
              <a:rPr lang="sv-SE" sz="2800" b="1" kern="1200" dirty="0">
                <a:solidFill>
                  <a:schemeClr val="bg1"/>
                </a:solidFill>
                <a:effectLst/>
                <a:latin typeface="+mj-lt"/>
                <a:ea typeface="+mn-ea"/>
                <a:cs typeface="+mn-cs"/>
              </a:rPr>
              <a:t>tredje plats som cykelkommun </a:t>
            </a:r>
            <a:br>
              <a:rPr lang="sv-SE" sz="2800" b="1" kern="1200" dirty="0">
                <a:solidFill>
                  <a:schemeClr val="bg1"/>
                </a:solidFill>
                <a:effectLst/>
                <a:latin typeface="+mj-lt"/>
                <a:ea typeface="+mn-ea"/>
                <a:cs typeface="+mn-cs"/>
              </a:rPr>
            </a:br>
            <a:r>
              <a:rPr lang="sv-SE" sz="2800" b="1" kern="1200" dirty="0">
                <a:solidFill>
                  <a:schemeClr val="bg1"/>
                </a:solidFill>
                <a:effectLst/>
                <a:latin typeface="+mj-lt"/>
                <a:ea typeface="+mn-ea"/>
                <a:cs typeface="+mn-cs"/>
              </a:rPr>
              <a:t>i Cykelfrämjandets nationella mätning </a:t>
            </a:r>
            <a:r>
              <a:rPr lang="sv-SE" sz="2800" b="1" kern="1200" dirty="0" err="1">
                <a:solidFill>
                  <a:schemeClr val="bg1"/>
                </a:solidFill>
                <a:effectLst/>
                <a:latin typeface="+mj-lt"/>
                <a:ea typeface="+mn-ea"/>
                <a:cs typeface="+mn-cs"/>
              </a:rPr>
              <a:t>Kommunvelometern</a:t>
            </a:r>
            <a:r>
              <a:rPr lang="sv-SE" sz="2800" b="1" kern="1200" dirty="0">
                <a:solidFill>
                  <a:schemeClr val="bg1"/>
                </a:solidFill>
                <a:effectLst/>
                <a:latin typeface="+mj-lt"/>
                <a:ea typeface="+mn-ea"/>
                <a:cs typeface="+mn-cs"/>
              </a:rPr>
              <a:t>.</a:t>
            </a:r>
          </a:p>
        </p:txBody>
      </p:sp>
    </p:spTree>
    <p:extLst>
      <p:ext uri="{BB962C8B-B14F-4D97-AF65-F5344CB8AC3E}">
        <p14:creationId xmlns:p14="http://schemas.microsoft.com/office/powerpoint/2010/main" val="11272612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28035382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a:t>20xx-xx-xx</a:t>
            </a:r>
            <a:endParaRPr lang="sv-SE" dirty="0"/>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dirty="0"/>
              <a:t>Sidfot om man väljer att infoga en sådan i sin presentation</a:t>
            </a:r>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dirty="0"/>
          </a:p>
        </p:txBody>
      </p:sp>
    </p:spTree>
    <p:extLst>
      <p:ext uri="{BB962C8B-B14F-4D97-AF65-F5344CB8AC3E}">
        <p14:creationId xmlns:p14="http://schemas.microsoft.com/office/powerpoint/2010/main" val="11099604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7" name="Platshållare för text 6">
            <a:extLst>
              <a:ext uri="{FF2B5EF4-FFF2-40B4-BE49-F238E27FC236}">
                <a16:creationId xmlns:a16="http://schemas.microsoft.com/office/drawing/2014/main" id="{F480E815-FD6A-4357-A3D4-683EBC61744F}"/>
              </a:ext>
            </a:extLst>
          </p:cNvPr>
          <p:cNvSpPr>
            <a:spLocks noGrp="1"/>
          </p:cNvSpPr>
          <p:nvPr>
            <p:ph type="body" sz="quarter" idx="14" hasCustomPrompt="1"/>
          </p:nvPr>
        </p:nvSpPr>
        <p:spPr>
          <a:xfrm>
            <a:off x="9796460" y="5951832"/>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3327216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0"/>
            <a:ext cx="12209246" cy="688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6" name="Platshållare för text 5">
            <a:extLst>
              <a:ext uri="{FF2B5EF4-FFF2-40B4-BE49-F238E27FC236}">
                <a16:creationId xmlns:a16="http://schemas.microsoft.com/office/drawing/2014/main" id="{373E4FD0-B5F4-4AC6-BAE8-BB27619A0383}"/>
              </a:ext>
            </a:extLst>
          </p:cNvPr>
          <p:cNvSpPr>
            <a:spLocks noGrp="1"/>
          </p:cNvSpPr>
          <p:nvPr>
            <p:ph type="body" sz="quarter" idx="14" hasCustomPrompt="1"/>
          </p:nvPr>
        </p:nvSpPr>
        <p:spPr>
          <a:xfrm>
            <a:off x="9796459"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763443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6" name="Platshållare för text 5">
            <a:extLst>
              <a:ext uri="{FF2B5EF4-FFF2-40B4-BE49-F238E27FC236}">
                <a16:creationId xmlns:a16="http://schemas.microsoft.com/office/drawing/2014/main" id="{8D9935E0-1D09-469A-AB0D-06F8D36B8517}"/>
              </a:ext>
            </a:extLst>
          </p:cNvPr>
          <p:cNvSpPr>
            <a:spLocks noGrp="1"/>
          </p:cNvSpPr>
          <p:nvPr>
            <p:ph type="body" sz="quarter" idx="14" hasCustomPrompt="1"/>
          </p:nvPr>
        </p:nvSpPr>
        <p:spPr>
          <a:xfrm>
            <a:off x="9796460"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5139090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3350" y="-57531"/>
            <a:ext cx="12325350" cy="694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12847161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4" name="Platshållare för text 3">
            <a:extLst>
              <a:ext uri="{FF2B5EF4-FFF2-40B4-BE49-F238E27FC236}">
                <a16:creationId xmlns:a16="http://schemas.microsoft.com/office/drawing/2014/main" id="{A0A09E10-170F-4155-A3FD-6E245A2D1789}"/>
              </a:ext>
            </a:extLst>
          </p:cNvPr>
          <p:cNvSpPr>
            <a:spLocks noGrp="1"/>
          </p:cNvSpPr>
          <p:nvPr>
            <p:ph type="body" sz="quarter" idx="14" hasCustomPrompt="1"/>
          </p:nvPr>
        </p:nvSpPr>
        <p:spPr>
          <a:xfrm>
            <a:off x="9796460" y="5951832"/>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6673406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hasCustomPrompt="1"/>
          </p:nvPr>
        </p:nvSpPr>
        <p:spPr>
          <a:xfrm>
            <a:off x="6150194" y="-238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hasCustomPrompt="1"/>
          </p:nvPr>
        </p:nvSpPr>
        <p:spPr>
          <a:xfrm>
            <a:off x="6144001" y="347999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3" name="Platshållare för text 2">
            <a:extLst>
              <a:ext uri="{FF2B5EF4-FFF2-40B4-BE49-F238E27FC236}">
                <a16:creationId xmlns:a16="http://schemas.microsoft.com/office/drawing/2014/main" id="{E75AB8A6-31DF-4D12-BDDD-85AA79E1F501}"/>
              </a:ext>
            </a:extLst>
          </p:cNvPr>
          <p:cNvSpPr>
            <a:spLocks noGrp="1"/>
          </p:cNvSpPr>
          <p:nvPr>
            <p:ph type="body" sz="quarter" idx="17" hasCustomPrompt="1"/>
          </p:nvPr>
        </p:nvSpPr>
        <p:spPr>
          <a:xfrm>
            <a:off x="9796460" y="5951833"/>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18929457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hasCustomPrompt="1"/>
          </p:nvPr>
        </p:nvSpPr>
        <p:spPr>
          <a:xfrm>
            <a:off x="1"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hasCustomPrompt="1"/>
          </p:nvPr>
        </p:nvSpPr>
        <p:spPr>
          <a:xfrm>
            <a:off x="6151144"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hasCustomPrompt="1"/>
          </p:nvPr>
        </p:nvSpPr>
        <p:spPr>
          <a:xfrm>
            <a:off x="1"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hasCustomPrompt="1"/>
          </p:nvPr>
        </p:nvSpPr>
        <p:spPr>
          <a:xfrm>
            <a:off x="6151144"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3" name="Platshållare för text 2">
            <a:extLst>
              <a:ext uri="{FF2B5EF4-FFF2-40B4-BE49-F238E27FC236}">
                <a16:creationId xmlns:a16="http://schemas.microsoft.com/office/drawing/2014/main" id="{3AF3568C-A856-4C22-9290-890FA2F52398}"/>
              </a:ext>
            </a:extLst>
          </p:cNvPr>
          <p:cNvSpPr>
            <a:spLocks noGrp="1"/>
          </p:cNvSpPr>
          <p:nvPr>
            <p:ph type="body" sz="quarter" idx="20" hasCustomPrompt="1"/>
          </p:nvPr>
        </p:nvSpPr>
        <p:spPr>
          <a:xfrm>
            <a:off x="9796460" y="5951832"/>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10338773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ild, kort text/citat">
    <p:bg>
      <p:bgPr>
        <a:solidFill>
          <a:srgbClr val="00ADB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2" y="500400"/>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sv-SE" dirty="0"/>
              <a:t>Klicka här för att lägga till större text eller citat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3" name="Platshållare för text 2">
            <a:extLst>
              <a:ext uri="{FF2B5EF4-FFF2-40B4-BE49-F238E27FC236}">
                <a16:creationId xmlns:a16="http://schemas.microsoft.com/office/drawing/2014/main" id="{93404C47-BD6D-42F6-9A2F-8075F48D10BA}"/>
              </a:ext>
            </a:extLst>
          </p:cNvPr>
          <p:cNvSpPr>
            <a:spLocks noGrp="1"/>
          </p:cNvSpPr>
          <p:nvPr>
            <p:ph type="body" sz="quarter" idx="13" hasCustomPrompt="1"/>
          </p:nvPr>
        </p:nvSpPr>
        <p:spPr>
          <a:xfrm>
            <a:off x="9796459" y="5951832"/>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933554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tmärkelser">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8C62CE5-9F26-4B7C-AE46-ADEF917921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1"/>
            <a:ext cx="12178451" cy="6850379"/>
          </a:xfrm>
          <a:prstGeom prst="rect">
            <a:avLst/>
          </a:prstGeom>
        </p:spPr>
      </p:pic>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3"/>
            <a:ext cx="11276135" cy="878873"/>
          </a:xfrm>
          <a:prstGeom prst="rect">
            <a:avLst/>
          </a:prstGeom>
          <a:effectLst/>
        </p:spPr>
        <p:txBody>
          <a:bodyPr vert="horz" wrap="square" lIns="0" tIns="16933" rIns="0" bIns="0" rtlCol="0">
            <a:spAutoFit/>
          </a:bodyPr>
          <a:lstStyle>
            <a:lvl1pPr>
              <a:defRPr>
                <a:latin typeface="+mj-lt"/>
                <a:ea typeface="+mj-ea"/>
                <a:cs typeface="+mj-cs"/>
              </a:defRPr>
            </a:lvl1pPr>
          </a:lstStyle>
          <a:p>
            <a:r>
              <a:rPr lang="sv-SE" sz="5600" b="1" dirty="0">
                <a:solidFill>
                  <a:schemeClr val="bg1"/>
                </a:solidFill>
              </a:rPr>
              <a:t>UTMÄRKELSER</a:t>
            </a:r>
            <a:endParaRPr lang="sv-SE" sz="5600" b="1" dirty="0">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2" name="Rektangel 1">
            <a:extLst>
              <a:ext uri="{FF2B5EF4-FFF2-40B4-BE49-F238E27FC236}">
                <a16:creationId xmlns:a16="http://schemas.microsoft.com/office/drawing/2014/main" id="{FCF547CD-07B3-4728-8D70-784297191371}"/>
              </a:ext>
            </a:extLst>
          </p:cNvPr>
          <p:cNvSpPr/>
          <p:nvPr userDrawn="1"/>
        </p:nvSpPr>
        <p:spPr>
          <a:xfrm>
            <a:off x="514963" y="3539590"/>
            <a:ext cx="6717110" cy="2416046"/>
          </a:xfrm>
          <a:prstGeom prst="rect">
            <a:avLst/>
          </a:prstGeom>
        </p:spPr>
        <p:txBody>
          <a:bodyPr wrap="square">
            <a:spAutoFit/>
          </a:bodyPr>
          <a:lstStyle/>
          <a:p>
            <a:pPr marL="0" lvl="1" indent="0" algn="l" defTabSz="914400" rtl="0" eaLnBrk="1" latinLnBrk="0" hangingPunct="1">
              <a:lnSpc>
                <a:spcPct val="90000"/>
              </a:lnSpc>
              <a:spcBef>
                <a:spcPts val="1000"/>
              </a:spcBef>
              <a:buFont typeface="Arial" panose="020B0604020202020204" pitchFamily="34" charset="0"/>
              <a:buNone/>
            </a:pPr>
            <a:r>
              <a:rPr lang="sv-SE" sz="2800" b="1" kern="1200" dirty="0">
                <a:solidFill>
                  <a:schemeClr val="bg1"/>
                </a:solidFill>
                <a:effectLst/>
                <a:latin typeface="+mj-lt"/>
                <a:ea typeface="+mn-ea"/>
                <a:cs typeface="+mn-cs"/>
              </a:rPr>
              <a:t>Årets välfärdsförnyare 2019</a:t>
            </a:r>
          </a:p>
          <a:p>
            <a:pPr marL="0" lvl="1" indent="0" algn="l" defTabSz="914400" rtl="0" eaLnBrk="1" latinLnBrk="0" hangingPunct="1">
              <a:lnSpc>
                <a:spcPct val="90000"/>
              </a:lnSpc>
              <a:spcBef>
                <a:spcPts val="1000"/>
              </a:spcBef>
              <a:buFont typeface="Arial" panose="020B0604020202020204" pitchFamily="34" charset="0"/>
              <a:buNone/>
            </a:pPr>
            <a:r>
              <a:rPr lang="sv-SE" sz="2800" b="1" kern="1200" dirty="0">
                <a:solidFill>
                  <a:schemeClr val="bg1"/>
                </a:solidFill>
                <a:effectLst/>
                <a:latin typeface="+mj-lt"/>
                <a:ea typeface="+mn-ea"/>
                <a:cs typeface="+mn-cs"/>
              </a:rPr>
              <a:t>Silverplats Årets superkommun 2019</a:t>
            </a:r>
          </a:p>
          <a:p>
            <a:pPr marL="0" lvl="1" indent="0" algn="l" defTabSz="914400" rtl="0" eaLnBrk="1" latinLnBrk="0" hangingPunct="1">
              <a:lnSpc>
                <a:spcPct val="90000"/>
              </a:lnSpc>
              <a:spcBef>
                <a:spcPts val="1000"/>
              </a:spcBef>
              <a:buFont typeface="Arial" panose="020B0604020202020204" pitchFamily="34" charset="0"/>
              <a:buNone/>
            </a:pPr>
            <a:r>
              <a:rPr lang="sv-SE" sz="2800" b="1" kern="1200" dirty="0">
                <a:solidFill>
                  <a:schemeClr val="bg1"/>
                </a:solidFill>
                <a:effectLst/>
                <a:latin typeface="+mj-lt"/>
                <a:ea typeface="+mn-ea"/>
                <a:cs typeface="+mn-cs"/>
              </a:rPr>
              <a:t>Årets superkommun 2018</a:t>
            </a:r>
          </a:p>
          <a:p>
            <a:pPr marL="0" lvl="1" indent="0" algn="l" defTabSz="914400" rtl="0" eaLnBrk="1" latinLnBrk="0" hangingPunct="1">
              <a:lnSpc>
                <a:spcPct val="90000"/>
              </a:lnSpc>
              <a:spcBef>
                <a:spcPts val="1000"/>
              </a:spcBef>
              <a:buFont typeface="Arial" panose="020B0604020202020204" pitchFamily="34" charset="0"/>
              <a:buNone/>
            </a:pPr>
            <a:r>
              <a:rPr lang="sv-SE" sz="2800" b="1" kern="1200" dirty="0">
                <a:solidFill>
                  <a:schemeClr val="bg1"/>
                </a:solidFill>
                <a:effectLst/>
                <a:latin typeface="+mj-lt"/>
                <a:ea typeface="+mn-ea"/>
                <a:cs typeface="+mn-cs"/>
              </a:rPr>
              <a:t>Bästa kommunen att bo </a:t>
            </a:r>
            <a:br>
              <a:rPr lang="sv-SE" sz="2800" b="1" kern="1200" dirty="0">
                <a:solidFill>
                  <a:schemeClr val="bg1"/>
                </a:solidFill>
                <a:effectLst/>
                <a:latin typeface="+mj-lt"/>
                <a:ea typeface="+mn-ea"/>
                <a:cs typeface="+mn-cs"/>
              </a:rPr>
            </a:br>
            <a:r>
              <a:rPr lang="sv-SE" sz="2800" b="1" kern="1200" dirty="0">
                <a:solidFill>
                  <a:schemeClr val="bg1"/>
                </a:solidFill>
                <a:effectLst/>
                <a:latin typeface="+mj-lt"/>
                <a:ea typeface="+mn-ea"/>
                <a:cs typeface="+mn-cs"/>
              </a:rPr>
              <a:t>i för familjer 2018</a:t>
            </a:r>
          </a:p>
        </p:txBody>
      </p:sp>
    </p:spTree>
    <p:extLst>
      <p:ext uri="{BB962C8B-B14F-4D97-AF65-F5344CB8AC3E}">
        <p14:creationId xmlns:p14="http://schemas.microsoft.com/office/powerpoint/2010/main" val="1274691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tt diagram m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1" name="Platshållare för diagram 10">
            <a:extLst>
              <a:ext uri="{FF2B5EF4-FFF2-40B4-BE49-F238E27FC236}">
                <a16:creationId xmlns:a16="http://schemas.microsoft.com/office/drawing/2014/main" id="{0C18B7AA-70C0-4E97-AF69-0847B1E91849}"/>
              </a:ext>
            </a:extLst>
          </p:cNvPr>
          <p:cNvSpPr>
            <a:spLocks noGrp="1"/>
          </p:cNvSpPr>
          <p:nvPr>
            <p:ph type="chart" sz="quarter" idx="13" hasCustomPrompt="1"/>
          </p:nvPr>
        </p:nvSpPr>
        <p:spPr>
          <a:xfrm>
            <a:off x="639763" y="1808163"/>
            <a:ext cx="7764461" cy="4160838"/>
          </a:xfrm>
        </p:spPr>
        <p:txBody>
          <a:bodyPr/>
          <a:lstStyle>
            <a:lvl1pPr marL="0" indent="0">
              <a:buFontTx/>
              <a:buNone/>
              <a:defRPr sz="1600"/>
            </a:lvl1pPr>
          </a:lstStyle>
          <a:p>
            <a:pPr lvl="0"/>
            <a:r>
              <a:rPr lang="sv-SE" dirty="0"/>
              <a:t>Diagram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521200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4"/>
            <a:ext cx="4295954"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4" y="706644"/>
            <a:ext cx="4295954" cy="694260"/>
          </a:xfrm>
        </p:spPr>
        <p:txBody>
          <a:bodyPr anchor="b">
            <a:normAutofit/>
          </a:bodyPr>
          <a:lstStyle>
            <a:lvl1pPr marL="0" indent="0">
              <a:buNone/>
              <a:defRPr sz="24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för att lägga till rubrik</a:t>
            </a:r>
          </a:p>
        </p:txBody>
      </p:sp>
      <p:sp>
        <p:nvSpPr>
          <p:cNvPr id="3" name="Platshållare för diagram 2">
            <a:extLst>
              <a:ext uri="{FF2B5EF4-FFF2-40B4-BE49-F238E27FC236}">
                <a16:creationId xmlns:a16="http://schemas.microsoft.com/office/drawing/2014/main" id="{474C87EF-BADA-4697-890E-5F1C31233CF2}"/>
              </a:ext>
            </a:extLst>
          </p:cNvPr>
          <p:cNvSpPr>
            <a:spLocks noGrp="1"/>
          </p:cNvSpPr>
          <p:nvPr>
            <p:ph type="chart" sz="quarter" idx="13" hasCustomPrompt="1"/>
          </p:nvPr>
        </p:nvSpPr>
        <p:spPr>
          <a:xfrm>
            <a:off x="656003" y="1668315"/>
            <a:ext cx="5052054" cy="368458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sv-SE" dirty="0"/>
              <a:t>Diagram</a:t>
            </a:r>
          </a:p>
        </p:txBody>
      </p:sp>
      <p:sp>
        <p:nvSpPr>
          <p:cNvPr id="12" name="Platshållare för diagram 11">
            <a:extLst>
              <a:ext uri="{FF2B5EF4-FFF2-40B4-BE49-F238E27FC236}">
                <a16:creationId xmlns:a16="http://schemas.microsoft.com/office/drawing/2014/main" id="{9F13C966-A51D-478E-B930-E7268FB0E0DA}"/>
              </a:ext>
            </a:extLst>
          </p:cNvPr>
          <p:cNvSpPr>
            <a:spLocks noGrp="1"/>
          </p:cNvSpPr>
          <p:nvPr>
            <p:ph type="chart" sz="quarter" idx="14" hasCustomPrompt="1"/>
          </p:nvPr>
        </p:nvSpPr>
        <p:spPr>
          <a:xfrm>
            <a:off x="5988414" y="1668316"/>
            <a:ext cx="5076934" cy="3684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4920137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ljus bild">
    <p:bg>
      <p:bgPr>
        <a:solidFill>
          <a:srgbClr val="00ADBA">
            <a:alpha val="20000"/>
          </a:srgbClr>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4" cy="1847851"/>
          </a:xfrm>
        </p:spPr>
        <p:txBody>
          <a:bodyPr>
            <a:noAutofit/>
          </a:bodyPr>
          <a:lstStyle>
            <a:lvl1pPr marL="0" indent="0">
              <a:buNone/>
              <a:defRPr lang="sv-SE" sz="2800" b="1" kern="1200" dirty="0">
                <a:solidFill>
                  <a:schemeClr val="tx1"/>
                </a:solidFill>
                <a:effectLst>
                  <a:outerShdw blurRad="558800" dist="50800" dir="5400000" algn="ctr" rotWithShape="0">
                    <a:schemeClr val="tx1">
                      <a:alpha val="60000"/>
                    </a:schemeClr>
                  </a:outerShdw>
                </a:effectLst>
                <a:latin typeface="+mj-lt"/>
                <a:ea typeface="+mn-ea"/>
                <a:cs typeface="+mn-cs"/>
              </a:defRPr>
            </a:lvl1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Tree>
    <p:extLst>
      <p:ext uri="{BB962C8B-B14F-4D97-AF65-F5344CB8AC3E}">
        <p14:creationId xmlns:p14="http://schemas.microsoft.com/office/powerpoint/2010/main" val="13439796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dirty="0"/>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dirty="0"/>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dirty="0"/>
              <a:t>Telefon:</a:t>
            </a:r>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8" name="Platshållare för text 7">
            <a:extLst>
              <a:ext uri="{FF2B5EF4-FFF2-40B4-BE49-F238E27FC236}">
                <a16:creationId xmlns:a16="http://schemas.microsoft.com/office/drawing/2014/main" id="{B64F950A-3DF1-435B-A04C-D5EA316E9E6F}"/>
              </a:ext>
            </a:extLst>
          </p:cNvPr>
          <p:cNvSpPr>
            <a:spLocks noGrp="1"/>
          </p:cNvSpPr>
          <p:nvPr>
            <p:ph type="body" sz="quarter" idx="16" hasCustomPrompt="1"/>
          </p:nvPr>
        </p:nvSpPr>
        <p:spPr>
          <a:xfrm>
            <a:off x="9796459" y="5951832"/>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1173924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0" cy="1626488"/>
          </a:xfrm>
          <a:prstGeom prst="rect">
            <a:avLst/>
          </a:prstGeom>
        </p:spPr>
      </p:pic>
      <p:sp>
        <p:nvSpPr>
          <p:cNvPr id="8" name="Rectangle 2">
            <a:extLst>
              <a:ext uri="{FF2B5EF4-FFF2-40B4-BE49-F238E27FC236}">
                <a16:creationId xmlns:a16="http://schemas.microsoft.com/office/drawing/2014/main" id="{FC1EC763-9D1F-4AB2-8F08-F8DC1B96B3F2}"/>
              </a:ext>
            </a:extLst>
          </p:cNvPr>
          <p:cNvSpPr/>
          <p:nvPr userDrawn="1"/>
        </p:nvSpPr>
        <p:spPr>
          <a:xfrm>
            <a:off x="-92466" y="-226622"/>
            <a:ext cx="12192000" cy="201402"/>
          </a:xfrm>
          <a:prstGeom prst="rect">
            <a:avLst/>
          </a:prstGeom>
        </p:spPr>
        <p:txBody>
          <a:bodyPr wrap="square">
            <a:spAutoFit/>
          </a:bodyPr>
          <a:lstStyle/>
          <a:p>
            <a:pPr>
              <a:lnSpc>
                <a:spcPts val="800"/>
              </a:lnSpc>
            </a:pPr>
            <a:r>
              <a:rPr lang="sv-SE" sz="1050" dirty="0">
                <a:latin typeface="+mn-lt"/>
              </a:rPr>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387940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ål rill 2030">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0F51A355-7BF5-4CE0-BEF4-AF72E63E25DC}"/>
              </a:ext>
            </a:extLst>
          </p:cNvPr>
          <p:cNvSpPr/>
          <p:nvPr userDrawn="1"/>
        </p:nvSpPr>
        <p:spPr>
          <a:xfrm>
            <a:off x="0" y="0"/>
            <a:ext cx="12192000" cy="68592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sz="2397"/>
          </a:p>
        </p:txBody>
      </p:sp>
      <p:sp>
        <p:nvSpPr>
          <p:cNvPr id="7" name="textruta 6">
            <a:extLst>
              <a:ext uri="{FF2B5EF4-FFF2-40B4-BE49-F238E27FC236}">
                <a16:creationId xmlns:a16="http://schemas.microsoft.com/office/drawing/2014/main" id="{5067B28A-9ABD-47CC-B575-8681F629ACD2}"/>
              </a:ext>
            </a:extLst>
          </p:cNvPr>
          <p:cNvSpPr txBox="1"/>
          <p:nvPr userDrawn="1"/>
        </p:nvSpPr>
        <p:spPr>
          <a:xfrm>
            <a:off x="5080000" y="1910924"/>
            <a:ext cx="7620000" cy="3264483"/>
          </a:xfrm>
          <a:prstGeom prst="rect">
            <a:avLst/>
          </a:prstGeom>
          <a:noFill/>
          <a:effectLst>
            <a:outerShdw blurRad="254000" dir="2700000" algn="tl" rotWithShape="0">
              <a:prstClr val="black">
                <a:alpha val="40000"/>
              </a:prstClr>
            </a:outerShdw>
          </a:effectLst>
        </p:spPr>
        <p:txBody>
          <a:bodyPr wrap="square" rtlCol="0">
            <a:spAutoFit/>
          </a:bodyPr>
          <a:lstStyle/>
          <a:p>
            <a:pPr marL="0" lvl="1" indent="0" algn="l" defTabSz="914377" rtl="0" eaLnBrk="1" latinLnBrk="0" hangingPunct="1">
              <a:lnSpc>
                <a:spcPct val="90000"/>
              </a:lnSpc>
              <a:spcBef>
                <a:spcPts val="1000"/>
              </a:spcBef>
              <a:buNone/>
            </a:pPr>
            <a:r>
              <a:rPr lang="sv-SE" sz="2400" b="1" kern="1200" dirty="0">
                <a:solidFill>
                  <a:schemeClr val="bg1"/>
                </a:solidFill>
                <a:effectLst/>
                <a:latin typeface="+mn-lt"/>
                <a:ea typeface="+mn-ea"/>
                <a:cs typeface="+mn-cs"/>
              </a:rPr>
              <a:t>Tätare stadsbebyggelse </a:t>
            </a:r>
            <a:r>
              <a:rPr lang="sv-SE" sz="2400" b="0" kern="1200" dirty="0">
                <a:solidFill>
                  <a:schemeClr val="bg1"/>
                </a:solidFill>
                <a:effectLst/>
                <a:latin typeface="+mn-lt"/>
                <a:ea typeface="+mn-ea"/>
                <a:cs typeface="+mn-cs"/>
              </a:rPr>
              <a:t>med nya </a:t>
            </a:r>
            <a:br>
              <a:rPr lang="sv-SE" sz="2400" b="0" kern="1200" dirty="0">
                <a:solidFill>
                  <a:schemeClr val="bg1"/>
                </a:solidFill>
                <a:effectLst/>
                <a:latin typeface="+mn-lt"/>
                <a:ea typeface="+mn-ea"/>
                <a:cs typeface="+mn-cs"/>
              </a:rPr>
            </a:br>
            <a:r>
              <a:rPr lang="sv-SE" sz="2400" b="0" kern="1200" dirty="0">
                <a:solidFill>
                  <a:schemeClr val="bg1"/>
                </a:solidFill>
                <a:effectLst/>
                <a:latin typeface="+mn-lt"/>
                <a:ea typeface="+mn-ea"/>
                <a:cs typeface="+mn-cs"/>
              </a:rPr>
              <a:t>bostäder och arbetsplatser</a:t>
            </a:r>
          </a:p>
          <a:p>
            <a:pPr marL="0" lvl="1" indent="0" algn="l" defTabSz="914377" rtl="0" eaLnBrk="1" latinLnBrk="0" hangingPunct="1">
              <a:lnSpc>
                <a:spcPct val="90000"/>
              </a:lnSpc>
              <a:spcBef>
                <a:spcPts val="1000"/>
              </a:spcBef>
              <a:buNone/>
            </a:pPr>
            <a:r>
              <a:rPr lang="sv-SE" sz="2400" b="1" kern="1200" dirty="0">
                <a:solidFill>
                  <a:schemeClr val="bg1"/>
                </a:solidFill>
                <a:effectLst/>
                <a:latin typeface="+mn-lt"/>
                <a:ea typeface="+mn-ea"/>
                <a:cs typeface="+mn-cs"/>
              </a:rPr>
              <a:t>Västra </a:t>
            </a:r>
            <a:r>
              <a:rPr lang="sv-SE" sz="2400" b="1" kern="1200" dirty="0" err="1">
                <a:solidFill>
                  <a:schemeClr val="bg1"/>
                </a:solidFill>
                <a:effectLst/>
                <a:latin typeface="+mn-lt"/>
                <a:ea typeface="+mn-ea"/>
                <a:cs typeface="+mn-cs"/>
              </a:rPr>
              <a:t>Sicklaön</a:t>
            </a:r>
            <a:r>
              <a:rPr lang="sv-SE" sz="2400" b="1" kern="1200" dirty="0">
                <a:solidFill>
                  <a:schemeClr val="bg1"/>
                </a:solidFill>
                <a:effectLst/>
                <a:latin typeface="+mn-lt"/>
                <a:ea typeface="+mn-ea"/>
                <a:cs typeface="+mn-cs"/>
              </a:rPr>
              <a:t> </a:t>
            </a:r>
            <a:r>
              <a:rPr lang="sv-SE" sz="2400" b="0" kern="1200" dirty="0">
                <a:solidFill>
                  <a:schemeClr val="bg1"/>
                </a:solidFill>
                <a:effectLst/>
                <a:latin typeface="+mn-lt"/>
                <a:ea typeface="+mn-ea"/>
                <a:cs typeface="+mn-cs"/>
              </a:rPr>
              <a:t>blir en del av innerstaden</a:t>
            </a:r>
          </a:p>
          <a:p>
            <a:pPr marL="0" lvl="1" indent="0" algn="l" defTabSz="914377" rtl="0" eaLnBrk="1" latinLnBrk="0" hangingPunct="1">
              <a:lnSpc>
                <a:spcPct val="90000"/>
              </a:lnSpc>
              <a:spcBef>
                <a:spcPts val="1000"/>
              </a:spcBef>
              <a:buNone/>
            </a:pPr>
            <a:r>
              <a:rPr lang="sv-SE" sz="2400" b="1" kern="1200" dirty="0">
                <a:solidFill>
                  <a:schemeClr val="bg1"/>
                </a:solidFill>
                <a:effectLst/>
                <a:latin typeface="+mn-lt"/>
                <a:ea typeface="+mn-ea"/>
                <a:cs typeface="+mn-cs"/>
              </a:rPr>
              <a:t>Lokala centrum förnyas </a:t>
            </a:r>
            <a:r>
              <a:rPr lang="sv-SE" sz="2400" b="0" kern="1200" dirty="0">
                <a:solidFill>
                  <a:schemeClr val="bg1"/>
                </a:solidFill>
                <a:effectLst/>
                <a:latin typeface="+mn-lt"/>
                <a:ea typeface="+mn-ea"/>
                <a:cs typeface="+mn-cs"/>
              </a:rPr>
              <a:t>och förändras</a:t>
            </a:r>
          </a:p>
          <a:p>
            <a:pPr marL="0" lvl="1" indent="0" algn="l" defTabSz="914377" rtl="0" eaLnBrk="1" latinLnBrk="0" hangingPunct="1">
              <a:lnSpc>
                <a:spcPct val="90000"/>
              </a:lnSpc>
              <a:spcBef>
                <a:spcPts val="1000"/>
              </a:spcBef>
              <a:buNone/>
            </a:pPr>
            <a:r>
              <a:rPr lang="sv-SE" sz="2400" b="1" kern="1200" dirty="0">
                <a:solidFill>
                  <a:schemeClr val="bg1"/>
                </a:solidFill>
                <a:effectLst/>
                <a:latin typeface="+mn-lt"/>
                <a:ea typeface="+mn-ea"/>
                <a:cs typeface="+mn-cs"/>
              </a:rPr>
              <a:t>Tunnelbanan förlängs </a:t>
            </a:r>
            <a:r>
              <a:rPr lang="sv-SE" sz="2400" b="0" kern="1200" dirty="0">
                <a:solidFill>
                  <a:schemeClr val="bg1"/>
                </a:solidFill>
                <a:effectLst/>
                <a:latin typeface="+mn-lt"/>
                <a:ea typeface="+mn-ea"/>
                <a:cs typeface="+mn-cs"/>
              </a:rPr>
              <a:t>till Nacka </a:t>
            </a:r>
            <a:br>
              <a:rPr lang="sv-SE" sz="2400" b="0" kern="1200" dirty="0">
                <a:solidFill>
                  <a:schemeClr val="bg1"/>
                </a:solidFill>
                <a:effectLst/>
                <a:latin typeface="+mn-lt"/>
                <a:ea typeface="+mn-ea"/>
                <a:cs typeface="+mn-cs"/>
              </a:rPr>
            </a:br>
            <a:r>
              <a:rPr lang="sv-SE" sz="2400" b="0" kern="1200" dirty="0">
                <a:solidFill>
                  <a:schemeClr val="bg1"/>
                </a:solidFill>
                <a:effectLst/>
                <a:latin typeface="+mn-lt"/>
                <a:ea typeface="+mn-ea"/>
                <a:cs typeface="+mn-cs"/>
              </a:rPr>
              <a:t>med tre nya stationer</a:t>
            </a:r>
          </a:p>
          <a:p>
            <a:pPr marL="0" lvl="1" indent="0" algn="l" defTabSz="914377" rtl="0" eaLnBrk="1" latinLnBrk="0" hangingPunct="1">
              <a:lnSpc>
                <a:spcPct val="90000"/>
              </a:lnSpc>
              <a:spcBef>
                <a:spcPts val="1000"/>
              </a:spcBef>
              <a:buNone/>
            </a:pPr>
            <a:r>
              <a:rPr lang="sv-SE" sz="2400" b="1" kern="1200" dirty="0">
                <a:solidFill>
                  <a:schemeClr val="bg1"/>
                </a:solidFill>
                <a:effectLst/>
                <a:latin typeface="+mn-lt"/>
                <a:ea typeface="+mn-ea"/>
                <a:cs typeface="+mn-cs"/>
              </a:rPr>
              <a:t>Trafik och infrastruktur byggs ut </a:t>
            </a:r>
            <a:br>
              <a:rPr lang="sv-SE" sz="2400" b="1" kern="1200" dirty="0">
                <a:solidFill>
                  <a:schemeClr val="bg1"/>
                </a:solidFill>
                <a:effectLst/>
                <a:latin typeface="+mn-lt"/>
                <a:ea typeface="+mn-ea"/>
                <a:cs typeface="+mn-cs"/>
              </a:rPr>
            </a:br>
            <a:r>
              <a:rPr lang="sv-SE" sz="2400" b="0" kern="1200" dirty="0">
                <a:solidFill>
                  <a:schemeClr val="bg1"/>
                </a:solidFill>
                <a:effectLst/>
                <a:latin typeface="+mn-lt"/>
                <a:ea typeface="+mn-ea"/>
                <a:cs typeface="+mn-cs"/>
              </a:rPr>
              <a:t>hållbart och långsiktigt.</a:t>
            </a:r>
          </a:p>
        </p:txBody>
      </p:sp>
      <p:sp>
        <p:nvSpPr>
          <p:cNvPr id="8" name="object 4">
            <a:extLst>
              <a:ext uri="{FF2B5EF4-FFF2-40B4-BE49-F238E27FC236}">
                <a16:creationId xmlns:a16="http://schemas.microsoft.com/office/drawing/2014/main" id="{649D8E83-9077-4538-8D0A-D4C5F1D8355D}"/>
              </a:ext>
            </a:extLst>
          </p:cNvPr>
          <p:cNvSpPr txBox="1">
            <a:spLocks/>
          </p:cNvSpPr>
          <p:nvPr userDrawn="1"/>
        </p:nvSpPr>
        <p:spPr>
          <a:xfrm>
            <a:off x="5139488" y="918998"/>
            <a:ext cx="4876800"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dirty="0">
                <a:solidFill>
                  <a:schemeClr val="bg1"/>
                </a:solidFill>
                <a:latin typeface="Gill Sans MT" charset="0"/>
                <a:ea typeface="Gill Sans MT" charset="0"/>
                <a:cs typeface="Gill Sans MT" charset="0"/>
              </a:rPr>
              <a:t>MÅL TILL</a:t>
            </a:r>
            <a:r>
              <a:rPr lang="sv-SE" sz="5600" b="1" dirty="0">
                <a:solidFill>
                  <a:schemeClr val="bg1"/>
                </a:solidFill>
                <a:latin typeface="Gill Sans MT" charset="0"/>
                <a:ea typeface="Gill Sans MT" charset="0"/>
                <a:cs typeface="Gill Sans MT" charset="0"/>
              </a:rPr>
              <a:t> 2030</a:t>
            </a:r>
          </a:p>
        </p:txBody>
      </p:sp>
      <p:pic>
        <p:nvPicPr>
          <p:cNvPr id="9" name="Bildobjekt 6">
            <a:extLst>
              <a:ext uri="{FF2B5EF4-FFF2-40B4-BE49-F238E27FC236}">
                <a16:creationId xmlns:a16="http://schemas.microsoft.com/office/drawing/2014/main" id="{26F10551-4ED6-44CA-B2BE-BB9F2334F3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545111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yrmodel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B609C48-64A6-4BEC-90ED-717ACF495A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02" y="889001"/>
            <a:ext cx="10949772" cy="5969000"/>
          </a:xfrm>
          <a:prstGeom prst="rect">
            <a:avLst/>
          </a:prstGeom>
        </p:spPr>
      </p:pic>
      <p:sp>
        <p:nvSpPr>
          <p:cNvPr id="7" name="object 4">
            <a:extLst>
              <a:ext uri="{FF2B5EF4-FFF2-40B4-BE49-F238E27FC236}">
                <a16:creationId xmlns:a16="http://schemas.microsoft.com/office/drawing/2014/main" id="{F0213759-9FD8-4D17-AF97-D35C61329268}"/>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NACKAS</a:t>
            </a:r>
            <a:r>
              <a:rPr lang="sv-SE" sz="5600" b="1" dirty="0">
                <a:latin typeface="Gill Sans MT" charset="0"/>
                <a:ea typeface="Gill Sans MT" charset="0"/>
                <a:cs typeface="Gill Sans MT" charset="0"/>
              </a:rPr>
              <a:t> STYRMODELL </a:t>
            </a:r>
          </a:p>
        </p:txBody>
      </p:sp>
      <p:sp>
        <p:nvSpPr>
          <p:cNvPr id="8" name="object 4">
            <a:extLst>
              <a:ext uri="{FF2B5EF4-FFF2-40B4-BE49-F238E27FC236}">
                <a16:creationId xmlns:a16="http://schemas.microsoft.com/office/drawing/2014/main" id="{7CCED79C-0AF9-46C8-B575-2103BB39C2FC}"/>
              </a:ext>
            </a:extLst>
          </p:cNvPr>
          <p:cNvSpPr txBox="1"/>
          <p:nvPr userDrawn="1"/>
        </p:nvSpPr>
        <p:spPr>
          <a:xfrm>
            <a:off x="2489200" y="2717800"/>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VISION</a:t>
            </a:r>
          </a:p>
        </p:txBody>
      </p:sp>
      <p:sp>
        <p:nvSpPr>
          <p:cNvPr id="9" name="object 4">
            <a:extLst>
              <a:ext uri="{FF2B5EF4-FFF2-40B4-BE49-F238E27FC236}">
                <a16:creationId xmlns:a16="http://schemas.microsoft.com/office/drawing/2014/main" id="{9A9EF51A-91BE-43DB-B65D-CCD08D34EFF1}"/>
              </a:ext>
            </a:extLst>
          </p:cNvPr>
          <p:cNvSpPr txBox="1"/>
          <p:nvPr userDrawn="1"/>
        </p:nvSpPr>
        <p:spPr>
          <a:xfrm>
            <a:off x="2743200" y="1917568"/>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VÄRDERING</a:t>
            </a:r>
          </a:p>
        </p:txBody>
      </p:sp>
      <p:sp>
        <p:nvSpPr>
          <p:cNvPr id="10" name="object 4">
            <a:extLst>
              <a:ext uri="{FF2B5EF4-FFF2-40B4-BE49-F238E27FC236}">
                <a16:creationId xmlns:a16="http://schemas.microsoft.com/office/drawing/2014/main" id="{6D0356C7-E98C-4478-912C-84C31B6949AE}"/>
              </a:ext>
            </a:extLst>
          </p:cNvPr>
          <p:cNvSpPr txBox="1"/>
          <p:nvPr userDrawn="1"/>
        </p:nvSpPr>
        <p:spPr>
          <a:xfrm>
            <a:off x="5706181" y="142988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AMBITION</a:t>
            </a:r>
          </a:p>
        </p:txBody>
      </p:sp>
      <p:sp>
        <p:nvSpPr>
          <p:cNvPr id="11" name="object 4">
            <a:extLst>
              <a:ext uri="{FF2B5EF4-FFF2-40B4-BE49-F238E27FC236}">
                <a16:creationId xmlns:a16="http://schemas.microsoft.com/office/drawing/2014/main" id="{5AFB8DCA-8FB4-45F5-A727-0C0D19D1A335}"/>
              </a:ext>
            </a:extLst>
          </p:cNvPr>
          <p:cNvSpPr txBox="1"/>
          <p:nvPr userDrawn="1"/>
        </p:nvSpPr>
        <p:spPr>
          <a:xfrm>
            <a:off x="7162800" y="233954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ÖVERGRIPANDE MÅL</a:t>
            </a:r>
          </a:p>
        </p:txBody>
      </p:sp>
      <p:sp>
        <p:nvSpPr>
          <p:cNvPr id="12" name="object 4">
            <a:extLst>
              <a:ext uri="{FF2B5EF4-FFF2-40B4-BE49-F238E27FC236}">
                <a16:creationId xmlns:a16="http://schemas.microsoft.com/office/drawing/2014/main" id="{4929A51A-F6B1-4981-BC2E-D05190AECBEE}"/>
              </a:ext>
            </a:extLst>
          </p:cNvPr>
          <p:cNvSpPr txBox="1"/>
          <p:nvPr userDrawn="1"/>
        </p:nvSpPr>
        <p:spPr>
          <a:xfrm>
            <a:off x="8331200" y="482597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STYRPRINCIPER</a:t>
            </a:r>
          </a:p>
        </p:txBody>
      </p:sp>
      <p:pic>
        <p:nvPicPr>
          <p:cNvPr id="13" name="Bildobjekt 12">
            <a:extLst>
              <a:ext uri="{FF2B5EF4-FFF2-40B4-BE49-F238E27FC236}">
                <a16:creationId xmlns:a16="http://schemas.microsoft.com/office/drawing/2014/main" id="{28C2D0C3-1AAC-43FA-8315-35AF5BCED3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67933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ackas Styrmodell, utvecklad">
    <p:spTree>
      <p:nvGrpSpPr>
        <p:cNvPr id="1" name=""/>
        <p:cNvGrpSpPr/>
        <p:nvPr/>
      </p:nvGrpSpPr>
      <p:grpSpPr>
        <a:xfrm>
          <a:off x="0" y="0"/>
          <a:ext cx="0" cy="0"/>
          <a:chOff x="0" y="0"/>
          <a:chExt cx="0" cy="0"/>
        </a:xfrm>
      </p:grpSpPr>
      <p:pic>
        <p:nvPicPr>
          <p:cNvPr id="31" name="Bildobjekt 5">
            <a:extLst>
              <a:ext uri="{FF2B5EF4-FFF2-40B4-BE49-F238E27FC236}">
                <a16:creationId xmlns:a16="http://schemas.microsoft.com/office/drawing/2014/main" id="{62A6F6EE-B41E-424D-AC49-D8E7E10BCD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018" y="1220941"/>
            <a:ext cx="10340846" cy="5637059"/>
          </a:xfrm>
          <a:prstGeom prst="rect">
            <a:avLst/>
          </a:prstGeom>
        </p:spPr>
      </p:pic>
      <p:sp>
        <p:nvSpPr>
          <p:cNvPr id="19" name="object 4">
            <a:extLst>
              <a:ext uri="{FF2B5EF4-FFF2-40B4-BE49-F238E27FC236}">
                <a16:creationId xmlns:a16="http://schemas.microsoft.com/office/drawing/2014/main" id="{64533974-9088-49E2-9FA4-D2959767C6E2}"/>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NACKAS</a:t>
            </a:r>
            <a:r>
              <a:rPr lang="sv-SE" sz="5600" b="1" dirty="0">
                <a:latin typeface="Gill Sans MT" charset="0"/>
                <a:ea typeface="Gill Sans MT" charset="0"/>
                <a:cs typeface="Gill Sans MT" charset="0"/>
              </a:rPr>
              <a:t> STYRMODELL </a:t>
            </a:r>
          </a:p>
        </p:txBody>
      </p:sp>
      <p:sp>
        <p:nvSpPr>
          <p:cNvPr id="20" name="object 4">
            <a:extLst>
              <a:ext uri="{FF2B5EF4-FFF2-40B4-BE49-F238E27FC236}">
                <a16:creationId xmlns:a16="http://schemas.microsoft.com/office/drawing/2014/main" id="{94AD24A0-EA5D-4D72-9CE8-9C860104D9B9}"/>
              </a:ext>
            </a:extLst>
          </p:cNvPr>
          <p:cNvSpPr txBox="1"/>
          <p:nvPr userDrawn="1"/>
        </p:nvSpPr>
        <p:spPr>
          <a:xfrm>
            <a:off x="1219200" y="3014410"/>
            <a:ext cx="2133600" cy="472159"/>
          </a:xfrm>
          <a:prstGeom prst="rect">
            <a:avLst/>
          </a:prstGeom>
          <a:effectLst/>
        </p:spPr>
        <p:txBody>
          <a:bodyPr vert="horz" wrap="square" lIns="0" tIns="98213" rIns="0" bIns="0" rtlCol="0">
            <a:spAutoFit/>
          </a:bodyPr>
          <a:lstStyle/>
          <a:p>
            <a:pPr marL="16933" marR="56724" algn="r">
              <a:lnSpc>
                <a:spcPts val="3200"/>
              </a:lnSpc>
              <a:spcBef>
                <a:spcPts val="773"/>
              </a:spcBef>
            </a:pPr>
            <a:r>
              <a:rPr lang="sv-SE" sz="2133" b="1" spc="-7" dirty="0">
                <a:latin typeface="Gill Sans MT" charset="0"/>
                <a:ea typeface="Gill Sans MT" charset="0"/>
                <a:cs typeface="Gill Sans MT" charset="0"/>
              </a:rPr>
              <a:t>VISION</a:t>
            </a:r>
          </a:p>
        </p:txBody>
      </p:sp>
      <p:sp>
        <p:nvSpPr>
          <p:cNvPr id="21" name="object 4">
            <a:extLst>
              <a:ext uri="{FF2B5EF4-FFF2-40B4-BE49-F238E27FC236}">
                <a16:creationId xmlns:a16="http://schemas.microsoft.com/office/drawing/2014/main" id="{9DFB3ED2-5822-4886-8239-631735D5016D}"/>
              </a:ext>
            </a:extLst>
          </p:cNvPr>
          <p:cNvSpPr txBox="1"/>
          <p:nvPr userDrawn="1"/>
        </p:nvSpPr>
        <p:spPr>
          <a:xfrm>
            <a:off x="203200" y="1443905"/>
            <a:ext cx="4165600" cy="472159"/>
          </a:xfrm>
          <a:prstGeom prst="rect">
            <a:avLst/>
          </a:prstGeom>
          <a:effectLst/>
        </p:spPr>
        <p:txBody>
          <a:bodyPr vert="horz" wrap="square" lIns="0" tIns="98213" rIns="0" bIns="0" rtlCol="0">
            <a:spAutoFit/>
          </a:bodyPr>
          <a:lstStyle/>
          <a:p>
            <a:pPr marL="16933" marR="56724" algn="r">
              <a:lnSpc>
                <a:spcPts val="3200"/>
              </a:lnSpc>
              <a:spcBef>
                <a:spcPts val="773"/>
              </a:spcBef>
            </a:pPr>
            <a:r>
              <a:rPr lang="sv-SE" sz="2133" b="1" spc="-7" dirty="0">
                <a:latin typeface="Gill Sans MT" charset="0"/>
                <a:ea typeface="Gill Sans MT" charset="0"/>
                <a:cs typeface="Gill Sans MT" charset="0"/>
              </a:rPr>
              <a:t>VÄRDERING</a:t>
            </a:r>
          </a:p>
        </p:txBody>
      </p:sp>
      <p:sp>
        <p:nvSpPr>
          <p:cNvPr id="22" name="object 4">
            <a:extLst>
              <a:ext uri="{FF2B5EF4-FFF2-40B4-BE49-F238E27FC236}">
                <a16:creationId xmlns:a16="http://schemas.microsoft.com/office/drawing/2014/main" id="{EE498493-B7A9-44A1-AA66-60CEB17F870D}"/>
              </a:ext>
            </a:extLst>
          </p:cNvPr>
          <p:cNvSpPr txBox="1"/>
          <p:nvPr userDrawn="1"/>
        </p:nvSpPr>
        <p:spPr>
          <a:xfrm>
            <a:off x="5103028" y="1254809"/>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AMBITION</a:t>
            </a:r>
          </a:p>
        </p:txBody>
      </p:sp>
      <p:sp>
        <p:nvSpPr>
          <p:cNvPr id="23" name="object 4">
            <a:extLst>
              <a:ext uri="{FF2B5EF4-FFF2-40B4-BE49-F238E27FC236}">
                <a16:creationId xmlns:a16="http://schemas.microsoft.com/office/drawing/2014/main" id="{348D4505-09C7-46FE-BEA3-7D8B44A53AB4}"/>
              </a:ext>
            </a:extLst>
          </p:cNvPr>
          <p:cNvSpPr txBox="1"/>
          <p:nvPr userDrawn="1"/>
        </p:nvSpPr>
        <p:spPr>
          <a:xfrm>
            <a:off x="7416800" y="2006602"/>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ÖVERGRIPANDE MÅL</a:t>
            </a:r>
          </a:p>
        </p:txBody>
      </p:sp>
      <p:sp>
        <p:nvSpPr>
          <p:cNvPr id="24" name="object 4">
            <a:extLst>
              <a:ext uri="{FF2B5EF4-FFF2-40B4-BE49-F238E27FC236}">
                <a16:creationId xmlns:a16="http://schemas.microsoft.com/office/drawing/2014/main" id="{F4D484FD-AC48-48D1-B0B5-648B4B713EA4}"/>
              </a:ext>
            </a:extLst>
          </p:cNvPr>
          <p:cNvSpPr txBox="1"/>
          <p:nvPr userDrawn="1"/>
        </p:nvSpPr>
        <p:spPr>
          <a:xfrm>
            <a:off x="8026400" y="3876263"/>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STYRPRINCIPER</a:t>
            </a:r>
          </a:p>
        </p:txBody>
      </p:sp>
      <p:sp>
        <p:nvSpPr>
          <p:cNvPr id="25" name="object 4">
            <a:extLst>
              <a:ext uri="{FF2B5EF4-FFF2-40B4-BE49-F238E27FC236}">
                <a16:creationId xmlns:a16="http://schemas.microsoft.com/office/drawing/2014/main" id="{3547291C-79BA-4A1D-A07B-782A8A905746}"/>
              </a:ext>
            </a:extLst>
          </p:cNvPr>
          <p:cNvSpPr txBox="1"/>
          <p:nvPr userDrawn="1"/>
        </p:nvSpPr>
        <p:spPr>
          <a:xfrm>
            <a:off x="7416800" y="2419965"/>
            <a:ext cx="4165600" cy="1330278"/>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Maximalt värde </a:t>
            </a:r>
            <a:r>
              <a:rPr lang="sv-SE" sz="1600" spc="-7">
                <a:latin typeface="Gill Sans MT" charset="0"/>
                <a:ea typeface="Gill Sans MT" charset="0"/>
                <a:cs typeface="Gill Sans MT" charset="0"/>
              </a:rPr>
              <a:t>för skattepengarna</a:t>
            </a:r>
            <a:br>
              <a:rPr lang="sv-SE" sz="1600" spc="-7">
                <a:latin typeface="Gill Sans MT" charset="0"/>
                <a:ea typeface="Gill Sans MT" charset="0"/>
                <a:cs typeface="Gill Sans MT" charset="0"/>
              </a:rPr>
            </a:br>
            <a:r>
              <a:rPr lang="sv-SE" sz="1600" spc="-7">
                <a:latin typeface="Gill Sans MT" charset="0"/>
                <a:ea typeface="Gill Sans MT" charset="0"/>
                <a:cs typeface="Gill Sans MT" charset="0"/>
              </a:rPr>
              <a:t>Bästa </a:t>
            </a:r>
            <a:r>
              <a:rPr lang="sv-SE" sz="1600" spc="-7" dirty="0">
                <a:latin typeface="Gill Sans MT" charset="0"/>
                <a:ea typeface="Gill Sans MT" charset="0"/>
                <a:cs typeface="Gill Sans MT" charset="0"/>
              </a:rPr>
              <a:t>utveckling för alla</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Attraktiva livsmiljöer i hela Nacka</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Stark och balanserad tillväxt</a:t>
            </a:r>
            <a:br>
              <a:rPr lang="sv-SE" sz="1600" spc="-7" dirty="0">
                <a:latin typeface="Gill Sans MT" charset="0"/>
                <a:ea typeface="Gill Sans MT" charset="0"/>
                <a:cs typeface="Gill Sans MT" charset="0"/>
              </a:rPr>
            </a:br>
            <a:endParaRPr lang="sv-SE" sz="1600" spc="-7" dirty="0">
              <a:latin typeface="Gill Sans MT" charset="0"/>
              <a:ea typeface="Gill Sans MT" charset="0"/>
              <a:cs typeface="Gill Sans MT" charset="0"/>
            </a:endParaRPr>
          </a:p>
        </p:txBody>
      </p:sp>
      <p:sp>
        <p:nvSpPr>
          <p:cNvPr id="26" name="object 4">
            <a:extLst>
              <a:ext uri="{FF2B5EF4-FFF2-40B4-BE49-F238E27FC236}">
                <a16:creationId xmlns:a16="http://schemas.microsoft.com/office/drawing/2014/main" id="{C1826CBC-9D0D-440A-97A7-B65F09E4B3AA}"/>
              </a:ext>
            </a:extLst>
          </p:cNvPr>
          <p:cNvSpPr txBox="1"/>
          <p:nvPr userDrawn="1"/>
        </p:nvSpPr>
        <p:spPr>
          <a:xfrm>
            <a:off x="5103028" y="1661207"/>
            <a:ext cx="4165600" cy="345393"/>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Vi ska vara bäst på att vara kommun</a:t>
            </a:r>
          </a:p>
        </p:txBody>
      </p:sp>
      <p:sp>
        <p:nvSpPr>
          <p:cNvPr id="27" name="object 4">
            <a:extLst>
              <a:ext uri="{FF2B5EF4-FFF2-40B4-BE49-F238E27FC236}">
                <a16:creationId xmlns:a16="http://schemas.microsoft.com/office/drawing/2014/main" id="{81AA82C5-14B3-4265-8325-EEB703604D1E}"/>
              </a:ext>
            </a:extLst>
          </p:cNvPr>
          <p:cNvSpPr txBox="1"/>
          <p:nvPr userDrawn="1"/>
        </p:nvSpPr>
        <p:spPr>
          <a:xfrm>
            <a:off x="203200" y="1850303"/>
            <a:ext cx="4165600" cy="837836"/>
          </a:xfrm>
          <a:prstGeom prst="rect">
            <a:avLst/>
          </a:prstGeom>
          <a:effectLst/>
        </p:spPr>
        <p:txBody>
          <a:bodyPr vert="horz" wrap="square" lIns="0" tIns="98213" rIns="0" bIns="0" rtlCol="0">
            <a:spAutoFit/>
          </a:bodyPr>
          <a:lstStyle/>
          <a:p>
            <a:pPr marL="16933" marR="56724" algn="r">
              <a:spcBef>
                <a:spcPts val="773"/>
              </a:spcBef>
            </a:pPr>
            <a:r>
              <a:rPr lang="sv-SE" sz="1600" spc="-7" dirty="0">
                <a:latin typeface="Gill Sans MT" charset="0"/>
                <a:ea typeface="Gill Sans MT" charset="0"/>
                <a:cs typeface="Gill Sans MT" charset="0"/>
              </a:rPr>
              <a:t>Förtroende och respekt för </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människors kunskap och egen förmåga </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 och deras vilja att ta ansvar</a:t>
            </a:r>
          </a:p>
        </p:txBody>
      </p:sp>
      <p:sp>
        <p:nvSpPr>
          <p:cNvPr id="28" name="object 4">
            <a:extLst>
              <a:ext uri="{FF2B5EF4-FFF2-40B4-BE49-F238E27FC236}">
                <a16:creationId xmlns:a16="http://schemas.microsoft.com/office/drawing/2014/main" id="{60776D23-B00F-4D22-BC7D-B7E6D78F8FCA}"/>
              </a:ext>
            </a:extLst>
          </p:cNvPr>
          <p:cNvSpPr txBox="1"/>
          <p:nvPr userDrawn="1"/>
        </p:nvSpPr>
        <p:spPr>
          <a:xfrm>
            <a:off x="406400" y="3422822"/>
            <a:ext cx="2939512" cy="345393"/>
          </a:xfrm>
          <a:prstGeom prst="rect">
            <a:avLst/>
          </a:prstGeom>
          <a:effectLst/>
        </p:spPr>
        <p:txBody>
          <a:bodyPr vert="horz" wrap="square" lIns="0" tIns="98213" rIns="0" bIns="0" rtlCol="0">
            <a:spAutoFit/>
          </a:bodyPr>
          <a:lstStyle/>
          <a:p>
            <a:pPr marL="16933" marR="56724" algn="r">
              <a:spcBef>
                <a:spcPts val="773"/>
              </a:spcBef>
            </a:pPr>
            <a:r>
              <a:rPr lang="sv-SE" sz="1600" spc="-7" dirty="0">
                <a:latin typeface="Gill Sans MT" charset="0"/>
                <a:ea typeface="Gill Sans MT" charset="0"/>
                <a:cs typeface="Gill Sans MT" charset="0"/>
              </a:rPr>
              <a:t>Öppenhet och mångfald</a:t>
            </a:r>
          </a:p>
        </p:txBody>
      </p:sp>
      <p:sp>
        <p:nvSpPr>
          <p:cNvPr id="29" name="object 4">
            <a:extLst>
              <a:ext uri="{FF2B5EF4-FFF2-40B4-BE49-F238E27FC236}">
                <a16:creationId xmlns:a16="http://schemas.microsoft.com/office/drawing/2014/main" id="{498C5332-82EF-4685-8587-FF35D199801E}"/>
              </a:ext>
            </a:extLst>
          </p:cNvPr>
          <p:cNvSpPr txBox="1"/>
          <p:nvPr userDrawn="1"/>
        </p:nvSpPr>
        <p:spPr>
          <a:xfrm>
            <a:off x="8022957" y="4289630"/>
            <a:ext cx="3779593" cy="1330278"/>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Särskiljande av finansiering och produktion</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Konkurrens genom kundval eller upphandling</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Konkurrensneutralitet</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Delegerat ansvar och befogenheter</a:t>
            </a:r>
            <a:br>
              <a:rPr lang="sv-SE" sz="1600" spc="-7" dirty="0">
                <a:latin typeface="Gill Sans MT" charset="0"/>
                <a:ea typeface="Gill Sans MT" charset="0"/>
                <a:cs typeface="Gill Sans MT" charset="0"/>
              </a:rPr>
            </a:br>
            <a:endParaRPr lang="sv-SE" sz="1600" spc="-7" dirty="0">
              <a:latin typeface="Gill Sans MT" charset="0"/>
              <a:ea typeface="Gill Sans MT" charset="0"/>
              <a:cs typeface="Gill Sans MT" charset="0"/>
            </a:endParaRPr>
          </a:p>
        </p:txBody>
      </p:sp>
      <p:pic>
        <p:nvPicPr>
          <p:cNvPr id="30" name="Bildobjekt 29">
            <a:extLst>
              <a:ext uri="{FF2B5EF4-FFF2-40B4-BE49-F238E27FC236}">
                <a16:creationId xmlns:a16="http://schemas.microsoft.com/office/drawing/2014/main" id="{DFC6D9F2-8DDA-4FD1-B60D-DE6A43E66F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349012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sion och värder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85211BC-E900-4B25-8B74-F491183438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D8C528D6-D389-4D81-8397-07D8630E988F}"/>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sz="2133" dirty="0">
                <a:solidFill>
                  <a:srgbClr val="231F20"/>
                </a:solidFill>
                <a:latin typeface="Gill Sans MT" charset="0"/>
                <a:ea typeface="Gill Sans MT" charset="0"/>
                <a:cs typeface="Gill Sans MT" charset="0"/>
              </a:rPr>
              <a:t>VISION &amp;</a:t>
            </a:r>
            <a:r>
              <a:rPr sz="2133" spc="-367" dirty="0">
                <a:solidFill>
                  <a:srgbClr val="231F20"/>
                </a:solidFill>
                <a:latin typeface="Gill Sans MT" charset="0"/>
                <a:ea typeface="Gill Sans MT" charset="0"/>
                <a:cs typeface="Gill Sans MT" charset="0"/>
              </a:rPr>
              <a:t> </a:t>
            </a:r>
            <a:r>
              <a:rPr lang="sv-SE" sz="2133" spc="-367" dirty="0">
                <a:solidFill>
                  <a:srgbClr val="231F20"/>
                </a:solidFill>
                <a:latin typeface="Gill Sans MT" charset="0"/>
                <a:ea typeface="Gill Sans MT" charset="0"/>
                <a:cs typeface="Gill Sans MT" charset="0"/>
              </a:rPr>
              <a:t> </a:t>
            </a:r>
            <a:r>
              <a:rPr sz="2133" spc="-40" dirty="0">
                <a:solidFill>
                  <a:srgbClr val="231F20"/>
                </a:solidFill>
                <a:latin typeface="Gill Sans MT" charset="0"/>
                <a:ea typeface="Gill Sans MT" charset="0"/>
                <a:cs typeface="Gill Sans MT" charset="0"/>
              </a:rPr>
              <a:t>VÄRDERING</a:t>
            </a:r>
            <a:endParaRPr sz="2133" dirty="0">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857A6111-392B-429A-9C69-4E4F7D9919F9}"/>
              </a:ext>
            </a:extLst>
          </p:cNvPr>
          <p:cNvSpPr txBox="1">
            <a:spLocks/>
          </p:cNvSpPr>
          <p:nvPr userDrawn="1"/>
        </p:nvSpPr>
        <p:spPr>
          <a:xfrm>
            <a:off x="703068" y="2291054"/>
            <a:ext cx="3938693" cy="1097009"/>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3467" b="1" kern="0" spc="-20" dirty="0">
                <a:solidFill>
                  <a:sysClr val="windowText" lastClr="000000"/>
                </a:solidFill>
                <a:latin typeface="Gill Sans MT" charset="0"/>
                <a:ea typeface="Gill Sans MT" charset="0"/>
                <a:cs typeface="Gill Sans MT" charset="0"/>
              </a:rPr>
              <a:t>ÖPPENHET</a:t>
            </a:r>
            <a:endParaRPr lang="sv-SE" sz="3467" b="1" kern="0" dirty="0">
              <a:solidFill>
                <a:sysClr val="windowText" lastClr="000000"/>
              </a:solidFill>
              <a:latin typeface="Gill Sans MT" charset="0"/>
              <a:ea typeface="Gill Sans MT" charset="0"/>
              <a:cs typeface="Gill Sans MT" charset="0"/>
            </a:endParaRPr>
          </a:p>
          <a:p>
            <a:pPr marL="16933">
              <a:spcBef>
                <a:spcPts val="107"/>
              </a:spcBef>
            </a:pPr>
            <a:r>
              <a:rPr lang="sv-SE" sz="3467" kern="0" dirty="0">
                <a:solidFill>
                  <a:sysClr val="windowText" lastClr="000000"/>
                </a:solidFill>
                <a:latin typeface="Gill Sans MT" charset="0"/>
                <a:ea typeface="Gill Sans MT" charset="0"/>
                <a:cs typeface="Gill Sans MT" charset="0"/>
              </a:rPr>
              <a:t>OCH</a:t>
            </a:r>
            <a:r>
              <a:rPr lang="sv-SE" sz="3467" kern="0" spc="-120" dirty="0">
                <a:solidFill>
                  <a:sysClr val="windowText" lastClr="000000"/>
                </a:solidFill>
                <a:latin typeface="Gill Sans MT" charset="0"/>
                <a:ea typeface="Gill Sans MT" charset="0"/>
                <a:cs typeface="Gill Sans MT" charset="0"/>
              </a:rPr>
              <a:t> </a:t>
            </a:r>
            <a:r>
              <a:rPr lang="sv-SE" sz="3467" b="1" kern="0" spc="-33" dirty="0">
                <a:solidFill>
                  <a:sysClr val="windowText" lastClr="000000"/>
                </a:solidFill>
                <a:latin typeface="Gill Sans MT" charset="0"/>
                <a:ea typeface="Gill Sans MT" charset="0"/>
                <a:cs typeface="Gill Sans MT" charset="0"/>
              </a:rPr>
              <a:t>MÅNGFALD</a:t>
            </a:r>
            <a:endParaRPr lang="sv-SE" sz="3467" b="1" kern="0" dirty="0">
              <a:solidFill>
                <a:sysClr val="windowText" lastClr="000000"/>
              </a:solidFill>
              <a:latin typeface="Gill Sans MT" charset="0"/>
              <a:ea typeface="Gill Sans MT" charset="0"/>
              <a:cs typeface="Gill Sans MT" charset="0"/>
            </a:endParaRPr>
          </a:p>
        </p:txBody>
      </p:sp>
      <p:sp>
        <p:nvSpPr>
          <p:cNvPr id="9" name="object 5">
            <a:extLst>
              <a:ext uri="{FF2B5EF4-FFF2-40B4-BE49-F238E27FC236}">
                <a16:creationId xmlns:a16="http://schemas.microsoft.com/office/drawing/2014/main" id="{B0E75D3E-C0EA-47FA-94B3-7AAA6DCC1A90}"/>
              </a:ext>
            </a:extLst>
          </p:cNvPr>
          <p:cNvSpPr txBox="1"/>
          <p:nvPr userDrawn="1"/>
        </p:nvSpPr>
        <p:spPr>
          <a:xfrm>
            <a:off x="703067" y="3524594"/>
            <a:ext cx="3172460" cy="2323713"/>
          </a:xfrm>
          <a:prstGeom prst="rect">
            <a:avLst/>
          </a:prstGeom>
        </p:spPr>
        <p:txBody>
          <a:bodyPr vert="horz" wrap="square" lIns="0" tIns="91440" rIns="0" bIns="0" rtlCol="0">
            <a:spAutoFit/>
          </a:bodyPr>
          <a:lstStyle/>
          <a:p>
            <a:pPr marL="16933" marR="121914">
              <a:lnSpc>
                <a:spcPts val="2933"/>
              </a:lnSpc>
              <a:spcBef>
                <a:spcPts val="720"/>
              </a:spcBef>
            </a:pPr>
            <a:r>
              <a:rPr sz="2933" dirty="0">
                <a:solidFill>
                  <a:srgbClr val="231F20"/>
                </a:solidFill>
                <a:latin typeface="Gill Sans MT" charset="0"/>
                <a:ea typeface="Gill Sans MT" charset="0"/>
                <a:cs typeface="Gill Sans MT" charset="0"/>
              </a:rPr>
              <a:t>Vi har </a:t>
            </a:r>
            <a:r>
              <a:rPr sz="2933" spc="-13" dirty="0">
                <a:solidFill>
                  <a:srgbClr val="231F20"/>
                </a:solidFill>
                <a:latin typeface="Gill Sans MT" charset="0"/>
                <a:ea typeface="Gill Sans MT" charset="0"/>
                <a:cs typeface="Gill Sans MT" charset="0"/>
              </a:rPr>
              <a:t>förtroende  </a:t>
            </a:r>
            <a:r>
              <a:rPr sz="2933" dirty="0">
                <a:solidFill>
                  <a:srgbClr val="231F20"/>
                </a:solidFill>
                <a:latin typeface="Gill Sans MT" charset="0"/>
                <a:ea typeface="Gill Sans MT" charset="0"/>
                <a:cs typeface="Gill Sans MT" charset="0"/>
              </a:rPr>
              <a:t>och </a:t>
            </a:r>
            <a:r>
              <a:rPr sz="2933" spc="-13" dirty="0">
                <a:solidFill>
                  <a:srgbClr val="231F20"/>
                </a:solidFill>
                <a:latin typeface="Gill Sans MT" charset="0"/>
                <a:ea typeface="Gill Sans MT" charset="0"/>
                <a:cs typeface="Gill Sans MT" charset="0"/>
              </a:rPr>
              <a:t>respekt </a:t>
            </a:r>
            <a:r>
              <a:rPr sz="2933" spc="-27" dirty="0">
                <a:solidFill>
                  <a:srgbClr val="231F20"/>
                </a:solidFill>
                <a:latin typeface="Gill Sans MT" charset="0"/>
                <a:ea typeface="Gill Sans MT" charset="0"/>
                <a:cs typeface="Gill Sans MT" charset="0"/>
              </a:rPr>
              <a:t>för  </a:t>
            </a:r>
            <a:r>
              <a:rPr sz="2933" spc="-13" dirty="0">
                <a:solidFill>
                  <a:srgbClr val="231F20"/>
                </a:solidFill>
                <a:latin typeface="Gill Sans MT" charset="0"/>
                <a:ea typeface="Gill Sans MT" charset="0"/>
                <a:cs typeface="Gill Sans MT" charset="0"/>
              </a:rPr>
              <a:t>människors</a:t>
            </a:r>
            <a:r>
              <a:rPr sz="2933" spc="-80" dirty="0">
                <a:solidFill>
                  <a:srgbClr val="231F20"/>
                </a:solidFill>
                <a:latin typeface="Gill Sans MT" charset="0"/>
                <a:ea typeface="Gill Sans MT" charset="0"/>
                <a:cs typeface="Gill Sans MT" charset="0"/>
              </a:rPr>
              <a:t> </a:t>
            </a:r>
            <a:r>
              <a:rPr sz="2933" spc="-7" dirty="0">
                <a:solidFill>
                  <a:srgbClr val="231F20"/>
                </a:solidFill>
                <a:latin typeface="Gill Sans MT" charset="0"/>
                <a:ea typeface="Gill Sans MT" charset="0"/>
                <a:cs typeface="Gill Sans MT" charset="0"/>
              </a:rPr>
              <a:t>kunskap  </a:t>
            </a:r>
            <a:r>
              <a:rPr sz="2933" dirty="0">
                <a:solidFill>
                  <a:srgbClr val="231F20"/>
                </a:solidFill>
                <a:latin typeface="Gill Sans MT" charset="0"/>
                <a:ea typeface="Gill Sans MT" charset="0"/>
                <a:cs typeface="Gill Sans MT" charset="0"/>
              </a:rPr>
              <a:t>och egna</a:t>
            </a:r>
            <a:r>
              <a:rPr sz="2933" spc="-33" dirty="0">
                <a:solidFill>
                  <a:srgbClr val="231F20"/>
                </a:solidFill>
                <a:latin typeface="Gill Sans MT" charset="0"/>
                <a:ea typeface="Gill Sans MT" charset="0"/>
                <a:cs typeface="Gill Sans MT" charset="0"/>
              </a:rPr>
              <a:t> </a:t>
            </a:r>
            <a:r>
              <a:rPr sz="2933" spc="-13" dirty="0">
                <a:solidFill>
                  <a:srgbClr val="231F20"/>
                </a:solidFill>
                <a:latin typeface="Gill Sans MT" charset="0"/>
                <a:ea typeface="Gill Sans MT" charset="0"/>
                <a:cs typeface="Gill Sans MT" charset="0"/>
              </a:rPr>
              <a:t>förmåga</a:t>
            </a:r>
            <a:endParaRPr sz="2933" dirty="0">
              <a:latin typeface="Gill Sans MT" charset="0"/>
              <a:ea typeface="Gill Sans MT" charset="0"/>
              <a:cs typeface="Gill Sans MT" charset="0"/>
            </a:endParaRPr>
          </a:p>
          <a:p>
            <a:pPr marL="16933" marR="6773">
              <a:lnSpc>
                <a:spcPts val="2933"/>
              </a:lnSpc>
            </a:pPr>
            <a:r>
              <a:rPr sz="2933" dirty="0">
                <a:solidFill>
                  <a:srgbClr val="231F20"/>
                </a:solidFill>
                <a:latin typeface="Gill Sans MT" charset="0"/>
                <a:ea typeface="Gill Sans MT" charset="0"/>
                <a:cs typeface="Gill Sans MT" charset="0"/>
              </a:rPr>
              <a:t>– samt </a:t>
            </a:r>
            <a:r>
              <a:rPr sz="2933" spc="-27" dirty="0">
                <a:solidFill>
                  <a:srgbClr val="231F20"/>
                </a:solidFill>
                <a:latin typeface="Gill Sans MT" charset="0"/>
                <a:ea typeface="Gill Sans MT" charset="0"/>
                <a:cs typeface="Gill Sans MT" charset="0"/>
              </a:rPr>
              <a:t>för </a:t>
            </a:r>
            <a:r>
              <a:rPr sz="2933" dirty="0">
                <a:solidFill>
                  <a:srgbClr val="231F20"/>
                </a:solidFill>
                <a:latin typeface="Gill Sans MT" charset="0"/>
                <a:ea typeface="Gill Sans MT" charset="0"/>
                <a:cs typeface="Gill Sans MT" charset="0"/>
              </a:rPr>
              <a:t>deras</a:t>
            </a:r>
            <a:r>
              <a:rPr sz="2933" spc="-100" dirty="0">
                <a:solidFill>
                  <a:srgbClr val="231F20"/>
                </a:solidFill>
                <a:latin typeface="Gill Sans MT" charset="0"/>
                <a:ea typeface="Gill Sans MT" charset="0"/>
                <a:cs typeface="Gill Sans MT" charset="0"/>
              </a:rPr>
              <a:t> </a:t>
            </a:r>
            <a:r>
              <a:rPr sz="2933" dirty="0">
                <a:solidFill>
                  <a:srgbClr val="231F20"/>
                </a:solidFill>
                <a:latin typeface="Gill Sans MT" charset="0"/>
                <a:ea typeface="Gill Sans MT" charset="0"/>
                <a:cs typeface="Gill Sans MT" charset="0"/>
              </a:rPr>
              <a:t>vilja  att </a:t>
            </a:r>
            <a:r>
              <a:rPr sz="2933" spc="13" dirty="0">
                <a:solidFill>
                  <a:srgbClr val="231F20"/>
                </a:solidFill>
                <a:latin typeface="Gill Sans MT" charset="0"/>
                <a:ea typeface="Gill Sans MT" charset="0"/>
                <a:cs typeface="Gill Sans MT" charset="0"/>
              </a:rPr>
              <a:t>ta</a:t>
            </a:r>
            <a:r>
              <a:rPr sz="2933" spc="-13" dirty="0">
                <a:solidFill>
                  <a:srgbClr val="231F20"/>
                </a:solidFill>
                <a:latin typeface="Gill Sans MT" charset="0"/>
                <a:ea typeface="Gill Sans MT" charset="0"/>
                <a:cs typeface="Gill Sans MT" charset="0"/>
              </a:rPr>
              <a:t> </a:t>
            </a:r>
            <a:r>
              <a:rPr sz="2933" spc="-47" dirty="0">
                <a:solidFill>
                  <a:srgbClr val="231F20"/>
                </a:solidFill>
                <a:latin typeface="Gill Sans MT" charset="0"/>
                <a:ea typeface="Gill Sans MT" charset="0"/>
                <a:cs typeface="Gill Sans MT" charset="0"/>
              </a:rPr>
              <a:t>ansvar.</a:t>
            </a:r>
            <a:endParaRPr sz="2933" dirty="0">
              <a:latin typeface="Gill Sans MT" charset="0"/>
              <a:ea typeface="Gill Sans MT" charset="0"/>
              <a:cs typeface="Gill Sans MT" charset="0"/>
            </a:endParaRPr>
          </a:p>
        </p:txBody>
      </p:sp>
      <p:pic>
        <p:nvPicPr>
          <p:cNvPr id="10" name="Bildobjekt 6">
            <a:extLst>
              <a:ext uri="{FF2B5EF4-FFF2-40B4-BE49-F238E27FC236}">
                <a16:creationId xmlns:a16="http://schemas.microsoft.com/office/drawing/2014/main" id="{01E71FFD-9A4C-4234-B320-32DE225289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380347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ångfa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05F2E4-6F8B-4E2C-BE68-25C591977B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5479DB19-3662-47DA-8E52-A06419BA74A5}"/>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sz="2133" spc="-40" dirty="0">
                <a:solidFill>
                  <a:srgbClr val="231F20"/>
                </a:solidFill>
                <a:latin typeface="Gill Sans MT" charset="0"/>
                <a:ea typeface="Gill Sans MT" charset="0"/>
                <a:cs typeface="Gill Sans MT" charset="0"/>
              </a:rPr>
              <a:t>V</a:t>
            </a:r>
            <a:r>
              <a:rPr lang="sv-SE" sz="2133" spc="-40" dirty="0">
                <a:solidFill>
                  <a:srgbClr val="231F20"/>
                </a:solidFill>
                <a:latin typeface="Gill Sans MT" charset="0"/>
                <a:ea typeface="Gill Sans MT" charset="0"/>
                <a:cs typeface="Gill Sans MT" charset="0"/>
              </a:rPr>
              <a:t>ISION</a:t>
            </a:r>
            <a:endParaRPr sz="2133" dirty="0">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524D5C15-EAE6-451C-A3FE-B993DF2F78B0}"/>
              </a:ext>
            </a:extLst>
          </p:cNvPr>
          <p:cNvSpPr txBox="1">
            <a:spLocks/>
          </p:cNvSpPr>
          <p:nvPr userDrawn="1"/>
        </p:nvSpPr>
        <p:spPr>
          <a:xfrm>
            <a:off x="703068" y="2876975"/>
            <a:ext cx="3938693" cy="1097009"/>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3467" b="1" kern="0" spc="-20" dirty="0">
                <a:solidFill>
                  <a:sysClr val="windowText" lastClr="000000"/>
                </a:solidFill>
                <a:latin typeface="Gill Sans MT" charset="0"/>
                <a:ea typeface="Gill Sans MT" charset="0"/>
                <a:cs typeface="Gill Sans MT" charset="0"/>
              </a:rPr>
              <a:t>ÖPPENHET</a:t>
            </a:r>
            <a:endParaRPr lang="sv-SE" sz="3467" b="1" kern="0" dirty="0">
              <a:solidFill>
                <a:sysClr val="windowText" lastClr="000000"/>
              </a:solidFill>
              <a:latin typeface="Gill Sans MT" charset="0"/>
              <a:ea typeface="Gill Sans MT" charset="0"/>
              <a:cs typeface="Gill Sans MT" charset="0"/>
            </a:endParaRPr>
          </a:p>
          <a:p>
            <a:pPr marL="16933">
              <a:spcBef>
                <a:spcPts val="107"/>
              </a:spcBef>
            </a:pPr>
            <a:r>
              <a:rPr lang="sv-SE" sz="3467" kern="0" dirty="0">
                <a:solidFill>
                  <a:sysClr val="windowText" lastClr="000000"/>
                </a:solidFill>
                <a:latin typeface="Gill Sans MT" charset="0"/>
                <a:ea typeface="Gill Sans MT" charset="0"/>
                <a:cs typeface="Gill Sans MT" charset="0"/>
              </a:rPr>
              <a:t>OCH</a:t>
            </a:r>
            <a:r>
              <a:rPr lang="sv-SE" sz="3467" kern="0" spc="-120" dirty="0">
                <a:solidFill>
                  <a:sysClr val="windowText" lastClr="000000"/>
                </a:solidFill>
                <a:latin typeface="Gill Sans MT" charset="0"/>
                <a:ea typeface="Gill Sans MT" charset="0"/>
                <a:cs typeface="Gill Sans MT" charset="0"/>
              </a:rPr>
              <a:t> </a:t>
            </a:r>
            <a:r>
              <a:rPr lang="sv-SE" sz="3467" b="1" kern="0" spc="-33" dirty="0">
                <a:solidFill>
                  <a:sysClr val="windowText" lastClr="000000"/>
                </a:solidFill>
                <a:latin typeface="Gill Sans MT" charset="0"/>
                <a:ea typeface="Gill Sans MT" charset="0"/>
                <a:cs typeface="Gill Sans MT" charset="0"/>
              </a:rPr>
              <a:t>MÅNGFALD</a:t>
            </a:r>
            <a:endParaRPr lang="sv-SE" sz="3467" b="1" kern="0" dirty="0">
              <a:solidFill>
                <a:sysClr val="windowText" lastClr="000000"/>
              </a:solidFill>
              <a:latin typeface="Gill Sans MT" charset="0"/>
              <a:ea typeface="Gill Sans MT" charset="0"/>
              <a:cs typeface="Gill Sans MT" charset="0"/>
            </a:endParaRPr>
          </a:p>
        </p:txBody>
      </p:sp>
      <p:pic>
        <p:nvPicPr>
          <p:cNvPr id="14" name="Bildobjekt 6">
            <a:extLst>
              <a:ext uri="{FF2B5EF4-FFF2-40B4-BE49-F238E27FC236}">
                <a16:creationId xmlns:a16="http://schemas.microsoft.com/office/drawing/2014/main" id="{2F3C8029-8EBE-4C8C-BB80-54AE268AC4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468421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rderin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C834EB3-C649-4797-B48D-0AC796E66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object 3">
            <a:extLst>
              <a:ext uri="{FF2B5EF4-FFF2-40B4-BE49-F238E27FC236}">
                <a16:creationId xmlns:a16="http://schemas.microsoft.com/office/drawing/2014/main" id="{AB3207C4-C7A8-4102-9EA9-BE2275579C40}"/>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lang="sv-SE" sz="2133" dirty="0">
                <a:solidFill>
                  <a:srgbClr val="231F20"/>
                </a:solidFill>
                <a:latin typeface="Gill Sans MT" charset="0"/>
                <a:ea typeface="Gill Sans MT" charset="0"/>
                <a:cs typeface="Gill Sans MT" charset="0"/>
              </a:rPr>
              <a:t>VÄRDERING</a:t>
            </a:r>
            <a:endParaRPr sz="2133" dirty="0">
              <a:latin typeface="Gill Sans MT" charset="0"/>
              <a:ea typeface="Gill Sans MT" charset="0"/>
              <a:cs typeface="Gill Sans MT" charset="0"/>
            </a:endParaRPr>
          </a:p>
        </p:txBody>
      </p:sp>
      <p:sp>
        <p:nvSpPr>
          <p:cNvPr id="11" name="object 5">
            <a:extLst>
              <a:ext uri="{FF2B5EF4-FFF2-40B4-BE49-F238E27FC236}">
                <a16:creationId xmlns:a16="http://schemas.microsoft.com/office/drawing/2014/main" id="{57F51D46-610C-4C48-88C9-2F52A5A6C504}"/>
              </a:ext>
            </a:extLst>
          </p:cNvPr>
          <p:cNvSpPr txBox="1"/>
          <p:nvPr userDrawn="1"/>
        </p:nvSpPr>
        <p:spPr>
          <a:xfrm>
            <a:off x="703067" y="2257215"/>
            <a:ext cx="3172460" cy="2323713"/>
          </a:xfrm>
          <a:prstGeom prst="rect">
            <a:avLst/>
          </a:prstGeom>
        </p:spPr>
        <p:txBody>
          <a:bodyPr vert="horz" wrap="square" lIns="0" tIns="91440" rIns="0" bIns="0" rtlCol="0">
            <a:spAutoFit/>
          </a:bodyPr>
          <a:lstStyle/>
          <a:p>
            <a:pPr marL="16933" marR="121914">
              <a:lnSpc>
                <a:spcPts val="2933"/>
              </a:lnSpc>
              <a:spcBef>
                <a:spcPts val="720"/>
              </a:spcBef>
            </a:pPr>
            <a:r>
              <a:rPr sz="2933" dirty="0">
                <a:solidFill>
                  <a:srgbClr val="231F20"/>
                </a:solidFill>
                <a:latin typeface="Gill Sans MT" charset="0"/>
                <a:ea typeface="Gill Sans MT" charset="0"/>
                <a:cs typeface="Gill Sans MT" charset="0"/>
              </a:rPr>
              <a:t>Vi har </a:t>
            </a:r>
            <a:r>
              <a:rPr sz="2933" spc="-13" dirty="0">
                <a:solidFill>
                  <a:srgbClr val="231F20"/>
                </a:solidFill>
                <a:latin typeface="Gill Sans MT" charset="0"/>
                <a:ea typeface="Gill Sans MT" charset="0"/>
                <a:cs typeface="Gill Sans MT" charset="0"/>
              </a:rPr>
              <a:t>förtroende  </a:t>
            </a:r>
            <a:r>
              <a:rPr sz="2933" dirty="0">
                <a:solidFill>
                  <a:srgbClr val="231F20"/>
                </a:solidFill>
                <a:latin typeface="Gill Sans MT" charset="0"/>
                <a:ea typeface="Gill Sans MT" charset="0"/>
                <a:cs typeface="Gill Sans MT" charset="0"/>
              </a:rPr>
              <a:t>och </a:t>
            </a:r>
            <a:r>
              <a:rPr sz="2933" spc="-13" dirty="0">
                <a:solidFill>
                  <a:srgbClr val="231F20"/>
                </a:solidFill>
                <a:latin typeface="Gill Sans MT" charset="0"/>
                <a:ea typeface="Gill Sans MT" charset="0"/>
                <a:cs typeface="Gill Sans MT" charset="0"/>
              </a:rPr>
              <a:t>respekt </a:t>
            </a:r>
            <a:r>
              <a:rPr sz="2933" spc="-27" dirty="0">
                <a:solidFill>
                  <a:srgbClr val="231F20"/>
                </a:solidFill>
                <a:latin typeface="Gill Sans MT" charset="0"/>
                <a:ea typeface="Gill Sans MT" charset="0"/>
                <a:cs typeface="Gill Sans MT" charset="0"/>
              </a:rPr>
              <a:t>för  </a:t>
            </a:r>
            <a:r>
              <a:rPr sz="2933" spc="-13" dirty="0">
                <a:solidFill>
                  <a:srgbClr val="231F20"/>
                </a:solidFill>
                <a:latin typeface="Gill Sans MT" charset="0"/>
                <a:ea typeface="Gill Sans MT" charset="0"/>
                <a:cs typeface="Gill Sans MT" charset="0"/>
              </a:rPr>
              <a:t>människors</a:t>
            </a:r>
            <a:r>
              <a:rPr sz="2933" spc="-80" dirty="0">
                <a:solidFill>
                  <a:srgbClr val="231F20"/>
                </a:solidFill>
                <a:latin typeface="Gill Sans MT" charset="0"/>
                <a:ea typeface="Gill Sans MT" charset="0"/>
                <a:cs typeface="Gill Sans MT" charset="0"/>
              </a:rPr>
              <a:t> </a:t>
            </a:r>
            <a:r>
              <a:rPr sz="2933" spc="-7" dirty="0">
                <a:solidFill>
                  <a:srgbClr val="231F20"/>
                </a:solidFill>
                <a:latin typeface="Gill Sans MT" charset="0"/>
                <a:ea typeface="Gill Sans MT" charset="0"/>
                <a:cs typeface="Gill Sans MT" charset="0"/>
              </a:rPr>
              <a:t>kunskap  </a:t>
            </a:r>
            <a:r>
              <a:rPr sz="2933" dirty="0">
                <a:solidFill>
                  <a:srgbClr val="231F20"/>
                </a:solidFill>
                <a:latin typeface="Gill Sans MT" charset="0"/>
                <a:ea typeface="Gill Sans MT" charset="0"/>
                <a:cs typeface="Gill Sans MT" charset="0"/>
              </a:rPr>
              <a:t>och egna</a:t>
            </a:r>
            <a:r>
              <a:rPr sz="2933" spc="-33" dirty="0">
                <a:solidFill>
                  <a:srgbClr val="231F20"/>
                </a:solidFill>
                <a:latin typeface="Gill Sans MT" charset="0"/>
                <a:ea typeface="Gill Sans MT" charset="0"/>
                <a:cs typeface="Gill Sans MT" charset="0"/>
              </a:rPr>
              <a:t> </a:t>
            </a:r>
            <a:r>
              <a:rPr sz="2933" spc="-13" dirty="0">
                <a:solidFill>
                  <a:srgbClr val="231F20"/>
                </a:solidFill>
                <a:latin typeface="Gill Sans MT" charset="0"/>
                <a:ea typeface="Gill Sans MT" charset="0"/>
                <a:cs typeface="Gill Sans MT" charset="0"/>
              </a:rPr>
              <a:t>förmåga</a:t>
            </a:r>
            <a:endParaRPr sz="2933" dirty="0">
              <a:latin typeface="Gill Sans MT" charset="0"/>
              <a:ea typeface="Gill Sans MT" charset="0"/>
              <a:cs typeface="Gill Sans MT" charset="0"/>
            </a:endParaRPr>
          </a:p>
          <a:p>
            <a:pPr marL="16933" marR="6773">
              <a:lnSpc>
                <a:spcPts val="2933"/>
              </a:lnSpc>
            </a:pPr>
            <a:r>
              <a:rPr sz="2933" dirty="0">
                <a:solidFill>
                  <a:srgbClr val="231F20"/>
                </a:solidFill>
                <a:latin typeface="Gill Sans MT" charset="0"/>
                <a:ea typeface="Gill Sans MT" charset="0"/>
                <a:cs typeface="Gill Sans MT" charset="0"/>
              </a:rPr>
              <a:t>– samt </a:t>
            </a:r>
            <a:r>
              <a:rPr sz="2933" spc="-27" dirty="0">
                <a:solidFill>
                  <a:srgbClr val="231F20"/>
                </a:solidFill>
                <a:latin typeface="Gill Sans MT" charset="0"/>
                <a:ea typeface="Gill Sans MT" charset="0"/>
                <a:cs typeface="Gill Sans MT" charset="0"/>
              </a:rPr>
              <a:t>för </a:t>
            </a:r>
            <a:r>
              <a:rPr sz="2933" dirty="0">
                <a:solidFill>
                  <a:srgbClr val="231F20"/>
                </a:solidFill>
                <a:latin typeface="Gill Sans MT" charset="0"/>
                <a:ea typeface="Gill Sans MT" charset="0"/>
                <a:cs typeface="Gill Sans MT" charset="0"/>
              </a:rPr>
              <a:t>deras</a:t>
            </a:r>
            <a:r>
              <a:rPr sz="2933" spc="-100" dirty="0">
                <a:solidFill>
                  <a:srgbClr val="231F20"/>
                </a:solidFill>
                <a:latin typeface="Gill Sans MT" charset="0"/>
                <a:ea typeface="Gill Sans MT" charset="0"/>
                <a:cs typeface="Gill Sans MT" charset="0"/>
              </a:rPr>
              <a:t> </a:t>
            </a:r>
            <a:r>
              <a:rPr sz="2933" dirty="0">
                <a:solidFill>
                  <a:srgbClr val="231F20"/>
                </a:solidFill>
                <a:latin typeface="Gill Sans MT" charset="0"/>
                <a:ea typeface="Gill Sans MT" charset="0"/>
                <a:cs typeface="Gill Sans MT" charset="0"/>
              </a:rPr>
              <a:t>vilja  att </a:t>
            </a:r>
            <a:r>
              <a:rPr sz="2933" spc="13" dirty="0">
                <a:solidFill>
                  <a:srgbClr val="231F20"/>
                </a:solidFill>
                <a:latin typeface="Gill Sans MT" charset="0"/>
                <a:ea typeface="Gill Sans MT" charset="0"/>
                <a:cs typeface="Gill Sans MT" charset="0"/>
              </a:rPr>
              <a:t>ta</a:t>
            </a:r>
            <a:r>
              <a:rPr sz="2933" spc="-13" dirty="0">
                <a:solidFill>
                  <a:srgbClr val="231F20"/>
                </a:solidFill>
                <a:latin typeface="Gill Sans MT" charset="0"/>
                <a:ea typeface="Gill Sans MT" charset="0"/>
                <a:cs typeface="Gill Sans MT" charset="0"/>
              </a:rPr>
              <a:t> </a:t>
            </a:r>
            <a:r>
              <a:rPr sz="2933" spc="-47" dirty="0">
                <a:solidFill>
                  <a:srgbClr val="231F20"/>
                </a:solidFill>
                <a:latin typeface="Gill Sans MT" charset="0"/>
                <a:ea typeface="Gill Sans MT" charset="0"/>
                <a:cs typeface="Gill Sans MT" charset="0"/>
              </a:rPr>
              <a:t>ansvar.</a:t>
            </a:r>
            <a:endParaRPr sz="2933" dirty="0">
              <a:latin typeface="Gill Sans MT" charset="0"/>
              <a:ea typeface="Gill Sans MT" charset="0"/>
              <a:cs typeface="Gill Sans MT" charset="0"/>
            </a:endParaRPr>
          </a:p>
        </p:txBody>
      </p:sp>
      <p:pic>
        <p:nvPicPr>
          <p:cNvPr id="14" name="Bildobjekt 6">
            <a:extLst>
              <a:ext uri="{FF2B5EF4-FFF2-40B4-BE49-F238E27FC236}">
                <a16:creationId xmlns:a16="http://schemas.microsoft.com/office/drawing/2014/main" id="{50D92236-7153-4C63-BEA3-45A1B6D40E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415740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mbition">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A1B8A2B-6377-495C-9EBE-1BEF9BC663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3200" y="0"/>
            <a:ext cx="9448800" cy="6858000"/>
          </a:xfrm>
          <a:prstGeom prst="rect">
            <a:avLst/>
          </a:prstGeom>
        </p:spPr>
      </p:pic>
      <p:sp>
        <p:nvSpPr>
          <p:cNvPr id="8" name="object 3">
            <a:extLst>
              <a:ext uri="{FF2B5EF4-FFF2-40B4-BE49-F238E27FC236}">
                <a16:creationId xmlns:a16="http://schemas.microsoft.com/office/drawing/2014/main" id="{1F62C88F-B585-4B33-B364-ACB21F70299E}"/>
              </a:ext>
            </a:extLst>
          </p:cNvPr>
          <p:cNvSpPr txBox="1">
            <a:spLocks/>
          </p:cNvSpPr>
          <p:nvPr userDrawn="1"/>
        </p:nvSpPr>
        <p:spPr>
          <a:xfrm>
            <a:off x="703068" y="616903"/>
            <a:ext cx="1312333" cy="345330"/>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2133" kern="0" dirty="0">
                <a:solidFill>
                  <a:sysClr val="windowText" lastClr="000000"/>
                </a:solidFill>
                <a:latin typeface="Gill Sans MT" charset="0"/>
                <a:ea typeface="Gill Sans MT" charset="0"/>
                <a:cs typeface="Gill Sans MT" charset="0"/>
              </a:rPr>
              <a:t>AMBITION</a:t>
            </a:r>
          </a:p>
        </p:txBody>
      </p:sp>
      <p:sp>
        <p:nvSpPr>
          <p:cNvPr id="9" name="object 4">
            <a:extLst>
              <a:ext uri="{FF2B5EF4-FFF2-40B4-BE49-F238E27FC236}">
                <a16:creationId xmlns:a16="http://schemas.microsoft.com/office/drawing/2014/main" id="{0FF0EBAD-0789-4E3B-91D2-D23D39417F89}"/>
              </a:ext>
            </a:extLst>
          </p:cNvPr>
          <p:cNvSpPr txBox="1"/>
          <p:nvPr userDrawn="1"/>
        </p:nvSpPr>
        <p:spPr>
          <a:xfrm>
            <a:off x="703067" y="2234368"/>
            <a:ext cx="3741420" cy="2534027"/>
          </a:xfrm>
          <a:prstGeom prst="rect">
            <a:avLst/>
          </a:prstGeom>
        </p:spPr>
        <p:txBody>
          <a:bodyPr vert="horz" wrap="square" lIns="0" tIns="71120" rIns="0" bIns="0" rtlCol="0">
            <a:spAutoFit/>
          </a:bodyPr>
          <a:lstStyle/>
          <a:p>
            <a:pPr marL="16933" marR="493582">
              <a:lnSpc>
                <a:spcPts val="4800"/>
              </a:lnSpc>
              <a:spcBef>
                <a:spcPts val="560"/>
              </a:spcBef>
            </a:pPr>
            <a:r>
              <a:rPr sz="4267" dirty="0">
                <a:solidFill>
                  <a:srgbClr val="231F20"/>
                </a:solidFill>
                <a:latin typeface="Gill Sans MT" charset="0"/>
                <a:ea typeface="Gill Sans MT" charset="0"/>
                <a:cs typeface="Gill Sans MT" charset="0"/>
              </a:rPr>
              <a:t>VI SKA  </a:t>
            </a:r>
            <a:br>
              <a:rPr lang="sv-SE" sz="4267" dirty="0">
                <a:solidFill>
                  <a:srgbClr val="231F20"/>
                </a:solidFill>
                <a:latin typeface="Gill Sans MT" charset="0"/>
                <a:ea typeface="Gill Sans MT" charset="0"/>
                <a:cs typeface="Gill Sans MT" charset="0"/>
              </a:rPr>
            </a:br>
            <a:r>
              <a:rPr sz="4267" b="1" spc="-107" dirty="0">
                <a:solidFill>
                  <a:srgbClr val="231F20"/>
                </a:solidFill>
                <a:latin typeface="Gill Sans MT" charset="0"/>
                <a:ea typeface="Gill Sans MT" charset="0"/>
                <a:cs typeface="Gill Sans MT" charset="0"/>
              </a:rPr>
              <a:t>VARA</a:t>
            </a:r>
            <a:r>
              <a:rPr sz="4267" b="1" spc="-113" dirty="0">
                <a:solidFill>
                  <a:srgbClr val="231F20"/>
                </a:solidFill>
                <a:latin typeface="Gill Sans MT" charset="0"/>
                <a:ea typeface="Gill Sans MT" charset="0"/>
                <a:cs typeface="Gill Sans MT" charset="0"/>
              </a:rPr>
              <a:t> </a:t>
            </a:r>
            <a:r>
              <a:rPr sz="4267" b="1" dirty="0">
                <a:solidFill>
                  <a:srgbClr val="231F20"/>
                </a:solidFill>
                <a:latin typeface="Gill Sans MT" charset="0"/>
                <a:ea typeface="Gill Sans MT" charset="0"/>
                <a:cs typeface="Gill Sans MT" charset="0"/>
              </a:rPr>
              <a:t>BÄST</a:t>
            </a:r>
            <a:endParaRPr sz="4267" b="1" dirty="0">
              <a:latin typeface="Gill Sans MT" charset="0"/>
              <a:ea typeface="Gill Sans MT" charset="0"/>
              <a:cs typeface="Gill Sans MT" charset="0"/>
            </a:endParaRPr>
          </a:p>
          <a:p>
            <a:pPr marL="16933" marR="6773">
              <a:lnSpc>
                <a:spcPts val="4800"/>
              </a:lnSpc>
            </a:pPr>
            <a:r>
              <a:rPr sz="4267" spc="-240" dirty="0">
                <a:solidFill>
                  <a:srgbClr val="231F20"/>
                </a:solidFill>
                <a:latin typeface="Gill Sans MT" charset="0"/>
                <a:ea typeface="Gill Sans MT" charset="0"/>
                <a:cs typeface="Gill Sans MT" charset="0"/>
              </a:rPr>
              <a:t>PÅ </a:t>
            </a:r>
            <a:r>
              <a:rPr lang="sv-SE" sz="4267" spc="-240" dirty="0">
                <a:solidFill>
                  <a:srgbClr val="231F20"/>
                </a:solidFill>
                <a:latin typeface="Gill Sans MT" charset="0"/>
                <a:ea typeface="Gill Sans MT" charset="0"/>
                <a:cs typeface="Gill Sans MT" charset="0"/>
              </a:rPr>
              <a:t> </a:t>
            </a:r>
            <a:r>
              <a:rPr sz="4267" spc="-173" dirty="0">
                <a:solidFill>
                  <a:srgbClr val="231F20"/>
                </a:solidFill>
                <a:latin typeface="Gill Sans MT" charset="0"/>
                <a:ea typeface="Gill Sans MT" charset="0"/>
                <a:cs typeface="Gill Sans MT" charset="0"/>
              </a:rPr>
              <a:t>ATT </a:t>
            </a:r>
            <a:r>
              <a:rPr lang="sv-SE" sz="4267" spc="-173" dirty="0">
                <a:solidFill>
                  <a:srgbClr val="231F20"/>
                </a:solidFill>
                <a:latin typeface="Gill Sans MT" charset="0"/>
                <a:ea typeface="Gill Sans MT" charset="0"/>
                <a:cs typeface="Gill Sans MT" charset="0"/>
              </a:rPr>
              <a:t> </a:t>
            </a:r>
            <a:r>
              <a:rPr sz="4267" spc="-107" dirty="0">
                <a:solidFill>
                  <a:srgbClr val="231F20"/>
                </a:solidFill>
                <a:latin typeface="Gill Sans MT" charset="0"/>
                <a:ea typeface="Gill Sans MT" charset="0"/>
                <a:cs typeface="Gill Sans MT" charset="0"/>
              </a:rPr>
              <a:t>VARA  </a:t>
            </a:r>
            <a:r>
              <a:rPr sz="4267" b="1" spc="-33" dirty="0">
                <a:solidFill>
                  <a:srgbClr val="231F20"/>
                </a:solidFill>
                <a:latin typeface="Gill Sans MT" charset="0"/>
                <a:ea typeface="Gill Sans MT" charset="0"/>
                <a:cs typeface="Gill Sans MT" charset="0"/>
              </a:rPr>
              <a:t>KOMMUN</a:t>
            </a:r>
            <a:endParaRPr sz="4267" b="1" dirty="0">
              <a:latin typeface="Gill Sans MT" charset="0"/>
              <a:ea typeface="Gill Sans MT" charset="0"/>
              <a:cs typeface="Gill Sans MT" charset="0"/>
            </a:endParaRPr>
          </a:p>
        </p:txBody>
      </p:sp>
      <p:pic>
        <p:nvPicPr>
          <p:cNvPr id="10" name="Bildobjekt 6">
            <a:extLst>
              <a:ext uri="{FF2B5EF4-FFF2-40B4-BE49-F238E27FC236}">
                <a16:creationId xmlns:a16="http://schemas.microsoft.com/office/drawing/2014/main" id="{1608A3EC-9F06-448D-84BF-6020ED5B1B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529547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Övergripande mål">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C973F56-172B-4251-A26D-B8A5B9E8E3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902" t="5926" r="19972" b="5831"/>
          <a:stretch/>
        </p:blipFill>
        <p:spPr>
          <a:xfrm>
            <a:off x="2643777" y="1384525"/>
            <a:ext cx="6519718" cy="5473475"/>
          </a:xfrm>
          <a:prstGeom prst="rect">
            <a:avLst/>
          </a:prstGeom>
        </p:spPr>
      </p:pic>
      <p:sp>
        <p:nvSpPr>
          <p:cNvPr id="11" name="object 4">
            <a:extLst>
              <a:ext uri="{FF2B5EF4-FFF2-40B4-BE49-F238E27FC236}">
                <a16:creationId xmlns:a16="http://schemas.microsoft.com/office/drawing/2014/main" id="{F9FAF618-CEDB-44B5-A0A9-7794F52AF9A5}"/>
              </a:ext>
            </a:extLst>
          </p:cNvPr>
          <p:cNvSpPr txBox="1">
            <a:spLocks/>
          </p:cNvSpPr>
          <p:nvPr userDrawn="1"/>
        </p:nvSpPr>
        <p:spPr>
          <a:xfrm>
            <a:off x="2" y="509927"/>
            <a:ext cx="12191999" cy="874598"/>
          </a:xfrm>
          <a:prstGeom prst="rect">
            <a:avLst/>
          </a:prstGeom>
          <a:effectLst/>
        </p:spPr>
        <p:txBody>
          <a:bodyPr vert="horz" wrap="square" lIns="0" tIns="12700"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ÖVERGRIPANDE </a:t>
            </a:r>
            <a:r>
              <a:rPr lang="sv-SE" sz="5600" b="1" dirty="0">
                <a:latin typeface="Gill Sans MT" charset="0"/>
                <a:ea typeface="Gill Sans MT" charset="0"/>
                <a:cs typeface="Gill Sans MT" charset="0"/>
              </a:rPr>
              <a:t>MÅL</a:t>
            </a:r>
          </a:p>
        </p:txBody>
      </p:sp>
      <p:sp>
        <p:nvSpPr>
          <p:cNvPr id="12" name="object 3">
            <a:extLst>
              <a:ext uri="{FF2B5EF4-FFF2-40B4-BE49-F238E27FC236}">
                <a16:creationId xmlns:a16="http://schemas.microsoft.com/office/drawing/2014/main" id="{D690EFBD-26D3-4309-BB0D-0D0E5ACD295D}"/>
              </a:ext>
            </a:extLst>
          </p:cNvPr>
          <p:cNvSpPr txBox="1"/>
          <p:nvPr userDrawn="1"/>
        </p:nvSpPr>
        <p:spPr>
          <a:xfrm>
            <a:off x="8112562" y="4171969"/>
            <a:ext cx="3814880" cy="591187"/>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dirty="0">
                <a:solidFill>
                  <a:schemeClr val="tx1"/>
                </a:solidFill>
                <a:latin typeface="Gill Sans MT" charset="0"/>
                <a:ea typeface="Gill Sans MT" charset="0"/>
                <a:cs typeface="Gill Sans MT" charset="0"/>
              </a:rPr>
              <a:t>ATTRAKTIVA LIVSMILJÖER </a:t>
            </a:r>
            <a:br>
              <a:rPr lang="sv-SE" sz="1871" kern="1200" spc="11" dirty="0">
                <a:solidFill>
                  <a:schemeClr val="tx1"/>
                </a:solidFill>
                <a:latin typeface="Gill Sans MT" charset="0"/>
                <a:ea typeface="Gill Sans MT" charset="0"/>
                <a:cs typeface="Gill Sans MT" charset="0"/>
              </a:rPr>
            </a:br>
            <a:r>
              <a:rPr lang="sv-SE" sz="1871" kern="1200" spc="11" dirty="0">
                <a:solidFill>
                  <a:schemeClr val="tx1"/>
                </a:solidFill>
                <a:latin typeface="Gill Sans MT" charset="0"/>
                <a:ea typeface="Gill Sans MT" charset="0"/>
                <a:cs typeface="Gill Sans MT" charset="0"/>
              </a:rPr>
              <a:t>      </a:t>
            </a:r>
            <a:r>
              <a:rPr sz="1871" kern="1200" spc="11" dirty="0">
                <a:solidFill>
                  <a:schemeClr val="tx1"/>
                </a:solidFill>
                <a:latin typeface="Gill Sans MT" charset="0"/>
                <a:ea typeface="Gill Sans MT" charset="0"/>
                <a:cs typeface="Gill Sans MT" charset="0"/>
              </a:rPr>
              <a:t>I HELA NACKA</a:t>
            </a:r>
          </a:p>
        </p:txBody>
      </p:sp>
      <p:sp>
        <p:nvSpPr>
          <p:cNvPr id="13" name="object 4">
            <a:extLst>
              <a:ext uri="{FF2B5EF4-FFF2-40B4-BE49-F238E27FC236}">
                <a16:creationId xmlns:a16="http://schemas.microsoft.com/office/drawing/2014/main" id="{B75CEEE0-B31F-4ABD-AAE5-73C8EF73D5AA}"/>
              </a:ext>
            </a:extLst>
          </p:cNvPr>
          <p:cNvSpPr txBox="1"/>
          <p:nvPr userDrawn="1"/>
        </p:nvSpPr>
        <p:spPr>
          <a:xfrm>
            <a:off x="1071504" y="1963529"/>
            <a:ext cx="3886200" cy="904735"/>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dirty="0">
                <a:solidFill>
                  <a:schemeClr val="tx1"/>
                </a:solidFill>
                <a:latin typeface="Gill Sans MT" charset="0"/>
                <a:ea typeface="Gill Sans MT" charset="0"/>
                <a:cs typeface="Gill Sans MT" charset="0"/>
              </a:rPr>
              <a:t>MAXIMALT</a:t>
            </a:r>
            <a:r>
              <a:rPr lang="sv-SE" sz="1871" kern="1200" spc="11" dirty="0">
                <a:solidFill>
                  <a:schemeClr val="tx1"/>
                </a:solidFill>
                <a:latin typeface="Gill Sans MT" charset="0"/>
                <a:ea typeface="Gill Sans MT" charset="0"/>
                <a:cs typeface="Gill Sans MT" charset="0"/>
              </a:rPr>
              <a:t> </a:t>
            </a:r>
            <a:r>
              <a:rPr sz="1871" kern="1200" spc="11" dirty="0">
                <a:solidFill>
                  <a:schemeClr val="tx1"/>
                </a:solidFill>
                <a:latin typeface="Gill Sans MT" charset="0"/>
                <a:ea typeface="Gill Sans MT" charset="0"/>
                <a:cs typeface="Gill Sans MT" charset="0"/>
              </a:rPr>
              <a:t>VÄRDE </a:t>
            </a:r>
            <a:endParaRPr lang="sv-SE" sz="1871" kern="1200" spc="11" dirty="0">
              <a:solidFill>
                <a:schemeClr val="tx1"/>
              </a:solidFill>
              <a:latin typeface="Gill Sans MT" charset="0"/>
              <a:ea typeface="Gill Sans MT" charset="0"/>
              <a:cs typeface="Gill Sans MT" charset="0"/>
            </a:endParaRPr>
          </a:p>
          <a:p>
            <a:pPr marL="71753" algn="l" defTabSz="914377" rtl="0" eaLnBrk="1" latinLnBrk="0" hangingPunct="1">
              <a:lnSpc>
                <a:spcPct val="100000"/>
              </a:lnSpc>
              <a:spcBef>
                <a:spcPts val="120"/>
              </a:spcBef>
            </a:pPr>
            <a:r>
              <a:rPr lang="sv-SE" sz="1871" kern="1200" spc="11" dirty="0">
                <a:solidFill>
                  <a:schemeClr val="tx1"/>
                </a:solidFill>
                <a:latin typeface="Gill Sans MT" charset="0"/>
                <a:ea typeface="Gill Sans MT" charset="0"/>
                <a:cs typeface="Gill Sans MT" charset="0"/>
              </a:rPr>
              <a:t>FÖR SKATTE-</a:t>
            </a:r>
          </a:p>
          <a:p>
            <a:pPr marL="71753" algn="l" defTabSz="914377" rtl="0" eaLnBrk="1" latinLnBrk="0" hangingPunct="1">
              <a:lnSpc>
                <a:spcPct val="100000"/>
              </a:lnSpc>
              <a:spcBef>
                <a:spcPts val="120"/>
              </a:spcBef>
            </a:pPr>
            <a:r>
              <a:rPr lang="sv-SE" sz="1871" kern="1200" spc="11" dirty="0">
                <a:solidFill>
                  <a:schemeClr val="tx1"/>
                </a:solidFill>
                <a:latin typeface="Gill Sans MT" charset="0"/>
                <a:ea typeface="Gill Sans MT" charset="0"/>
                <a:cs typeface="Gill Sans MT" charset="0"/>
              </a:rPr>
              <a:t>PENGARNA</a:t>
            </a:r>
          </a:p>
        </p:txBody>
      </p:sp>
      <p:sp>
        <p:nvSpPr>
          <p:cNvPr id="14" name="object 5">
            <a:extLst>
              <a:ext uri="{FF2B5EF4-FFF2-40B4-BE49-F238E27FC236}">
                <a16:creationId xmlns:a16="http://schemas.microsoft.com/office/drawing/2014/main" id="{B2B91C15-8DFB-4449-94B0-F8510D04035A}"/>
              </a:ext>
            </a:extLst>
          </p:cNvPr>
          <p:cNvSpPr txBox="1"/>
          <p:nvPr userDrawn="1"/>
        </p:nvSpPr>
        <p:spPr>
          <a:xfrm>
            <a:off x="8182508" y="1837795"/>
            <a:ext cx="2694001" cy="591187"/>
          </a:xfrm>
          <a:prstGeom prst="rect">
            <a:avLst/>
          </a:prstGeom>
          <a:noFill/>
        </p:spPr>
        <p:txBody>
          <a:bodyPr vert="horz" wrap="square" lIns="0" tIns="15240" rIns="0" bIns="0" rtlCol="0">
            <a:spAutoFit/>
          </a:bodyPr>
          <a:lstStyle/>
          <a:p>
            <a:pPr marL="71753">
              <a:lnSpc>
                <a:spcPct val="100000"/>
              </a:lnSpc>
              <a:spcBef>
                <a:spcPts val="120"/>
              </a:spcBef>
            </a:pPr>
            <a:r>
              <a:rPr sz="1871" spc="11" dirty="0">
                <a:latin typeface="Gill Sans MT" charset="0"/>
                <a:ea typeface="Gill Sans MT" charset="0"/>
                <a:cs typeface="Gill Sans MT" charset="0"/>
              </a:rPr>
              <a:t>BÄSTA </a:t>
            </a:r>
            <a:r>
              <a:rPr sz="1871" spc="40" dirty="0">
                <a:latin typeface="Gill Sans MT" charset="0"/>
                <a:ea typeface="Gill Sans MT" charset="0"/>
                <a:cs typeface="Gill Sans MT" charset="0"/>
              </a:rPr>
              <a:t>UTVECKLING </a:t>
            </a:r>
            <a:br>
              <a:rPr lang="sv-SE" sz="1871" spc="40" dirty="0">
                <a:latin typeface="Gill Sans MT" charset="0"/>
                <a:ea typeface="Gill Sans MT" charset="0"/>
                <a:cs typeface="Gill Sans MT" charset="0"/>
              </a:rPr>
            </a:br>
            <a:r>
              <a:rPr sz="1871" spc="25" dirty="0">
                <a:latin typeface="Gill Sans MT" charset="0"/>
                <a:ea typeface="Gill Sans MT" charset="0"/>
                <a:cs typeface="Gill Sans MT" charset="0"/>
              </a:rPr>
              <a:t>FÖR</a:t>
            </a:r>
            <a:r>
              <a:rPr sz="1871" spc="275" dirty="0">
                <a:latin typeface="Gill Sans MT" charset="0"/>
                <a:ea typeface="Gill Sans MT" charset="0"/>
                <a:cs typeface="Gill Sans MT" charset="0"/>
              </a:rPr>
              <a:t> </a:t>
            </a:r>
            <a:r>
              <a:rPr sz="1871" spc="51" dirty="0">
                <a:latin typeface="Gill Sans MT" charset="0"/>
                <a:ea typeface="Gill Sans MT" charset="0"/>
                <a:cs typeface="Gill Sans MT" charset="0"/>
              </a:rPr>
              <a:t>ALLA</a:t>
            </a:r>
            <a:endParaRPr sz="1871" dirty="0">
              <a:latin typeface="Gill Sans MT" charset="0"/>
              <a:ea typeface="Gill Sans MT" charset="0"/>
              <a:cs typeface="Gill Sans MT" charset="0"/>
            </a:endParaRPr>
          </a:p>
        </p:txBody>
      </p:sp>
      <p:sp>
        <p:nvSpPr>
          <p:cNvPr id="15" name="object 6">
            <a:extLst>
              <a:ext uri="{FF2B5EF4-FFF2-40B4-BE49-F238E27FC236}">
                <a16:creationId xmlns:a16="http://schemas.microsoft.com/office/drawing/2014/main" id="{14CDC5C9-D267-4A8D-AF23-93B096C9918C}"/>
              </a:ext>
            </a:extLst>
          </p:cNvPr>
          <p:cNvSpPr txBox="1"/>
          <p:nvPr userDrawn="1"/>
        </p:nvSpPr>
        <p:spPr>
          <a:xfrm>
            <a:off x="1071504" y="4763156"/>
            <a:ext cx="3137256" cy="879087"/>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dirty="0">
                <a:solidFill>
                  <a:schemeClr val="tx1"/>
                </a:solidFill>
                <a:latin typeface="Gill Sans MT" charset="0"/>
                <a:ea typeface="Gill Sans MT" charset="0"/>
                <a:cs typeface="Gill Sans MT" charset="0"/>
              </a:rPr>
              <a:t>STARK OCH </a:t>
            </a:r>
            <a:br>
              <a:rPr lang="sv-SE" sz="1871" kern="1200" spc="11" dirty="0">
                <a:solidFill>
                  <a:schemeClr val="tx1"/>
                </a:solidFill>
                <a:latin typeface="Gill Sans MT" charset="0"/>
                <a:ea typeface="Gill Sans MT" charset="0"/>
                <a:cs typeface="Gill Sans MT" charset="0"/>
              </a:rPr>
            </a:br>
            <a:r>
              <a:rPr sz="1871" kern="1200" spc="11" dirty="0">
                <a:solidFill>
                  <a:schemeClr val="tx1"/>
                </a:solidFill>
                <a:latin typeface="Gill Sans MT" charset="0"/>
                <a:ea typeface="Gill Sans MT" charset="0"/>
                <a:cs typeface="Gill Sans MT" charset="0"/>
              </a:rPr>
              <a:t>BALANSERAD </a:t>
            </a:r>
            <a:br>
              <a:rPr lang="sv-SE" sz="1871" kern="1200" spc="11" dirty="0">
                <a:solidFill>
                  <a:schemeClr val="tx1"/>
                </a:solidFill>
                <a:latin typeface="Gill Sans MT" charset="0"/>
                <a:ea typeface="Gill Sans MT" charset="0"/>
                <a:cs typeface="Gill Sans MT" charset="0"/>
              </a:rPr>
            </a:br>
            <a:r>
              <a:rPr sz="1871" kern="1200" spc="11" dirty="0">
                <a:solidFill>
                  <a:schemeClr val="tx1"/>
                </a:solidFill>
                <a:latin typeface="Gill Sans MT" charset="0"/>
                <a:ea typeface="Gill Sans MT" charset="0"/>
                <a:cs typeface="Gill Sans MT" charset="0"/>
              </a:rPr>
              <a:t>TILLVÄXT</a:t>
            </a:r>
          </a:p>
        </p:txBody>
      </p:sp>
    </p:spTree>
    <p:extLst>
      <p:ext uri="{BB962C8B-B14F-4D97-AF65-F5344CB8AC3E}">
        <p14:creationId xmlns:p14="http://schemas.microsoft.com/office/powerpoint/2010/main" val="75418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 dig omkring">
    <p:spTree>
      <p:nvGrpSpPr>
        <p:cNvPr id="1" name=""/>
        <p:cNvGrpSpPr/>
        <p:nvPr/>
      </p:nvGrpSpPr>
      <p:grpSpPr>
        <a:xfrm>
          <a:off x="0" y="0"/>
          <a:ext cx="0" cy="0"/>
          <a:chOff x="0" y="0"/>
          <a:chExt cx="0" cy="0"/>
        </a:xfrm>
      </p:grpSpPr>
      <p:pic>
        <p:nvPicPr>
          <p:cNvPr id="6" name="Picture 5" descr="A person flying through the air while riding a bicycle&#10;&#10;Description generated with very high confidence">
            <a:extLst>
              <a:ext uri="{FF2B5EF4-FFF2-40B4-BE49-F238E27FC236}">
                <a16:creationId xmlns:a16="http://schemas.microsoft.com/office/drawing/2014/main" id="{BFDBE4D8-A949-47A9-9D20-DEBD74A3B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8124" cy="6878320"/>
          </a:xfrm>
          <a:prstGeom prst="rect">
            <a:avLst/>
          </a:prstGeom>
        </p:spPr>
      </p:pic>
      <p:pic>
        <p:nvPicPr>
          <p:cNvPr id="12" name="Bildobjekt 6">
            <a:extLst>
              <a:ext uri="{FF2B5EF4-FFF2-40B4-BE49-F238E27FC236}">
                <a16:creationId xmlns:a16="http://schemas.microsoft.com/office/drawing/2014/main" id="{377AD5B3-8FBB-4EDF-B757-D0AAF0DC4F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15" name="object 4">
            <a:extLst>
              <a:ext uri="{FF2B5EF4-FFF2-40B4-BE49-F238E27FC236}">
                <a16:creationId xmlns:a16="http://schemas.microsoft.com/office/drawing/2014/main" id="{B2E70358-ADDD-406D-BC31-1F37E3364789}"/>
              </a:ext>
            </a:extLst>
          </p:cNvPr>
          <p:cNvSpPr txBox="1"/>
          <p:nvPr userDrawn="1"/>
        </p:nvSpPr>
        <p:spPr>
          <a:xfrm>
            <a:off x="4829813" y="564515"/>
            <a:ext cx="812799" cy="1412288"/>
          </a:xfrm>
          <a:prstGeom prst="rect">
            <a:avLst/>
          </a:prstGeom>
          <a:effectLst>
            <a:outerShdw blurRad="508000" dir="2700000" algn="tl" rotWithShape="0">
              <a:prstClr val="black">
                <a:alpha val="70000"/>
              </a:prstClr>
            </a:outerShdw>
          </a:effectLst>
        </p:spPr>
        <p:txBody>
          <a:bodyPr vert="horz" wrap="square" lIns="0" tIns="98213" rIns="0" bIns="0" rtlCol="0">
            <a:spAutoFit/>
          </a:bodyPr>
          <a:lstStyle/>
          <a:p>
            <a:r>
              <a:rPr lang="sv-SE" sz="8533" b="1" dirty="0">
                <a:solidFill>
                  <a:schemeClr val="bg1"/>
                </a:solidFill>
                <a:latin typeface="Gill Sans MT" charset="0"/>
                <a:ea typeface="Gill Sans MT" charset="0"/>
                <a:cs typeface="Gill Sans MT" charset="0"/>
              </a:rPr>
              <a:t>”</a:t>
            </a:r>
          </a:p>
        </p:txBody>
      </p:sp>
      <p:sp>
        <p:nvSpPr>
          <p:cNvPr id="17" name="Rectangle 16">
            <a:extLst>
              <a:ext uri="{FF2B5EF4-FFF2-40B4-BE49-F238E27FC236}">
                <a16:creationId xmlns:a16="http://schemas.microsoft.com/office/drawing/2014/main" id="{49BF2C75-6645-4B4F-BAA6-BA74549CB1C9}"/>
              </a:ext>
            </a:extLst>
          </p:cNvPr>
          <p:cNvSpPr/>
          <p:nvPr userDrawn="1"/>
        </p:nvSpPr>
        <p:spPr>
          <a:xfrm>
            <a:off x="5431664" y="810201"/>
            <a:ext cx="6312551" cy="2554545"/>
          </a:xfrm>
          <a:prstGeom prst="rect">
            <a:avLst/>
          </a:prstGeom>
        </p:spPr>
        <p:txBody>
          <a:bodyPr wrap="square">
            <a:spAutoFit/>
          </a:bodyPr>
          <a:lstStyle/>
          <a:p>
            <a:r>
              <a:rPr lang="sv-SE" sz="2400" b="1" kern="1200" dirty="0">
                <a:solidFill>
                  <a:schemeClr val="bg1"/>
                </a:solidFill>
                <a:effectLst>
                  <a:outerShdw blurRad="558800" dist="50800" dir="5400000" algn="ctr" rotWithShape="0">
                    <a:schemeClr val="tx1">
                      <a:alpha val="60000"/>
                    </a:schemeClr>
                  </a:outerShdw>
                </a:effectLst>
                <a:latin typeface="Gill Sans MT" charset="0"/>
              </a:rPr>
              <a:t>Se dig omkring! Det är fantastiskt vackert </a:t>
            </a:r>
            <a:br>
              <a:rPr lang="sv-SE" sz="2400" b="1" kern="1200" dirty="0">
                <a:solidFill>
                  <a:schemeClr val="bg1"/>
                </a:solidFill>
                <a:effectLst>
                  <a:outerShdw blurRad="558800" dist="50800" dir="5400000" algn="ctr" rotWithShape="0">
                    <a:schemeClr val="tx1">
                      <a:alpha val="60000"/>
                    </a:schemeClr>
                  </a:outerShdw>
                </a:effectLst>
                <a:latin typeface="Gill Sans MT" charset="0"/>
              </a:rPr>
            </a:br>
            <a:r>
              <a:rPr lang="sv-SE" sz="2400" b="1" kern="1200" dirty="0">
                <a:solidFill>
                  <a:schemeClr val="bg1"/>
                </a:solidFill>
                <a:effectLst>
                  <a:outerShdw blurRad="558800" dist="50800" dir="5400000" algn="ctr" rotWithShape="0">
                    <a:schemeClr val="tx1">
                      <a:alpha val="60000"/>
                    </a:schemeClr>
                  </a:outerShdw>
                </a:effectLst>
                <a:latin typeface="Gill Sans MT" charset="0"/>
              </a:rPr>
              <a:t>i Nacka. Hav, klippor, naturområden och dessutom nära centrala Stockholm. </a:t>
            </a:r>
            <a:br>
              <a:rPr lang="sv-SE" sz="2400" b="1" kern="1200" dirty="0">
                <a:solidFill>
                  <a:schemeClr val="bg1"/>
                </a:solidFill>
                <a:effectLst>
                  <a:outerShdw blurRad="558800" dist="50800" dir="5400000" algn="ctr" rotWithShape="0">
                    <a:schemeClr val="tx1">
                      <a:alpha val="60000"/>
                    </a:schemeClr>
                  </a:outerShdw>
                </a:effectLst>
                <a:latin typeface="Gill Sans MT" charset="0"/>
              </a:rPr>
            </a:br>
            <a:r>
              <a:rPr lang="sv-SE" sz="2400" b="1" kern="1200" dirty="0">
                <a:solidFill>
                  <a:schemeClr val="bg1"/>
                </a:solidFill>
                <a:effectLst>
                  <a:outerShdw blurRad="558800" dist="50800" dir="5400000" algn="ctr" rotWithShape="0">
                    <a:schemeClr val="tx1">
                      <a:alpha val="60000"/>
                    </a:schemeClr>
                  </a:outerShdw>
                </a:effectLst>
                <a:latin typeface="Gill Sans MT" charset="0"/>
              </a:rPr>
              <a:t>Nacka är en plats människor vill till och kommer de dit så ska jag se till att de har nånstans att bo och äta!</a:t>
            </a:r>
          </a:p>
          <a:p>
            <a:pPr algn="r"/>
            <a:r>
              <a:rPr lang="sv-SE" sz="1600" b="1" kern="1200" dirty="0">
                <a:solidFill>
                  <a:schemeClr val="bg1"/>
                </a:solidFill>
                <a:latin typeface="Gill Sans MT" charset="0"/>
              </a:rPr>
              <a:t>			PETTER STORDALEN</a:t>
            </a:r>
          </a:p>
        </p:txBody>
      </p:sp>
    </p:spTree>
    <p:extLst>
      <p:ext uri="{BB962C8B-B14F-4D97-AF65-F5344CB8AC3E}">
        <p14:creationId xmlns:p14="http://schemas.microsoft.com/office/powerpoint/2010/main" val="2052252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kattepenga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BEF17AC-4E95-4E97-A2D4-276DE689FE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F3AA6208-41D4-4C02-8562-2AF17DE5B8BA}"/>
              </a:ext>
            </a:extLst>
          </p:cNvPr>
          <p:cNvSpPr txBox="1"/>
          <p:nvPr userDrawn="1"/>
        </p:nvSpPr>
        <p:spPr>
          <a:xfrm>
            <a:off x="645296" y="1295400"/>
            <a:ext cx="5598400" cy="3259717"/>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erbjuder hög kvalitet och effektiv service till alla Nackabor. Rätt saker görs i rätt tid och på rätt sätt, så att kostnaderna blir låga. Kommunen har lägsta möjliga skatt och påverkbara avgifter. </a:t>
            </a:r>
          </a:p>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Genom öppenhet, inflytande, dialog och stora möjligheter till egna val medverkar Nackaborna till att få maximalt värde för skattepengarna. Nackas ambition att vara bäst på att vara kommun bidrar till prioritering av vad en kommun ska göra och ständig utveckling </a:t>
            </a:r>
            <a:br>
              <a:rPr lang="sv-SE" sz="1867" spc="-7" dirty="0">
                <a:solidFill>
                  <a:srgbClr val="FFFFFF"/>
                </a:solidFill>
                <a:latin typeface="Gill Sans MT" charset="0"/>
                <a:ea typeface="Gill Sans MT" charset="0"/>
                <a:cs typeface="Gill Sans MT" charset="0"/>
              </a:rPr>
            </a:br>
            <a:r>
              <a:rPr lang="sv-SE" sz="1867" spc="-7" dirty="0">
                <a:solidFill>
                  <a:srgbClr val="FFFFFF"/>
                </a:solidFill>
                <a:latin typeface="Gill Sans MT" charset="0"/>
                <a:ea typeface="Gill Sans MT" charset="0"/>
                <a:cs typeface="Gill Sans MT" charset="0"/>
              </a:rPr>
              <a:t>på alla områden.</a:t>
            </a:r>
          </a:p>
        </p:txBody>
      </p:sp>
      <p:sp>
        <p:nvSpPr>
          <p:cNvPr id="8" name="object 5">
            <a:extLst>
              <a:ext uri="{FF2B5EF4-FFF2-40B4-BE49-F238E27FC236}">
                <a16:creationId xmlns:a16="http://schemas.microsoft.com/office/drawing/2014/main" id="{C105A76E-6B92-49E7-9535-61B5EA5D42B7}"/>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MAXIMALT VÄRDE FÖR SKATTEPENGARNA</a:t>
            </a:r>
          </a:p>
        </p:txBody>
      </p:sp>
      <p:pic>
        <p:nvPicPr>
          <p:cNvPr id="9" name="Bildobjekt 6">
            <a:extLst>
              <a:ext uri="{FF2B5EF4-FFF2-40B4-BE49-F238E27FC236}">
                <a16:creationId xmlns:a16="http://schemas.microsoft.com/office/drawing/2014/main" id="{678E2123-A9AA-478E-A507-A41967EAC3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696529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tvecklin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0219A9F-8343-4E36-A3CB-1103DDFA3A27}"/>
              </a:ext>
            </a:extLst>
          </p:cNvPr>
          <p:cNvSpPr/>
          <p:nvPr userDrawn="1"/>
        </p:nvSpPr>
        <p:spPr>
          <a:xfrm>
            <a:off x="3105349" y="1394839"/>
            <a:ext cx="5868803" cy="503886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D616F7D3-1EC3-4122-BABD-7B7F5A275B2D}"/>
              </a:ext>
            </a:extLst>
          </p:cNvPr>
          <p:cNvSpPr txBox="1">
            <a:spLocks/>
          </p:cNvSpPr>
          <p:nvPr userDrawn="1"/>
        </p:nvSpPr>
        <p:spPr>
          <a:xfrm>
            <a:off x="2" y="483549"/>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ÖVERGRIPANDE </a:t>
            </a:r>
            <a:r>
              <a:rPr lang="sv-SE" sz="5600" b="1" dirty="0">
                <a:latin typeface="Gill Sans MT" charset="0"/>
                <a:ea typeface="Gill Sans MT" charset="0"/>
                <a:cs typeface="Gill Sans MT" charset="0"/>
              </a:rPr>
              <a:t>MÅL</a:t>
            </a:r>
          </a:p>
        </p:txBody>
      </p:sp>
      <p:sp>
        <p:nvSpPr>
          <p:cNvPr id="8" name="object 3">
            <a:extLst>
              <a:ext uri="{FF2B5EF4-FFF2-40B4-BE49-F238E27FC236}">
                <a16:creationId xmlns:a16="http://schemas.microsoft.com/office/drawing/2014/main" id="{E8E4FC80-18D7-4CDC-A887-91937847F2A4}"/>
              </a:ext>
            </a:extLst>
          </p:cNvPr>
          <p:cNvSpPr txBox="1"/>
          <p:nvPr userDrawn="1"/>
        </p:nvSpPr>
        <p:spPr>
          <a:xfrm>
            <a:off x="8639253" y="2387877"/>
            <a:ext cx="3552747" cy="595163"/>
          </a:xfrm>
          <a:prstGeom prst="rect">
            <a:avLst/>
          </a:prstGeom>
          <a:noFill/>
        </p:spPr>
        <p:txBody>
          <a:bodyPr vert="horz" wrap="square" lIns="0" tIns="20320" rIns="0" bIns="0" rtlCol="0">
            <a:spAutoFit/>
          </a:bodyPr>
          <a:lstStyle/>
          <a:p>
            <a:pPr marL="173558">
              <a:lnSpc>
                <a:spcPct val="100000"/>
              </a:lnSpc>
              <a:spcBef>
                <a:spcPts val="160"/>
              </a:spcBef>
            </a:pPr>
            <a:r>
              <a:rPr sz="1867" spc="73" dirty="0">
                <a:latin typeface="Gill Sans MT" charset="0"/>
                <a:ea typeface="Gill Sans MT" charset="0"/>
                <a:cs typeface="Gill Sans MT" charset="0"/>
              </a:rPr>
              <a:t>ATTRAKTIVA </a:t>
            </a:r>
            <a:r>
              <a:rPr sz="1867" spc="120" dirty="0">
                <a:latin typeface="Gill Sans MT" charset="0"/>
                <a:ea typeface="Gill Sans MT" charset="0"/>
                <a:cs typeface="Gill Sans MT" charset="0"/>
              </a:rPr>
              <a:t>LIVSMILJÖER </a:t>
            </a:r>
            <a:br>
              <a:rPr lang="sv-SE" sz="1867" spc="120" dirty="0">
                <a:latin typeface="Gill Sans MT" charset="0"/>
                <a:ea typeface="Gill Sans MT" charset="0"/>
                <a:cs typeface="Gill Sans MT" charset="0"/>
              </a:rPr>
            </a:br>
            <a:r>
              <a:rPr lang="sv-SE" sz="1867" spc="120" dirty="0">
                <a:latin typeface="Gill Sans MT" charset="0"/>
                <a:ea typeface="Gill Sans MT" charset="0"/>
                <a:cs typeface="Gill Sans MT" charset="0"/>
              </a:rPr>
              <a:t>   </a:t>
            </a:r>
            <a:r>
              <a:rPr sz="1867" dirty="0">
                <a:latin typeface="Gill Sans MT" charset="0"/>
                <a:ea typeface="Gill Sans MT" charset="0"/>
                <a:cs typeface="Gill Sans MT" charset="0"/>
              </a:rPr>
              <a:t>I </a:t>
            </a:r>
            <a:r>
              <a:rPr sz="1867" spc="100" dirty="0">
                <a:latin typeface="Gill Sans MT" charset="0"/>
                <a:ea typeface="Gill Sans MT" charset="0"/>
                <a:cs typeface="Gill Sans MT" charset="0"/>
              </a:rPr>
              <a:t>HELA</a:t>
            </a:r>
            <a:r>
              <a:rPr sz="1867" spc="-60" dirty="0">
                <a:latin typeface="Gill Sans MT" charset="0"/>
                <a:ea typeface="Gill Sans MT" charset="0"/>
                <a:cs typeface="Gill Sans MT" charset="0"/>
              </a:rPr>
              <a:t> </a:t>
            </a:r>
            <a:r>
              <a:rPr sz="1867" spc="113" dirty="0">
                <a:latin typeface="Gill Sans MT" charset="0"/>
                <a:ea typeface="Gill Sans MT" charset="0"/>
                <a:cs typeface="Gill Sans MT" charset="0"/>
              </a:rPr>
              <a:t>NACKA</a:t>
            </a:r>
            <a:endParaRPr sz="1867" dirty="0">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99C4F513-BFDB-4E05-94B1-B180BFAED6DA}"/>
              </a:ext>
            </a:extLst>
          </p:cNvPr>
          <p:cNvSpPr txBox="1"/>
          <p:nvPr userDrawn="1"/>
        </p:nvSpPr>
        <p:spPr>
          <a:xfrm>
            <a:off x="8639253" y="4512749"/>
            <a:ext cx="3552747" cy="595163"/>
          </a:xfrm>
          <a:prstGeom prst="rect">
            <a:avLst/>
          </a:prstGeom>
          <a:noFill/>
        </p:spPr>
        <p:txBody>
          <a:bodyPr vert="horz" wrap="square" lIns="0" tIns="20320" rIns="0" bIns="0" rtlCol="0">
            <a:spAutoFit/>
          </a:bodyPr>
          <a:lstStyle/>
          <a:p>
            <a:pPr marL="95668">
              <a:lnSpc>
                <a:spcPct val="100000"/>
              </a:lnSpc>
              <a:spcBef>
                <a:spcPts val="160"/>
              </a:spcBef>
            </a:pPr>
            <a:r>
              <a:rPr sz="1867" spc="100" dirty="0">
                <a:latin typeface="Gill Sans MT" charset="0"/>
                <a:ea typeface="Gill Sans MT" charset="0"/>
                <a:cs typeface="Gill Sans MT" charset="0"/>
              </a:rPr>
              <a:t>MAXIMALT </a:t>
            </a:r>
            <a:r>
              <a:rPr sz="1867" spc="47" dirty="0">
                <a:latin typeface="Gill Sans MT" charset="0"/>
                <a:ea typeface="Gill Sans MT" charset="0"/>
                <a:cs typeface="Gill Sans MT" charset="0"/>
              </a:rPr>
              <a:t>VÄRDE </a:t>
            </a:r>
            <a:br>
              <a:rPr lang="sv-SE" sz="1867" spc="47" dirty="0">
                <a:latin typeface="Gill Sans MT" charset="0"/>
                <a:ea typeface="Gill Sans MT" charset="0"/>
                <a:cs typeface="Gill Sans MT" charset="0"/>
              </a:rPr>
            </a:br>
            <a:r>
              <a:rPr lang="sv-SE" sz="1867" spc="47" dirty="0">
                <a:latin typeface="Gill Sans MT" charset="0"/>
                <a:ea typeface="Gill Sans MT" charset="0"/>
                <a:cs typeface="Gill Sans MT" charset="0"/>
              </a:rPr>
              <a:t>  </a:t>
            </a:r>
            <a:r>
              <a:rPr sz="1867" spc="87" dirty="0">
                <a:latin typeface="Gill Sans MT" charset="0"/>
                <a:ea typeface="Gill Sans MT" charset="0"/>
                <a:cs typeface="Gill Sans MT" charset="0"/>
              </a:rPr>
              <a:t>FÖR</a:t>
            </a:r>
            <a:r>
              <a:rPr sz="1867" spc="167" dirty="0">
                <a:latin typeface="Gill Sans MT" charset="0"/>
                <a:ea typeface="Gill Sans MT" charset="0"/>
                <a:cs typeface="Gill Sans MT" charset="0"/>
              </a:rPr>
              <a:t> </a:t>
            </a:r>
            <a:r>
              <a:rPr sz="1867" spc="120" dirty="0">
                <a:latin typeface="Gill Sans MT" charset="0"/>
                <a:ea typeface="Gill Sans MT" charset="0"/>
                <a:cs typeface="Gill Sans MT" charset="0"/>
              </a:rPr>
              <a:t>SKATTEPENGARNA</a:t>
            </a:r>
            <a:endParaRPr sz="1867" dirty="0">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5AA726CD-3D9E-40AD-A7E1-DD5F6C86ECFA}"/>
              </a:ext>
            </a:extLst>
          </p:cNvPr>
          <p:cNvSpPr txBox="1"/>
          <p:nvPr userDrawn="1"/>
        </p:nvSpPr>
        <p:spPr>
          <a:xfrm>
            <a:off x="1312637" y="1959450"/>
            <a:ext cx="3592001" cy="595163"/>
          </a:xfrm>
          <a:prstGeom prst="rect">
            <a:avLst/>
          </a:prstGeom>
          <a:noFill/>
        </p:spPr>
        <p:txBody>
          <a:bodyPr vert="horz" wrap="square" lIns="0" tIns="20320" rIns="0" bIns="0" rtlCol="0">
            <a:spAutoFit/>
          </a:bodyPr>
          <a:lstStyle/>
          <a:p>
            <a:pPr marL="95668">
              <a:lnSpc>
                <a:spcPct val="100000"/>
              </a:lnSpc>
              <a:spcBef>
                <a:spcPts val="160"/>
              </a:spcBef>
            </a:pPr>
            <a:r>
              <a:rPr sz="1867" spc="13" dirty="0">
                <a:latin typeface="Gill Sans MT" charset="0"/>
                <a:ea typeface="Gill Sans MT" charset="0"/>
                <a:cs typeface="Gill Sans MT" charset="0"/>
              </a:rPr>
              <a:t>BÄSTA </a:t>
            </a:r>
            <a:r>
              <a:rPr sz="1867" spc="53" dirty="0">
                <a:latin typeface="Gill Sans MT" charset="0"/>
                <a:ea typeface="Gill Sans MT" charset="0"/>
                <a:cs typeface="Gill Sans MT" charset="0"/>
              </a:rPr>
              <a:t>UTVECKLING </a:t>
            </a:r>
            <a:br>
              <a:rPr lang="sv-SE" sz="1867" spc="53" dirty="0">
                <a:latin typeface="Gill Sans MT" charset="0"/>
                <a:ea typeface="Gill Sans MT" charset="0"/>
                <a:cs typeface="Gill Sans MT" charset="0"/>
              </a:rPr>
            </a:br>
            <a:r>
              <a:rPr sz="1867" spc="33" dirty="0">
                <a:latin typeface="Gill Sans MT" charset="0"/>
                <a:ea typeface="Gill Sans MT" charset="0"/>
                <a:cs typeface="Gill Sans MT" charset="0"/>
              </a:rPr>
              <a:t>FÖR</a:t>
            </a:r>
            <a:r>
              <a:rPr sz="1867" spc="367" dirty="0">
                <a:latin typeface="Gill Sans MT" charset="0"/>
                <a:ea typeface="Gill Sans MT" charset="0"/>
                <a:cs typeface="Gill Sans MT" charset="0"/>
              </a:rPr>
              <a:t> </a:t>
            </a:r>
            <a:r>
              <a:rPr sz="1867" spc="67" dirty="0">
                <a:latin typeface="Gill Sans MT" charset="0"/>
                <a:ea typeface="Gill Sans MT" charset="0"/>
                <a:cs typeface="Gill Sans MT" charset="0"/>
              </a:rPr>
              <a:t>ALLA</a:t>
            </a:r>
            <a:endParaRPr sz="1867" dirty="0">
              <a:latin typeface="Gill Sans MT" charset="0"/>
              <a:ea typeface="Gill Sans MT" charset="0"/>
              <a:cs typeface="Gill Sans MT" charset="0"/>
            </a:endParaRPr>
          </a:p>
        </p:txBody>
      </p:sp>
      <p:sp>
        <p:nvSpPr>
          <p:cNvPr id="11" name="object 6">
            <a:extLst>
              <a:ext uri="{FF2B5EF4-FFF2-40B4-BE49-F238E27FC236}">
                <a16:creationId xmlns:a16="http://schemas.microsoft.com/office/drawing/2014/main" id="{BE12E054-D74C-4483-94A9-C54AA1DA3ECB}"/>
              </a:ext>
            </a:extLst>
          </p:cNvPr>
          <p:cNvSpPr txBox="1"/>
          <p:nvPr userDrawn="1"/>
        </p:nvSpPr>
        <p:spPr>
          <a:xfrm>
            <a:off x="1312635" y="4666636"/>
            <a:ext cx="4183008" cy="882486"/>
          </a:xfrm>
          <a:prstGeom prst="rect">
            <a:avLst/>
          </a:prstGeom>
          <a:noFill/>
        </p:spPr>
        <p:txBody>
          <a:bodyPr vert="horz" wrap="square" lIns="0" tIns="20320" rIns="0" bIns="0" rtlCol="0">
            <a:spAutoFit/>
          </a:bodyPr>
          <a:lstStyle/>
          <a:p>
            <a:pPr marL="95668">
              <a:lnSpc>
                <a:spcPct val="100000"/>
              </a:lnSpc>
              <a:spcBef>
                <a:spcPts val="160"/>
              </a:spcBef>
            </a:pPr>
            <a:r>
              <a:rPr sz="1867" spc="7" dirty="0">
                <a:latin typeface="Gill Sans MT" charset="0"/>
                <a:ea typeface="Gill Sans MT" charset="0"/>
                <a:cs typeface="Gill Sans MT" charset="0"/>
              </a:rPr>
              <a:t>STARK </a:t>
            </a:r>
            <a:r>
              <a:rPr sz="1867" spc="33" dirty="0">
                <a:latin typeface="Gill Sans MT" charset="0"/>
                <a:ea typeface="Gill Sans MT" charset="0"/>
                <a:cs typeface="Gill Sans MT" charset="0"/>
              </a:rPr>
              <a:t>OCH </a:t>
            </a:r>
            <a:br>
              <a:rPr lang="sv-SE" sz="1867" spc="33" dirty="0">
                <a:latin typeface="Gill Sans MT" charset="0"/>
                <a:ea typeface="Gill Sans MT" charset="0"/>
                <a:cs typeface="Gill Sans MT" charset="0"/>
              </a:rPr>
            </a:br>
            <a:r>
              <a:rPr sz="1867" spc="53" dirty="0">
                <a:latin typeface="Gill Sans MT" charset="0"/>
                <a:ea typeface="Gill Sans MT" charset="0"/>
                <a:cs typeface="Gill Sans MT" charset="0"/>
              </a:rPr>
              <a:t>BALANSERAD</a:t>
            </a:r>
            <a:r>
              <a:rPr sz="1867" spc="413" dirty="0">
                <a:latin typeface="Gill Sans MT" charset="0"/>
                <a:ea typeface="Gill Sans MT" charset="0"/>
                <a:cs typeface="Gill Sans MT" charset="0"/>
              </a:rPr>
              <a:t> </a:t>
            </a:r>
            <a:br>
              <a:rPr lang="sv-SE" sz="1867" spc="413" dirty="0">
                <a:latin typeface="Gill Sans MT" charset="0"/>
                <a:ea typeface="Gill Sans MT" charset="0"/>
                <a:cs typeface="Gill Sans MT" charset="0"/>
              </a:rPr>
            </a:br>
            <a:r>
              <a:rPr sz="1867" spc="0" dirty="0">
                <a:latin typeface="Gill Sans MT" charset="0"/>
                <a:ea typeface="Gill Sans MT" charset="0"/>
                <a:cs typeface="Gill Sans MT" charset="0"/>
              </a:rPr>
              <a:t>TILLVÄXT</a:t>
            </a:r>
            <a:endParaRPr sz="1867" dirty="0">
              <a:latin typeface="Gill Sans MT" charset="0"/>
              <a:ea typeface="Gill Sans MT" charset="0"/>
              <a:cs typeface="Gill Sans MT" charset="0"/>
            </a:endParaRPr>
          </a:p>
        </p:txBody>
      </p:sp>
      <p:pic>
        <p:nvPicPr>
          <p:cNvPr id="12" name="Bildobjekt 11">
            <a:extLst>
              <a:ext uri="{FF2B5EF4-FFF2-40B4-BE49-F238E27FC236}">
                <a16:creationId xmlns:a16="http://schemas.microsoft.com/office/drawing/2014/main" id="{007800B3-5AB7-4CFC-B1AB-53EBE5D550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object 5">
            <a:extLst>
              <a:ext uri="{FF2B5EF4-FFF2-40B4-BE49-F238E27FC236}">
                <a16:creationId xmlns:a16="http://schemas.microsoft.com/office/drawing/2014/main" id="{0AD8EDA2-4A3C-461C-B0F9-CE654E93DB17}"/>
              </a:ext>
            </a:extLst>
          </p:cNvPr>
          <p:cNvSpPr txBox="1"/>
          <p:nvPr userDrawn="1"/>
        </p:nvSpPr>
        <p:spPr>
          <a:xfrm>
            <a:off x="576648" y="661439"/>
            <a:ext cx="4785600" cy="307841"/>
          </a:xfrm>
          <a:prstGeom prst="rect">
            <a:avLst/>
          </a:prstGeom>
          <a:noFill/>
        </p:spPr>
        <p:txBody>
          <a:bodyPr vert="horz" wrap="square" lIns="0" tIns="20320" rIns="0" bIns="0" rtlCol="0">
            <a:spAutoFit/>
          </a:bodyPr>
          <a:lstStyle/>
          <a:p>
            <a:pPr marL="95668">
              <a:lnSpc>
                <a:spcPct val="100000"/>
              </a:lnSpc>
              <a:spcBef>
                <a:spcPts val="160"/>
              </a:spcBef>
            </a:pPr>
            <a:r>
              <a:rPr sz="1867" b="1" spc="13" dirty="0">
                <a:solidFill>
                  <a:srgbClr val="FFFFFF"/>
                </a:solidFill>
                <a:latin typeface="Gill Sans MT" charset="0"/>
                <a:ea typeface="Gill Sans MT" charset="0"/>
                <a:cs typeface="Gill Sans MT" charset="0"/>
              </a:rPr>
              <a:t>BÄSTA </a:t>
            </a:r>
            <a:r>
              <a:rPr sz="1867" b="1" spc="53" dirty="0">
                <a:solidFill>
                  <a:srgbClr val="FFFFFF"/>
                </a:solidFill>
                <a:latin typeface="Gill Sans MT" charset="0"/>
                <a:ea typeface="Gill Sans MT" charset="0"/>
                <a:cs typeface="Gill Sans MT" charset="0"/>
              </a:rPr>
              <a:t>UTVECKLING </a:t>
            </a:r>
            <a:r>
              <a:rPr sz="1867" b="1" spc="33" dirty="0">
                <a:solidFill>
                  <a:srgbClr val="FFFFFF"/>
                </a:solidFill>
                <a:latin typeface="Gill Sans MT" charset="0"/>
                <a:ea typeface="Gill Sans MT" charset="0"/>
                <a:cs typeface="Gill Sans MT" charset="0"/>
              </a:rPr>
              <a:t>FÖR</a:t>
            </a:r>
            <a:r>
              <a:rPr sz="1867" b="1" spc="367" dirty="0">
                <a:solidFill>
                  <a:srgbClr val="FFFFFF"/>
                </a:solidFill>
                <a:latin typeface="Gill Sans MT" charset="0"/>
                <a:ea typeface="Gill Sans MT" charset="0"/>
                <a:cs typeface="Gill Sans MT" charset="0"/>
              </a:rPr>
              <a:t> </a:t>
            </a:r>
            <a:r>
              <a:rPr sz="1867" b="1" spc="67" dirty="0">
                <a:solidFill>
                  <a:srgbClr val="FFFFFF"/>
                </a:solidFill>
                <a:latin typeface="Gill Sans MT" charset="0"/>
                <a:ea typeface="Gill Sans MT" charset="0"/>
                <a:cs typeface="Gill Sans MT" charset="0"/>
              </a:rPr>
              <a:t>ALLA</a:t>
            </a:r>
            <a:endParaRPr sz="1867" b="1" dirty="0">
              <a:latin typeface="Gill Sans MT" charset="0"/>
              <a:ea typeface="Gill Sans MT" charset="0"/>
              <a:cs typeface="Gill Sans MT" charset="0"/>
            </a:endParaRPr>
          </a:p>
        </p:txBody>
      </p:sp>
      <p:sp>
        <p:nvSpPr>
          <p:cNvPr id="14" name="object 4">
            <a:extLst>
              <a:ext uri="{FF2B5EF4-FFF2-40B4-BE49-F238E27FC236}">
                <a16:creationId xmlns:a16="http://schemas.microsoft.com/office/drawing/2014/main" id="{2B550ABF-8ED6-42DA-AFF2-8CE563EF7159}"/>
              </a:ext>
            </a:extLst>
          </p:cNvPr>
          <p:cNvSpPr txBox="1"/>
          <p:nvPr userDrawn="1"/>
        </p:nvSpPr>
        <p:spPr>
          <a:xfrm>
            <a:off x="645296" y="1295401"/>
            <a:ext cx="4379200" cy="3875270"/>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chemeClr val="bg1"/>
                </a:solidFill>
                <a:latin typeface="Gill Sans MT" charset="0"/>
                <a:ea typeface="Gill Sans MT" charset="0"/>
                <a:cs typeface="Gill Sans MT" charset="0"/>
              </a:rPr>
              <a:t>Alla som bor och verkar i Nacka får bästa möjliga förutsättningar för sin utveckling och för att kunna förverkliga sina egna drömmar och idéer. Kommunen möter varje </a:t>
            </a:r>
            <a:r>
              <a:rPr lang="sv-SE" sz="1867" spc="-7" dirty="0" err="1">
                <a:solidFill>
                  <a:schemeClr val="bg1"/>
                </a:solidFill>
                <a:latin typeface="Gill Sans MT" charset="0"/>
                <a:ea typeface="Gill Sans MT" charset="0"/>
                <a:cs typeface="Gill Sans MT" charset="0"/>
              </a:rPr>
              <a:t>Nackabo</a:t>
            </a:r>
            <a:r>
              <a:rPr lang="sv-SE" sz="1867" spc="-7" dirty="0">
                <a:solidFill>
                  <a:schemeClr val="bg1"/>
                </a:solidFill>
                <a:latin typeface="Gill Sans MT" charset="0"/>
                <a:ea typeface="Gill Sans MT" charset="0"/>
                <a:cs typeface="Gill Sans MT" charset="0"/>
              </a:rPr>
              <a:t> och aktörs behov och ambition med flexibilitet, enkelhet, snabbhet och öppenhet. </a:t>
            </a:r>
          </a:p>
          <a:p>
            <a:pPr marL="16933" marR="56724">
              <a:lnSpc>
                <a:spcPts val="2400"/>
              </a:lnSpc>
              <a:spcBef>
                <a:spcPts val="773"/>
              </a:spcBef>
            </a:pPr>
            <a:r>
              <a:rPr lang="sv-SE" sz="1867" spc="-7" dirty="0">
                <a:solidFill>
                  <a:schemeClr val="bg1"/>
                </a:solidFill>
                <a:latin typeface="Gill Sans MT" charset="0"/>
                <a:ea typeface="Gill Sans MT" charset="0"/>
                <a:cs typeface="Gill Sans MT" charset="0"/>
              </a:rPr>
              <a:t>Stor valfrihet och inflytande på riktigt kännetecknar Nacka. Nyfikenhet, lärande och entreprenörskap präglar verksamheterna liksom lusten att vara kreativ, skapa och uppleva.  Alla verksamheter har hög kvalitet och bidrar till en god hälsa.</a:t>
            </a:r>
          </a:p>
        </p:txBody>
      </p:sp>
      <p:pic>
        <p:nvPicPr>
          <p:cNvPr id="15" name="Bildobjekt 6">
            <a:extLst>
              <a:ext uri="{FF2B5EF4-FFF2-40B4-BE49-F238E27FC236}">
                <a16:creationId xmlns:a16="http://schemas.microsoft.com/office/drawing/2014/main" id="{2AA9A47B-81C4-43B4-9726-025157515E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478777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vsmiljö">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50292DD-D791-4BEA-AF7B-BEFA18821D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8C19355D-0C5E-4D10-8EE9-752DE54D19F3}"/>
              </a:ext>
            </a:extLst>
          </p:cNvPr>
          <p:cNvSpPr txBox="1"/>
          <p:nvPr userDrawn="1"/>
        </p:nvSpPr>
        <p:spPr>
          <a:xfrm>
            <a:off x="645296" y="1295401"/>
            <a:ext cx="5598400" cy="3567494"/>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är en välkomnande, tolerant och nyskapande plats att bo, besöka, och arbeta i. Här finns spännande miljöer och levande mötesplatser som är trygga och tillgängliga. Det unika i kommundelarna bevaras och utvecklas. Framkomligheten är god, bebyggelsen tät och varierad och naturen är nära i hela Nacka. Kultur- och idrottslivet är rikt och aktivt.</a:t>
            </a:r>
          </a:p>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Rent vatten, frisk luft, ett rikt växt- och djurliv och en god bebyggd miljö kännetecknar Nackas miljöambitioner. Kommunen arbetar för en låg klimatpåverkan och en giftfri miljö.</a:t>
            </a:r>
          </a:p>
        </p:txBody>
      </p:sp>
      <p:sp>
        <p:nvSpPr>
          <p:cNvPr id="8" name="object 5">
            <a:extLst>
              <a:ext uri="{FF2B5EF4-FFF2-40B4-BE49-F238E27FC236}">
                <a16:creationId xmlns:a16="http://schemas.microsoft.com/office/drawing/2014/main" id="{CA9A7E63-BBE1-455F-BAAF-CFA7B7E3E4C9}"/>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ATTRAKTIVA LIVSMILJÖER I HELA NACKA</a:t>
            </a:r>
          </a:p>
        </p:txBody>
      </p:sp>
      <p:pic>
        <p:nvPicPr>
          <p:cNvPr id="9" name="Bildobjekt 6">
            <a:extLst>
              <a:ext uri="{FF2B5EF4-FFF2-40B4-BE49-F238E27FC236}">
                <a16:creationId xmlns:a16="http://schemas.microsoft.com/office/drawing/2014/main" id="{6CD6965F-53C9-4046-B38B-5428D6FBA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47798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k tillväx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446B0B4-E200-40E9-A646-233C85FAF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5B0AB4A8-1A0B-43A0-A816-37FDE7E1DA8C}"/>
              </a:ext>
            </a:extLst>
          </p:cNvPr>
          <p:cNvSpPr txBox="1"/>
          <p:nvPr userDrawn="1"/>
        </p:nvSpPr>
        <p:spPr>
          <a:xfrm>
            <a:off x="645296" y="1295400"/>
            <a:ext cx="5598400" cy="2951941"/>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växer för fler. Fram till 2030 ska minst 20 000 nya bostäder byggas och 15 000 nya arbetsplatser skapas. Nacka ska ha ett företagsklimat i toppklass. Tillväxten sker med ekologisk, social och ekonomisk hållbarhet på kort och lång sikt. </a:t>
            </a:r>
          </a:p>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utvecklas i nära samspel med Nackabor, civilsamhälle och näringsliv genom att tänka nytt, långsiktigt och innovativt. Genom tillväxten bidrar Nacka aktivt till utvecklingen i Stockholmsregionen.</a:t>
            </a:r>
          </a:p>
        </p:txBody>
      </p:sp>
      <p:sp>
        <p:nvSpPr>
          <p:cNvPr id="8" name="object 5">
            <a:extLst>
              <a:ext uri="{FF2B5EF4-FFF2-40B4-BE49-F238E27FC236}">
                <a16:creationId xmlns:a16="http://schemas.microsoft.com/office/drawing/2014/main" id="{BB4F2617-C7BE-44B5-872A-C911989429C9}"/>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STARK OCH BALANSERAD TILLVÄXT</a:t>
            </a:r>
          </a:p>
        </p:txBody>
      </p:sp>
      <p:pic>
        <p:nvPicPr>
          <p:cNvPr id="9" name="Bildobjekt 6">
            <a:extLst>
              <a:ext uri="{FF2B5EF4-FFF2-40B4-BE49-F238E27FC236}">
                <a16:creationId xmlns:a16="http://schemas.microsoft.com/office/drawing/2014/main" id="{D773A855-E007-407C-97C1-1D878D3B2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185494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yra Styrprincip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C05CF34-F553-47B3-9535-94189FBB74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685800"/>
            <a:ext cx="10972800" cy="6172200"/>
          </a:xfrm>
          <a:prstGeom prst="rect">
            <a:avLst/>
          </a:prstGeom>
        </p:spPr>
      </p:pic>
      <p:sp>
        <p:nvSpPr>
          <p:cNvPr id="7" name="object 4">
            <a:extLst>
              <a:ext uri="{FF2B5EF4-FFF2-40B4-BE49-F238E27FC236}">
                <a16:creationId xmlns:a16="http://schemas.microsoft.com/office/drawing/2014/main" id="{FAAA35DF-4895-4D4D-B79F-A45171014A88}"/>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FYRA</a:t>
            </a:r>
            <a:r>
              <a:rPr lang="sv-SE" sz="5600" b="1" dirty="0">
                <a:latin typeface="Gill Sans MT" charset="0"/>
                <a:ea typeface="Gill Sans MT" charset="0"/>
                <a:cs typeface="Gill Sans MT" charset="0"/>
              </a:rPr>
              <a:t> STYRPRINCIPER </a:t>
            </a:r>
          </a:p>
        </p:txBody>
      </p:sp>
      <p:sp>
        <p:nvSpPr>
          <p:cNvPr id="8" name="object 3">
            <a:extLst>
              <a:ext uri="{FF2B5EF4-FFF2-40B4-BE49-F238E27FC236}">
                <a16:creationId xmlns:a16="http://schemas.microsoft.com/office/drawing/2014/main" id="{264CC02A-A946-4C02-877D-CC4FD5728C9A}"/>
              </a:ext>
            </a:extLst>
          </p:cNvPr>
          <p:cNvSpPr txBox="1"/>
          <p:nvPr userDrawn="1"/>
        </p:nvSpPr>
        <p:spPr>
          <a:xfrm>
            <a:off x="8771908" y="2413000"/>
            <a:ext cx="6671293" cy="882486"/>
          </a:xfrm>
          <a:prstGeom prst="rect">
            <a:avLst/>
          </a:prstGeom>
          <a:noFill/>
        </p:spPr>
        <p:txBody>
          <a:bodyPr vert="horz" wrap="square" lIns="0" tIns="20320" rIns="0" bIns="0" rtlCol="0">
            <a:spAutoFit/>
          </a:bodyPr>
          <a:lstStyle/>
          <a:p>
            <a:pPr marL="95668">
              <a:lnSpc>
                <a:spcPct val="100000"/>
              </a:lnSpc>
              <a:spcBef>
                <a:spcPts val="160"/>
              </a:spcBef>
            </a:pPr>
            <a:r>
              <a:rPr sz="1867" spc="87" dirty="0">
                <a:latin typeface="Gill Sans MT" charset="0"/>
                <a:ea typeface="Gill Sans MT" charset="0"/>
                <a:cs typeface="Gill Sans MT" charset="0"/>
              </a:rPr>
              <a:t>KONKURRENS </a:t>
            </a:r>
            <a:br>
              <a:rPr lang="sv-SE" sz="1867" spc="87" dirty="0">
                <a:latin typeface="Gill Sans MT" charset="0"/>
                <a:ea typeface="Gill Sans MT" charset="0"/>
                <a:cs typeface="Gill Sans MT" charset="0"/>
              </a:rPr>
            </a:br>
            <a:r>
              <a:rPr lang="sv-SE" sz="1867" spc="87" dirty="0">
                <a:latin typeface="Gill Sans MT" charset="0"/>
                <a:ea typeface="Gill Sans MT" charset="0"/>
                <a:cs typeface="Gill Sans MT" charset="0"/>
              </a:rPr>
              <a:t>  </a:t>
            </a:r>
            <a:r>
              <a:rPr sz="1867" spc="100" dirty="0">
                <a:latin typeface="Gill Sans MT" charset="0"/>
                <a:ea typeface="Gill Sans MT" charset="0"/>
                <a:cs typeface="Gill Sans MT" charset="0"/>
              </a:rPr>
              <a:t>GENOM </a:t>
            </a:r>
            <a:r>
              <a:rPr sz="1867" spc="67" dirty="0">
                <a:latin typeface="Gill Sans MT" charset="0"/>
                <a:ea typeface="Gill Sans MT" charset="0"/>
                <a:cs typeface="Gill Sans MT" charset="0"/>
              </a:rPr>
              <a:t>KUNDVAL </a:t>
            </a:r>
            <a:br>
              <a:rPr lang="sv-SE" sz="1867" spc="67" dirty="0">
                <a:latin typeface="Gill Sans MT" charset="0"/>
                <a:ea typeface="Gill Sans MT" charset="0"/>
                <a:cs typeface="Gill Sans MT" charset="0"/>
              </a:rPr>
            </a:br>
            <a:r>
              <a:rPr lang="sv-SE" sz="1867" spc="67" dirty="0">
                <a:latin typeface="Gill Sans MT" charset="0"/>
                <a:ea typeface="Gill Sans MT" charset="0"/>
                <a:cs typeface="Gill Sans MT" charset="0"/>
              </a:rPr>
              <a:t>   </a:t>
            </a:r>
            <a:r>
              <a:rPr sz="1867" spc="100" dirty="0">
                <a:latin typeface="Gill Sans MT" charset="0"/>
                <a:ea typeface="Gill Sans MT" charset="0"/>
                <a:cs typeface="Gill Sans MT" charset="0"/>
              </a:rPr>
              <a:t>ELLER</a:t>
            </a:r>
            <a:r>
              <a:rPr sz="1867" spc="-127" dirty="0">
                <a:latin typeface="Gill Sans MT" charset="0"/>
                <a:ea typeface="Gill Sans MT" charset="0"/>
                <a:cs typeface="Gill Sans MT" charset="0"/>
              </a:rPr>
              <a:t> </a:t>
            </a:r>
            <a:r>
              <a:rPr sz="1867" spc="133" dirty="0">
                <a:latin typeface="Gill Sans MT" charset="0"/>
                <a:ea typeface="Gill Sans MT" charset="0"/>
                <a:cs typeface="Gill Sans MT" charset="0"/>
              </a:rPr>
              <a:t>UPPHANDLING</a:t>
            </a:r>
            <a:endParaRPr sz="1867" dirty="0">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F6B3A47A-396E-48F5-8422-BC10C5B68FFD}"/>
              </a:ext>
            </a:extLst>
          </p:cNvPr>
          <p:cNvSpPr txBox="1"/>
          <p:nvPr userDrawn="1"/>
        </p:nvSpPr>
        <p:spPr>
          <a:xfrm>
            <a:off x="8940800" y="4815086"/>
            <a:ext cx="5148869" cy="595163"/>
          </a:xfrm>
          <a:prstGeom prst="rect">
            <a:avLst/>
          </a:prstGeom>
          <a:noFill/>
        </p:spPr>
        <p:txBody>
          <a:bodyPr vert="horz" wrap="square" lIns="0" tIns="20320" rIns="0" bIns="0" rtlCol="0">
            <a:spAutoFit/>
          </a:bodyPr>
          <a:lstStyle/>
          <a:p>
            <a:pPr marL="95668">
              <a:lnSpc>
                <a:spcPct val="100000"/>
              </a:lnSpc>
              <a:spcBef>
                <a:spcPts val="160"/>
              </a:spcBef>
            </a:pPr>
            <a:r>
              <a:rPr sz="1867" spc="100" dirty="0">
                <a:latin typeface="Gill Sans MT" charset="0"/>
                <a:ea typeface="Gill Sans MT" charset="0"/>
                <a:cs typeface="Gill Sans MT" charset="0"/>
              </a:rPr>
              <a:t>DELEGERAT </a:t>
            </a:r>
            <a:r>
              <a:rPr sz="1867" spc="87" dirty="0">
                <a:latin typeface="Gill Sans MT" charset="0"/>
                <a:ea typeface="Gill Sans MT" charset="0"/>
                <a:cs typeface="Gill Sans MT" charset="0"/>
              </a:rPr>
              <a:t>ANSVAR </a:t>
            </a:r>
            <a:br>
              <a:rPr lang="sv-SE" sz="1867" spc="87" dirty="0">
                <a:latin typeface="Gill Sans MT" charset="0"/>
                <a:ea typeface="Gill Sans MT" charset="0"/>
                <a:cs typeface="Gill Sans MT" charset="0"/>
              </a:rPr>
            </a:br>
            <a:r>
              <a:rPr sz="1867" spc="87" dirty="0">
                <a:latin typeface="Gill Sans MT" charset="0"/>
                <a:ea typeface="Gill Sans MT" charset="0"/>
                <a:cs typeface="Gill Sans MT" charset="0"/>
              </a:rPr>
              <a:t>OCH</a:t>
            </a:r>
            <a:r>
              <a:rPr sz="1867" spc="120" dirty="0">
                <a:latin typeface="Gill Sans MT" charset="0"/>
                <a:ea typeface="Gill Sans MT" charset="0"/>
                <a:cs typeface="Gill Sans MT" charset="0"/>
              </a:rPr>
              <a:t> </a:t>
            </a:r>
            <a:r>
              <a:rPr sz="1867" spc="133" dirty="0">
                <a:latin typeface="Gill Sans MT" charset="0"/>
                <a:ea typeface="Gill Sans MT" charset="0"/>
                <a:cs typeface="Gill Sans MT" charset="0"/>
              </a:rPr>
              <a:t>BEFOGENHETER</a:t>
            </a:r>
            <a:endParaRPr sz="1867" dirty="0">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0E83421C-77C9-4EB0-BBA3-BA79D61075AE}"/>
              </a:ext>
            </a:extLst>
          </p:cNvPr>
          <p:cNvSpPr txBox="1"/>
          <p:nvPr userDrawn="1"/>
        </p:nvSpPr>
        <p:spPr>
          <a:xfrm>
            <a:off x="577244" y="2275624"/>
            <a:ext cx="6087195" cy="908134"/>
          </a:xfrm>
          <a:prstGeom prst="rect">
            <a:avLst/>
          </a:prstGeom>
          <a:noFill/>
        </p:spPr>
        <p:txBody>
          <a:bodyPr vert="horz" wrap="square" lIns="0" tIns="20320" rIns="0" bIns="0" rtlCol="0">
            <a:spAutoFit/>
          </a:bodyPr>
          <a:lstStyle/>
          <a:p>
            <a:pPr marL="95668">
              <a:lnSpc>
                <a:spcPct val="100000"/>
              </a:lnSpc>
              <a:spcBef>
                <a:spcPts val="160"/>
              </a:spcBef>
            </a:pPr>
            <a:r>
              <a:rPr sz="1867" spc="53" dirty="0">
                <a:latin typeface="Gill Sans MT" charset="0"/>
                <a:ea typeface="Gill Sans MT" charset="0"/>
                <a:cs typeface="Gill Sans MT" charset="0"/>
              </a:rPr>
              <a:t>SÄRSKILJANDE </a:t>
            </a:r>
            <a:r>
              <a:rPr sz="1867" spc="-40" dirty="0">
                <a:latin typeface="Gill Sans MT" charset="0"/>
                <a:ea typeface="Gill Sans MT" charset="0"/>
                <a:cs typeface="Gill Sans MT" charset="0"/>
              </a:rPr>
              <a:t>AV </a:t>
            </a:r>
            <a:br>
              <a:rPr lang="sv-SE" sz="1867" spc="-40" dirty="0">
                <a:latin typeface="Gill Sans MT" charset="0"/>
                <a:ea typeface="Gill Sans MT" charset="0"/>
                <a:cs typeface="Gill Sans MT" charset="0"/>
              </a:rPr>
            </a:br>
            <a:r>
              <a:rPr sz="1867" spc="53" dirty="0">
                <a:latin typeface="Gill Sans MT" charset="0"/>
                <a:ea typeface="Gill Sans MT" charset="0"/>
                <a:cs typeface="Gill Sans MT" charset="0"/>
              </a:rPr>
              <a:t>FINANSIERING </a:t>
            </a:r>
            <a:r>
              <a:rPr sz="1867" spc="33" dirty="0">
                <a:latin typeface="Gill Sans MT" charset="0"/>
                <a:ea typeface="Gill Sans MT" charset="0"/>
                <a:cs typeface="Gill Sans MT" charset="0"/>
              </a:rPr>
              <a:t>OCH</a:t>
            </a:r>
            <a:r>
              <a:rPr sz="1867" spc="120" dirty="0">
                <a:latin typeface="Gill Sans MT" charset="0"/>
                <a:ea typeface="Gill Sans MT" charset="0"/>
                <a:cs typeface="Gill Sans MT" charset="0"/>
              </a:rPr>
              <a:t> </a:t>
            </a:r>
            <a:endParaRPr lang="sv-SE" sz="1867" spc="120" dirty="0">
              <a:latin typeface="Gill Sans MT" charset="0"/>
              <a:ea typeface="Gill Sans MT" charset="0"/>
              <a:cs typeface="Gill Sans MT" charset="0"/>
            </a:endParaRPr>
          </a:p>
          <a:p>
            <a:pPr marL="95668">
              <a:lnSpc>
                <a:spcPct val="100000"/>
              </a:lnSpc>
              <a:spcBef>
                <a:spcPts val="160"/>
              </a:spcBef>
            </a:pPr>
            <a:r>
              <a:rPr sz="1867" spc="40" dirty="0">
                <a:latin typeface="Gill Sans MT" charset="0"/>
                <a:ea typeface="Gill Sans MT" charset="0"/>
                <a:cs typeface="Gill Sans MT" charset="0"/>
              </a:rPr>
              <a:t>PRODUKTION</a:t>
            </a:r>
            <a:endParaRPr sz="1867" dirty="0">
              <a:latin typeface="Gill Sans MT" charset="0"/>
              <a:ea typeface="Gill Sans MT" charset="0"/>
              <a:cs typeface="Gill Sans MT" charset="0"/>
            </a:endParaRPr>
          </a:p>
        </p:txBody>
      </p:sp>
      <p:sp>
        <p:nvSpPr>
          <p:cNvPr id="11" name="object 6">
            <a:extLst>
              <a:ext uri="{FF2B5EF4-FFF2-40B4-BE49-F238E27FC236}">
                <a16:creationId xmlns:a16="http://schemas.microsoft.com/office/drawing/2014/main" id="{B40BFF84-AC54-483D-BB5A-255F4E9305F1}"/>
              </a:ext>
            </a:extLst>
          </p:cNvPr>
          <p:cNvSpPr txBox="1"/>
          <p:nvPr userDrawn="1"/>
        </p:nvSpPr>
        <p:spPr>
          <a:xfrm>
            <a:off x="1117602" y="4600726"/>
            <a:ext cx="3398148" cy="595163"/>
          </a:xfrm>
          <a:prstGeom prst="rect">
            <a:avLst/>
          </a:prstGeom>
          <a:noFill/>
        </p:spPr>
        <p:txBody>
          <a:bodyPr vert="horz" wrap="square" lIns="0" tIns="20320" rIns="0" bIns="0" rtlCol="0">
            <a:spAutoFit/>
          </a:bodyPr>
          <a:lstStyle/>
          <a:p>
            <a:pPr marL="138846">
              <a:lnSpc>
                <a:spcPct val="100000"/>
              </a:lnSpc>
              <a:spcBef>
                <a:spcPts val="160"/>
              </a:spcBef>
            </a:pPr>
            <a:r>
              <a:rPr sz="1867" spc="47" dirty="0">
                <a:latin typeface="Gill Sans MT" charset="0"/>
                <a:ea typeface="Gill Sans MT" charset="0"/>
                <a:cs typeface="Gill Sans MT" charset="0"/>
              </a:rPr>
              <a:t>KONKURRENS</a:t>
            </a:r>
            <a:r>
              <a:rPr lang="sv-SE" sz="1867" spc="47" dirty="0">
                <a:latin typeface="Gill Sans MT" charset="0"/>
                <a:ea typeface="Gill Sans MT" charset="0"/>
                <a:cs typeface="Gill Sans MT" charset="0"/>
              </a:rPr>
              <a:t>-</a:t>
            </a:r>
            <a:br>
              <a:rPr lang="sv-SE" sz="1867" spc="47" dirty="0">
                <a:latin typeface="Gill Sans MT" charset="0"/>
                <a:ea typeface="Gill Sans MT" charset="0"/>
                <a:cs typeface="Gill Sans MT" charset="0"/>
              </a:rPr>
            </a:br>
            <a:r>
              <a:rPr sz="1867" spc="47" dirty="0">
                <a:latin typeface="Gill Sans MT" charset="0"/>
                <a:ea typeface="Gill Sans MT" charset="0"/>
                <a:cs typeface="Gill Sans MT" charset="0"/>
              </a:rPr>
              <a:t>NEUTRALITET</a:t>
            </a:r>
            <a:endParaRPr sz="1867" dirty="0">
              <a:latin typeface="Gill Sans MT" charset="0"/>
              <a:ea typeface="Gill Sans MT" charset="0"/>
              <a:cs typeface="Gill Sans MT" charset="0"/>
            </a:endParaRPr>
          </a:p>
        </p:txBody>
      </p:sp>
      <p:pic>
        <p:nvPicPr>
          <p:cNvPr id="12" name="Bildobjekt 11">
            <a:extLst>
              <a:ext uri="{FF2B5EF4-FFF2-40B4-BE49-F238E27FC236}">
                <a16:creationId xmlns:a16="http://schemas.microsoft.com/office/drawing/2014/main" id="{B45B0791-9A30-4797-9B93-EE270003BA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69275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produktionsdela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9EE3B9F-74AA-4EB0-ADAF-30B96DA594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398C1502-8E52-4C76-B63D-2DEC719DEC2C}"/>
              </a:ext>
            </a:extLst>
          </p:cNvPr>
          <p:cNvSpPr txBox="1"/>
          <p:nvPr userDrawn="1"/>
        </p:nvSpPr>
        <p:spPr>
          <a:xfrm>
            <a:off x="645296" y="1295400"/>
            <a:ext cx="4684086" cy="346490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kommuns organisation består av tre delar. Finansieringsansvaret för verksamheterna ligger hos den politiska delen, det vill säga kommunfullmäktige och nämnder. Här sätter </a:t>
            </a:r>
            <a:br>
              <a:rPr lang="sv-SE" sz="1867" spc="-7" dirty="0">
                <a:solidFill>
                  <a:srgbClr val="FFFFFF"/>
                </a:solidFill>
                <a:latin typeface="Gill Sans MT" charset="0"/>
                <a:ea typeface="Gill Sans MT" charset="0"/>
                <a:cs typeface="Gill Sans MT" charset="0"/>
              </a:rPr>
            </a:br>
            <a:r>
              <a:rPr lang="sv-SE" sz="1867" spc="-7" dirty="0">
                <a:solidFill>
                  <a:srgbClr val="FFFFFF"/>
                </a:solidFill>
                <a:latin typeface="Gill Sans MT" charset="0"/>
                <a:ea typeface="Gill Sans MT" charset="0"/>
                <a:cs typeface="Gill Sans MT" charset="0"/>
              </a:rPr>
              <a:t>de förtroendevalda upp mål för verksamheterna och beslutar om ekonomiska ramar.  Till sin </a:t>
            </a:r>
            <a:br>
              <a:rPr lang="sv-SE" sz="1867" spc="-7" dirty="0">
                <a:solidFill>
                  <a:srgbClr val="FFFFFF"/>
                </a:solidFill>
                <a:latin typeface="Gill Sans MT" charset="0"/>
                <a:ea typeface="Gill Sans MT" charset="0"/>
                <a:cs typeface="Gill Sans MT" charset="0"/>
              </a:rPr>
            </a:br>
            <a:r>
              <a:rPr lang="sv-SE" sz="1867" spc="-7" dirty="0">
                <a:solidFill>
                  <a:srgbClr val="FFFFFF"/>
                </a:solidFill>
                <a:latin typeface="Gill Sans MT" charset="0"/>
                <a:ea typeface="Gill Sans MT" charset="0"/>
                <a:cs typeface="Gill Sans MT" charset="0"/>
              </a:rPr>
              <a:t>hjälp har de en tjänstemannaorganisation som också arbetar med myndighetsuppgifter. </a:t>
            </a:r>
            <a:br>
              <a:rPr lang="sv-SE" sz="1867" spc="-7" dirty="0">
                <a:solidFill>
                  <a:srgbClr val="FFFFFF"/>
                </a:solidFill>
                <a:latin typeface="Gill Sans MT" charset="0"/>
                <a:ea typeface="Gill Sans MT" charset="0"/>
                <a:cs typeface="Gill Sans MT" charset="0"/>
              </a:rPr>
            </a:br>
            <a:r>
              <a:rPr lang="sv-SE" sz="1867" spc="-7" dirty="0">
                <a:solidFill>
                  <a:srgbClr val="FFFFFF"/>
                </a:solidFill>
                <a:latin typeface="Gill Sans MT" charset="0"/>
                <a:ea typeface="Gill Sans MT" charset="0"/>
                <a:cs typeface="Gill Sans MT" charset="0"/>
              </a:rPr>
              <a:t>Tjänster och service utförs inom produktionen där kommunala och privata anordnare verkar </a:t>
            </a:r>
            <a:br>
              <a:rPr lang="sv-SE" sz="1867" spc="-7" dirty="0">
                <a:solidFill>
                  <a:srgbClr val="FFFFFF"/>
                </a:solidFill>
                <a:latin typeface="Gill Sans MT" charset="0"/>
                <a:ea typeface="Gill Sans MT" charset="0"/>
                <a:cs typeface="Gill Sans MT" charset="0"/>
              </a:rPr>
            </a:br>
            <a:r>
              <a:rPr lang="sv-SE" sz="1867" spc="-7" dirty="0">
                <a:solidFill>
                  <a:srgbClr val="FFFFFF"/>
                </a:solidFill>
                <a:latin typeface="Gill Sans MT" charset="0"/>
                <a:ea typeface="Gill Sans MT" charset="0"/>
                <a:cs typeface="Gill Sans MT" charset="0"/>
              </a:rPr>
              <a:t>i konkurrens.</a:t>
            </a:r>
          </a:p>
        </p:txBody>
      </p:sp>
      <p:sp>
        <p:nvSpPr>
          <p:cNvPr id="8" name="object 5">
            <a:extLst>
              <a:ext uri="{FF2B5EF4-FFF2-40B4-BE49-F238E27FC236}">
                <a16:creationId xmlns:a16="http://schemas.microsoft.com/office/drawing/2014/main" id="{A73C2C28-11D2-4584-B083-1658C0BC5B68}"/>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SKILJA MELLAN FINANSIERING OCH PRODUKTION</a:t>
            </a:r>
          </a:p>
        </p:txBody>
      </p:sp>
      <p:pic>
        <p:nvPicPr>
          <p:cNvPr id="9" name="Bildobjekt 6">
            <a:extLst>
              <a:ext uri="{FF2B5EF4-FFF2-40B4-BE49-F238E27FC236}">
                <a16:creationId xmlns:a16="http://schemas.microsoft.com/office/drawing/2014/main" id="{47B1FBEB-B625-469A-92BB-6B7E973012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279842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undval och upphandl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EAE6BD94-06A7-4C8B-95DF-FC7D99B31B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D098CEE6-35CA-43C5-B20C-660C0724CB1D}"/>
              </a:ext>
            </a:extLst>
          </p:cNvPr>
          <p:cNvSpPr txBox="1"/>
          <p:nvPr userDrawn="1"/>
        </p:nvSpPr>
        <p:spPr>
          <a:xfrm>
            <a:off x="645296" y="1295401"/>
            <a:ext cx="4785600" cy="254157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Vem som ska utföra tjänster och service </a:t>
            </a:r>
            <a:br>
              <a:rPr lang="sv-SE" sz="1867" spc="-7" dirty="0">
                <a:solidFill>
                  <a:srgbClr val="FFFFFF"/>
                </a:solidFill>
                <a:latin typeface="Gill Sans MT" charset="0"/>
                <a:ea typeface="Gill Sans MT" charset="0"/>
                <a:cs typeface="Gill Sans MT" charset="0"/>
              </a:rPr>
            </a:br>
            <a:r>
              <a:rPr lang="sv-SE" sz="1867" spc="-7" dirty="0">
                <a:solidFill>
                  <a:srgbClr val="FFFFFF"/>
                </a:solidFill>
                <a:latin typeface="Gill Sans MT" charset="0"/>
                <a:ea typeface="Gill Sans MT" charset="0"/>
                <a:cs typeface="Gill Sans MT" charset="0"/>
              </a:rPr>
              <a:t>som Nacka kommun erbjuder bestäms genom kundval eller upphandling. Kundval används för individuellt riktade tjänster som till exempel förskola, skola, hemtjänst och äldreboende. Tjänster som riktar sig till alla medborgare som till exempel snöröjning och parkunderhåll upphandlas.</a:t>
            </a:r>
          </a:p>
        </p:txBody>
      </p:sp>
      <p:sp>
        <p:nvSpPr>
          <p:cNvPr id="8" name="object 5">
            <a:extLst>
              <a:ext uri="{FF2B5EF4-FFF2-40B4-BE49-F238E27FC236}">
                <a16:creationId xmlns:a16="http://schemas.microsoft.com/office/drawing/2014/main" id="{49CD325D-3A40-4D6C-BD06-DD03BB11B48E}"/>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KONKURRENS GENOM KUNDVAL OCH UPPHANDLING</a:t>
            </a:r>
          </a:p>
        </p:txBody>
      </p:sp>
      <p:pic>
        <p:nvPicPr>
          <p:cNvPr id="9" name="Bildobjekt 6">
            <a:extLst>
              <a:ext uri="{FF2B5EF4-FFF2-40B4-BE49-F238E27FC236}">
                <a16:creationId xmlns:a16="http://schemas.microsoft.com/office/drawing/2014/main" id="{F3F2C54E-1425-44A7-A459-D4657EE426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123168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svar och befogenhet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9FE1BE1-2829-4006-9669-F50E88A7E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99E60F29-2DA8-41DA-A198-566959929A91}"/>
              </a:ext>
            </a:extLst>
          </p:cNvPr>
          <p:cNvSpPr txBox="1"/>
          <p:nvPr userDrawn="1"/>
        </p:nvSpPr>
        <p:spPr>
          <a:xfrm>
            <a:off x="645296" y="1295402"/>
            <a:ext cx="4480800" cy="254157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latin typeface="Gill Sans MT" charset="0"/>
                <a:ea typeface="Gill Sans MT" charset="0"/>
                <a:cs typeface="Gill Sans MT" charset="0"/>
              </a:rPr>
              <a:t>De kommunala verksamheterna har stort utrymme att själva besluta hur verksamheten ska utformas.  Ansvaret för verksamhetens mål, organisation, ekonomi, resultat, personal, arbetsmiljö och utveckling ska ligga på lägsta effektiva nivå. Principen är viktig för att verksamheterna på bästa sätt ska kunna möta konkurrensen inom sitt område.</a:t>
            </a:r>
          </a:p>
        </p:txBody>
      </p:sp>
      <p:sp>
        <p:nvSpPr>
          <p:cNvPr id="8" name="object 5">
            <a:extLst>
              <a:ext uri="{FF2B5EF4-FFF2-40B4-BE49-F238E27FC236}">
                <a16:creationId xmlns:a16="http://schemas.microsoft.com/office/drawing/2014/main" id="{D9183738-5CBD-4161-A621-6A29A4AEF0BE}"/>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latin typeface="Gill Sans MT" charset="0"/>
                <a:ea typeface="Gill Sans MT" charset="0"/>
                <a:cs typeface="Gill Sans MT" charset="0"/>
              </a:rPr>
              <a:t>DELEGERAT ANSVAR OCH BEFOGENHETER</a:t>
            </a:r>
          </a:p>
        </p:txBody>
      </p:sp>
      <p:pic>
        <p:nvPicPr>
          <p:cNvPr id="9" name="Bildobjekt 6">
            <a:extLst>
              <a:ext uri="{FF2B5EF4-FFF2-40B4-BE49-F238E27FC236}">
                <a16:creationId xmlns:a16="http://schemas.microsoft.com/office/drawing/2014/main" id="{A980ABB0-371C-4913-A385-7BBC675778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229463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onkurrensneutralite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33DA3-8850-477D-A0FE-FE47A1AFE0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05893AD1-2CCA-4D3C-AC02-1DEC1D09EFAB}"/>
              </a:ext>
            </a:extLst>
          </p:cNvPr>
          <p:cNvSpPr txBox="1"/>
          <p:nvPr userDrawn="1"/>
        </p:nvSpPr>
        <p:spPr>
          <a:xfrm>
            <a:off x="645295" y="1295401"/>
            <a:ext cx="5136669" cy="2233795"/>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De politiska nämnderna, som sätter mål och finansierar produktionen, är konkurrensneutrala. </a:t>
            </a:r>
            <a:br>
              <a:rPr lang="sv-SE" sz="1867" spc="-7" dirty="0">
                <a:solidFill>
                  <a:srgbClr val="FFFFFF"/>
                </a:solidFill>
                <a:latin typeface="Gill Sans MT" charset="0"/>
                <a:ea typeface="Gill Sans MT" charset="0"/>
                <a:cs typeface="Gill Sans MT" charset="0"/>
              </a:rPr>
            </a:br>
            <a:r>
              <a:rPr lang="sv-SE" sz="1867" spc="-7" dirty="0">
                <a:solidFill>
                  <a:srgbClr val="FFFFFF"/>
                </a:solidFill>
                <a:latin typeface="Gill Sans MT" charset="0"/>
                <a:ea typeface="Gill Sans MT" charset="0"/>
                <a:cs typeface="Gill Sans MT" charset="0"/>
              </a:rPr>
              <a:t>För att kommunala och privata anordnare ska ha samma villkor tillämpar kommunen marknadsmässiga internhyror och internpriser för den egna produktionen. Likvärdiga tjänster har lika stor offentlig finansiering.</a:t>
            </a:r>
          </a:p>
        </p:txBody>
      </p:sp>
      <p:sp>
        <p:nvSpPr>
          <p:cNvPr id="8" name="object 5">
            <a:extLst>
              <a:ext uri="{FF2B5EF4-FFF2-40B4-BE49-F238E27FC236}">
                <a16:creationId xmlns:a16="http://schemas.microsoft.com/office/drawing/2014/main" id="{B33ADA40-3E2D-420F-85F2-F6A8840D7968}"/>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KONKURRENSNEUTRALITET</a:t>
            </a:r>
          </a:p>
        </p:txBody>
      </p:sp>
      <p:pic>
        <p:nvPicPr>
          <p:cNvPr id="12" name="Bildobjekt 6">
            <a:extLst>
              <a:ext uri="{FF2B5EF4-FFF2-40B4-BE49-F238E27FC236}">
                <a16:creationId xmlns:a16="http://schemas.microsoft.com/office/drawing/2014/main" id="{BC8BEE5B-A736-444F-9CFF-3A9096B690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954095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1" cy="1626488"/>
          </a:xfrm>
          <a:prstGeom prst="rect">
            <a:avLst/>
          </a:prstGeom>
        </p:spPr>
      </p:pic>
    </p:spTree>
    <p:extLst>
      <p:ext uri="{BB962C8B-B14F-4D97-AF65-F5344CB8AC3E}">
        <p14:creationId xmlns:p14="http://schemas.microsoft.com/office/powerpoint/2010/main" val="165678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lyg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21B8AA5-68C3-46B9-8191-AFD1232A184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6744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sida,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2" y="2437431"/>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dirty="0"/>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p:nvPr>
        </p:nvSpPr>
        <p:spPr>
          <a:xfrm>
            <a:off x="639792" y="3817334"/>
            <a:ext cx="10212693" cy="919767"/>
          </a:xfrm>
        </p:spPr>
        <p:txBody>
          <a:bodyPr>
            <a:noAutofit/>
          </a:bodyPr>
          <a:lstStyle>
            <a:lvl1pPr marL="0" indent="0">
              <a:buNone/>
              <a:defRPr lang="sv-SE" sz="28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3" name="Platshållare för text 10">
            <a:extLst>
              <a:ext uri="{FF2B5EF4-FFF2-40B4-BE49-F238E27FC236}">
                <a16:creationId xmlns:a16="http://schemas.microsoft.com/office/drawing/2014/main" id="{F8826437-AE9A-4317-B696-807004AC242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5633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text halv bild">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p:nvPr>
        </p:nvSpPr>
        <p:spPr>
          <a:xfrm>
            <a:off x="6150195" y="-3"/>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p:nvPr>
        </p:nvSpPr>
        <p:spPr>
          <a:xfrm>
            <a:off x="6144001" y="347761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4" y="681037"/>
            <a:ext cx="5233471" cy="1133475"/>
          </a:xfrm>
        </p:spPr>
        <p:txBody>
          <a:bodyPr/>
          <a:lstStyle/>
          <a:p>
            <a:r>
              <a:rPr lang="sv-SE"/>
              <a:t>Klicka här för att ändra mall för rubrikformat</a:t>
            </a:r>
            <a:endParaRPr lang="sv-SE" dirty="0"/>
          </a:p>
        </p:txBody>
      </p:sp>
      <p:sp>
        <p:nvSpPr>
          <p:cNvPr id="14" name="Platshållare för text 10">
            <a:extLst>
              <a:ext uri="{FF2B5EF4-FFF2-40B4-BE49-F238E27FC236}">
                <a16:creationId xmlns:a16="http://schemas.microsoft.com/office/drawing/2014/main" id="{79CABC5E-6DCC-42D4-B6BB-3C7398A9A461}"/>
              </a:ext>
            </a:extLst>
          </p:cNvPr>
          <p:cNvSpPr>
            <a:spLocks noGrp="1"/>
          </p:cNvSpPr>
          <p:nvPr>
            <p:ph type="body" sz="quarter" idx="19"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1"/>
            <a:ext cx="5233471" cy="3975100"/>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01493699"/>
      </p:ext>
    </p:extLst>
  </p:cSld>
  <p:clrMapOvr>
    <a:masterClrMapping/>
  </p:clrMapOvr>
  <p:extLst>
    <p:ext uri="{DCECCB84-F9BA-43D5-87BE-67443E8EF086}">
      <p15:sldGuideLst xmlns:p15="http://schemas.microsoft.com/office/powerpoint/2012/main">
        <p15:guide id="1" orient="horz" pos="1176"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t rubrik, text hel bi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5" cy="1847851"/>
          </a:xfrm>
        </p:spPr>
        <p:txBody>
          <a:bodyPr>
            <a:noAutofit/>
          </a:bodyPr>
          <a:lstStyle>
            <a:lvl1pPr marL="0" inden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2" name="Platshållare för text 10">
            <a:extLst>
              <a:ext uri="{FF2B5EF4-FFF2-40B4-BE49-F238E27FC236}">
                <a16:creationId xmlns:a16="http://schemas.microsoft.com/office/drawing/2014/main" id="{664829BD-244B-4098-B11D-59EC94F36A8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09137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2050" y="882652"/>
            <a:ext cx="4809951" cy="5979160"/>
          </a:xfrm>
          <a:prstGeom prst="rect">
            <a:avLst/>
          </a:prstGeom>
        </p:spPr>
      </p:pic>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
        <p:nvSpPr>
          <p:cNvPr id="14" name="Platshållare för text 10">
            <a:extLst>
              <a:ext uri="{FF2B5EF4-FFF2-40B4-BE49-F238E27FC236}">
                <a16:creationId xmlns:a16="http://schemas.microsoft.com/office/drawing/2014/main" id="{C347EDAC-96C1-4197-BCC9-2DC4DED34E99}"/>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20778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1"/>
            <a:ext cx="12167679"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5" name="Platshållare för text 10">
            <a:extLst>
              <a:ext uri="{FF2B5EF4-FFF2-40B4-BE49-F238E27FC236}">
                <a16:creationId xmlns:a16="http://schemas.microsoft.com/office/drawing/2014/main" id="{51623D96-0BE0-4BC8-B64F-4CA833173FFE}"/>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520041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7"/>
            <a:ext cx="3911600" cy="6767575"/>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3" name="Platshållare för text 10">
            <a:extLst>
              <a:ext uri="{FF2B5EF4-FFF2-40B4-BE49-F238E27FC236}">
                <a16:creationId xmlns:a16="http://schemas.microsoft.com/office/drawing/2014/main" id="{721BD96D-FBDD-45F8-B372-357AE1E91F35}"/>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109068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1" name="Platshållare för text 10">
            <a:extLst>
              <a:ext uri="{FF2B5EF4-FFF2-40B4-BE49-F238E27FC236}">
                <a16:creationId xmlns:a16="http://schemas.microsoft.com/office/drawing/2014/main" id="{7EFCFC41-F510-45CA-9DBA-43D67F346A41}"/>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2696059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5" name="Platshållare för text 10">
            <a:extLst>
              <a:ext uri="{FF2B5EF4-FFF2-40B4-BE49-F238E27FC236}">
                <a16:creationId xmlns:a16="http://schemas.microsoft.com/office/drawing/2014/main" id="{086CE881-5E47-42CC-8381-53E1A0DC9FA6}"/>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869726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1"/>
            <a:ext cx="12209247" cy="688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1" name="Platshållare för text 10">
            <a:extLst>
              <a:ext uri="{FF2B5EF4-FFF2-40B4-BE49-F238E27FC236}">
                <a16:creationId xmlns:a16="http://schemas.microsoft.com/office/drawing/2014/main" id="{69855DE3-7E22-4ABF-A5FA-955883CFCB3C}"/>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391183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0" name="Platshållare för text 10">
            <a:extLst>
              <a:ext uri="{FF2B5EF4-FFF2-40B4-BE49-F238E27FC236}">
                <a16:creationId xmlns:a16="http://schemas.microsoft.com/office/drawing/2014/main" id="{DFEF7BFE-63E7-4169-B7D5-F77EE2BD0395}"/>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8224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llsammans">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DF70996-5712-4066-A340-E67E06549D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2" y="7622"/>
            <a:ext cx="12178448" cy="6850377"/>
          </a:xfrm>
          <a:prstGeom prst="rect">
            <a:avLst/>
          </a:prstGeom>
        </p:spPr>
      </p:pic>
      <p:sp>
        <p:nvSpPr>
          <p:cNvPr id="7" name="object 4">
            <a:extLst>
              <a:ext uri="{FF2B5EF4-FFF2-40B4-BE49-F238E27FC236}">
                <a16:creationId xmlns:a16="http://schemas.microsoft.com/office/drawing/2014/main" id="{D92307DF-AF1B-4508-B8F0-AFF0C80B2A37}"/>
              </a:ext>
            </a:extLst>
          </p:cNvPr>
          <p:cNvSpPr txBox="1">
            <a:spLocks/>
          </p:cNvSpPr>
          <p:nvPr userDrawn="1"/>
        </p:nvSpPr>
        <p:spPr>
          <a:xfrm>
            <a:off x="657203" y="402754"/>
            <a:ext cx="10158535" cy="878873"/>
          </a:xfrm>
          <a:prstGeom prst="rect">
            <a:avLst/>
          </a:prstGeom>
          <a:effectLst>
            <a:outerShdw blurRad="254000" dist="76200" dir="2700000" algn="tl" rotWithShape="0">
              <a:prstClr val="black">
                <a:alpha val="60000"/>
              </a:prstClr>
            </a:outerShdw>
          </a:effectLst>
        </p:spPr>
        <p:txBody>
          <a:bodyPr vert="horz" wrap="square" lIns="0" tIns="16933" rIns="0" bIns="0" rtlCol="0">
            <a:spAutoFit/>
          </a:bodyPr>
          <a:lstStyle>
            <a:lvl1pPr>
              <a:defRPr>
                <a:latin typeface="+mj-lt"/>
                <a:ea typeface="+mj-ea"/>
                <a:cs typeface="+mj-cs"/>
              </a:defRPr>
            </a:lvl1pPr>
          </a:lstStyle>
          <a:p>
            <a:pPr marL="16933">
              <a:spcBef>
                <a:spcPts val="133"/>
              </a:spcBef>
              <a:tabLst>
                <a:tab pos="4691992" algn="l"/>
              </a:tabLst>
            </a:pPr>
            <a:r>
              <a:rPr lang="sv-SE" sz="5600" kern="0" dirty="0">
                <a:solidFill>
                  <a:srgbClr val="FFFFFF"/>
                </a:solidFill>
                <a:latin typeface="Gill Sans MT" charset="0"/>
                <a:ea typeface="Gill Sans MT" charset="0"/>
                <a:cs typeface="Gill Sans MT" charset="0"/>
              </a:rPr>
              <a:t>TILLSAMMANS ÄR </a:t>
            </a:r>
            <a:r>
              <a:rPr lang="sv-SE" sz="5600" b="1" kern="0" dirty="0">
                <a:solidFill>
                  <a:srgbClr val="FFFFFF"/>
                </a:solidFill>
                <a:latin typeface="Gill Sans MT" charset="0"/>
                <a:ea typeface="Gill Sans MT" charset="0"/>
                <a:cs typeface="Gill Sans MT" charset="0"/>
              </a:rPr>
              <a:t>VI</a:t>
            </a:r>
            <a:r>
              <a:rPr lang="sv-SE" sz="5600" b="1" kern="0" spc="-287" dirty="0">
                <a:solidFill>
                  <a:srgbClr val="FFFFFF"/>
                </a:solidFill>
                <a:latin typeface="Gill Sans MT" charset="0"/>
                <a:ea typeface="Gill Sans MT" charset="0"/>
                <a:cs typeface="Gill Sans MT" charset="0"/>
              </a:rPr>
              <a:t> </a:t>
            </a:r>
            <a:r>
              <a:rPr lang="sv-SE" sz="5600" b="1" kern="0" spc="-53" dirty="0">
                <a:solidFill>
                  <a:srgbClr val="FFFFFF"/>
                </a:solidFill>
                <a:latin typeface="Gill Sans MT" charset="0"/>
                <a:ea typeface="Gill Sans MT" charset="0"/>
                <a:cs typeface="Gill Sans MT" charset="0"/>
              </a:rPr>
              <a:t>NACKA</a:t>
            </a:r>
            <a:endParaRPr lang="sv-SE" sz="5600" b="1" kern="0" dirty="0">
              <a:solidFill>
                <a:sysClr val="windowText" lastClr="000000"/>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DF8B430C-B3CA-4F87-A52D-6CBD5B9649DD}"/>
              </a:ext>
            </a:extLst>
          </p:cNvPr>
          <p:cNvSpPr txBox="1"/>
          <p:nvPr userDrawn="1"/>
        </p:nvSpPr>
        <p:spPr>
          <a:xfrm>
            <a:off x="710400" y="4662923"/>
            <a:ext cx="5080000" cy="919910"/>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I kommunen testar vi nytt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för att fortsätta utvecklas.</a:t>
            </a:r>
          </a:p>
        </p:txBody>
      </p:sp>
      <p:pic>
        <p:nvPicPr>
          <p:cNvPr id="9" name="Bildobjekt 6">
            <a:extLst>
              <a:ext uri="{FF2B5EF4-FFF2-40B4-BE49-F238E27FC236}">
                <a16:creationId xmlns:a16="http://schemas.microsoft.com/office/drawing/2014/main" id="{EDE11735-579B-4438-90BD-E2B6945D8C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511654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3350" y="-57532"/>
            <a:ext cx="12325351" cy="694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8" name="Platshållare för text 10">
            <a:extLst>
              <a:ext uri="{FF2B5EF4-FFF2-40B4-BE49-F238E27FC236}">
                <a16:creationId xmlns:a16="http://schemas.microsoft.com/office/drawing/2014/main" id="{8BF8537A-4E77-4766-A1DC-8BB66CFD6A5B}"/>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092599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collage 2">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p:nvPr>
        </p:nvSpPr>
        <p:spPr>
          <a:xfrm>
            <a:off x="6150195"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1" name="Platshållare för text 10">
            <a:extLst>
              <a:ext uri="{FF2B5EF4-FFF2-40B4-BE49-F238E27FC236}">
                <a16:creationId xmlns:a16="http://schemas.microsoft.com/office/drawing/2014/main" id="{A065E4CF-9FA7-4B21-A6DB-B73B00192A60}"/>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14672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collage 3">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p:nvPr>
        </p:nvSpPr>
        <p:spPr>
          <a:xfrm>
            <a:off x="6150195" y="-238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p:nvPr>
        </p:nvSpPr>
        <p:spPr>
          <a:xfrm>
            <a:off x="6144001" y="347999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2" name="Platshållare för text 10">
            <a:extLst>
              <a:ext uri="{FF2B5EF4-FFF2-40B4-BE49-F238E27FC236}">
                <a16:creationId xmlns:a16="http://schemas.microsoft.com/office/drawing/2014/main" id="{433BD1FA-ABD8-4829-8258-695C1D5DABEA}"/>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353230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collage 4">
    <p:spTree>
      <p:nvGrpSpPr>
        <p:cNvPr id="1" name=""/>
        <p:cNvGrpSpPr/>
        <p:nvPr/>
      </p:nvGrpSpPr>
      <p:grpSpPr>
        <a:xfrm>
          <a:off x="0" y="0"/>
          <a:ext cx="0" cy="0"/>
          <a:chOff x="0" y="0"/>
          <a:chExt cx="0" cy="0"/>
        </a:xfrm>
      </p:grpSpPr>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p:nvPr>
        </p:nvSpPr>
        <p:spPr>
          <a:xfrm>
            <a:off x="6151144" y="0"/>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p:nvPr>
        </p:nvSpPr>
        <p:spPr>
          <a:xfrm>
            <a:off x="6151144" y="3482372"/>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endParaRPr lang="sv-SE" dirty="0"/>
          </a:p>
        </p:txBody>
      </p:sp>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p:nvPr>
        </p:nvSpPr>
        <p:spPr>
          <a:xfrm>
            <a:off x="1" y="0"/>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p:nvPr>
        </p:nvSpPr>
        <p:spPr>
          <a:xfrm>
            <a:off x="1" y="3482372"/>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2" name="Platshållare för text 3">
            <a:extLst>
              <a:ext uri="{FF2B5EF4-FFF2-40B4-BE49-F238E27FC236}">
                <a16:creationId xmlns:a16="http://schemas.microsoft.com/office/drawing/2014/main" id="{16C61011-8EF7-4F20-B60B-3DE7DF16D60F}"/>
              </a:ext>
            </a:extLst>
          </p:cNvPr>
          <p:cNvSpPr>
            <a:spLocks noGrp="1"/>
          </p:cNvSpPr>
          <p:nvPr>
            <p:ph type="body" sz="quarter" idx="20" hasCustomPrompt="1"/>
          </p:nvPr>
        </p:nvSpPr>
        <p:spPr>
          <a:xfrm>
            <a:off x="9796464" y="5946776"/>
            <a:ext cx="2026675" cy="658813"/>
          </a:xfrm>
        </p:spPr>
        <p:txBody>
          <a:bodyPr/>
          <a:lstStyle>
            <a:lvl1pPr marL="0" indent="0">
              <a:buNone/>
              <a:defRPr/>
            </a:lvl1pPr>
          </a:lstStyle>
          <a:p>
            <a:pPr lvl="0"/>
            <a:r>
              <a:rPr lang="sv-SE" dirty="0"/>
              <a:t> </a:t>
            </a:r>
          </a:p>
        </p:txBody>
      </p:sp>
      <p:sp>
        <p:nvSpPr>
          <p:cNvPr id="20" name="Platshållare för text 10">
            <a:extLst>
              <a:ext uri="{FF2B5EF4-FFF2-40B4-BE49-F238E27FC236}">
                <a16:creationId xmlns:a16="http://schemas.microsoft.com/office/drawing/2014/main" id="{FCA95EA6-EBA2-4B89-9F1A-5D25CFA56D2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538910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kort text/cita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3" y="975216"/>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377" rtl="0" eaLnBrk="1" latinLnBrk="0" hangingPunct="1">
              <a:lnSpc>
                <a:spcPct val="90000"/>
              </a:lnSpc>
              <a:spcBef>
                <a:spcPts val="1000"/>
              </a:spcBef>
              <a:buFont typeface="Arial" panose="020B0604020202020204" pitchFamily="34" charset="0"/>
              <a:buNone/>
            </a:pPr>
            <a:r>
              <a:rPr lang="sv-SE" dirty="0"/>
              <a:t>Klicka här för att lägga till större text eller citat</a:t>
            </a:r>
          </a:p>
        </p:txBody>
      </p:sp>
      <p:sp>
        <p:nvSpPr>
          <p:cNvPr id="12" name="Platshållare för text 10">
            <a:extLst>
              <a:ext uri="{FF2B5EF4-FFF2-40B4-BE49-F238E27FC236}">
                <a16:creationId xmlns:a16="http://schemas.microsoft.com/office/drawing/2014/main" id="{7CCA1380-98DD-4682-924F-9763C5A89ADD}"/>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542235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tt diagram m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E89D1-7BB3-41A9-87A8-7B04E92C5D66}"/>
              </a:ext>
            </a:extLst>
          </p:cNvPr>
          <p:cNvSpPr>
            <a:spLocks noGrp="1"/>
          </p:cNvSpPr>
          <p:nvPr>
            <p:ph type="title"/>
          </p:nvPr>
        </p:nvSpPr>
        <p:spPr>
          <a:xfrm>
            <a:off x="639763" y="232914"/>
            <a:ext cx="9878591"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17" name="Platshållare för innehåll 3">
            <a:extLst>
              <a:ext uri="{FF2B5EF4-FFF2-40B4-BE49-F238E27FC236}">
                <a16:creationId xmlns:a16="http://schemas.microsoft.com/office/drawing/2014/main" id="{1AA353D9-3D1E-4354-958F-7F322B7A457C}"/>
              </a:ext>
            </a:extLst>
          </p:cNvPr>
          <p:cNvSpPr>
            <a:spLocks noGrp="1"/>
          </p:cNvSpPr>
          <p:nvPr>
            <p:ph sz="half" idx="2" hasCustomPrompt="1"/>
          </p:nvPr>
        </p:nvSpPr>
        <p:spPr>
          <a:xfrm>
            <a:off x="639763" y="1109663"/>
            <a:ext cx="7970836" cy="4989511"/>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4" name="Platshållare för text 10">
            <a:extLst>
              <a:ext uri="{FF2B5EF4-FFF2-40B4-BE49-F238E27FC236}">
                <a16:creationId xmlns:a16="http://schemas.microsoft.com/office/drawing/2014/main" id="{63BE0F51-55C6-4DD4-BD4A-13588BB8E37E}"/>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2227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5"/>
            <a:ext cx="4295955"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3" y="706645"/>
            <a:ext cx="4295955" cy="694260"/>
          </a:xfrm>
        </p:spPr>
        <p:txBody>
          <a:bodyPr anchor="b">
            <a:normAutofit/>
          </a:bodyPr>
          <a:lstStyle>
            <a:lvl1pPr marL="0" indent="0">
              <a:buNone/>
              <a:defRPr sz="2400" b="1" cap="all" baseline="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dirty="0"/>
              <a:t>Klicka för att lägga till rubrik</a:t>
            </a:r>
          </a:p>
        </p:txBody>
      </p:sp>
      <p:sp>
        <p:nvSpPr>
          <p:cNvPr id="4" name="Platshållare för innehåll 3">
            <a:extLst>
              <a:ext uri="{FF2B5EF4-FFF2-40B4-BE49-F238E27FC236}">
                <a16:creationId xmlns:a16="http://schemas.microsoft.com/office/drawing/2014/main" id="{FDF390A6-276A-436C-9124-DA35C2985E3E}"/>
              </a:ext>
            </a:extLst>
          </p:cNvPr>
          <p:cNvSpPr>
            <a:spLocks noGrp="1"/>
          </p:cNvSpPr>
          <p:nvPr>
            <p:ph sz="half" idx="2" hasCustomPrompt="1"/>
          </p:nvPr>
        </p:nvSpPr>
        <p:spPr>
          <a:xfrm>
            <a:off x="656003" y="1668318"/>
            <a:ext cx="5052055" cy="3684588"/>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dirty="0"/>
              <a:t>Diagram</a:t>
            </a:r>
          </a:p>
        </p:txBody>
      </p:sp>
      <p:sp>
        <p:nvSpPr>
          <p:cNvPr id="6" name="Platshållare för innehåll 5">
            <a:extLst>
              <a:ext uri="{FF2B5EF4-FFF2-40B4-BE49-F238E27FC236}">
                <a16:creationId xmlns:a16="http://schemas.microsoft.com/office/drawing/2014/main" id="{2EFC2A89-1B93-4FDA-A336-1F6BDCBD9644}"/>
              </a:ext>
            </a:extLst>
          </p:cNvPr>
          <p:cNvSpPr>
            <a:spLocks noGrp="1"/>
          </p:cNvSpPr>
          <p:nvPr>
            <p:ph sz="quarter" idx="4" hasCustomPrompt="1"/>
          </p:nvPr>
        </p:nvSpPr>
        <p:spPr>
          <a:xfrm>
            <a:off x="5988414" y="1668318"/>
            <a:ext cx="5076935" cy="3684588"/>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3063921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vart rubrik, text hel bi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5" cy="1847851"/>
          </a:xfrm>
        </p:spPr>
        <p:txBody>
          <a:bodyPr>
            <a:noAutofit/>
          </a:bodyPr>
          <a:lstStyle>
            <a:lvl1pPr marL="0" indent="0">
              <a:buNone/>
              <a:defRPr lang="sv-SE" sz="2800" b="1" kern="1200" dirty="0">
                <a:solidFill>
                  <a:schemeClr val="tx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377618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1" cy="6191751"/>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50" y="666751"/>
            <a:ext cx="4000501" cy="365125"/>
          </a:xfrm>
        </p:spPr>
        <p:txBody>
          <a:bodyPr anchor="ctr"/>
          <a:lstStyle>
            <a:lvl1pPr>
              <a:defRPr sz="2000" b="1"/>
            </a:lvl1pPr>
          </a:lstStyle>
          <a:p>
            <a:r>
              <a:rPr lang="sv-SE" dirty="0"/>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9" y="1079399"/>
            <a:ext cx="4000499" cy="438151"/>
          </a:xfrm>
        </p:spPr>
        <p:txBody>
          <a:bodyPr anchor="ctr">
            <a:normAutofit/>
          </a:bodyPr>
          <a:lstStyle>
            <a:lvl1pPr marL="0" indent="0">
              <a:buNone/>
              <a:defRPr sz="2000">
                <a:latin typeface="+mj-lt"/>
              </a:defRPr>
            </a:lvl1pPr>
          </a:lstStyle>
          <a:p>
            <a:pPr lvl="0"/>
            <a:r>
              <a:rPr lang="sv-SE" dirty="0"/>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50" y="1565074"/>
            <a:ext cx="4000500" cy="438151"/>
          </a:xfrm>
        </p:spPr>
        <p:txBody>
          <a:bodyPr anchor="ctr">
            <a:normAutofit/>
          </a:bodyPr>
          <a:lstStyle>
            <a:lvl1pPr marL="0" indent="0">
              <a:buNone/>
              <a:defRPr sz="2000">
                <a:latin typeface="+mj-lt"/>
              </a:defRPr>
            </a:lvl1pPr>
          </a:lstStyle>
          <a:p>
            <a:pPr lvl="0"/>
            <a:r>
              <a:rPr lang="sv-SE" dirty="0"/>
              <a:t>Telefon:</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7" y="666749"/>
            <a:ext cx="1332000" cy="1980000"/>
          </a:xfrm>
        </p:spPr>
        <p:txBody>
          <a:bodyPr/>
          <a:lstStyle>
            <a:lvl1pPr marL="0" indent="0">
              <a:buNone/>
              <a:defRPr sz="1600"/>
            </a:lvl1pPr>
          </a:lstStyle>
          <a:p>
            <a:r>
              <a:rPr lang="sv-SE"/>
              <a:t>Klicka på ikonen för att lägga till en bild</a:t>
            </a:r>
            <a:endParaRPr lang="sv-SE" dirty="0"/>
          </a:p>
        </p:txBody>
      </p:sp>
      <p:sp>
        <p:nvSpPr>
          <p:cNvPr id="17" name="Platshållare för text 10">
            <a:extLst>
              <a:ext uri="{FF2B5EF4-FFF2-40B4-BE49-F238E27FC236}">
                <a16:creationId xmlns:a16="http://schemas.microsoft.com/office/drawing/2014/main" id="{C4CE2CA9-E51D-484D-9B4A-B9CD481601ED}"/>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104878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utsida">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1" cy="1626488"/>
          </a:xfrm>
          <a:prstGeom prst="rect">
            <a:avLst/>
          </a:prstGeom>
        </p:spPr>
      </p:pic>
      <p:sp>
        <p:nvSpPr>
          <p:cNvPr id="8" name="Rectangle 2">
            <a:extLst>
              <a:ext uri="{FF2B5EF4-FFF2-40B4-BE49-F238E27FC236}">
                <a16:creationId xmlns:a16="http://schemas.microsoft.com/office/drawing/2014/main" id="{FC1EC763-9D1F-4AB2-8F08-F8DC1B96B3F2}"/>
              </a:ext>
            </a:extLst>
          </p:cNvPr>
          <p:cNvSpPr/>
          <p:nvPr userDrawn="1"/>
        </p:nvSpPr>
        <p:spPr>
          <a:xfrm>
            <a:off x="-92467" y="-226623"/>
            <a:ext cx="12192000" cy="201402"/>
          </a:xfrm>
          <a:prstGeom prst="rect">
            <a:avLst/>
          </a:prstGeom>
        </p:spPr>
        <p:txBody>
          <a:bodyPr wrap="square">
            <a:spAutoFit/>
          </a:bodyPr>
          <a:lstStyle/>
          <a:p>
            <a:pPr>
              <a:lnSpc>
                <a:spcPts val="800"/>
              </a:lnSpc>
            </a:pPr>
            <a:r>
              <a:rPr lang="sv-SE" sz="1051" dirty="0">
                <a:latin typeface="+mn-lt"/>
              </a:rPr>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392772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cka väx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F5682BB-1F5B-4E82-9A0B-4319B54205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B877339E-F50B-4790-8773-EE8284D14B9C}"/>
              </a:ext>
            </a:extLst>
          </p:cNvPr>
          <p:cNvSpPr/>
          <p:nvPr userDrawn="1"/>
        </p:nvSpPr>
        <p:spPr>
          <a:xfrm>
            <a:off x="7800000" y="753602"/>
            <a:ext cx="1276800" cy="469919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sp>
        <p:nvSpPr>
          <p:cNvPr id="8" name="Rektangel 7">
            <a:extLst>
              <a:ext uri="{FF2B5EF4-FFF2-40B4-BE49-F238E27FC236}">
                <a16:creationId xmlns:a16="http://schemas.microsoft.com/office/drawing/2014/main" id="{D77A8C9D-35CD-4691-B669-254B82035666}"/>
              </a:ext>
            </a:extLst>
          </p:cNvPr>
          <p:cNvSpPr/>
          <p:nvPr userDrawn="1"/>
        </p:nvSpPr>
        <p:spPr>
          <a:xfrm>
            <a:off x="9076800" y="753602"/>
            <a:ext cx="1233600" cy="469919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sp>
        <p:nvSpPr>
          <p:cNvPr id="9" name="Rektangel 8">
            <a:extLst>
              <a:ext uri="{FF2B5EF4-FFF2-40B4-BE49-F238E27FC236}">
                <a16:creationId xmlns:a16="http://schemas.microsoft.com/office/drawing/2014/main" id="{86150DAE-8E2A-44D4-90BB-679D1DAF753B}"/>
              </a:ext>
            </a:extLst>
          </p:cNvPr>
          <p:cNvSpPr/>
          <p:nvPr userDrawn="1"/>
        </p:nvSpPr>
        <p:spPr>
          <a:xfrm>
            <a:off x="10310400" y="757430"/>
            <a:ext cx="1243200" cy="469919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pic>
        <p:nvPicPr>
          <p:cNvPr id="10" name="Bildobjekt 9">
            <a:extLst>
              <a:ext uri="{FF2B5EF4-FFF2-40B4-BE49-F238E27FC236}">
                <a16:creationId xmlns:a16="http://schemas.microsoft.com/office/drawing/2014/main" id="{3A53EAC0-CB73-43CD-8606-752594EDE96D}"/>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012800" y="595200"/>
            <a:ext cx="4588800" cy="5150400"/>
          </a:xfrm>
          <a:prstGeom prst="rect">
            <a:avLst/>
          </a:prstGeom>
        </p:spPr>
      </p:pic>
      <p:sp>
        <p:nvSpPr>
          <p:cNvPr id="11" name="object 4">
            <a:extLst>
              <a:ext uri="{FF2B5EF4-FFF2-40B4-BE49-F238E27FC236}">
                <a16:creationId xmlns:a16="http://schemas.microsoft.com/office/drawing/2014/main" id="{64AA828F-16A8-48A4-B990-70C21B0549BC}"/>
              </a:ext>
            </a:extLst>
          </p:cNvPr>
          <p:cNvSpPr txBox="1">
            <a:spLocks/>
          </p:cNvSpPr>
          <p:nvPr userDrawn="1"/>
        </p:nvSpPr>
        <p:spPr>
          <a:xfrm>
            <a:off x="657203" y="402754"/>
            <a:ext cx="10158535" cy="1530333"/>
          </a:xfrm>
          <a:prstGeom prst="rect">
            <a:avLst/>
          </a:prstGeom>
          <a:effectLst>
            <a:outerShdw blurRad="254000" dist="76200" dir="2700000" algn="tl" rotWithShape="0">
              <a:prstClr val="black">
                <a:alpha val="20000"/>
              </a:prstClr>
            </a:outerShdw>
          </a:effectLst>
        </p:spPr>
        <p:txBody>
          <a:bodyPr vert="horz" wrap="square" lIns="0" tIns="16933" rIns="0" bIns="0" rtlCol="0">
            <a:spAutoFit/>
          </a:bodyPr>
          <a:lstStyle>
            <a:lvl1pPr>
              <a:defRPr>
                <a:latin typeface="+mj-lt"/>
                <a:ea typeface="+mj-ea"/>
                <a:cs typeface="+mj-cs"/>
              </a:defRPr>
            </a:lvl1pPr>
          </a:lstStyle>
          <a:p>
            <a:pPr marL="16933">
              <a:lnSpc>
                <a:spcPts val="5867"/>
              </a:lnSpc>
              <a:spcBef>
                <a:spcPts val="133"/>
              </a:spcBef>
              <a:tabLst>
                <a:tab pos="4691992" algn="l"/>
              </a:tabLst>
            </a:pPr>
            <a:r>
              <a:rPr lang="sv-SE" sz="5600" kern="0" cap="all" dirty="0">
                <a:solidFill>
                  <a:srgbClr val="FFFFFF"/>
                </a:solidFill>
                <a:latin typeface="Gill Sans MT" charset="0"/>
                <a:ea typeface="Gill Sans MT" charset="0"/>
                <a:cs typeface="Gill Sans MT" charset="0"/>
              </a:rPr>
              <a:t>Nacka växer </a:t>
            </a:r>
            <a:br>
              <a:rPr lang="sv-SE" sz="5600" kern="0" cap="all" dirty="0">
                <a:solidFill>
                  <a:srgbClr val="FFFFFF"/>
                </a:solidFill>
                <a:latin typeface="Gill Sans MT" charset="0"/>
                <a:ea typeface="Gill Sans MT" charset="0"/>
                <a:cs typeface="Gill Sans MT" charset="0"/>
              </a:rPr>
            </a:br>
            <a:r>
              <a:rPr lang="sv-SE" sz="5600" b="1" kern="0" cap="all" dirty="0">
                <a:solidFill>
                  <a:srgbClr val="FFFFFF"/>
                </a:solidFill>
                <a:latin typeface="Gill Sans MT" charset="0"/>
                <a:ea typeface="Gill Sans MT" charset="0"/>
                <a:cs typeface="Gill Sans MT" charset="0"/>
              </a:rPr>
              <a:t>för fler</a:t>
            </a:r>
          </a:p>
        </p:txBody>
      </p:sp>
      <p:pic>
        <p:nvPicPr>
          <p:cNvPr id="12" name="Bildobjekt 6">
            <a:extLst>
              <a:ext uri="{FF2B5EF4-FFF2-40B4-BE49-F238E27FC236}">
                <a16:creationId xmlns:a16="http://schemas.microsoft.com/office/drawing/2014/main" id="{E0EA7FC3-EDCC-43D6-BEE9-A8FC85DA93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685496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dirty="0"/>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p:nvPr>
        </p:nvSpPr>
        <p:spPr>
          <a:xfrm>
            <a:off x="639792" y="3817333"/>
            <a:ext cx="10212693" cy="919767"/>
          </a:xfrm>
        </p:spPr>
        <p:txBody>
          <a:bodyPr>
            <a:noAutofit/>
          </a:bodyPr>
          <a:lstStyle>
            <a:lvl1pPr marL="0" indent="0">
              <a:buNone/>
              <a:defRPr lang="sv-SE" sz="28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3" name="Platshållare för text 10">
            <a:extLst>
              <a:ext uri="{FF2B5EF4-FFF2-40B4-BE49-F238E27FC236}">
                <a16:creationId xmlns:a16="http://schemas.microsoft.com/office/drawing/2014/main" id="{F8826437-AE9A-4317-B696-807004AC2429}"/>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227737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p:nvPr>
        </p:nvSpPr>
        <p:spPr>
          <a:xfrm>
            <a:off x="6150194" y="-2"/>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p:nvPr>
        </p:nvSpPr>
        <p:spPr>
          <a:xfrm>
            <a:off x="6144001" y="3477610"/>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endParaRPr lang="sv-SE" dirty="0"/>
          </a:p>
        </p:txBody>
      </p:sp>
      <p:sp>
        <p:nvSpPr>
          <p:cNvPr id="14" name="Platshållare för text 10">
            <a:extLst>
              <a:ext uri="{FF2B5EF4-FFF2-40B4-BE49-F238E27FC236}">
                <a16:creationId xmlns:a16="http://schemas.microsoft.com/office/drawing/2014/main" id="{79CABC5E-6DCC-42D4-B6BB-3C7398A9A461}"/>
              </a:ext>
            </a:extLst>
          </p:cNvPr>
          <p:cNvSpPr>
            <a:spLocks noGrp="1"/>
          </p:cNvSpPr>
          <p:nvPr>
            <p:ph type="body" sz="quarter" idx="19"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541684188"/>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chemeClr val="bg2"/>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4" cy="1847851"/>
          </a:xfrm>
        </p:spPr>
        <p:txBody>
          <a:bodyPr>
            <a:noAutofit/>
          </a:bodyPr>
          <a:lstStyle>
            <a:lvl1pPr marL="0" inden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2" name="Platshållare för text 10">
            <a:extLst>
              <a:ext uri="{FF2B5EF4-FFF2-40B4-BE49-F238E27FC236}">
                <a16:creationId xmlns:a16="http://schemas.microsoft.com/office/drawing/2014/main" id="{664829BD-244B-4098-B11D-59EC94F36A89}"/>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852834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2050" y="882652"/>
            <a:ext cx="4809950" cy="5979160"/>
          </a:xfrm>
          <a:prstGeom prst="rect">
            <a:avLst/>
          </a:prstGeom>
        </p:spPr>
      </p:pic>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4" name="Platshållare för text 10">
            <a:extLst>
              <a:ext uri="{FF2B5EF4-FFF2-40B4-BE49-F238E27FC236}">
                <a16:creationId xmlns:a16="http://schemas.microsoft.com/office/drawing/2014/main" id="{C347EDAC-96C1-4197-BCC9-2DC4DED34E99}"/>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267552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5" name="Platshållare för text 10">
            <a:extLst>
              <a:ext uri="{FF2B5EF4-FFF2-40B4-BE49-F238E27FC236}">
                <a16:creationId xmlns:a16="http://schemas.microsoft.com/office/drawing/2014/main" id="{51623D96-0BE0-4BC8-B64F-4CA833173FFE}"/>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14414868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3" name="Platshållare för text 10">
            <a:extLst>
              <a:ext uri="{FF2B5EF4-FFF2-40B4-BE49-F238E27FC236}">
                <a16:creationId xmlns:a16="http://schemas.microsoft.com/office/drawing/2014/main" id="{721BD96D-FBDD-45F8-B372-357AE1E91F35}"/>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2692927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1" name="Platshållare för text 10">
            <a:extLst>
              <a:ext uri="{FF2B5EF4-FFF2-40B4-BE49-F238E27FC236}">
                <a16:creationId xmlns:a16="http://schemas.microsoft.com/office/drawing/2014/main" id="{7EFCFC41-F510-45CA-9DBA-43D67F346A41}"/>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1532393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5" name="Platshållare för text 10">
            <a:extLst>
              <a:ext uri="{FF2B5EF4-FFF2-40B4-BE49-F238E27FC236}">
                <a16:creationId xmlns:a16="http://schemas.microsoft.com/office/drawing/2014/main" id="{086CE881-5E47-42CC-8381-53E1A0DC9FA6}"/>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5064051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0"/>
            <a:ext cx="12209246" cy="688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1" name="Platshållare för text 10">
            <a:extLst>
              <a:ext uri="{FF2B5EF4-FFF2-40B4-BE49-F238E27FC236}">
                <a16:creationId xmlns:a16="http://schemas.microsoft.com/office/drawing/2014/main" id="{69855DE3-7E22-4ABF-A5FA-955883CFCB3C}"/>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042572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0" name="Platshållare för text 10">
            <a:extLst>
              <a:ext uri="{FF2B5EF4-FFF2-40B4-BE49-F238E27FC236}">
                <a16:creationId xmlns:a16="http://schemas.microsoft.com/office/drawing/2014/main" id="{DFEF7BFE-63E7-4169-B7D5-F77EE2BD0395}"/>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58062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öretagsklima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E15373E-F29D-4D3A-B726-FBAEA1344D4B}"/>
              </a:ext>
            </a:extLst>
          </p:cNvPr>
          <p:cNvSpPr/>
          <p:nvPr userDrawn="1"/>
        </p:nvSpPr>
        <p:spPr>
          <a:xfrm>
            <a:off x="0" y="0"/>
            <a:ext cx="12192000" cy="6859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2A6651BB-9210-4A61-94DB-7DDF216FDCF4}"/>
              </a:ext>
            </a:extLst>
          </p:cNvPr>
          <p:cNvSpPr txBox="1"/>
          <p:nvPr userDrawn="1"/>
        </p:nvSpPr>
        <p:spPr>
          <a:xfrm>
            <a:off x="657203" y="2256247"/>
            <a:ext cx="4240407" cy="2869161"/>
          </a:xfrm>
          <a:prstGeom prst="rect">
            <a:avLst/>
          </a:prstGeom>
          <a:effectLst>
            <a:outerShdw blurRad="254000" dist="38100" dir="2700000" algn="tl" rotWithShape="0">
              <a:prstClr val="black">
                <a:alpha val="80000"/>
              </a:prstClr>
            </a:outerShdw>
          </a:effectLst>
        </p:spPr>
        <p:txBody>
          <a:bodyPr vert="horz" wrap="square" lIns="0" tIns="98213" rIns="0" bIns="0" rtlCol="0">
            <a:spAutoFit/>
          </a:bodyPr>
          <a:lstStyle/>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3 nya företag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startas i Nacka</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varje dag.</a:t>
            </a:r>
            <a:endParaRPr lang="sv-SE" sz="2800" b="1" dirty="0">
              <a:latin typeface="Gill Sans MT" charset="0"/>
              <a:ea typeface="Gill Sans MT" charset="0"/>
              <a:cs typeface="Gill Sans MT" charset="0"/>
            </a:endParaRPr>
          </a:p>
          <a:p>
            <a:pPr marL="16933" marR="56724">
              <a:lnSpc>
                <a:spcPts val="800"/>
              </a:lnSpc>
              <a:spcBef>
                <a:spcPts val="773"/>
              </a:spcBef>
            </a:pPr>
            <a:endParaRPr lang="sv-SE" sz="2800"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80% av dem som äger och driver företag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i Nacka bor här.</a:t>
            </a:r>
            <a:endParaRPr sz="2800" b="1" dirty="0">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855C37A9-6B56-4C35-91D2-97185CA93E49}"/>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40000"/>
              </a:prstClr>
            </a:outerShdw>
          </a:effectLst>
        </p:spPr>
        <p:txBody>
          <a:bodyPr vert="horz" wrap="square" lIns="0" tIns="16933" rIns="0" bIns="0" rtlCol="0">
            <a:spAutoFit/>
          </a:bodyPr>
          <a:lstStyle>
            <a:lvl1pPr>
              <a:defRPr>
                <a:latin typeface="+mj-lt"/>
                <a:ea typeface="+mj-ea"/>
                <a:cs typeface="+mj-cs"/>
              </a:defRPr>
            </a:lvl1pPr>
          </a:lstStyle>
          <a:p>
            <a:r>
              <a:rPr lang="sv-SE" sz="5600" b="0" dirty="0">
                <a:solidFill>
                  <a:schemeClr val="bg1"/>
                </a:solidFill>
                <a:latin typeface="Gill Sans MT" charset="0"/>
                <a:ea typeface="Gill Sans MT" charset="0"/>
                <a:cs typeface="Gill Sans MT" charset="0"/>
              </a:rPr>
              <a:t>NACKA LOCKAR </a:t>
            </a:r>
            <a:r>
              <a:rPr lang="sv-SE" sz="5600" b="1" dirty="0">
                <a:solidFill>
                  <a:schemeClr val="bg1"/>
                </a:solidFill>
                <a:latin typeface="Gill Sans MT" charset="0"/>
                <a:ea typeface="Gill Sans MT" charset="0"/>
                <a:cs typeface="Gill Sans MT" charset="0"/>
              </a:rPr>
              <a:t>NYA FÖRETAG</a:t>
            </a:r>
          </a:p>
        </p:txBody>
      </p:sp>
      <p:pic>
        <p:nvPicPr>
          <p:cNvPr id="9" name="Bildobjekt 6">
            <a:extLst>
              <a:ext uri="{FF2B5EF4-FFF2-40B4-BE49-F238E27FC236}">
                <a16:creationId xmlns:a16="http://schemas.microsoft.com/office/drawing/2014/main" id="{7CD85AE5-5CFF-44D0-A290-86DFE53AFE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9026759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3350" y="-57531"/>
            <a:ext cx="12325350" cy="694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8" name="Platshållare för text 10">
            <a:extLst>
              <a:ext uri="{FF2B5EF4-FFF2-40B4-BE49-F238E27FC236}">
                <a16:creationId xmlns:a16="http://schemas.microsoft.com/office/drawing/2014/main" id="{8BF8537A-4E77-4766-A1DC-8BB66CFD6A5B}"/>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053512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p:nvPr>
        </p:nvSpPr>
        <p:spPr>
          <a:xfrm>
            <a:off x="6150194" y="0"/>
            <a:ext cx="6048000" cy="6858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1" name="Platshållare för text 10">
            <a:extLst>
              <a:ext uri="{FF2B5EF4-FFF2-40B4-BE49-F238E27FC236}">
                <a16:creationId xmlns:a16="http://schemas.microsoft.com/office/drawing/2014/main" id="{A065E4CF-9FA7-4B21-A6DB-B73B00192A60}"/>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6004397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p:nvPr>
        </p:nvSpPr>
        <p:spPr>
          <a:xfrm>
            <a:off x="6150194" y="-2381"/>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p:nvPr>
        </p:nvSpPr>
        <p:spPr>
          <a:xfrm>
            <a:off x="6144001" y="3479991"/>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2" name="Platshållare för text 10">
            <a:extLst>
              <a:ext uri="{FF2B5EF4-FFF2-40B4-BE49-F238E27FC236}">
                <a16:creationId xmlns:a16="http://schemas.microsoft.com/office/drawing/2014/main" id="{433BD1FA-ABD8-4829-8258-695C1D5DABEA}"/>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2701026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p:nvPr>
        </p:nvSpPr>
        <p:spPr>
          <a:xfrm>
            <a:off x="6151144" y="0"/>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p:nvPr>
        </p:nvSpPr>
        <p:spPr>
          <a:xfrm>
            <a:off x="6151144" y="3482372"/>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p:nvPr>
        </p:nvSpPr>
        <p:spPr>
          <a:xfrm>
            <a:off x="1" y="0"/>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p:nvPr>
        </p:nvSpPr>
        <p:spPr>
          <a:xfrm>
            <a:off x="1" y="3482372"/>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2" name="Platshållare för text 3">
            <a:extLst>
              <a:ext uri="{FF2B5EF4-FFF2-40B4-BE49-F238E27FC236}">
                <a16:creationId xmlns:a16="http://schemas.microsoft.com/office/drawing/2014/main" id="{16C61011-8EF7-4F20-B60B-3DE7DF16D60F}"/>
              </a:ext>
            </a:extLst>
          </p:cNvPr>
          <p:cNvSpPr>
            <a:spLocks noGrp="1"/>
          </p:cNvSpPr>
          <p:nvPr>
            <p:ph type="body" sz="quarter" idx="20" hasCustomPrompt="1"/>
          </p:nvPr>
        </p:nvSpPr>
        <p:spPr>
          <a:xfrm>
            <a:off x="9796464" y="5946776"/>
            <a:ext cx="2026674" cy="658813"/>
          </a:xfrm>
        </p:spPr>
        <p:txBody>
          <a:bodyPr/>
          <a:lstStyle>
            <a:lvl1pPr marL="0" indent="0">
              <a:buNone/>
              <a:defRPr/>
            </a:lvl1pPr>
          </a:lstStyle>
          <a:p>
            <a:pPr lvl="0"/>
            <a:r>
              <a:rPr lang="sv-SE" dirty="0"/>
              <a:t> </a:t>
            </a:r>
          </a:p>
        </p:txBody>
      </p:sp>
      <p:sp>
        <p:nvSpPr>
          <p:cNvPr id="20" name="Platshållare för text 10">
            <a:extLst>
              <a:ext uri="{FF2B5EF4-FFF2-40B4-BE49-F238E27FC236}">
                <a16:creationId xmlns:a16="http://schemas.microsoft.com/office/drawing/2014/main" id="{FCA95EA6-EBA2-4B89-9F1A-5D25CFA56D29}"/>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0751578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ild, kort text/citat">
    <p:bg>
      <p:bgPr>
        <a:solidFill>
          <a:schemeClr val="bg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2" y="500400"/>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sv-SE" dirty="0"/>
              <a:t>Klicka här för att lägga till större text eller citat</a:t>
            </a:r>
          </a:p>
        </p:txBody>
      </p:sp>
      <p:sp>
        <p:nvSpPr>
          <p:cNvPr id="12" name="Platshållare för text 10">
            <a:extLst>
              <a:ext uri="{FF2B5EF4-FFF2-40B4-BE49-F238E27FC236}">
                <a16:creationId xmlns:a16="http://schemas.microsoft.com/office/drawing/2014/main" id="{7CCA1380-98DD-4682-924F-9763C5A89ADD}"/>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725259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Ett diagram m rubrik">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E89D1-7BB3-41A9-87A8-7B04E92C5D66}"/>
              </a:ext>
            </a:extLst>
          </p:cNvPr>
          <p:cNvSpPr>
            <a:spLocks noGrp="1"/>
          </p:cNvSpPr>
          <p:nvPr>
            <p:ph type="title"/>
          </p:nvPr>
        </p:nvSpPr>
        <p:spPr>
          <a:xfrm>
            <a:off x="639763" y="232913"/>
            <a:ext cx="9878590"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17" name="Platshållare för innehåll 3">
            <a:extLst>
              <a:ext uri="{FF2B5EF4-FFF2-40B4-BE49-F238E27FC236}">
                <a16:creationId xmlns:a16="http://schemas.microsoft.com/office/drawing/2014/main" id="{1AA353D9-3D1E-4354-958F-7F322B7A457C}"/>
              </a:ext>
            </a:extLst>
          </p:cNvPr>
          <p:cNvSpPr>
            <a:spLocks noGrp="1"/>
          </p:cNvSpPr>
          <p:nvPr>
            <p:ph sz="half" idx="2" hasCustomPrompt="1"/>
          </p:nvPr>
        </p:nvSpPr>
        <p:spPr>
          <a:xfrm>
            <a:off x="639763" y="1109662"/>
            <a:ext cx="7970836" cy="4989511"/>
          </a:xfrm>
        </p:spPr>
        <p:txBody>
          <a:bodyPr/>
          <a:lstStyle>
            <a:lvl1pPr marL="0" indent="0">
              <a:buNone/>
              <a:defRPr sz="1600"/>
            </a:lvl1pPr>
            <a:lvl2pPr marL="671400" indent="0">
              <a:buNone/>
              <a:defRPr/>
            </a:lvl2pPr>
            <a:lvl3pPr marL="1031400" indent="0">
              <a:buNone/>
              <a:defRPr/>
            </a:lvl3pPr>
            <a:lvl4pPr marL="1391400" indent="0">
              <a:buNone/>
              <a:defRPr/>
            </a:lvl4pPr>
            <a:lvl5pPr marL="1828800" indent="0">
              <a:buNone/>
              <a:defRPr/>
            </a:lvl5pPr>
          </a:lstStyle>
          <a:p>
            <a:pPr lvl="0"/>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4" name="Platshållare för text 10">
            <a:extLst>
              <a:ext uri="{FF2B5EF4-FFF2-40B4-BE49-F238E27FC236}">
                <a16:creationId xmlns:a16="http://schemas.microsoft.com/office/drawing/2014/main" id="{63BE0F51-55C6-4DD4-BD4A-13588BB8E37E}"/>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43503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4"/>
            <a:ext cx="4295954"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4" y="706644"/>
            <a:ext cx="4295954" cy="694260"/>
          </a:xfrm>
        </p:spPr>
        <p:txBody>
          <a:bodyPr anchor="b">
            <a:normAutofit/>
          </a:bodyPr>
          <a:lstStyle>
            <a:lvl1pPr marL="0" indent="0">
              <a:buNone/>
              <a:defRPr sz="24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för att lägga till rubrik</a:t>
            </a:r>
          </a:p>
        </p:txBody>
      </p:sp>
      <p:sp>
        <p:nvSpPr>
          <p:cNvPr id="4" name="Platshållare för innehåll 3">
            <a:extLst>
              <a:ext uri="{FF2B5EF4-FFF2-40B4-BE49-F238E27FC236}">
                <a16:creationId xmlns:a16="http://schemas.microsoft.com/office/drawing/2014/main" id="{FDF390A6-276A-436C-9124-DA35C2985E3E}"/>
              </a:ext>
            </a:extLst>
          </p:cNvPr>
          <p:cNvSpPr>
            <a:spLocks noGrp="1"/>
          </p:cNvSpPr>
          <p:nvPr>
            <p:ph sz="half" idx="2" hasCustomPrompt="1"/>
          </p:nvPr>
        </p:nvSpPr>
        <p:spPr>
          <a:xfrm>
            <a:off x="656003" y="1668317"/>
            <a:ext cx="5052054" cy="3684588"/>
          </a:xfrm>
        </p:spPr>
        <p:txBody>
          <a:bodyPr/>
          <a:lstStyle>
            <a:lvl1pPr marL="0" indent="0">
              <a:buNone/>
              <a:defRPr sz="1600"/>
            </a:lvl1pPr>
            <a:lvl2pPr marL="671400" indent="0">
              <a:buNone/>
              <a:defRPr/>
            </a:lvl2pPr>
            <a:lvl3pPr marL="1031400" indent="0">
              <a:buNone/>
              <a:defRPr/>
            </a:lvl3pPr>
            <a:lvl4pPr marL="1391400" indent="0">
              <a:buNone/>
              <a:defRPr/>
            </a:lvl4pPr>
            <a:lvl5pPr marL="1828800" indent="0">
              <a:buNone/>
              <a:defRPr/>
            </a:lvl5pPr>
          </a:lstStyle>
          <a:p>
            <a:pPr lvl="0"/>
            <a:r>
              <a:rPr lang="sv-SE" dirty="0"/>
              <a:t>Diagram</a:t>
            </a:r>
          </a:p>
        </p:txBody>
      </p:sp>
      <p:sp>
        <p:nvSpPr>
          <p:cNvPr id="6" name="Platshållare för innehåll 5">
            <a:extLst>
              <a:ext uri="{FF2B5EF4-FFF2-40B4-BE49-F238E27FC236}">
                <a16:creationId xmlns:a16="http://schemas.microsoft.com/office/drawing/2014/main" id="{2EFC2A89-1B93-4FDA-A336-1F6BDCBD9644}"/>
              </a:ext>
            </a:extLst>
          </p:cNvPr>
          <p:cNvSpPr>
            <a:spLocks noGrp="1"/>
          </p:cNvSpPr>
          <p:nvPr>
            <p:ph sz="quarter" idx="4" hasCustomPrompt="1"/>
          </p:nvPr>
        </p:nvSpPr>
        <p:spPr>
          <a:xfrm>
            <a:off x="5988414" y="1668317"/>
            <a:ext cx="5076934" cy="3684588"/>
          </a:xfrm>
        </p:spPr>
        <p:txBody>
          <a:bodyPr/>
          <a:lstStyle>
            <a:lvl1pPr marL="0" indent="0">
              <a:buNone/>
              <a:defRPr sz="1600"/>
            </a:lvl1pPr>
            <a:lvl2pPr marL="671400" indent="0">
              <a:buNone/>
              <a:defRPr/>
            </a:lvl2pPr>
            <a:lvl3pPr marL="1031400" indent="0">
              <a:buNone/>
              <a:defRPr/>
            </a:lvl3pPr>
            <a:lvl4pPr marL="1391400" indent="0">
              <a:buNone/>
              <a:defRPr/>
            </a:lvl4pPr>
            <a:lvl5pPr marL="1828800" indent="0">
              <a:buNone/>
              <a:defRPr/>
            </a:lvl5pPr>
          </a:lstStyle>
          <a:p>
            <a:pPr lvl="0"/>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1291447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bild">
    <p:bg>
      <p:bgPr>
        <a:solidFill>
          <a:schemeClr val="bg2"/>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4" cy="1847851"/>
          </a:xfrm>
        </p:spPr>
        <p:txBody>
          <a:bodyPr>
            <a:noAutofit/>
          </a:bodyPr>
          <a:lstStyle>
            <a:lvl1pPr marL="0" indent="0">
              <a:buNone/>
              <a:defRPr lang="sv-SE" sz="2800" b="1" kern="1200" dirty="0">
                <a:solidFill>
                  <a:schemeClr val="tx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Tree>
    <p:extLst>
      <p:ext uri="{BB962C8B-B14F-4D97-AF65-F5344CB8AC3E}">
        <p14:creationId xmlns:p14="http://schemas.microsoft.com/office/powerpoint/2010/main" val="33414002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a:t>20xx-xx-xx</a:t>
            </a:r>
            <a:endParaRPr lang="sv-SE" dirty="0"/>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dirty="0"/>
          </a:p>
        </p:txBody>
      </p:sp>
    </p:spTree>
    <p:extLst>
      <p:ext uri="{BB962C8B-B14F-4D97-AF65-F5344CB8AC3E}">
        <p14:creationId xmlns:p14="http://schemas.microsoft.com/office/powerpoint/2010/main" val="42137438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dirty="0"/>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dirty="0"/>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dirty="0"/>
              <a:t>Telefon:</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endParaRPr lang="sv-SE" dirty="0"/>
          </a:p>
        </p:txBody>
      </p:sp>
      <p:sp>
        <p:nvSpPr>
          <p:cNvPr id="17" name="Platshållare för text 10">
            <a:extLst>
              <a:ext uri="{FF2B5EF4-FFF2-40B4-BE49-F238E27FC236}">
                <a16:creationId xmlns:a16="http://schemas.microsoft.com/office/drawing/2014/main" id="{C4CE2CA9-E51D-484D-9B4A-B9CD481601ED}"/>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914849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ndval">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B1F1580-4AF6-48ED-881A-188F3E7EAB2D}"/>
              </a:ext>
            </a:extLst>
          </p:cNvPr>
          <p:cNvSpPr/>
          <p:nvPr userDrawn="1"/>
        </p:nvSpPr>
        <p:spPr>
          <a:xfrm>
            <a:off x="0" y="0"/>
            <a:ext cx="12192000" cy="6859200"/>
          </a:xfrm>
          <a:prstGeom prst="rect">
            <a:avLst/>
          </a:prstGeom>
          <a: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036FA116-9CD1-4A61-9474-EEAC9AD88E35}"/>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40000"/>
              </a:prstClr>
            </a:outerShdw>
          </a:effectLst>
        </p:spPr>
        <p:txBody>
          <a:bodyPr vert="horz" wrap="square" lIns="0" tIns="16933" rIns="0" bIns="0" rtlCol="0">
            <a:spAutoFit/>
          </a:bodyPr>
          <a:lstStyle>
            <a:lvl1pPr>
              <a:defRPr>
                <a:latin typeface="+mj-lt"/>
                <a:ea typeface="+mj-ea"/>
                <a:cs typeface="+mj-cs"/>
              </a:defRPr>
            </a:lvl1pPr>
          </a:lstStyle>
          <a:p>
            <a:r>
              <a:rPr lang="sv-SE" sz="5600" b="1" dirty="0">
                <a:solidFill>
                  <a:schemeClr val="bg1"/>
                </a:solidFill>
                <a:latin typeface="Gill Sans MT" charset="0"/>
                <a:ea typeface="Gill Sans MT" charset="0"/>
                <a:cs typeface="Gill Sans MT" charset="0"/>
              </a:rPr>
              <a:t>VALFRIHET</a:t>
            </a:r>
            <a:r>
              <a:rPr lang="sv-SE" sz="5600" dirty="0">
                <a:solidFill>
                  <a:schemeClr val="bg1"/>
                </a:solidFill>
                <a:latin typeface="Gill Sans MT" charset="0"/>
                <a:ea typeface="Gill Sans MT" charset="0"/>
                <a:cs typeface="Gill Sans MT" charset="0"/>
              </a:rPr>
              <a:t> OCH KVALITET</a:t>
            </a:r>
            <a:endParaRPr lang="sv-SE" sz="5600" b="1" dirty="0">
              <a:solidFill>
                <a:schemeClr val="bg1"/>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BAF98C58-8FDD-46D8-8FEC-E19D19F6906C}"/>
              </a:ext>
            </a:extLst>
          </p:cNvPr>
          <p:cNvSpPr txBox="1"/>
          <p:nvPr userDrawn="1"/>
        </p:nvSpPr>
        <p:spPr>
          <a:xfrm>
            <a:off x="710399" y="3733802"/>
            <a:ext cx="5443753" cy="2663977"/>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lvl="0" indent="0" algn="l" defTabSz="914377" rtl="0" eaLnBrk="1" fontAlgn="auto" latinLnBrk="0" hangingPunct="1">
              <a:lnSpc>
                <a:spcPts val="3200"/>
              </a:lnSpc>
              <a:spcBef>
                <a:spcPts val="773"/>
              </a:spcBef>
              <a:spcAft>
                <a:spcPts val="0"/>
              </a:spcAft>
              <a:buClrTx/>
              <a:buSzTx/>
              <a:buFontTx/>
              <a:buNone/>
              <a:tabLst/>
              <a:defRPr/>
            </a:pPr>
            <a:r>
              <a:rPr lang="sv-SE" sz="2800" b="1" dirty="0">
                <a:solidFill>
                  <a:schemeClr val="bg1"/>
                </a:solidFill>
              </a:rPr>
              <a:t>Nackas drygt 100 000 invånare </a:t>
            </a:r>
            <a:br>
              <a:rPr lang="sv-SE" sz="2800" b="1" dirty="0">
                <a:solidFill>
                  <a:schemeClr val="bg1"/>
                </a:solidFill>
              </a:rPr>
            </a:br>
            <a:r>
              <a:rPr lang="sv-SE" sz="2800" b="1" dirty="0">
                <a:solidFill>
                  <a:schemeClr val="bg1"/>
                </a:solidFill>
              </a:rPr>
              <a:t>har i dag möjlighet att göra kundval inom 17 områden </a:t>
            </a:r>
            <a:br>
              <a:rPr lang="sv-SE" sz="2800" b="1" dirty="0">
                <a:solidFill>
                  <a:schemeClr val="bg1"/>
                </a:solidFill>
              </a:rPr>
            </a:br>
            <a:r>
              <a:rPr lang="sv-SE" sz="2800" b="1" dirty="0">
                <a:solidFill>
                  <a:schemeClr val="bg1"/>
                </a:solidFill>
              </a:rPr>
              <a:t>där det finns runt 450 olika anordnare att välja mellan.</a:t>
            </a:r>
          </a:p>
          <a:p>
            <a:pPr marL="16933" marR="56724">
              <a:lnSpc>
                <a:spcPts val="3200"/>
              </a:lnSpc>
              <a:spcBef>
                <a:spcPts val="773"/>
              </a:spcBef>
            </a:pPr>
            <a:endParaRPr lang="sv-SE" sz="2800" b="1" spc="-7" dirty="0">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5561CC1A-9D96-4BE5-A556-81C89DD921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596251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0" cy="1626488"/>
          </a:xfrm>
          <a:prstGeom prst="rect">
            <a:avLst/>
          </a:prstGeom>
        </p:spPr>
      </p:pic>
      <p:sp>
        <p:nvSpPr>
          <p:cNvPr id="8" name="Rectangle 2">
            <a:extLst>
              <a:ext uri="{FF2B5EF4-FFF2-40B4-BE49-F238E27FC236}">
                <a16:creationId xmlns:a16="http://schemas.microsoft.com/office/drawing/2014/main" id="{FC1EC763-9D1F-4AB2-8F08-F8DC1B96B3F2}"/>
              </a:ext>
            </a:extLst>
          </p:cNvPr>
          <p:cNvSpPr/>
          <p:nvPr userDrawn="1"/>
        </p:nvSpPr>
        <p:spPr>
          <a:xfrm>
            <a:off x="-92466" y="-226622"/>
            <a:ext cx="12192000" cy="201402"/>
          </a:xfrm>
          <a:prstGeom prst="rect">
            <a:avLst/>
          </a:prstGeom>
        </p:spPr>
        <p:txBody>
          <a:bodyPr wrap="square">
            <a:spAutoFit/>
          </a:bodyPr>
          <a:lstStyle/>
          <a:p>
            <a:pPr>
              <a:lnSpc>
                <a:spcPts val="800"/>
              </a:lnSpc>
            </a:pPr>
            <a:r>
              <a:rPr lang="sv-SE" sz="1050" dirty="0">
                <a:latin typeface="+mn-lt"/>
              </a:rPr>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34822582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dirty="0"/>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p:nvPr>
        </p:nvSpPr>
        <p:spPr>
          <a:xfrm>
            <a:off x="639792" y="3817333"/>
            <a:ext cx="10212693" cy="919767"/>
          </a:xfrm>
        </p:spPr>
        <p:txBody>
          <a:bodyPr>
            <a:noAutofit/>
          </a:bodyPr>
          <a:lstStyle>
            <a:lvl1pPr marL="0" indent="0">
              <a:buNone/>
              <a:defRPr lang="sv-SE" sz="28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3" name="Platshållare för text 10">
            <a:extLst>
              <a:ext uri="{FF2B5EF4-FFF2-40B4-BE49-F238E27FC236}">
                <a16:creationId xmlns:a16="http://schemas.microsoft.com/office/drawing/2014/main" id="{F8826437-AE9A-4317-B696-807004AC2429}"/>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909869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p:nvPr>
        </p:nvSpPr>
        <p:spPr>
          <a:xfrm>
            <a:off x="6150194" y="-2"/>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p:nvPr>
        </p:nvSpPr>
        <p:spPr>
          <a:xfrm>
            <a:off x="6144001" y="3477610"/>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endParaRPr lang="sv-SE" dirty="0"/>
          </a:p>
        </p:txBody>
      </p:sp>
      <p:sp>
        <p:nvSpPr>
          <p:cNvPr id="14" name="Platshållare för text 10">
            <a:extLst>
              <a:ext uri="{FF2B5EF4-FFF2-40B4-BE49-F238E27FC236}">
                <a16:creationId xmlns:a16="http://schemas.microsoft.com/office/drawing/2014/main" id="{79CABC5E-6DCC-42D4-B6BB-3C7398A9A461}"/>
              </a:ext>
            </a:extLst>
          </p:cNvPr>
          <p:cNvSpPr>
            <a:spLocks noGrp="1"/>
          </p:cNvSpPr>
          <p:nvPr>
            <p:ph type="body" sz="quarter" idx="19"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282675627"/>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chemeClr val="bg2"/>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4" cy="1847851"/>
          </a:xfrm>
        </p:spPr>
        <p:txBody>
          <a:bodyPr>
            <a:noAutofit/>
          </a:bodyPr>
          <a:lstStyle>
            <a:lvl1pPr marL="0" inden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2" name="Platshållare för text 10">
            <a:extLst>
              <a:ext uri="{FF2B5EF4-FFF2-40B4-BE49-F238E27FC236}">
                <a16:creationId xmlns:a16="http://schemas.microsoft.com/office/drawing/2014/main" id="{664829BD-244B-4098-B11D-59EC94F36A89}"/>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53560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2050" y="882652"/>
            <a:ext cx="4809950" cy="5979160"/>
          </a:xfrm>
          <a:prstGeom prst="rect">
            <a:avLst/>
          </a:prstGeom>
        </p:spPr>
      </p:pic>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4" name="Platshållare för text 10">
            <a:extLst>
              <a:ext uri="{FF2B5EF4-FFF2-40B4-BE49-F238E27FC236}">
                <a16:creationId xmlns:a16="http://schemas.microsoft.com/office/drawing/2014/main" id="{C347EDAC-96C1-4197-BCC9-2DC4DED34E99}"/>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8865345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5" name="Platshållare för text 10">
            <a:extLst>
              <a:ext uri="{FF2B5EF4-FFF2-40B4-BE49-F238E27FC236}">
                <a16:creationId xmlns:a16="http://schemas.microsoft.com/office/drawing/2014/main" id="{51623D96-0BE0-4BC8-B64F-4CA833173FFE}"/>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618031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3" name="Platshållare för text 10">
            <a:extLst>
              <a:ext uri="{FF2B5EF4-FFF2-40B4-BE49-F238E27FC236}">
                <a16:creationId xmlns:a16="http://schemas.microsoft.com/office/drawing/2014/main" id="{721BD96D-FBDD-45F8-B372-357AE1E91F35}"/>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22219717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1" name="Platshållare för text 10">
            <a:extLst>
              <a:ext uri="{FF2B5EF4-FFF2-40B4-BE49-F238E27FC236}">
                <a16:creationId xmlns:a16="http://schemas.microsoft.com/office/drawing/2014/main" id="{7EFCFC41-F510-45CA-9DBA-43D67F346A41}"/>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1593361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5" name="Platshållare för text 10">
            <a:extLst>
              <a:ext uri="{FF2B5EF4-FFF2-40B4-BE49-F238E27FC236}">
                <a16:creationId xmlns:a16="http://schemas.microsoft.com/office/drawing/2014/main" id="{086CE881-5E47-42CC-8381-53E1A0DC9FA6}"/>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922517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0"/>
            <a:ext cx="12209246" cy="688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1" name="Platshållare för text 10">
            <a:extLst>
              <a:ext uri="{FF2B5EF4-FFF2-40B4-BE49-F238E27FC236}">
                <a16:creationId xmlns:a16="http://schemas.microsoft.com/office/drawing/2014/main" id="{69855DE3-7E22-4ABF-A5FA-955883CFCB3C}"/>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666960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kol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D1E98D5-C1B9-4A98-BABB-D5FBDA0DE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7629"/>
            <a:ext cx="12192000" cy="6915631"/>
          </a:xfrm>
          <a:prstGeom prst="rect">
            <a:avLst/>
          </a:prstGeom>
        </p:spPr>
      </p:pic>
      <p:sp>
        <p:nvSpPr>
          <p:cNvPr id="7" name="object 4">
            <a:extLst>
              <a:ext uri="{FF2B5EF4-FFF2-40B4-BE49-F238E27FC236}">
                <a16:creationId xmlns:a16="http://schemas.microsoft.com/office/drawing/2014/main" id="{F80B5427-2593-4216-9356-F8DEE812454A}"/>
              </a:ext>
            </a:extLst>
          </p:cNvPr>
          <p:cNvSpPr txBox="1"/>
          <p:nvPr userDrawn="1"/>
        </p:nvSpPr>
        <p:spPr>
          <a:xfrm>
            <a:off x="644413" y="2364927"/>
            <a:ext cx="4436635" cy="2971753"/>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Nackas grundskoleelever hör till de elever som lyckas bäst i hela landet. </a:t>
            </a:r>
          </a:p>
          <a:p>
            <a:pPr marL="16933" marR="56724">
              <a:lnSpc>
                <a:spcPts val="800"/>
              </a:lnSpc>
              <a:spcBef>
                <a:spcPts val="773"/>
              </a:spcBef>
            </a:pPr>
            <a:endParaRPr lang="sv-SE" sz="2800"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Grundskolorna i Nacka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är bland de 10 bästa i Sverige sedan länge.</a:t>
            </a:r>
          </a:p>
        </p:txBody>
      </p:sp>
      <p:pic>
        <p:nvPicPr>
          <p:cNvPr id="8" name="Bildobjekt 6">
            <a:extLst>
              <a:ext uri="{FF2B5EF4-FFF2-40B4-BE49-F238E27FC236}">
                <a16:creationId xmlns:a16="http://schemas.microsoft.com/office/drawing/2014/main" id="{9681C453-1C5E-4228-BF90-39CBE42A76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719717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0" name="Platshållare för text 10">
            <a:extLst>
              <a:ext uri="{FF2B5EF4-FFF2-40B4-BE49-F238E27FC236}">
                <a16:creationId xmlns:a16="http://schemas.microsoft.com/office/drawing/2014/main" id="{DFEF7BFE-63E7-4169-B7D5-F77EE2BD0395}"/>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824879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3350" y="-57531"/>
            <a:ext cx="12325350" cy="694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8" name="Platshållare för text 10">
            <a:extLst>
              <a:ext uri="{FF2B5EF4-FFF2-40B4-BE49-F238E27FC236}">
                <a16:creationId xmlns:a16="http://schemas.microsoft.com/office/drawing/2014/main" id="{8BF8537A-4E77-4766-A1DC-8BB66CFD6A5B}"/>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0064645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p:nvPr>
        </p:nvSpPr>
        <p:spPr>
          <a:xfrm>
            <a:off x="6150194" y="0"/>
            <a:ext cx="6048000" cy="6858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1" name="Platshållare för text 10">
            <a:extLst>
              <a:ext uri="{FF2B5EF4-FFF2-40B4-BE49-F238E27FC236}">
                <a16:creationId xmlns:a16="http://schemas.microsoft.com/office/drawing/2014/main" id="{A065E4CF-9FA7-4B21-A6DB-B73B00192A60}"/>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937096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p:nvPr>
        </p:nvSpPr>
        <p:spPr>
          <a:xfrm>
            <a:off x="6150194" y="-2381"/>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p:nvPr>
        </p:nvSpPr>
        <p:spPr>
          <a:xfrm>
            <a:off x="6144001" y="3479991"/>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2" name="Platshållare för text 10">
            <a:extLst>
              <a:ext uri="{FF2B5EF4-FFF2-40B4-BE49-F238E27FC236}">
                <a16:creationId xmlns:a16="http://schemas.microsoft.com/office/drawing/2014/main" id="{433BD1FA-ABD8-4829-8258-695C1D5DABEA}"/>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9262772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p:nvPr>
        </p:nvSpPr>
        <p:spPr>
          <a:xfrm>
            <a:off x="6151144" y="0"/>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p:nvPr>
        </p:nvSpPr>
        <p:spPr>
          <a:xfrm>
            <a:off x="6151144" y="3482372"/>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p:nvPr>
        </p:nvSpPr>
        <p:spPr>
          <a:xfrm>
            <a:off x="1" y="0"/>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p:nvPr>
        </p:nvSpPr>
        <p:spPr>
          <a:xfrm>
            <a:off x="1" y="3482372"/>
            <a:ext cx="6048000" cy="3384000"/>
          </a:xfrm>
          <a:solidFill>
            <a:schemeClr val="bg2"/>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2" name="Platshållare för text 3">
            <a:extLst>
              <a:ext uri="{FF2B5EF4-FFF2-40B4-BE49-F238E27FC236}">
                <a16:creationId xmlns:a16="http://schemas.microsoft.com/office/drawing/2014/main" id="{16C61011-8EF7-4F20-B60B-3DE7DF16D60F}"/>
              </a:ext>
            </a:extLst>
          </p:cNvPr>
          <p:cNvSpPr>
            <a:spLocks noGrp="1"/>
          </p:cNvSpPr>
          <p:nvPr>
            <p:ph type="body" sz="quarter" idx="20" hasCustomPrompt="1"/>
          </p:nvPr>
        </p:nvSpPr>
        <p:spPr>
          <a:xfrm>
            <a:off x="9796464" y="5946776"/>
            <a:ext cx="2026674" cy="658813"/>
          </a:xfrm>
        </p:spPr>
        <p:txBody>
          <a:bodyPr/>
          <a:lstStyle>
            <a:lvl1pPr marL="0" indent="0">
              <a:buNone/>
              <a:defRPr/>
            </a:lvl1pPr>
          </a:lstStyle>
          <a:p>
            <a:pPr lvl="0"/>
            <a:r>
              <a:rPr lang="sv-SE" dirty="0"/>
              <a:t> </a:t>
            </a:r>
          </a:p>
        </p:txBody>
      </p:sp>
      <p:sp>
        <p:nvSpPr>
          <p:cNvPr id="20" name="Platshållare för text 10">
            <a:extLst>
              <a:ext uri="{FF2B5EF4-FFF2-40B4-BE49-F238E27FC236}">
                <a16:creationId xmlns:a16="http://schemas.microsoft.com/office/drawing/2014/main" id="{FCA95EA6-EBA2-4B89-9F1A-5D25CFA56D29}"/>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4604084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ild, kort text/citat">
    <p:bg>
      <p:bgPr>
        <a:solidFill>
          <a:schemeClr val="bg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2" y="500400"/>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sv-SE" dirty="0"/>
              <a:t>Klicka här för att lägga till större text eller citat</a:t>
            </a:r>
          </a:p>
        </p:txBody>
      </p:sp>
      <p:sp>
        <p:nvSpPr>
          <p:cNvPr id="12" name="Platshållare för text 10">
            <a:extLst>
              <a:ext uri="{FF2B5EF4-FFF2-40B4-BE49-F238E27FC236}">
                <a16:creationId xmlns:a16="http://schemas.microsoft.com/office/drawing/2014/main" id="{7CCA1380-98DD-4682-924F-9763C5A89ADD}"/>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722226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tt diagram m rubrik">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E89D1-7BB3-41A9-87A8-7B04E92C5D66}"/>
              </a:ext>
            </a:extLst>
          </p:cNvPr>
          <p:cNvSpPr>
            <a:spLocks noGrp="1"/>
          </p:cNvSpPr>
          <p:nvPr>
            <p:ph type="title"/>
          </p:nvPr>
        </p:nvSpPr>
        <p:spPr>
          <a:xfrm>
            <a:off x="639763" y="232913"/>
            <a:ext cx="9878590"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17" name="Platshållare för innehåll 3">
            <a:extLst>
              <a:ext uri="{FF2B5EF4-FFF2-40B4-BE49-F238E27FC236}">
                <a16:creationId xmlns:a16="http://schemas.microsoft.com/office/drawing/2014/main" id="{1AA353D9-3D1E-4354-958F-7F322B7A457C}"/>
              </a:ext>
            </a:extLst>
          </p:cNvPr>
          <p:cNvSpPr>
            <a:spLocks noGrp="1"/>
          </p:cNvSpPr>
          <p:nvPr>
            <p:ph sz="half" idx="2" hasCustomPrompt="1"/>
          </p:nvPr>
        </p:nvSpPr>
        <p:spPr>
          <a:xfrm>
            <a:off x="639763" y="1109662"/>
            <a:ext cx="7970836" cy="4989511"/>
          </a:xfrm>
        </p:spPr>
        <p:txBody>
          <a:bodyPr/>
          <a:lstStyle>
            <a:lvl1pPr marL="0" indent="0">
              <a:buNone/>
              <a:defRPr sz="1600"/>
            </a:lvl1pPr>
            <a:lvl2pPr marL="671400" indent="0">
              <a:buNone/>
              <a:defRPr/>
            </a:lvl2pPr>
            <a:lvl3pPr marL="1031400" indent="0">
              <a:buNone/>
              <a:defRPr/>
            </a:lvl3pPr>
            <a:lvl4pPr marL="1391400" indent="0">
              <a:buNone/>
              <a:defRPr/>
            </a:lvl4pPr>
            <a:lvl5pPr marL="1828800" indent="0">
              <a:buNone/>
              <a:defRPr/>
            </a:lvl5pPr>
          </a:lstStyle>
          <a:p>
            <a:pPr lvl="0"/>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4" name="Platshållare för text 10">
            <a:extLst>
              <a:ext uri="{FF2B5EF4-FFF2-40B4-BE49-F238E27FC236}">
                <a16:creationId xmlns:a16="http://schemas.microsoft.com/office/drawing/2014/main" id="{63BE0F51-55C6-4DD4-BD4A-13588BB8E37E}"/>
              </a:ext>
            </a:extLst>
          </p:cNvPr>
          <p:cNvSpPr>
            <a:spLocks noGrp="1"/>
          </p:cNvSpPr>
          <p:nvPr>
            <p:ph type="body" sz="quarter" idx="17" hasCustomPrompt="1"/>
          </p:nvPr>
        </p:nvSpPr>
        <p:spPr>
          <a:xfrm>
            <a:off x="9796461" y="5951831"/>
            <a:ext cx="2026674"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0209809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4"/>
            <a:ext cx="4295954"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4" y="706644"/>
            <a:ext cx="4295954" cy="694260"/>
          </a:xfrm>
        </p:spPr>
        <p:txBody>
          <a:bodyPr anchor="b">
            <a:normAutofit/>
          </a:bodyPr>
          <a:lstStyle>
            <a:lvl1pPr marL="0" indent="0">
              <a:buNone/>
              <a:defRPr sz="24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för att lägga till rubrik</a:t>
            </a:r>
          </a:p>
        </p:txBody>
      </p:sp>
      <p:sp>
        <p:nvSpPr>
          <p:cNvPr id="4" name="Platshållare för innehåll 3">
            <a:extLst>
              <a:ext uri="{FF2B5EF4-FFF2-40B4-BE49-F238E27FC236}">
                <a16:creationId xmlns:a16="http://schemas.microsoft.com/office/drawing/2014/main" id="{FDF390A6-276A-436C-9124-DA35C2985E3E}"/>
              </a:ext>
            </a:extLst>
          </p:cNvPr>
          <p:cNvSpPr>
            <a:spLocks noGrp="1"/>
          </p:cNvSpPr>
          <p:nvPr>
            <p:ph sz="half" idx="2" hasCustomPrompt="1"/>
          </p:nvPr>
        </p:nvSpPr>
        <p:spPr>
          <a:xfrm>
            <a:off x="656003" y="1668317"/>
            <a:ext cx="5052054" cy="3684588"/>
          </a:xfrm>
        </p:spPr>
        <p:txBody>
          <a:bodyPr/>
          <a:lstStyle>
            <a:lvl1pPr marL="0" indent="0">
              <a:buNone/>
              <a:defRPr sz="1600"/>
            </a:lvl1pPr>
            <a:lvl2pPr marL="671400" indent="0">
              <a:buNone/>
              <a:defRPr/>
            </a:lvl2pPr>
            <a:lvl3pPr marL="1031400" indent="0">
              <a:buNone/>
              <a:defRPr/>
            </a:lvl3pPr>
            <a:lvl4pPr marL="1391400" indent="0">
              <a:buNone/>
              <a:defRPr/>
            </a:lvl4pPr>
            <a:lvl5pPr marL="1828800" indent="0">
              <a:buNone/>
              <a:defRPr/>
            </a:lvl5pPr>
          </a:lstStyle>
          <a:p>
            <a:pPr lvl="0"/>
            <a:r>
              <a:rPr lang="sv-SE" dirty="0"/>
              <a:t>Diagram</a:t>
            </a:r>
          </a:p>
        </p:txBody>
      </p:sp>
      <p:sp>
        <p:nvSpPr>
          <p:cNvPr id="6" name="Platshållare för innehåll 5">
            <a:extLst>
              <a:ext uri="{FF2B5EF4-FFF2-40B4-BE49-F238E27FC236}">
                <a16:creationId xmlns:a16="http://schemas.microsoft.com/office/drawing/2014/main" id="{2EFC2A89-1B93-4FDA-A336-1F6BDCBD9644}"/>
              </a:ext>
            </a:extLst>
          </p:cNvPr>
          <p:cNvSpPr>
            <a:spLocks noGrp="1"/>
          </p:cNvSpPr>
          <p:nvPr>
            <p:ph sz="quarter" idx="4" hasCustomPrompt="1"/>
          </p:nvPr>
        </p:nvSpPr>
        <p:spPr>
          <a:xfrm>
            <a:off x="5988414" y="1668317"/>
            <a:ext cx="5076934" cy="3684588"/>
          </a:xfrm>
        </p:spPr>
        <p:txBody>
          <a:bodyPr/>
          <a:lstStyle>
            <a:lvl1pPr marL="0" indent="0">
              <a:buNone/>
              <a:defRPr sz="1600"/>
            </a:lvl1pPr>
            <a:lvl2pPr marL="671400" indent="0">
              <a:buNone/>
              <a:defRPr/>
            </a:lvl2pPr>
            <a:lvl3pPr marL="1031400" indent="0">
              <a:buNone/>
              <a:defRPr/>
            </a:lvl3pPr>
            <a:lvl4pPr marL="1391400" indent="0">
              <a:buNone/>
              <a:defRPr/>
            </a:lvl4pPr>
            <a:lvl5pPr marL="1828800" indent="0">
              <a:buNone/>
              <a:defRPr/>
            </a:lvl5pPr>
          </a:lstStyle>
          <a:p>
            <a:pPr lvl="0"/>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18858078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bild">
    <p:bg>
      <p:bgPr>
        <a:solidFill>
          <a:schemeClr val="bg2"/>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4" cy="1847851"/>
          </a:xfrm>
        </p:spPr>
        <p:txBody>
          <a:bodyPr>
            <a:noAutofit/>
          </a:bodyPr>
          <a:lstStyle>
            <a:lvl1pPr marL="0" indent="0">
              <a:buNone/>
              <a:defRPr lang="sv-SE" sz="2800" b="1" kern="1200" dirty="0">
                <a:solidFill>
                  <a:schemeClr val="tx1"/>
                </a:solidFill>
                <a:effectLst>
                  <a:outerShdw blurRad="558800" dist="50800" dir="5400000" algn="ctr" rotWithShape="0">
                    <a:schemeClr val="tx1">
                      <a:alpha val="60000"/>
                    </a:schemeClr>
                  </a:outerShdw>
                </a:effectLst>
                <a:latin typeface="+mj-lt"/>
                <a:ea typeface="+mn-ea"/>
                <a:cs typeface="+mn-cs"/>
              </a:defRPr>
            </a:lvl1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Tree>
    <p:extLst>
      <p:ext uri="{BB962C8B-B14F-4D97-AF65-F5344CB8AC3E}">
        <p14:creationId xmlns:p14="http://schemas.microsoft.com/office/powerpoint/2010/main" val="32921876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a:t>20xx-xx-xx</a:t>
            </a:r>
            <a:endParaRPr lang="sv-SE" dirty="0"/>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dirty="0"/>
          </a:p>
        </p:txBody>
      </p:sp>
    </p:spTree>
    <p:extLst>
      <p:ext uri="{BB962C8B-B14F-4D97-AF65-F5344CB8AC3E}">
        <p14:creationId xmlns:p14="http://schemas.microsoft.com/office/powerpoint/2010/main" val="78392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ära naturen">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704EE0F-CFF2-45A0-A7DC-F11400184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A7D07F5A-F9B0-4B7C-93A5-2AC1EDDEDAF1}"/>
              </a:ext>
            </a:extLst>
          </p:cNvPr>
          <p:cNvSpPr txBox="1"/>
          <p:nvPr userDrawn="1"/>
        </p:nvSpPr>
        <p:spPr>
          <a:xfrm>
            <a:off x="685073" y="2097355"/>
            <a:ext cx="5080000" cy="4100267"/>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Nackaborna har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i snitt 600 meter</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till skyddad natur.</a:t>
            </a:r>
          </a:p>
          <a:p>
            <a:pPr marL="16933" marR="56724">
              <a:lnSpc>
                <a:spcPts val="800"/>
              </a:lnSpc>
              <a:spcBef>
                <a:spcPts val="773"/>
              </a:spcBef>
            </a:pPr>
            <a:endParaRPr lang="sv-SE" sz="2800"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50% av kommunens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yta består av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grönområde.</a:t>
            </a:r>
          </a:p>
          <a:p>
            <a:pPr marL="16933" marR="56724">
              <a:lnSpc>
                <a:spcPts val="800"/>
              </a:lnSpc>
              <a:spcBef>
                <a:spcPts val="773"/>
              </a:spcBef>
            </a:pPr>
            <a:endParaRPr lang="sv-SE" sz="2800"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Nacka har 10 mil kust.</a:t>
            </a:r>
          </a:p>
          <a:p>
            <a:pPr marL="16933" marR="56724">
              <a:lnSpc>
                <a:spcPts val="3200"/>
              </a:lnSpc>
              <a:spcBef>
                <a:spcPts val="773"/>
              </a:spcBef>
            </a:pPr>
            <a:endParaRPr lang="sv-SE" sz="2933" b="1" spc="-7" dirty="0">
              <a:solidFill>
                <a:srgbClr val="FFFFFF"/>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3"/>
            <a:ext cx="11276135"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dirty="0">
                <a:solidFill>
                  <a:schemeClr val="bg1"/>
                </a:solidFill>
                <a:latin typeface="Gill Sans MT" charset="0"/>
                <a:ea typeface="Gill Sans MT" charset="0"/>
                <a:cs typeface="Gill Sans MT" charset="0"/>
              </a:rPr>
              <a:t>NÄRA TILL</a:t>
            </a:r>
            <a:r>
              <a:rPr lang="sv-SE" sz="5600" b="1" dirty="0">
                <a:solidFill>
                  <a:schemeClr val="bg1"/>
                </a:solidFill>
                <a:latin typeface="Gill Sans MT" charset="0"/>
                <a:ea typeface="Gill Sans MT" charset="0"/>
                <a:cs typeface="Gill Sans MT" charset="0"/>
              </a:rPr>
              <a:t> NATUREN</a:t>
            </a: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3677269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dirty="0"/>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dirty="0"/>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dirty="0"/>
              <a:t>Telefon:</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endParaRPr lang="sv-SE" dirty="0"/>
          </a:p>
        </p:txBody>
      </p:sp>
      <p:sp>
        <p:nvSpPr>
          <p:cNvPr id="17" name="Platshållare för text 10">
            <a:extLst>
              <a:ext uri="{FF2B5EF4-FFF2-40B4-BE49-F238E27FC236}">
                <a16:creationId xmlns:a16="http://schemas.microsoft.com/office/drawing/2014/main" id="{C4CE2CA9-E51D-484D-9B4A-B9CD481601ED}"/>
              </a:ext>
            </a:extLst>
          </p:cNvPr>
          <p:cNvSpPr>
            <a:spLocks noGrp="1"/>
          </p:cNvSpPr>
          <p:nvPr>
            <p:ph type="body" sz="quarter" idx="17" hasCustomPrompt="1"/>
          </p:nvPr>
        </p:nvSpPr>
        <p:spPr>
          <a:xfrm>
            <a:off x="9796461" y="5951831"/>
            <a:ext cx="2026674" cy="640267"/>
          </a:xfrm>
          <a:blipFill>
            <a:blip r:embed="rId3"/>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94684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0" cy="1626488"/>
          </a:xfrm>
          <a:prstGeom prst="rect">
            <a:avLst/>
          </a:prstGeom>
        </p:spPr>
      </p:pic>
      <p:sp>
        <p:nvSpPr>
          <p:cNvPr id="8" name="Rectangle 2">
            <a:extLst>
              <a:ext uri="{FF2B5EF4-FFF2-40B4-BE49-F238E27FC236}">
                <a16:creationId xmlns:a16="http://schemas.microsoft.com/office/drawing/2014/main" id="{FC1EC763-9D1F-4AB2-8F08-F8DC1B96B3F2}"/>
              </a:ext>
            </a:extLst>
          </p:cNvPr>
          <p:cNvSpPr/>
          <p:nvPr userDrawn="1"/>
        </p:nvSpPr>
        <p:spPr>
          <a:xfrm>
            <a:off x="-92466" y="-226622"/>
            <a:ext cx="12192000" cy="201402"/>
          </a:xfrm>
          <a:prstGeom prst="rect">
            <a:avLst/>
          </a:prstGeom>
        </p:spPr>
        <p:txBody>
          <a:bodyPr wrap="square">
            <a:spAutoFit/>
          </a:bodyPr>
          <a:lstStyle/>
          <a:p>
            <a:pPr>
              <a:lnSpc>
                <a:spcPts val="800"/>
              </a:lnSpc>
            </a:pPr>
            <a:r>
              <a:rPr lang="sv-SE" sz="1050" dirty="0">
                <a:latin typeface="+mn-lt"/>
              </a:rPr>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3199231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rgbClr val="00ADB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dirty="0"/>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p:nvPr>
        </p:nvSpPr>
        <p:spPr>
          <a:xfrm>
            <a:off x="639792" y="3817333"/>
            <a:ext cx="10212693" cy="919767"/>
          </a:xfrm>
        </p:spPr>
        <p:txBody>
          <a:bodyPr>
            <a:noAutofit/>
          </a:bodyPr>
          <a:lstStyle>
            <a:lvl1pPr marL="0" indent="0">
              <a:buNone/>
              <a:defRPr lang="sv-SE" sz="28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7" name="Platshållare för text 6">
            <a:extLst>
              <a:ext uri="{FF2B5EF4-FFF2-40B4-BE49-F238E27FC236}">
                <a16:creationId xmlns:a16="http://schemas.microsoft.com/office/drawing/2014/main" id="{BBD9B8F6-4EE4-46B8-B091-3AAB4F69EE9D}"/>
              </a:ext>
            </a:extLst>
          </p:cNvPr>
          <p:cNvSpPr>
            <a:spLocks noGrp="1"/>
          </p:cNvSpPr>
          <p:nvPr>
            <p:ph type="body" sz="quarter" idx="17" hasCustomPrompt="1"/>
          </p:nvPr>
        </p:nvSpPr>
        <p:spPr>
          <a:xfrm>
            <a:off x="9796460" y="5951831"/>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6049842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endParaRPr lang="sv-SE" dirty="0"/>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a:extLst>
              <a:ext uri="{FF2B5EF4-FFF2-40B4-BE49-F238E27FC236}">
                <a16:creationId xmlns:a16="http://schemas.microsoft.com/office/drawing/2014/main" id="{83BA74EE-1BA3-4895-A5D2-64B1E8E7F6A2}"/>
              </a:ext>
            </a:extLst>
          </p:cNvPr>
          <p:cNvSpPr>
            <a:spLocks noGrp="1"/>
          </p:cNvSpPr>
          <p:nvPr>
            <p:ph type="body" sz="quarter" idx="21" hasCustomPrompt="1"/>
          </p:nvPr>
        </p:nvSpPr>
        <p:spPr>
          <a:xfrm>
            <a:off x="9796460" y="5951832"/>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643497437"/>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Rubrik, text,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hasCustomPrompt="1"/>
          </p:nvPr>
        </p:nvSpPr>
        <p:spPr>
          <a:xfrm>
            <a:off x="6150194" y="-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44001" y="347761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endParaRPr lang="sv-SE" dirty="0"/>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text 5">
            <a:extLst>
              <a:ext uri="{FF2B5EF4-FFF2-40B4-BE49-F238E27FC236}">
                <a16:creationId xmlns:a16="http://schemas.microsoft.com/office/drawing/2014/main" id="{D84A01CD-0C33-445B-B8F4-5027F007940D}"/>
              </a:ext>
            </a:extLst>
          </p:cNvPr>
          <p:cNvSpPr>
            <a:spLocks noGrp="1"/>
          </p:cNvSpPr>
          <p:nvPr>
            <p:ph type="body" sz="quarter" idx="21" hasCustomPrompt="1"/>
          </p:nvPr>
        </p:nvSpPr>
        <p:spPr>
          <a:xfrm>
            <a:off x="9796459" y="5951833"/>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726771449"/>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4" cy="1847851"/>
          </a:xfrm>
        </p:spPr>
        <p:txBody>
          <a:bodyPr>
            <a:noAutofit/>
          </a:bodyPr>
          <a:lstStyle>
            <a:lvl1pPr marL="0" inden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3" name="Platshållare för text 2">
            <a:extLst>
              <a:ext uri="{FF2B5EF4-FFF2-40B4-BE49-F238E27FC236}">
                <a16:creationId xmlns:a16="http://schemas.microsoft.com/office/drawing/2014/main" id="{3E43936A-4F2C-48F4-89F0-FBD8E64A2724}"/>
              </a:ext>
            </a:extLst>
          </p:cNvPr>
          <p:cNvSpPr>
            <a:spLocks noGrp="1"/>
          </p:cNvSpPr>
          <p:nvPr>
            <p:ph type="body" sz="quarter" idx="17" hasCustomPrompt="1"/>
          </p:nvPr>
        </p:nvSpPr>
        <p:spPr>
          <a:xfrm>
            <a:off x="9796460" y="5951832"/>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9915803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2050" y="882652"/>
            <a:ext cx="4809950" cy="5979160"/>
          </a:xfrm>
          <a:prstGeom prst="rect">
            <a:avLst/>
          </a:prstGeom>
        </p:spPr>
      </p:pic>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7" name="Platshållare för text 6">
            <a:extLst>
              <a:ext uri="{FF2B5EF4-FFF2-40B4-BE49-F238E27FC236}">
                <a16:creationId xmlns:a16="http://schemas.microsoft.com/office/drawing/2014/main" id="{4CA94EBC-08A0-4F04-9DBD-6CA838CAE0DF}"/>
              </a:ext>
            </a:extLst>
          </p:cNvPr>
          <p:cNvSpPr>
            <a:spLocks noGrp="1"/>
          </p:cNvSpPr>
          <p:nvPr>
            <p:ph type="body" sz="quarter" idx="14" hasCustomPrompt="1"/>
          </p:nvPr>
        </p:nvSpPr>
        <p:spPr>
          <a:xfrm>
            <a:off x="9796460"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663725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6" name="Platshållare för text 5">
            <a:extLst>
              <a:ext uri="{FF2B5EF4-FFF2-40B4-BE49-F238E27FC236}">
                <a16:creationId xmlns:a16="http://schemas.microsoft.com/office/drawing/2014/main" id="{410D00ED-BF2A-4CFC-AE60-E8B527FC7C0F}"/>
              </a:ext>
            </a:extLst>
          </p:cNvPr>
          <p:cNvSpPr>
            <a:spLocks noGrp="1"/>
          </p:cNvSpPr>
          <p:nvPr>
            <p:ph type="body" sz="quarter" idx="14" hasCustomPrompt="1"/>
          </p:nvPr>
        </p:nvSpPr>
        <p:spPr>
          <a:xfrm>
            <a:off x="9796459"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41530573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6" name="Platshållare för text 5">
            <a:extLst>
              <a:ext uri="{FF2B5EF4-FFF2-40B4-BE49-F238E27FC236}">
                <a16:creationId xmlns:a16="http://schemas.microsoft.com/office/drawing/2014/main" id="{7AF80ED9-5EF2-4185-85F6-4C76B974C64F}"/>
              </a:ext>
            </a:extLst>
          </p:cNvPr>
          <p:cNvSpPr>
            <a:spLocks noGrp="1"/>
          </p:cNvSpPr>
          <p:nvPr>
            <p:ph type="body" sz="quarter" idx="14" hasCustomPrompt="1"/>
          </p:nvPr>
        </p:nvSpPr>
        <p:spPr>
          <a:xfrm>
            <a:off x="9796459"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87443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643063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image" Target="../media/image1.wmf"/><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media/image1.wmf"/><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image" Target="../media/image1.wmf"/><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heme" Target="../theme/theme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4" y="681037"/>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4" y="1993901"/>
            <a:ext cx="10714007" cy="3961923"/>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4" y="6356351"/>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BD2CEE6D-570C-4903-934C-C163F2F35A9E}" type="datetimeFigureOut">
              <a:rPr lang="sv-SE" smtClean="0"/>
              <a:pPr/>
              <a:t>2020-08-26</a:t>
            </a:fld>
            <a:endParaRPr lang="sv-SE" dirty="0"/>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dirty="0"/>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1" y="6356351"/>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11582399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3" r:id="rId14"/>
    <p:sldLayoutId id="2147483704" r:id="rId15"/>
    <p:sldLayoutId id="2147483705" r:id="rId16"/>
    <p:sldLayoutId id="2147483706" r:id="rId17"/>
    <p:sldLayoutId id="2147483707" r:id="rId18"/>
    <p:sldLayoutId id="2147483708" r:id="rId19"/>
    <p:sldLayoutId id="2147483712" r:id="rId20"/>
    <p:sldLayoutId id="2147483709" r:id="rId21"/>
    <p:sldLayoutId id="2147483710" r:id="rId22"/>
    <p:sldLayoutId id="2147483711" r:id="rId23"/>
    <p:sldLayoutId id="2147483713" r:id="rId24"/>
    <p:sldLayoutId id="2147483714" r:id="rId25"/>
    <p:sldLayoutId id="2147483715" r:id="rId26"/>
    <p:sldLayoutId id="2147483717" r:id="rId27"/>
    <p:sldLayoutId id="2147483716" r:id="rId28"/>
    <p:sldLayoutId id="2147483718" r:id="rId29"/>
  </p:sldLayoutIdLst>
  <p:txStyles>
    <p:titleStyle>
      <a:lvl1pPr algn="l" defTabSz="914377" rtl="0" eaLnBrk="1" latinLnBrk="0" hangingPunct="1">
        <a:lnSpc>
          <a:spcPct val="90000"/>
        </a:lnSpc>
        <a:spcBef>
          <a:spcPct val="0"/>
        </a:spcBef>
        <a:buNone/>
        <a:defRPr sz="5600" kern="1200" cap="all" baseline="0">
          <a:solidFill>
            <a:schemeClr val="tx1"/>
          </a:solidFill>
          <a:latin typeface="+mj-lt"/>
          <a:ea typeface="+mj-ea"/>
          <a:cs typeface="+mj-cs"/>
        </a:defRPr>
      </a:lvl1pPr>
    </p:titleStyle>
    <p:bodyStyle>
      <a:lvl1pPr marL="539987" indent="-539987"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198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397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5996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1962"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395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595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794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199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415"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guide id="9" pos="3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4" y="500068"/>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4" y="1808164"/>
            <a:ext cx="10714007" cy="414766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4" y="6356351"/>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1" y="6356351"/>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171541330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Lst>
  <p:hf sldNum="0" hdr="0" ftr="0" dt="0"/>
  <p:txStyles>
    <p:titleStyle>
      <a:lvl1pPr algn="l" defTabSz="914377"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39987" indent="-539987"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198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397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5996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1962"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395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595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794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199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315"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Tree>
    <p:extLst>
      <p:ext uri="{BB962C8B-B14F-4D97-AF65-F5344CB8AC3E}">
        <p14:creationId xmlns:p14="http://schemas.microsoft.com/office/powerpoint/2010/main" val="62967836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Tree>
    <p:extLst>
      <p:ext uri="{BB962C8B-B14F-4D97-AF65-F5344CB8AC3E}">
        <p14:creationId xmlns:p14="http://schemas.microsoft.com/office/powerpoint/2010/main" val="335365517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dirty="0"/>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Tree>
    <p:extLst>
      <p:ext uri="{BB962C8B-B14F-4D97-AF65-F5344CB8AC3E}">
        <p14:creationId xmlns:p14="http://schemas.microsoft.com/office/powerpoint/2010/main" val="7146705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6.jpeg"/><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841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02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151AE84-3CB6-4C9E-9A1C-4715508BD05D}"/>
              </a:ext>
            </a:extLst>
          </p:cNvPr>
          <p:cNvSpPr>
            <a:spLocks noGrp="1"/>
          </p:cNvSpPr>
          <p:nvPr>
            <p:ph type="title"/>
          </p:nvPr>
        </p:nvSpPr>
        <p:spPr/>
        <p:txBody>
          <a:bodyPr>
            <a:normAutofit fontScale="90000"/>
          </a:bodyPr>
          <a:lstStyle/>
          <a:p>
            <a:r>
              <a:rPr lang="sv-SE" dirty="0"/>
              <a:t>kommunens </a:t>
            </a:r>
            <a:r>
              <a:rPr lang="sv-SE" b="1" dirty="0"/>
              <a:t>Fortsatta fokus</a:t>
            </a:r>
            <a:br>
              <a:rPr lang="sv-SE" dirty="0"/>
            </a:br>
            <a:endParaRPr lang="sv-SE" dirty="0"/>
          </a:p>
        </p:txBody>
      </p:sp>
      <p:sp>
        <p:nvSpPr>
          <p:cNvPr id="4" name="Platshållare för text 3">
            <a:extLst>
              <a:ext uri="{FF2B5EF4-FFF2-40B4-BE49-F238E27FC236}">
                <a16:creationId xmlns:a16="http://schemas.microsoft.com/office/drawing/2014/main" id="{25027F77-CA89-4381-92AD-B9E51CC64DA4}"/>
              </a:ext>
            </a:extLst>
          </p:cNvPr>
          <p:cNvSpPr>
            <a:spLocks noGrp="1"/>
          </p:cNvSpPr>
          <p:nvPr>
            <p:ph type="body" sz="quarter" idx="16"/>
          </p:nvPr>
        </p:nvSpPr>
        <p:spPr>
          <a:xfrm>
            <a:off x="639792" y="3429000"/>
            <a:ext cx="5795514" cy="1847851"/>
          </a:xfrm>
        </p:spPr>
        <p:txBody>
          <a:bodyPr/>
          <a:lstStyle/>
          <a:p>
            <a:r>
              <a:rPr lang="sv-SE" b="1" dirty="0"/>
              <a:t>Stadsbyggande i takt med Nackabor och miljö.</a:t>
            </a:r>
          </a:p>
          <a:p>
            <a:r>
              <a:rPr lang="sv-SE" b="1" dirty="0"/>
              <a:t>Miljösmart kommun.</a:t>
            </a:r>
          </a:p>
          <a:p>
            <a:r>
              <a:rPr lang="sv-SE" b="1" dirty="0"/>
              <a:t>Fler jobb och snabb etablering.</a:t>
            </a:r>
          </a:p>
          <a:p>
            <a:r>
              <a:rPr lang="sv-SE" b="1" dirty="0"/>
              <a:t>Ekonomi i balans och </a:t>
            </a:r>
            <a:br>
              <a:rPr lang="sv-SE" b="1" dirty="0"/>
            </a:br>
            <a:r>
              <a:rPr lang="sv-SE" b="1" dirty="0"/>
              <a:t>effektiv styrning.</a:t>
            </a:r>
          </a:p>
        </p:txBody>
      </p:sp>
      <p:sp>
        <p:nvSpPr>
          <p:cNvPr id="6" name="Platshållare för text 5">
            <a:extLst>
              <a:ext uri="{FF2B5EF4-FFF2-40B4-BE49-F238E27FC236}">
                <a16:creationId xmlns:a16="http://schemas.microsoft.com/office/drawing/2014/main" id="{BBDFB387-7122-45A7-9B4D-C6C921C84F05}"/>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1625241600"/>
      </p:ext>
    </p:extLst>
  </p:cSld>
  <p:clrMapOvr>
    <a:masterClrMapping/>
  </p:clrMapOvr>
  <mc:AlternateContent xmlns:mc="http://schemas.openxmlformats.org/markup-compatibility/2006" xmlns:p14="http://schemas.microsoft.com/office/powerpoint/2010/main">
    <mc:Choice Requires="p14">
      <p:transition p14:dur="0" advTm="7980"/>
    </mc:Choice>
    <mc:Fallback xmlns="">
      <p:transition advTm="798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E447DC-B4CA-473D-9681-C396B52D2AEF}"/>
              </a:ext>
            </a:extLst>
          </p:cNvPr>
          <p:cNvSpPr>
            <a:spLocks noGrp="1"/>
          </p:cNvSpPr>
          <p:nvPr>
            <p:ph type="title"/>
          </p:nvPr>
        </p:nvSpPr>
        <p:spPr>
          <a:xfrm>
            <a:off x="639792" y="500067"/>
            <a:ext cx="11183343" cy="1728783"/>
          </a:xfrm>
        </p:spPr>
        <p:txBody>
          <a:bodyPr>
            <a:normAutofit/>
          </a:bodyPr>
          <a:lstStyle/>
          <a:p>
            <a:r>
              <a:rPr lang="sv-SE" b="1" dirty="0"/>
              <a:t>Bäst</a:t>
            </a:r>
            <a:r>
              <a:rPr lang="sv-SE" dirty="0"/>
              <a:t> på att vara </a:t>
            </a:r>
            <a:br>
              <a:rPr lang="sv-SE" dirty="0"/>
            </a:br>
            <a:r>
              <a:rPr lang="sv-SE" dirty="0"/>
              <a:t>kommun</a:t>
            </a:r>
          </a:p>
        </p:txBody>
      </p:sp>
      <p:sp>
        <p:nvSpPr>
          <p:cNvPr id="3" name="Platshållare för text 2">
            <a:extLst>
              <a:ext uri="{FF2B5EF4-FFF2-40B4-BE49-F238E27FC236}">
                <a16:creationId xmlns:a16="http://schemas.microsoft.com/office/drawing/2014/main" id="{CFA87ADC-D7F5-4F18-B89F-A6426700BACA}"/>
              </a:ext>
            </a:extLst>
          </p:cNvPr>
          <p:cNvSpPr>
            <a:spLocks noGrp="1"/>
          </p:cNvSpPr>
          <p:nvPr>
            <p:ph type="body" sz="quarter" idx="16"/>
          </p:nvPr>
        </p:nvSpPr>
        <p:spPr>
          <a:xfrm>
            <a:off x="655068" y="4046763"/>
            <a:ext cx="5795514" cy="1847851"/>
          </a:xfrm>
        </p:spPr>
        <p:txBody>
          <a:bodyPr/>
          <a:lstStyle/>
          <a:p>
            <a:r>
              <a:rPr lang="sv-SE" dirty="0"/>
              <a:t>Bland de 10 procent bästa </a:t>
            </a:r>
            <a:br>
              <a:rPr lang="sv-SE" dirty="0"/>
            </a:br>
            <a:r>
              <a:rPr lang="sv-SE" dirty="0"/>
              <a:t>i kommunala jämförelser.</a:t>
            </a:r>
          </a:p>
          <a:p>
            <a:r>
              <a:rPr lang="sv-SE" dirty="0"/>
              <a:t>Bland de 25 procent mest kostnadseffektiva kommunerna i landet per område.</a:t>
            </a:r>
          </a:p>
          <a:p>
            <a:endParaRPr lang="sv-SE" dirty="0"/>
          </a:p>
          <a:p>
            <a:endParaRPr lang="sv-SE" dirty="0"/>
          </a:p>
          <a:p>
            <a:r>
              <a:rPr lang="sv-SE" dirty="0"/>
              <a:t>Nacka bland de 10 PROCENT BÄSTA</a:t>
            </a:r>
            <a:br>
              <a:rPr lang="sv-SE" dirty="0"/>
            </a:br>
            <a:r>
              <a:rPr lang="sv-SE" dirty="0"/>
              <a:t>25 PROCENT MEST KOSTNADSEFFEKTIV per område</a:t>
            </a:r>
          </a:p>
        </p:txBody>
      </p:sp>
      <p:sp>
        <p:nvSpPr>
          <p:cNvPr id="7" name="Platshållare för text 6">
            <a:extLst>
              <a:ext uri="{FF2B5EF4-FFF2-40B4-BE49-F238E27FC236}">
                <a16:creationId xmlns:a16="http://schemas.microsoft.com/office/drawing/2014/main" id="{DFB1C522-4B45-4888-8B48-12F1DB35A535}"/>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1370704271"/>
      </p:ext>
    </p:extLst>
  </p:cSld>
  <p:clrMapOvr>
    <a:masterClrMapping/>
  </p:clrMapOvr>
  <mc:AlternateContent xmlns:mc="http://schemas.openxmlformats.org/markup-compatibility/2006" xmlns:p14="http://schemas.microsoft.com/office/powerpoint/2010/main">
    <mc:Choice Requires="p14">
      <p:transition p14:dur="0" advTm="7947"/>
    </mc:Choice>
    <mc:Fallback xmlns="">
      <p:transition advTm="794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215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FA253F-8221-4E9B-B765-281639B134A9}"/>
              </a:ext>
            </a:extLst>
          </p:cNvPr>
          <p:cNvSpPr>
            <a:spLocks noGrp="1"/>
          </p:cNvSpPr>
          <p:nvPr>
            <p:ph type="title"/>
          </p:nvPr>
        </p:nvSpPr>
        <p:spPr/>
        <p:txBody>
          <a:bodyPr/>
          <a:lstStyle/>
          <a:p>
            <a:r>
              <a:rPr lang="sv-SE" b="1" dirty="0"/>
              <a:t>Stark </a:t>
            </a:r>
            <a:r>
              <a:rPr lang="sv-SE" dirty="0"/>
              <a:t>och</a:t>
            </a:r>
            <a:r>
              <a:rPr lang="sv-SE" b="1" dirty="0"/>
              <a:t> balanserad </a:t>
            </a:r>
            <a:r>
              <a:rPr lang="sv-SE" dirty="0"/>
              <a:t>tillväxt</a:t>
            </a:r>
          </a:p>
        </p:txBody>
      </p:sp>
      <p:sp>
        <p:nvSpPr>
          <p:cNvPr id="3" name="Platshållare för text 2">
            <a:extLst>
              <a:ext uri="{FF2B5EF4-FFF2-40B4-BE49-F238E27FC236}">
                <a16:creationId xmlns:a16="http://schemas.microsoft.com/office/drawing/2014/main" id="{FDFE8F4A-FDAE-4D32-AC20-E73734BA8415}"/>
              </a:ext>
            </a:extLst>
          </p:cNvPr>
          <p:cNvSpPr>
            <a:spLocks noGrp="1"/>
          </p:cNvSpPr>
          <p:nvPr>
            <p:ph type="body" sz="quarter" idx="16"/>
          </p:nvPr>
        </p:nvSpPr>
        <p:spPr/>
        <p:txBody>
          <a:bodyPr/>
          <a:lstStyle/>
          <a:p>
            <a:r>
              <a:rPr lang="sv-SE" dirty="0"/>
              <a:t>Högsta rating för finansiell </a:t>
            </a:r>
            <a:br>
              <a:rPr lang="sv-SE" dirty="0"/>
            </a:br>
            <a:r>
              <a:rPr lang="sv-SE" dirty="0"/>
              <a:t>styrka och styrning AAA när Standard &amp; </a:t>
            </a:r>
            <a:r>
              <a:rPr lang="sv-SE" dirty="0" err="1"/>
              <a:t>Poors</a:t>
            </a:r>
            <a:r>
              <a:rPr lang="sv-SE" dirty="0"/>
              <a:t> betygsatte kommunen.</a:t>
            </a:r>
          </a:p>
          <a:p>
            <a:endParaRPr lang="sv-SE" dirty="0"/>
          </a:p>
        </p:txBody>
      </p:sp>
      <p:sp>
        <p:nvSpPr>
          <p:cNvPr id="4" name="Platshållare för text 3">
            <a:extLst>
              <a:ext uri="{FF2B5EF4-FFF2-40B4-BE49-F238E27FC236}">
                <a16:creationId xmlns:a16="http://schemas.microsoft.com/office/drawing/2014/main" id="{F61B0969-D703-49BB-BC83-B668AB6E16EA}"/>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2503539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462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768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BBBE31C-942D-4EE3-9CBD-6BB3C1A7672E}"/>
              </a:ext>
            </a:extLst>
          </p:cNvPr>
          <p:cNvPicPr>
            <a:picLocks noChangeAspect="1"/>
          </p:cNvPicPr>
          <p:nvPr/>
        </p:nvPicPr>
        <p:blipFill rotWithShape="1">
          <a:blip r:embed="rId2">
            <a:extLst>
              <a:ext uri="{28A0092B-C50C-407E-A947-70E740481C1C}">
                <a14:useLocalDpi xmlns:a14="http://schemas.microsoft.com/office/drawing/2010/main" val="0"/>
              </a:ext>
            </a:extLst>
          </a:blip>
          <a:srcRect t="5514" b="12113"/>
          <a:stretch/>
        </p:blipFill>
        <p:spPr>
          <a:xfrm>
            <a:off x="796280" y="242799"/>
            <a:ext cx="10539935" cy="6615201"/>
          </a:xfrm>
          <a:prstGeom prst="rect">
            <a:avLst/>
          </a:prstGeom>
        </p:spPr>
      </p:pic>
      <p:pic>
        <p:nvPicPr>
          <p:cNvPr id="8" name="Bildobjekt 7">
            <a:extLst>
              <a:ext uri="{FF2B5EF4-FFF2-40B4-BE49-F238E27FC236}">
                <a16:creationId xmlns:a16="http://schemas.microsoft.com/office/drawing/2014/main" id="{18155096-A90C-4BDF-B229-67D422595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
        <p:nvSpPr>
          <p:cNvPr id="2" name="Rubrik 1">
            <a:extLst>
              <a:ext uri="{FF2B5EF4-FFF2-40B4-BE49-F238E27FC236}">
                <a16:creationId xmlns:a16="http://schemas.microsoft.com/office/drawing/2014/main" id="{67DA706E-B122-4868-B283-AE0B1FAFD068}"/>
              </a:ext>
            </a:extLst>
          </p:cNvPr>
          <p:cNvSpPr>
            <a:spLocks noGrp="1"/>
          </p:cNvSpPr>
          <p:nvPr>
            <p:ph type="title"/>
          </p:nvPr>
        </p:nvSpPr>
        <p:spPr/>
        <p:txBody>
          <a:bodyPr>
            <a:normAutofit fontScale="90000"/>
          </a:bodyPr>
          <a:lstStyle/>
          <a:p>
            <a:r>
              <a:rPr lang="sv-SE" dirty="0"/>
              <a:t>Nackas </a:t>
            </a:r>
            <a:br>
              <a:rPr lang="sv-SE" dirty="0"/>
            </a:br>
            <a:r>
              <a:rPr lang="sv-SE" b="1" dirty="0"/>
              <a:t>styrmodell</a:t>
            </a:r>
          </a:p>
        </p:txBody>
      </p:sp>
    </p:spTree>
    <p:extLst>
      <p:ext uri="{BB962C8B-B14F-4D97-AF65-F5344CB8AC3E}">
        <p14:creationId xmlns:p14="http://schemas.microsoft.com/office/powerpoint/2010/main" val="4178276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365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958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527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49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605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181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49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256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640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41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673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271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12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23154128-BD8B-4378-B543-87328B928867}"/>
              </a:ext>
            </a:extLst>
          </p:cNvPr>
          <p:cNvSpPr txBox="1"/>
          <p:nvPr/>
        </p:nvSpPr>
        <p:spPr>
          <a:xfrm>
            <a:off x="3352800" y="1123166"/>
            <a:ext cx="3968680" cy="4605748"/>
          </a:xfrm>
          <a:prstGeom prst="rect">
            <a:avLst/>
          </a:prstGeom>
          <a:noFill/>
          <a:effectLst>
            <a:outerShdw blurRad="254000" dist="38100" dir="2700000" algn="tl" rotWithShape="0">
              <a:prstClr val="black">
                <a:alpha val="90000"/>
              </a:prstClr>
            </a:outerShdw>
          </a:effectLst>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sv-SE" sz="2933" b="0"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Nackabor:</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sv-SE" sz="2933" b="0"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Arbetsplatser:</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sv-SE" sz="2933" b="0"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Arbetslöshet:</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sv-SE" sz="2933" b="0"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Bostäder:</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sv-SE" sz="2933" b="0"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Företag:</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sv-SE" sz="2933" b="0"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Kommunens omsättning:</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sv-SE" sz="2933" b="0"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Politisk majoritet:</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sv-SE" sz="2933" b="0"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Kommunyta:</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sv-SE" sz="2933" b="0"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Kustlinje:</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sv-SE" sz="2933" b="0"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Grönyta:</a:t>
            </a:r>
          </a:p>
        </p:txBody>
      </p:sp>
      <p:sp>
        <p:nvSpPr>
          <p:cNvPr id="5" name="textruta 4">
            <a:extLst>
              <a:ext uri="{FF2B5EF4-FFF2-40B4-BE49-F238E27FC236}">
                <a16:creationId xmlns:a16="http://schemas.microsoft.com/office/drawing/2014/main" id="{FD7AE655-1875-4B6C-AD9D-46F5C1323EE4}"/>
              </a:ext>
            </a:extLst>
          </p:cNvPr>
          <p:cNvSpPr txBox="1"/>
          <p:nvPr/>
        </p:nvSpPr>
        <p:spPr>
          <a:xfrm>
            <a:off x="7226913" y="1134984"/>
            <a:ext cx="4572000" cy="4605748"/>
          </a:xfrm>
          <a:prstGeom prst="rect">
            <a:avLst/>
          </a:prstGeom>
          <a:noFill/>
          <a:effectLst>
            <a:outerShdw blurRad="254000" dist="38100" dir="2700000" algn="tl" rotWithShape="0">
              <a:prstClr val="black">
                <a:alpha val="90000"/>
              </a:prstClr>
            </a:outerShdw>
          </a:effectLst>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29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106 032 </a:t>
            </a:r>
            <a:r>
              <a:rPr kumimoji="0" lang="fi-FI" sz="2933"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a:t>
            </a:r>
            <a:r>
              <a:rPr kumimoji="0" lang="fi-FI" sz="2933" i="0" u="none" strike="noStrike" kern="1200" cap="none" spc="0" normalizeH="0" baseline="0" noProof="0" dirty="0" err="1">
                <a:ln>
                  <a:noFill/>
                </a:ln>
                <a:solidFill>
                  <a:prstClr val="white"/>
                </a:solidFill>
                <a:effectLst/>
                <a:uLnTx/>
                <a:uFillTx/>
                <a:latin typeface="Gill Sans MT" charset="0"/>
                <a:ea typeface="Gill Sans MT" charset="0"/>
                <a:cs typeface="Gill Sans MT" charset="0"/>
              </a:rPr>
              <a:t>augusti</a:t>
            </a:r>
            <a:r>
              <a:rPr kumimoji="0" lang="fi-FI" sz="2933"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 2020)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29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35 759</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29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5,6%</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29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43 011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29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15 200</a:t>
            </a:r>
          </a:p>
          <a:p>
            <a:pPr marL="0" marR="0" lvl="0" indent="0" algn="l" defTabSz="914377" rtl="0" eaLnBrk="1" fontAlgn="auto" latinLnBrk="0" hangingPunct="1">
              <a:lnSpc>
                <a:spcPct val="100000"/>
              </a:lnSpc>
              <a:spcBef>
                <a:spcPts val="0"/>
              </a:spcBef>
              <a:spcAft>
                <a:spcPts val="0"/>
              </a:spcAft>
              <a:buClrTx/>
              <a:buSzTx/>
              <a:buFontTx/>
              <a:buNone/>
              <a:tabLst/>
              <a:defRPr/>
            </a:pPr>
            <a:r>
              <a:rPr lang="sv-SE" sz="2933" b="1" dirty="0">
                <a:solidFill>
                  <a:prstClr val="white"/>
                </a:solidFill>
                <a:latin typeface="Gill Sans MT" charset="0"/>
                <a:ea typeface="Gill Sans MT" charset="0"/>
                <a:cs typeface="Gill Sans MT" charset="0"/>
              </a:rPr>
              <a:t>Ca </a:t>
            </a:r>
            <a:r>
              <a:rPr kumimoji="0" lang="sv-SE" sz="29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7 miljarder kronor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29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M, C, L, KD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29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128,8 kvadratkilometer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29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10 mil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2933" b="1" i="0" u="none" strike="noStrike" kern="1200" cap="none" spc="0" normalizeH="0" baseline="0" noProof="0" dirty="0">
                <a:ln>
                  <a:noFill/>
                </a:ln>
                <a:solidFill>
                  <a:prstClr val="white"/>
                </a:solidFill>
                <a:effectLst/>
                <a:uLnTx/>
                <a:uFillTx/>
                <a:latin typeface="Gill Sans MT" charset="0"/>
                <a:ea typeface="Gill Sans MT" charset="0"/>
                <a:cs typeface="Gill Sans MT" charset="0"/>
              </a:rPr>
              <a:t>50%</a:t>
            </a:r>
          </a:p>
        </p:txBody>
      </p:sp>
    </p:spTree>
    <p:extLst>
      <p:ext uri="{BB962C8B-B14F-4D97-AF65-F5344CB8AC3E}">
        <p14:creationId xmlns:p14="http://schemas.microsoft.com/office/powerpoint/2010/main" val="2811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708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374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556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29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1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43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97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981625"/>
      </p:ext>
    </p:extLst>
  </p:cSld>
  <p:clrMapOvr>
    <a:masterClrMapping/>
  </p:clrMapOvr>
</p:sld>
</file>

<file path=ppt/theme/theme1.xml><?xml version="1.0" encoding="utf-8"?>
<a:theme xmlns:a="http://schemas.openxmlformats.org/drawingml/2006/main" name="Nacka Kommun Final">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acka kommun 2018 FINAL Maj.potx" id="{B4363289-E246-459D-B5D9-CDB38421B6DF}" vid="{7EA88825-4CA5-43D2-93AF-2CAB623A0BF8}"/>
    </a:ext>
  </a:extLst>
</a:theme>
</file>

<file path=ppt/theme/theme2.xml><?xml version="1.0" encoding="utf-8"?>
<a:theme xmlns:a="http://schemas.openxmlformats.org/drawingml/2006/main" name="Nacka Kommun">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9174A1F5-068D-4EAE-B3A5-3F26DDB1F6F0}" vid="{0485FD58-D7F9-4E3D-8EFC-20BB141F821B}"/>
    </a:ext>
  </a:extLst>
</a:theme>
</file>

<file path=ppt/theme/theme3.xml><?xml version="1.0" encoding="utf-8"?>
<a:theme xmlns:a="http://schemas.openxmlformats.org/drawingml/2006/main" name="1_Nacka Kommun">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EE1CD4D9-AE05-4F42-B5CE-187BB73ADAC7}" vid="{1CF248FF-B278-42FD-A5A5-E581253019E3}"/>
    </a:ext>
  </a:extLst>
</a:theme>
</file>

<file path=ppt/theme/theme4.xml><?xml version="1.0" encoding="utf-8"?>
<a:theme xmlns:a="http://schemas.openxmlformats.org/drawingml/2006/main" name="2_Nacka Kommun">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EE1CD4D9-AE05-4F42-B5CE-187BB73ADAC7}" vid="{1CF248FF-B278-42FD-A5A5-E581253019E3}"/>
    </a:ext>
  </a:extLst>
</a:theme>
</file>

<file path=ppt/theme/theme5.xml><?xml version="1.0" encoding="utf-8"?>
<a:theme xmlns:a="http://schemas.openxmlformats.org/drawingml/2006/main" name="3_Nacka kommun">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 - kopia - kopia.potx" id="{C51510DD-16D5-4A72-B9F2-A8B7710C4EB8}" vid="{AE21F7A3-E57D-41BE-A32A-501EC7F1D496}"/>
    </a:ext>
  </a:extLst>
</a:theme>
</file>

<file path=ppt/theme/theme6.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Grundmall Nacka kommun</Template>
  <TotalTime>2481</TotalTime>
  <Words>504</Words>
  <Application>Microsoft Office PowerPoint</Application>
  <PresentationFormat>Bredbild</PresentationFormat>
  <Paragraphs>74</Paragraphs>
  <Slides>32</Slides>
  <Notes>13</Notes>
  <HiddenSlides>0</HiddenSlides>
  <MMClips>0</MMClips>
  <ScaleCrop>false</ScaleCrop>
  <HeadingPairs>
    <vt:vector size="6" baseType="variant">
      <vt:variant>
        <vt:lpstr>Använt teckensnitt</vt:lpstr>
      </vt:variant>
      <vt:variant>
        <vt:i4>3</vt:i4>
      </vt:variant>
      <vt:variant>
        <vt:lpstr>Tema</vt:lpstr>
      </vt:variant>
      <vt:variant>
        <vt:i4>5</vt:i4>
      </vt:variant>
      <vt:variant>
        <vt:lpstr>Bildrubriker</vt:lpstr>
      </vt:variant>
      <vt:variant>
        <vt:i4>32</vt:i4>
      </vt:variant>
    </vt:vector>
  </HeadingPairs>
  <TitlesOfParts>
    <vt:vector size="40" baseType="lpstr">
      <vt:lpstr>Arial</vt:lpstr>
      <vt:lpstr>Gill Sans MT</vt:lpstr>
      <vt:lpstr>Gill Sans MT Pro Light</vt:lpstr>
      <vt:lpstr>Nacka Kommun Final</vt:lpstr>
      <vt:lpstr>Nacka Kommun</vt:lpstr>
      <vt:lpstr>1_Nacka Kommun</vt:lpstr>
      <vt:lpstr>2_Nacka Kommun</vt:lpstr>
      <vt:lpstr>3_Nacka kommun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kommunens Fortsatta fokus </vt:lpstr>
      <vt:lpstr>Bäst på att vara  kommun</vt:lpstr>
      <vt:lpstr>PowerPoint-presentation</vt:lpstr>
      <vt:lpstr>Stark och balanserad tillväxt</vt:lpstr>
      <vt:lpstr>PowerPoint-presentation</vt:lpstr>
      <vt:lpstr>PowerPoint-presentation</vt:lpstr>
      <vt:lpstr>Nackas  styrmodell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Anders Apelgren</dc:creator>
  <cp:lastModifiedBy>Selin Mabel</cp:lastModifiedBy>
  <cp:revision>52</cp:revision>
  <cp:lastPrinted>2018-03-09T14:29:17Z</cp:lastPrinted>
  <dcterms:created xsi:type="dcterms:W3CDTF">2018-05-29T18:10:13Z</dcterms:created>
  <dcterms:modified xsi:type="dcterms:W3CDTF">2020-08-26T12:44:52Z</dcterms:modified>
</cp:coreProperties>
</file>