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80" r:id="rId3"/>
    <p:sldId id="281" r:id="rId4"/>
    <p:sldId id="282" r:id="rId5"/>
    <p:sldId id="283" r:id="rId6"/>
    <p:sldId id="285" r:id="rId7"/>
    <p:sldId id="284" r:id="rId8"/>
    <p:sldId id="286" r:id="rId9"/>
    <p:sldId id="287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79" r:id="rId19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D9B8F6-4EE4-46B8-B091-3AAB4F69E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1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815-FD6A-4357-A3D4-683EBC61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3E4FD0-B5F4-4AC6-BAE8-BB27619A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9935E0-1D09-469A-AB0D-06F8D36B8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0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404C47-BD6D-42F6-9A2F-8075F48D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0C18B7AA-70C0-4E97-AF69-0847B1E9184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9763" y="1808163"/>
            <a:ext cx="7764461" cy="416083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74C87EF-BADA-4697-890E-5F1C31233CF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6003" y="1668315"/>
            <a:ext cx="505205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9F13C966-A51D-478E-B930-E7268FB0E0D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88414" y="1668316"/>
            <a:ext cx="507693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F950A-3DF1-435B-A04C-D5EA316E9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95" y="2615756"/>
            <a:ext cx="5148410" cy="1626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1EC763-9D1F-4AB2-8F08-F8DC1B96B3F2}"/>
              </a:ext>
            </a:extLst>
          </p:cNvPr>
          <p:cNvSpPr/>
          <p:nvPr userDrawn="1"/>
        </p:nvSpPr>
        <p:spPr>
          <a:xfrm>
            <a:off x="-92466" y="-226622"/>
            <a:ext cx="12192000" cy="2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sv-SE" sz="1050" dirty="0">
                <a:latin typeface="+mn-lt"/>
              </a:rPr>
              <a:t>För att byta färg, Högerklicka på sidan, välj [Formatera bakgrund], välj [Hel fyllning],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3936A-4F2C-48F4-89F0-FBD8E64A2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A94EBC-08A0-4F04-9DBD-6CA838CA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10D00ED-BF2A-4CFC-AE60-E8B527FC7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F80ED9-5EF2-4185-85F6-4C76B974C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65" r:id="rId5"/>
    <p:sldLayoutId id="2147483683" r:id="rId6"/>
    <p:sldLayoutId id="2147483666" r:id="rId7"/>
    <p:sldLayoutId id="2147483684" r:id="rId8"/>
    <p:sldLayoutId id="2147483690" r:id="rId9"/>
    <p:sldLayoutId id="2147483688" r:id="rId10"/>
    <p:sldLayoutId id="2147483667" r:id="rId11"/>
    <p:sldLayoutId id="2147483681" r:id="rId12"/>
    <p:sldLayoutId id="2147483668" r:id="rId13"/>
    <p:sldLayoutId id="2147483682" r:id="rId14"/>
    <p:sldLayoutId id="2147483663" r:id="rId15"/>
    <p:sldLayoutId id="2147483657" r:id="rId16"/>
    <p:sldLayoutId id="2147483664" r:id="rId17"/>
    <p:sldLayoutId id="2147483662" r:id="rId18"/>
    <p:sldLayoutId id="2147483691" r:id="rId19"/>
    <p:sldLayoutId id="2147483672" r:id="rId20"/>
    <p:sldLayoutId id="2147483687" r:id="rId21"/>
    <p:sldLayoutId id="2147483676" r:id="rId22"/>
    <p:sldLayoutId id="2147483649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97466-FF37-4536-BF5D-93B2F406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7200" dirty="0"/>
              <a:t>kundvalet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E93F50-9706-4F3F-8397-0A131F0F18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Så arbetar Nacka med kvalitet i välfärden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CAD741-AA3F-4F85-AE1E-ED0D5DE395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2773680"/>
            <a:ext cx="6088667" cy="1777712"/>
          </a:xfrm>
        </p:spPr>
        <p:txBody>
          <a:bodyPr>
            <a:normAutofit/>
          </a:bodyPr>
          <a:lstStyle/>
          <a:p>
            <a:r>
              <a:rPr lang="sv-SE" sz="2400" dirty="0"/>
              <a:t>På nacka.se finns digitala tjänster </a:t>
            </a:r>
            <a:br>
              <a:rPr lang="sv-SE" sz="2400" dirty="0"/>
            </a:br>
            <a:r>
              <a:rPr lang="sv-SE" sz="2400" dirty="0"/>
              <a:t>som beskriver utbudet av kundval </a:t>
            </a:r>
            <a:br>
              <a:rPr lang="sv-SE" sz="2400" dirty="0"/>
            </a:br>
            <a:r>
              <a:rPr lang="sv-SE" sz="2400" dirty="0"/>
              <a:t>och anger aktuella kvalitetsmått.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Så fungerar kundvalet</a:t>
            </a:r>
          </a:p>
        </p:txBody>
      </p:sp>
    </p:spTree>
    <p:extLst>
      <p:ext uri="{BB962C8B-B14F-4D97-AF65-F5344CB8AC3E}">
        <p14:creationId xmlns:p14="http://schemas.microsoft.com/office/powerpoint/2010/main" val="87317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3901440"/>
            <a:ext cx="3650267" cy="1777712"/>
          </a:xfrm>
        </p:spPr>
        <p:txBody>
          <a:bodyPr>
            <a:normAutofit/>
          </a:bodyPr>
          <a:lstStyle/>
          <a:p>
            <a:r>
              <a:rPr lang="sv-SE" sz="2400" dirty="0"/>
              <a:t>På så sätt kan alla som bor i Nacka få hjälp att göra det kundval som passar dem bäst.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Så fungerar kundvalet</a:t>
            </a:r>
          </a:p>
        </p:txBody>
      </p:sp>
    </p:spTree>
    <p:extLst>
      <p:ext uri="{BB962C8B-B14F-4D97-AF65-F5344CB8AC3E}">
        <p14:creationId xmlns:p14="http://schemas.microsoft.com/office/powerpoint/2010/main" val="65157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5">
            <a:extLst>
              <a:ext uri="{FF2B5EF4-FFF2-40B4-BE49-F238E27FC236}">
                <a16:creationId xmlns:a16="http://schemas.microsoft.com/office/drawing/2014/main" id="{B419D776-A177-4C91-9F99-C843851E3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739B97-8470-4BEC-BF23-796F02C4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Våra </a:t>
            </a:r>
            <a:r>
              <a:rPr lang="sv-SE" b="1" dirty="0"/>
              <a:t>kundval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B04A59-1565-4E95-A0F1-60B8958636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27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3901440"/>
            <a:ext cx="4869467" cy="2050392"/>
          </a:xfrm>
        </p:spPr>
        <p:txBody>
          <a:bodyPr>
            <a:normAutofit/>
          </a:bodyPr>
          <a:lstStyle/>
          <a:p>
            <a:r>
              <a:rPr lang="sv-SE" sz="2400" dirty="0"/>
              <a:t>Nackas drygt 100 000 invånare </a:t>
            </a:r>
            <a:br>
              <a:rPr lang="sv-SE" sz="2400" dirty="0"/>
            </a:br>
            <a:r>
              <a:rPr lang="sv-SE" sz="2400" dirty="0"/>
              <a:t>har i dag möjlighet att göra kundval inom 17 områden där </a:t>
            </a:r>
            <a:br>
              <a:rPr lang="sv-SE" sz="2400" dirty="0"/>
            </a:br>
            <a:r>
              <a:rPr lang="sv-SE" sz="2400" dirty="0"/>
              <a:t>det finns runt 450 olika anordnare </a:t>
            </a:r>
            <a:br>
              <a:rPr lang="sv-SE" sz="2400" dirty="0"/>
            </a:br>
            <a:r>
              <a:rPr lang="sv-SE" sz="2400" dirty="0"/>
              <a:t>att välja mellan.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Våra kundval</a:t>
            </a:r>
          </a:p>
        </p:txBody>
      </p:sp>
    </p:spTree>
    <p:extLst>
      <p:ext uri="{BB962C8B-B14F-4D97-AF65-F5344CB8AC3E}">
        <p14:creationId xmlns:p14="http://schemas.microsoft.com/office/powerpoint/2010/main" val="381820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3901440"/>
            <a:ext cx="4869467" cy="2050392"/>
          </a:xfrm>
        </p:spPr>
        <p:txBody>
          <a:bodyPr>
            <a:normAutofit/>
          </a:bodyPr>
          <a:lstStyle/>
          <a:p>
            <a:r>
              <a:rPr lang="sv-SE" sz="2400" dirty="0"/>
              <a:t>Nya kundvalet kulturskola </a:t>
            </a:r>
            <a:br>
              <a:rPr lang="sv-SE" sz="2400" dirty="0"/>
            </a:br>
            <a:r>
              <a:rPr lang="sv-SE" sz="2400" dirty="0"/>
              <a:t>ger barn och unga, 7-19 år, </a:t>
            </a:r>
            <a:br>
              <a:rPr lang="sv-SE" sz="2400" dirty="0"/>
            </a:br>
            <a:r>
              <a:rPr lang="sv-SE" sz="2400" dirty="0"/>
              <a:t>ett större utbud av kultur-</a:t>
            </a:r>
            <a:br>
              <a:rPr lang="sv-SE" sz="2400" dirty="0"/>
            </a:br>
            <a:r>
              <a:rPr lang="sv-SE" sz="2400" dirty="0"/>
              <a:t>kurser på fritiden utan kö.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Våra kundval</a:t>
            </a:r>
          </a:p>
        </p:txBody>
      </p:sp>
    </p:spTree>
    <p:extLst>
      <p:ext uri="{BB962C8B-B14F-4D97-AF65-F5344CB8AC3E}">
        <p14:creationId xmlns:p14="http://schemas.microsoft.com/office/powerpoint/2010/main" val="103770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3901440"/>
            <a:ext cx="4869467" cy="2050392"/>
          </a:xfrm>
        </p:spPr>
        <p:txBody>
          <a:bodyPr>
            <a:normAutofit/>
          </a:bodyPr>
          <a:lstStyle/>
          <a:p>
            <a:r>
              <a:rPr lang="sv-SE" sz="2400" dirty="0"/>
              <a:t>13 auktoriserade kulturskolor erbjuder drygt 1000 kurser inom musik, teater, dans, cirkus, konst, media och skapande.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Våra kundval</a:t>
            </a:r>
          </a:p>
        </p:txBody>
      </p:sp>
    </p:spTree>
    <p:extLst>
      <p:ext uri="{BB962C8B-B14F-4D97-AF65-F5344CB8AC3E}">
        <p14:creationId xmlns:p14="http://schemas.microsoft.com/office/powerpoint/2010/main" val="422596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4221573"/>
            <a:ext cx="5214907" cy="2050392"/>
          </a:xfrm>
        </p:spPr>
        <p:txBody>
          <a:bodyPr>
            <a:normAutofit/>
          </a:bodyPr>
          <a:lstStyle/>
          <a:p>
            <a:r>
              <a:rPr lang="sv-SE" sz="2400" dirty="0"/>
              <a:t>I takt med att kommunen växer </a:t>
            </a:r>
            <a:br>
              <a:rPr lang="sv-SE" sz="2400" dirty="0"/>
            </a:br>
            <a:r>
              <a:rPr lang="sv-SE" sz="2400" dirty="0"/>
              <a:t>kommer utbudet av verksamheter </a:t>
            </a:r>
            <a:br>
              <a:rPr lang="sv-SE" sz="2400" dirty="0"/>
            </a:br>
            <a:r>
              <a:rPr lang="sv-SE" sz="2400" dirty="0"/>
              <a:t>inom kundvalet att fortsätta öka.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Våra kundval</a:t>
            </a:r>
          </a:p>
        </p:txBody>
      </p:sp>
    </p:spTree>
    <p:extLst>
      <p:ext uri="{BB962C8B-B14F-4D97-AF65-F5344CB8AC3E}">
        <p14:creationId xmlns:p14="http://schemas.microsoft.com/office/powerpoint/2010/main" val="315063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7"/>
            <a:ext cx="9596408" cy="2395533"/>
          </a:xfrm>
        </p:spPr>
        <p:txBody>
          <a:bodyPr>
            <a:normAutofit/>
          </a:bodyPr>
          <a:lstStyle/>
          <a:p>
            <a:r>
              <a:rPr lang="sv-SE" dirty="0"/>
              <a:t>Nacka ska vara </a:t>
            </a:r>
            <a:r>
              <a:rPr lang="sv-SE" b="1" dirty="0"/>
              <a:t>bäst på </a:t>
            </a:r>
            <a:br>
              <a:rPr lang="sv-SE" b="1" dirty="0"/>
            </a:br>
            <a:r>
              <a:rPr lang="sv-SE" b="1" dirty="0"/>
              <a:t>att vara kommun </a:t>
            </a:r>
            <a:r>
              <a:rPr lang="sv-SE" dirty="0"/>
              <a:t>genom </a:t>
            </a:r>
            <a:br>
              <a:rPr lang="sv-SE" dirty="0"/>
            </a:br>
            <a:r>
              <a:rPr lang="sv-SE" dirty="0"/>
              <a:t>att erbjuda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D43C2A3-22AE-469E-8FC9-053E1CC3DF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3962401"/>
            <a:ext cx="7485632" cy="18478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Maximalt värde för skattepengarna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Bästa utveckling för 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Attraktiva livsmiljöer i hela Nacka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Stark och balanserad tillväxt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BE2DE167-16CA-48D4-9577-024EE5112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98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739B97-8470-4BEC-BF23-796F02C4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Valfrihet och </a:t>
            </a:r>
            <a:r>
              <a:rPr lang="sv-SE" b="1" dirty="0"/>
              <a:t>kvalitet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B04A59-1565-4E95-A0F1-60B8958636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64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2540144"/>
            <a:ext cx="4440207" cy="1777712"/>
          </a:xfrm>
        </p:spPr>
        <p:txBody>
          <a:bodyPr>
            <a:noAutofit/>
          </a:bodyPr>
          <a:lstStyle/>
          <a:p>
            <a:r>
              <a:rPr lang="sv-SE" sz="2400" dirty="0"/>
              <a:t>Under 30 år har Nacka kommun utvecklat kundvalet till att omfatta nästan hela utbudet av service inom </a:t>
            </a:r>
            <a:br>
              <a:rPr lang="sv-SE" sz="2400" dirty="0"/>
            </a:br>
            <a:r>
              <a:rPr lang="sv-SE" sz="2400" dirty="0"/>
              <a:t>vård, skola och omsorg.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2018 blev Nacka först </a:t>
            </a:r>
            <a:br>
              <a:rPr lang="sv-SE" sz="2400" dirty="0"/>
            </a:br>
            <a:r>
              <a:rPr lang="sv-SE" sz="2400" dirty="0"/>
              <a:t>i landet med kundval </a:t>
            </a:r>
            <a:br>
              <a:rPr lang="sv-SE" sz="2400" dirty="0"/>
            </a:br>
            <a:r>
              <a:rPr lang="sv-SE" sz="2400" dirty="0"/>
              <a:t>i kulturskolan.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Valfrihet och kvalitet</a:t>
            </a:r>
          </a:p>
        </p:txBody>
      </p:sp>
    </p:spTree>
    <p:extLst>
      <p:ext uri="{BB962C8B-B14F-4D97-AF65-F5344CB8AC3E}">
        <p14:creationId xmlns:p14="http://schemas.microsoft.com/office/powerpoint/2010/main" val="80804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3429000"/>
            <a:ext cx="3779807" cy="1777712"/>
          </a:xfrm>
        </p:spPr>
        <p:txBody>
          <a:bodyPr>
            <a:noAutofit/>
          </a:bodyPr>
          <a:lstStyle/>
          <a:p>
            <a:r>
              <a:rPr lang="sv-SE" sz="2400" dirty="0"/>
              <a:t>Syftet med kundvalet är att erbjuda Nackaborna möjlighet att välja den service som är bäst för dem och valfrihet att byta om de inte är nöjda.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Valfrihet och kvalitet</a:t>
            </a:r>
          </a:p>
        </p:txBody>
      </p:sp>
    </p:spTree>
    <p:extLst>
      <p:ext uri="{BB962C8B-B14F-4D97-AF65-F5344CB8AC3E}">
        <p14:creationId xmlns:p14="http://schemas.microsoft.com/office/powerpoint/2010/main" val="109988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3429000"/>
            <a:ext cx="3779807" cy="1777712"/>
          </a:xfrm>
        </p:spPr>
        <p:txBody>
          <a:bodyPr>
            <a:noAutofit/>
          </a:bodyPr>
          <a:lstStyle/>
          <a:p>
            <a:r>
              <a:rPr lang="sv-SE" sz="2400" dirty="0"/>
              <a:t>Alla privata och kommunala anordnare konkurrerar på lika villkor och är motiverade att erbjuda högsta möjliga kvalitet.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Valfrihet och kvalitet</a:t>
            </a:r>
          </a:p>
        </p:txBody>
      </p:sp>
    </p:spTree>
    <p:extLst>
      <p:ext uri="{BB962C8B-B14F-4D97-AF65-F5344CB8AC3E}">
        <p14:creationId xmlns:p14="http://schemas.microsoft.com/office/powerpoint/2010/main" val="215282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739B97-8470-4BEC-BF23-796F02C4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fungerar </a:t>
            </a:r>
            <a:r>
              <a:rPr lang="sv-SE" b="1" dirty="0"/>
              <a:t>kundvalet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B04A59-1565-4E95-A0F1-60B8958636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02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3825240"/>
            <a:ext cx="4130327" cy="1777712"/>
          </a:xfrm>
        </p:spPr>
        <p:txBody>
          <a:bodyPr>
            <a:noAutofit/>
          </a:bodyPr>
          <a:lstStyle/>
          <a:p>
            <a:r>
              <a:rPr lang="sv-SE" sz="2400" dirty="0"/>
              <a:t>Kommunen sätter mål och ramar för verksamheterna inom kundvalet och står för kostnaden. Alla anordnare auktoriseras av kommunen.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Så fungerar kundvalet</a:t>
            </a:r>
          </a:p>
        </p:txBody>
      </p:sp>
    </p:spTree>
    <p:extLst>
      <p:ext uri="{BB962C8B-B14F-4D97-AF65-F5344CB8AC3E}">
        <p14:creationId xmlns:p14="http://schemas.microsoft.com/office/powerpoint/2010/main" val="163510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3825240"/>
            <a:ext cx="4618007" cy="1777712"/>
          </a:xfrm>
        </p:spPr>
        <p:txBody>
          <a:bodyPr>
            <a:normAutofit/>
          </a:bodyPr>
          <a:lstStyle/>
          <a:p>
            <a:r>
              <a:rPr lang="sv-SE" sz="2400" dirty="0"/>
              <a:t>Nackaborna jämför utbud och kvalitet inför sina val.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Så fungerar kundvalet</a:t>
            </a:r>
          </a:p>
        </p:txBody>
      </p:sp>
    </p:spTree>
    <p:extLst>
      <p:ext uri="{BB962C8B-B14F-4D97-AF65-F5344CB8AC3E}">
        <p14:creationId xmlns:p14="http://schemas.microsoft.com/office/powerpoint/2010/main" val="339196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D71F-D248-49B6-BB49-6F99278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3825240"/>
            <a:ext cx="6088667" cy="1777712"/>
          </a:xfrm>
        </p:spPr>
        <p:txBody>
          <a:bodyPr>
            <a:normAutofit/>
          </a:bodyPr>
          <a:lstStyle/>
          <a:p>
            <a:r>
              <a:rPr lang="sv-SE" sz="2400" dirty="0"/>
              <a:t>Kommunen följer upp alla privata </a:t>
            </a:r>
            <a:br>
              <a:rPr lang="sv-SE" sz="2400" dirty="0"/>
            </a:br>
            <a:r>
              <a:rPr lang="sv-SE" sz="2400" dirty="0"/>
              <a:t>och kommunala verksamheter inom kundvalet för att kontrollera kvaliteten. Utvärderingarna används även </a:t>
            </a:r>
            <a:br>
              <a:rPr lang="sv-SE" sz="2400" dirty="0"/>
            </a:br>
            <a:r>
              <a:rPr lang="sv-SE" sz="2400" dirty="0"/>
              <a:t>i anordnarnas kvalitetsarbete.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73C9-08C3-46A1-9F55-FF510505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D3B4C2-826F-4637-93F4-69142D13D4F3}"/>
              </a:ext>
            </a:extLst>
          </p:cNvPr>
          <p:cNvSpPr txBox="1"/>
          <p:nvPr/>
        </p:nvSpPr>
        <p:spPr>
          <a:xfrm>
            <a:off x="567813" y="407988"/>
            <a:ext cx="93964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sv-SE" sz="1000" b="1" kern="0" cap="all" dirty="0">
                <a:solidFill>
                  <a:schemeClr val="bg1"/>
                </a:solidFill>
                <a:latin typeface="Gill Sans MT"/>
              </a:rPr>
              <a:t>Så fungerar kundvalet</a:t>
            </a:r>
          </a:p>
        </p:txBody>
      </p:sp>
    </p:spTree>
    <p:extLst>
      <p:ext uri="{BB962C8B-B14F-4D97-AF65-F5344CB8AC3E}">
        <p14:creationId xmlns:p14="http://schemas.microsoft.com/office/powerpoint/2010/main" val="4289642203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 - kopia - kopia.potx" id="{C51510DD-16D5-4A72-B9F2-A8B7710C4EB8}" vid="{AE21F7A3-E57D-41BE-A32A-501EC7F1D496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577</TotalTime>
  <Words>229</Words>
  <Application>Microsoft Office PowerPoint</Application>
  <PresentationFormat>Bredbild</PresentationFormat>
  <Paragraphs>34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Gill Sans MT Pro Light</vt:lpstr>
      <vt:lpstr>Nacka kommun</vt:lpstr>
      <vt:lpstr>kundvalet</vt:lpstr>
      <vt:lpstr>Valfrihet och kvalitet</vt:lpstr>
      <vt:lpstr>Under 30 år har Nacka kommun utvecklat kundvalet till att omfatta nästan hela utbudet av service inom  vård, skola och omsorg.  2018 blev Nacka först  i landet med kundval  i kulturskolan. </vt:lpstr>
      <vt:lpstr>Syftet med kundvalet är att erbjuda Nackaborna möjlighet att välja den service som är bäst för dem och valfrihet att byta om de inte är nöjda.</vt:lpstr>
      <vt:lpstr>Alla privata och kommunala anordnare konkurrerar på lika villkor och är motiverade att erbjuda högsta möjliga kvalitet.</vt:lpstr>
      <vt:lpstr>Så fungerar kundvalet</vt:lpstr>
      <vt:lpstr>Kommunen sätter mål och ramar för verksamheterna inom kundvalet och står för kostnaden. Alla anordnare auktoriseras av kommunen. </vt:lpstr>
      <vt:lpstr>Nackaborna jämför utbud och kvalitet inför sina val.</vt:lpstr>
      <vt:lpstr>Kommunen följer upp alla privata  och kommunala verksamheter inom kundvalet för att kontrollera kvaliteten. Utvärderingarna används även  i anordnarnas kvalitetsarbete.</vt:lpstr>
      <vt:lpstr>På nacka.se finns digitala tjänster  som beskriver utbudet av kundval  och anger aktuella kvalitetsmått.</vt:lpstr>
      <vt:lpstr>På så sätt kan alla som bor i Nacka få hjälp att göra det kundval som passar dem bäst.</vt:lpstr>
      <vt:lpstr>Våra kundval</vt:lpstr>
      <vt:lpstr>Nackas drygt 100 000 invånare  har i dag möjlighet att göra kundval inom 17 områden där  det finns runt 450 olika anordnare  att välja mellan.</vt:lpstr>
      <vt:lpstr>Nya kundvalet kulturskola  ger barn och unga, 7-19 år,  ett större utbud av kultur- kurser på fritiden utan kö.</vt:lpstr>
      <vt:lpstr>13 auktoriserade kulturskolor erbjuder drygt 1000 kurser inom musik, teater, dans, cirkus, konst, media och skapande. </vt:lpstr>
      <vt:lpstr>I takt med att kommunen växer  kommer utbudet av verksamheter  inom kundvalet att fortsätta öka.</vt:lpstr>
      <vt:lpstr>Nacka ska vara bäst på  att vara kommun genom  att erbjuda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kundvalet</dc:title>
  <dc:creator>Seijmer Lotta</dc:creator>
  <cp:lastModifiedBy>Selin Mabel</cp:lastModifiedBy>
  <cp:revision>14</cp:revision>
  <cp:lastPrinted>2018-03-09T14:29:17Z</cp:lastPrinted>
  <dcterms:created xsi:type="dcterms:W3CDTF">2020-03-02T07:33:33Z</dcterms:created>
  <dcterms:modified xsi:type="dcterms:W3CDTF">2020-08-26T12:25:23Z</dcterms:modified>
</cp:coreProperties>
</file>