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Lst>
  <p:notesMasterIdLst>
    <p:notesMasterId r:id="rId18"/>
  </p:notesMasterIdLst>
  <p:handoutMasterIdLst>
    <p:handoutMasterId r:id="rId19"/>
  </p:handoutMasterIdLst>
  <p:sldIdLst>
    <p:sldId id="325" r:id="rId3"/>
    <p:sldId id="270" r:id="rId4"/>
    <p:sldId id="271" r:id="rId5"/>
    <p:sldId id="272" r:id="rId6"/>
    <p:sldId id="273" r:id="rId7"/>
    <p:sldId id="274" r:id="rId8"/>
    <p:sldId id="278" r:id="rId9"/>
    <p:sldId id="275" r:id="rId10"/>
    <p:sldId id="276" r:id="rId11"/>
    <p:sldId id="277" r:id="rId12"/>
    <p:sldId id="279" r:id="rId13"/>
    <p:sldId id="280" r:id="rId14"/>
    <p:sldId id="281" r:id="rId15"/>
    <p:sldId id="282" r:id="rId16"/>
    <p:sldId id="283" r:id="rId17"/>
  </p:sldIdLst>
  <p:sldSz cx="12192000" cy="6858000"/>
  <p:notesSz cx="6797675"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2" d="100"/>
          <a:sy n="102" d="100"/>
        </p:scale>
        <p:origin x="123" y="54"/>
      </p:cViewPr>
      <p:guideLst/>
    </p:cSldViewPr>
  </p:slideViewPr>
  <p:notesTextViewPr>
    <p:cViewPr>
      <p:scale>
        <a:sx n="3" d="2"/>
        <a:sy n="3" d="2"/>
      </p:scale>
      <p:origin x="0" y="0"/>
    </p:cViewPr>
  </p:notesTextViewPr>
  <p:notesViewPr>
    <p:cSldViewPr snapToGrid="0">
      <p:cViewPr varScale="1">
        <p:scale>
          <a:sx n="86" d="100"/>
          <a:sy n="86" d="100"/>
        </p:scale>
        <p:origin x="379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AA52EF4-A221-4FBA-AE64-7D3430AC67F7}"/>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B32BD1A5-6026-4E78-85A1-B63ECA44EC08}"/>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86DF61DB-AC4B-450F-93C3-C71E4FE8A52E}" type="datetimeFigureOut">
              <a:rPr lang="sv-SE" smtClean="0"/>
              <a:t>2024-09-04</a:t>
            </a:fld>
            <a:endParaRPr lang="sv-SE"/>
          </a:p>
        </p:txBody>
      </p:sp>
      <p:sp>
        <p:nvSpPr>
          <p:cNvPr id="4" name="Platshållare för sidfot 3">
            <a:extLst>
              <a:ext uri="{FF2B5EF4-FFF2-40B4-BE49-F238E27FC236}">
                <a16:creationId xmlns:a16="http://schemas.microsoft.com/office/drawing/2014/main" id="{B5FC5327-66F8-43D6-BB05-7AEBF3D072CC}"/>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29E72939-E2AA-4A0B-87BE-CBFB641A7BFA}"/>
              </a:ext>
            </a:extLst>
          </p:cNvPr>
          <p:cNvSpPr>
            <a:spLocks noGrp="1"/>
          </p:cNvSpPr>
          <p:nvPr>
            <p:ph type="sldNum" sz="quarter" idx="3"/>
          </p:nvPr>
        </p:nvSpPr>
        <p:spPr>
          <a:xfrm>
            <a:off x="3849688" y="9431338"/>
            <a:ext cx="2946400" cy="498475"/>
          </a:xfrm>
          <a:prstGeom prst="rect">
            <a:avLst/>
          </a:prstGeom>
        </p:spPr>
        <p:txBody>
          <a:bodyPr vert="horz" lIns="91440" tIns="45720" rIns="91440" bIns="45720" rtlCol="0" anchor="b"/>
          <a:lstStyle>
            <a:lvl1pPr algn="r">
              <a:defRPr sz="1200"/>
            </a:lvl1pPr>
          </a:lstStyle>
          <a:p>
            <a:fld id="{1E0354C0-ECD5-4C44-8214-B6A420EC7CA9}" type="slidenum">
              <a:rPr lang="sv-SE" smtClean="0"/>
              <a:t>‹#›</a:t>
            </a:fld>
            <a:endParaRPr lang="sv-SE"/>
          </a:p>
        </p:txBody>
      </p:sp>
    </p:spTree>
    <p:extLst>
      <p:ext uri="{BB962C8B-B14F-4D97-AF65-F5344CB8AC3E}">
        <p14:creationId xmlns:p14="http://schemas.microsoft.com/office/powerpoint/2010/main" val="53783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A686C6F5-63B6-49E7-B2F9-5F41140D9FE4}" type="datetimeFigureOut">
              <a:rPr lang="en-GB" smtClean="0"/>
              <a:t>04/09/2024</a:t>
            </a:fld>
            <a:endParaRPr lang="en-GB"/>
          </a:p>
        </p:txBody>
      </p:sp>
      <p:sp>
        <p:nvSpPr>
          <p:cNvPr id="4" name="Platshållare för bildobjekt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79450" y="4778375"/>
            <a:ext cx="5438775" cy="3910013"/>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49688" y="9431338"/>
            <a:ext cx="2946400" cy="498475"/>
          </a:xfrm>
          <a:prstGeom prst="rect">
            <a:avLst/>
          </a:prstGeom>
        </p:spPr>
        <p:txBody>
          <a:bodyPr vert="horz" lIns="91440" tIns="45720" rIns="91440" bIns="45720" rtlCol="0" anchor="b"/>
          <a:lstStyle>
            <a:lvl1pPr algn="r">
              <a:defRPr sz="1200"/>
            </a:lvl1pPr>
          </a:lstStyle>
          <a:p>
            <a:fld id="{7C088DA3-5DB5-423B-869F-710A2F573C74}" type="slidenum">
              <a:rPr lang="en-GB" smtClean="0"/>
              <a:t>‹#›</a:t>
            </a:fld>
            <a:endParaRPr lang="en-GB"/>
          </a:p>
        </p:txBody>
      </p:sp>
    </p:spTree>
    <p:extLst>
      <p:ext uri="{BB962C8B-B14F-4D97-AF65-F5344CB8AC3E}">
        <p14:creationId xmlns:p14="http://schemas.microsoft.com/office/powerpoint/2010/main" val="2314714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 bild">
    <p:bg>
      <p:bgPr>
        <a:solidFill>
          <a:srgbClr val="00ADBA"/>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1" y="2437430"/>
            <a:ext cx="10212693" cy="1325563"/>
          </a:xfrm>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dirty="0"/>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p:nvPr>
        </p:nvSpPr>
        <p:spPr>
          <a:xfrm>
            <a:off x="639792" y="3817333"/>
            <a:ext cx="10212693" cy="919767"/>
          </a:xfrm>
        </p:spPr>
        <p:txBody>
          <a:bodyPr>
            <a:noAutofit/>
          </a:bodyPr>
          <a:lstStyle>
            <a:lvl1pPr marL="0" indent="0">
              <a:buNone/>
              <a:defRPr lang="sv-SE" sz="2800" b="0"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dirty="0"/>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7" name="Platshållare för text 6">
            <a:extLst>
              <a:ext uri="{FF2B5EF4-FFF2-40B4-BE49-F238E27FC236}">
                <a16:creationId xmlns:a16="http://schemas.microsoft.com/office/drawing/2014/main" id="{BBD9B8F6-4EE4-46B8-B091-3AAB4F69EE9D}"/>
              </a:ext>
            </a:extLst>
          </p:cNvPr>
          <p:cNvSpPr>
            <a:spLocks noGrp="1"/>
          </p:cNvSpPr>
          <p:nvPr>
            <p:ph type="body" sz="quarter" idx="17" hasCustomPrompt="1"/>
          </p:nvPr>
        </p:nvSpPr>
        <p:spPr>
          <a:xfrm>
            <a:off x="9796460" y="5951831"/>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2973139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m sida med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51911A-369F-4D76-99B1-3BE8101EC4F8}"/>
              </a:ext>
            </a:extLst>
          </p:cNvPr>
          <p:cNvSpPr>
            <a:spLocks noGrp="1"/>
          </p:cNvSpPr>
          <p:nvPr>
            <p:ph type="dt" sz="half" idx="10"/>
          </p:nvPr>
        </p:nvSpPr>
        <p:spPr/>
        <p:txBody>
          <a:bodyPr/>
          <a:lstStyle/>
          <a:p>
            <a:r>
              <a:rPr lang="sv-SE"/>
              <a:t>20xx-xx-xx</a:t>
            </a:r>
            <a:endParaRPr lang="sv-SE" dirty="0"/>
          </a:p>
        </p:txBody>
      </p:sp>
      <p:sp>
        <p:nvSpPr>
          <p:cNvPr id="4" name="Footer Placeholder 3">
            <a:extLst>
              <a:ext uri="{FF2B5EF4-FFF2-40B4-BE49-F238E27FC236}">
                <a16:creationId xmlns:a16="http://schemas.microsoft.com/office/drawing/2014/main" id="{5433CD0A-BB8F-468A-9FCD-995A75C7146E}"/>
              </a:ext>
            </a:extLst>
          </p:cNvPr>
          <p:cNvSpPr>
            <a:spLocks noGrp="1"/>
          </p:cNvSpPr>
          <p:nvPr>
            <p:ph type="ftr" sz="quarter" idx="11"/>
          </p:nvPr>
        </p:nvSpPr>
        <p:spPr/>
        <p:txBody>
          <a:bodyPr/>
          <a:lstStyle/>
          <a:p>
            <a:r>
              <a:rPr lang="sv-SE" dirty="0"/>
              <a:t>Sidfot om man väljer att infoga en sådan i sin presentation</a:t>
            </a:r>
          </a:p>
        </p:txBody>
      </p:sp>
      <p:sp>
        <p:nvSpPr>
          <p:cNvPr id="5" name="Slide Number Placeholder 4">
            <a:extLst>
              <a:ext uri="{FF2B5EF4-FFF2-40B4-BE49-F238E27FC236}">
                <a16:creationId xmlns:a16="http://schemas.microsoft.com/office/drawing/2014/main" id="{37ECA0E6-F76A-445B-AE0E-1E97629A28AC}"/>
              </a:ext>
            </a:extLst>
          </p:cNvPr>
          <p:cNvSpPr>
            <a:spLocks noGrp="1"/>
          </p:cNvSpPr>
          <p:nvPr>
            <p:ph type="sldNum" sz="quarter" idx="12"/>
          </p:nvPr>
        </p:nvSpPr>
        <p:spPr/>
        <p:txBody>
          <a:bodyPr/>
          <a:lstStyle/>
          <a:p>
            <a:fld id="{24DB4950-D2E7-4B1F-BC4A-EE048054108A}" type="slidenum">
              <a:rPr lang="sv-SE" smtClean="0"/>
              <a:pPr/>
              <a:t>‹#›</a:t>
            </a:fld>
            <a:endParaRPr lang="sv-SE" dirty="0"/>
          </a:p>
        </p:txBody>
      </p:sp>
    </p:spTree>
    <p:extLst>
      <p:ext uri="{BB962C8B-B14F-4D97-AF65-F5344CB8AC3E}">
        <p14:creationId xmlns:p14="http://schemas.microsoft.com/office/powerpoint/2010/main" val="3302029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Rubrik, text YTA 1">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8DD2CC6-E79F-4223-A01A-FEE33DF31A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9" name="Platshållare för text 9">
            <a:extLst>
              <a:ext uri="{FF2B5EF4-FFF2-40B4-BE49-F238E27FC236}">
                <a16:creationId xmlns:a16="http://schemas.microsoft.com/office/drawing/2014/main" id="{9B18BC9E-33B4-4996-A41D-E303B37E2DE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7" name="Platshållare för text 6">
            <a:extLst>
              <a:ext uri="{FF2B5EF4-FFF2-40B4-BE49-F238E27FC236}">
                <a16:creationId xmlns:a16="http://schemas.microsoft.com/office/drawing/2014/main" id="{F480E815-FD6A-4357-A3D4-683EBC61744F}"/>
              </a:ext>
            </a:extLst>
          </p:cNvPr>
          <p:cNvSpPr>
            <a:spLocks noGrp="1"/>
          </p:cNvSpPr>
          <p:nvPr>
            <p:ph type="body" sz="quarter" idx="14" hasCustomPrompt="1"/>
          </p:nvPr>
        </p:nvSpPr>
        <p:spPr>
          <a:xfrm>
            <a:off x="9796460" y="5951832"/>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2075608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ubrik, text YTA 2">
    <p:spTree>
      <p:nvGrpSpPr>
        <p:cNvPr id="1" name=""/>
        <p:cNvGrpSpPr/>
        <p:nvPr/>
      </p:nvGrpSpPr>
      <p:grpSpPr>
        <a:xfrm>
          <a:off x="0" y="0"/>
          <a:ext cx="0" cy="0"/>
          <a:chOff x="0" y="0"/>
          <a:chExt cx="0" cy="0"/>
        </a:xfrm>
      </p:grpSpPr>
      <p:pic>
        <p:nvPicPr>
          <p:cNvPr id="9" name="29018B2D-11A5-492E-84E0-7C67D3A37BA9" descr="9C21B0ED-DAB9-4172-B8E6-EB775F9B5DE1@chimney">
            <a:extLst>
              <a:ext uri="{FF2B5EF4-FFF2-40B4-BE49-F238E27FC236}">
                <a16:creationId xmlns:a16="http://schemas.microsoft.com/office/drawing/2014/main" id="{A6FFD144-2D09-4A46-A82D-871EFBEE9B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246" y="0"/>
            <a:ext cx="12209246" cy="688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3" name="Platshållare för text 9">
            <a:extLst>
              <a:ext uri="{FF2B5EF4-FFF2-40B4-BE49-F238E27FC236}">
                <a16:creationId xmlns:a16="http://schemas.microsoft.com/office/drawing/2014/main" id="{E2234836-560C-4E90-B2DD-BA97CC41DA6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6" name="Platshållare för text 5">
            <a:extLst>
              <a:ext uri="{FF2B5EF4-FFF2-40B4-BE49-F238E27FC236}">
                <a16:creationId xmlns:a16="http://schemas.microsoft.com/office/drawing/2014/main" id="{373E4FD0-B5F4-4AC6-BAE8-BB27619A0383}"/>
              </a:ext>
            </a:extLst>
          </p:cNvPr>
          <p:cNvSpPr>
            <a:spLocks noGrp="1"/>
          </p:cNvSpPr>
          <p:nvPr>
            <p:ph type="body" sz="quarter" idx="14" hasCustomPrompt="1"/>
          </p:nvPr>
        </p:nvSpPr>
        <p:spPr>
          <a:xfrm>
            <a:off x="9796459" y="5951833"/>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72186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Rubrik, text YTA 3">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F8B1830C-9F61-4CBC-8552-0ED32F0B0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02198346-753B-4BCB-85CE-9B5714F2374F}"/>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6" name="Platshållare för text 5">
            <a:extLst>
              <a:ext uri="{FF2B5EF4-FFF2-40B4-BE49-F238E27FC236}">
                <a16:creationId xmlns:a16="http://schemas.microsoft.com/office/drawing/2014/main" id="{8D9935E0-1D09-469A-AB0D-06F8D36B8517}"/>
              </a:ext>
            </a:extLst>
          </p:cNvPr>
          <p:cNvSpPr>
            <a:spLocks noGrp="1"/>
          </p:cNvSpPr>
          <p:nvPr>
            <p:ph type="body" sz="quarter" idx="14" hasCustomPrompt="1"/>
          </p:nvPr>
        </p:nvSpPr>
        <p:spPr>
          <a:xfrm>
            <a:off x="9796460" y="5951833"/>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3069309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ubrik, text YTA 4">
    <p:spTree>
      <p:nvGrpSpPr>
        <p:cNvPr id="1" name=""/>
        <p:cNvGrpSpPr/>
        <p:nvPr/>
      </p:nvGrpSpPr>
      <p:grpSpPr>
        <a:xfrm>
          <a:off x="0" y="0"/>
          <a:ext cx="0" cy="0"/>
          <a:chOff x="0" y="0"/>
          <a:chExt cx="0" cy="0"/>
        </a:xfrm>
      </p:grpSpPr>
      <p:pic>
        <p:nvPicPr>
          <p:cNvPr id="11" name="A07EDF14-5A12-41FE-B7BA-5D61B34D2AE4" descr="6FF47256-95D4-4042-A516-8C0DC43CD4CD@chimney">
            <a:extLst>
              <a:ext uri="{FF2B5EF4-FFF2-40B4-BE49-F238E27FC236}">
                <a16:creationId xmlns:a16="http://schemas.microsoft.com/office/drawing/2014/main" id="{36A1D54F-1C19-4517-B99A-C5775151ED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3350" y="-57531"/>
            <a:ext cx="12325350" cy="694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endParaRPr lang="sv-SE" dirty="0"/>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dirty="0"/>
          </a:p>
        </p:txBody>
      </p:sp>
      <p:sp>
        <p:nvSpPr>
          <p:cNvPr id="6" name="Platshållare för text 5">
            <a:extLst>
              <a:ext uri="{FF2B5EF4-FFF2-40B4-BE49-F238E27FC236}">
                <a16:creationId xmlns:a16="http://schemas.microsoft.com/office/drawing/2014/main" id="{764968DA-D211-46A4-8075-8C9383F8CC83}"/>
              </a:ext>
            </a:extLst>
          </p:cNvPr>
          <p:cNvSpPr>
            <a:spLocks noGrp="1"/>
          </p:cNvSpPr>
          <p:nvPr>
            <p:ph type="body" sz="quarter" idx="14" hasCustomPrompt="1"/>
          </p:nvPr>
        </p:nvSpPr>
        <p:spPr>
          <a:xfrm>
            <a:off x="9796460" y="5951832"/>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3279534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ildcollage 2">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4" name="Platshållare för text 3">
            <a:extLst>
              <a:ext uri="{FF2B5EF4-FFF2-40B4-BE49-F238E27FC236}">
                <a16:creationId xmlns:a16="http://schemas.microsoft.com/office/drawing/2014/main" id="{A0A09E10-170F-4155-A3FD-6E245A2D1789}"/>
              </a:ext>
            </a:extLst>
          </p:cNvPr>
          <p:cNvSpPr>
            <a:spLocks noGrp="1"/>
          </p:cNvSpPr>
          <p:nvPr>
            <p:ph type="body" sz="quarter" idx="14" hasCustomPrompt="1"/>
          </p:nvPr>
        </p:nvSpPr>
        <p:spPr>
          <a:xfrm>
            <a:off x="9796460" y="5951832"/>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2359864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ildcollage 3">
    <p:bg>
      <p:bgPr>
        <a:solidFill>
          <a:schemeClr val="bg1"/>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hasCustomPrompt="1"/>
          </p:nvPr>
        </p:nvSpPr>
        <p:spPr>
          <a:xfrm>
            <a:off x="6150194" y="-238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hasCustomPrompt="1"/>
          </p:nvPr>
        </p:nvSpPr>
        <p:spPr>
          <a:xfrm>
            <a:off x="6144001" y="347999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3" name="Platshållare för text 2">
            <a:extLst>
              <a:ext uri="{FF2B5EF4-FFF2-40B4-BE49-F238E27FC236}">
                <a16:creationId xmlns:a16="http://schemas.microsoft.com/office/drawing/2014/main" id="{E75AB8A6-31DF-4D12-BDDD-85AA79E1F501}"/>
              </a:ext>
            </a:extLst>
          </p:cNvPr>
          <p:cNvSpPr>
            <a:spLocks noGrp="1"/>
          </p:cNvSpPr>
          <p:nvPr>
            <p:ph type="body" sz="quarter" idx="17" hasCustomPrompt="1"/>
          </p:nvPr>
        </p:nvSpPr>
        <p:spPr>
          <a:xfrm>
            <a:off x="9796460" y="5951833"/>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51730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ildcollage 4">
    <p:bg>
      <p:bgPr>
        <a:solidFill>
          <a:schemeClr val="bg1"/>
        </a:solidFill>
        <a:effectLst/>
      </p:bgPr>
    </p:bg>
    <p:spTree>
      <p:nvGrpSpPr>
        <p:cNvPr id="1" name=""/>
        <p:cNvGrpSpPr/>
        <p:nvPr/>
      </p:nvGrpSpPr>
      <p:grpSpPr>
        <a:xfrm>
          <a:off x="0" y="0"/>
          <a:ext cx="0" cy="0"/>
          <a:chOff x="0" y="0"/>
          <a:chExt cx="0" cy="0"/>
        </a:xfrm>
      </p:grpSpPr>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hasCustomPrompt="1"/>
          </p:nvPr>
        </p:nvSpPr>
        <p:spPr>
          <a:xfrm>
            <a:off x="1"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hasCustomPrompt="1"/>
          </p:nvPr>
        </p:nvSpPr>
        <p:spPr>
          <a:xfrm>
            <a:off x="6151144"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hasCustomPrompt="1"/>
          </p:nvPr>
        </p:nvSpPr>
        <p:spPr>
          <a:xfrm>
            <a:off x="1"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hasCustomPrompt="1"/>
          </p:nvPr>
        </p:nvSpPr>
        <p:spPr>
          <a:xfrm>
            <a:off x="6151144"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3" name="Platshållare för text 2">
            <a:extLst>
              <a:ext uri="{FF2B5EF4-FFF2-40B4-BE49-F238E27FC236}">
                <a16:creationId xmlns:a16="http://schemas.microsoft.com/office/drawing/2014/main" id="{3AF3568C-A856-4C22-9290-890FA2F52398}"/>
              </a:ext>
            </a:extLst>
          </p:cNvPr>
          <p:cNvSpPr>
            <a:spLocks noGrp="1"/>
          </p:cNvSpPr>
          <p:nvPr>
            <p:ph type="body" sz="quarter" idx="20" hasCustomPrompt="1"/>
          </p:nvPr>
        </p:nvSpPr>
        <p:spPr>
          <a:xfrm>
            <a:off x="9796460" y="5951832"/>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903387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ild, kort text/citat">
    <p:bg>
      <p:bgPr>
        <a:solidFill>
          <a:srgbClr val="00ADBA"/>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C3A069D7-A832-4F5A-9DE9-18BD6C778C87}"/>
              </a:ext>
            </a:extLst>
          </p:cNvPr>
          <p:cNvSpPr>
            <a:spLocks noGrp="1"/>
          </p:cNvSpPr>
          <p:nvPr>
            <p:ph type="title" hasCustomPrompt="1"/>
          </p:nvPr>
        </p:nvSpPr>
        <p:spPr>
          <a:xfrm>
            <a:off x="639792" y="500400"/>
            <a:ext cx="5025187" cy="1777712"/>
          </a:xfrm>
        </p:spPr>
        <p:txBody>
          <a:bodyPr>
            <a:normAutofit/>
          </a:bodyPr>
          <a:lstStyle>
            <a:lvl1pPr>
              <a:defRPr lang="en-GB" sz="2800" b="1" kern="1200" cap="none" baseline="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sv-SE" dirty="0"/>
              <a:t>Klicka här för att lägga till större text eller citat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dirty="0"/>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3" name="Platshållare för text 2">
            <a:extLst>
              <a:ext uri="{FF2B5EF4-FFF2-40B4-BE49-F238E27FC236}">
                <a16:creationId xmlns:a16="http://schemas.microsoft.com/office/drawing/2014/main" id="{93404C47-BD6D-42F6-9A2F-8075F48D10BA}"/>
              </a:ext>
            </a:extLst>
          </p:cNvPr>
          <p:cNvSpPr>
            <a:spLocks noGrp="1"/>
          </p:cNvSpPr>
          <p:nvPr>
            <p:ph type="body" sz="quarter" idx="13" hasCustomPrompt="1"/>
          </p:nvPr>
        </p:nvSpPr>
        <p:spPr>
          <a:xfrm>
            <a:off x="9796459" y="5951832"/>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1647449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tt diagram m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1" name="Platshållare för diagram 10">
            <a:extLst>
              <a:ext uri="{FF2B5EF4-FFF2-40B4-BE49-F238E27FC236}">
                <a16:creationId xmlns:a16="http://schemas.microsoft.com/office/drawing/2014/main" id="{0C18B7AA-70C0-4E97-AF69-0847B1E91849}"/>
              </a:ext>
            </a:extLst>
          </p:cNvPr>
          <p:cNvSpPr>
            <a:spLocks noGrp="1"/>
          </p:cNvSpPr>
          <p:nvPr>
            <p:ph type="chart" sz="quarter" idx="13" hasCustomPrompt="1"/>
          </p:nvPr>
        </p:nvSpPr>
        <p:spPr>
          <a:xfrm>
            <a:off x="639763" y="1808163"/>
            <a:ext cx="7764461" cy="4160838"/>
          </a:xfrm>
        </p:spPr>
        <p:txBody>
          <a:bodyPr/>
          <a:lstStyle>
            <a:lvl1pPr marL="0" indent="0">
              <a:buFontTx/>
              <a:buNone/>
              <a:defRPr sz="1600"/>
            </a:lvl1pPr>
          </a:lstStyle>
          <a:p>
            <a:pPr lvl="0"/>
            <a:r>
              <a:rPr lang="sv-SE" dirty="0"/>
              <a:t>Diagram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Tree>
    <p:extLst>
      <p:ext uri="{BB962C8B-B14F-4D97-AF65-F5344CB8AC3E}">
        <p14:creationId xmlns:p14="http://schemas.microsoft.com/office/powerpoint/2010/main" val="170142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 text halv bild">
    <p:bg>
      <p:bgPr>
        <a:solidFill>
          <a:schemeClr val="bg1"/>
        </a:solidFill>
        <a:effectLst/>
      </p:bgPr>
    </p:bg>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endParaRPr lang="sv-SE" dirty="0"/>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0"/>
            <a:ext cx="5233470" cy="3975100"/>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text 3">
            <a:extLst>
              <a:ext uri="{FF2B5EF4-FFF2-40B4-BE49-F238E27FC236}">
                <a16:creationId xmlns:a16="http://schemas.microsoft.com/office/drawing/2014/main" id="{83BA74EE-1BA3-4895-A5D2-64B1E8E7F6A2}"/>
              </a:ext>
            </a:extLst>
          </p:cNvPr>
          <p:cNvSpPr>
            <a:spLocks noGrp="1"/>
          </p:cNvSpPr>
          <p:nvPr>
            <p:ph type="body" sz="quarter" idx="21" hasCustomPrompt="1"/>
          </p:nvPr>
        </p:nvSpPr>
        <p:spPr>
          <a:xfrm>
            <a:off x="9796460" y="5951832"/>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3172844774"/>
      </p:ext>
    </p:extLst>
  </p:cSld>
  <p:clrMapOvr>
    <a:masterClrMapping/>
  </p:clrMapOvr>
  <p:extLst>
    <p:ext uri="{DCECCB84-F9BA-43D5-87BE-67443E8EF086}">
      <p15:sldGuideLst xmlns:p15="http://schemas.microsoft.com/office/powerpoint/2012/main">
        <p15:guide id="1" orient="horz" pos="1176"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 diagram m rubrik">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ED9EF822-6A7B-4AB4-BF58-7A5EB718A1E6}"/>
              </a:ext>
            </a:extLst>
          </p:cNvPr>
          <p:cNvSpPr>
            <a:spLocks noGrp="1"/>
          </p:cNvSpPr>
          <p:nvPr>
            <p:ph type="title"/>
          </p:nvPr>
        </p:nvSpPr>
        <p:spPr>
          <a:xfrm>
            <a:off x="656003" y="706644"/>
            <a:ext cx="4295954"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endParaRPr lang="sv-SE" dirty="0"/>
          </a:p>
        </p:txBody>
      </p:sp>
      <p:sp>
        <p:nvSpPr>
          <p:cNvPr id="5" name="Platshållare för text 4">
            <a:extLst>
              <a:ext uri="{FF2B5EF4-FFF2-40B4-BE49-F238E27FC236}">
                <a16:creationId xmlns:a16="http://schemas.microsoft.com/office/drawing/2014/main" id="{7FE0F6F0-AAB2-41C2-BCC7-8C271E8B9837}"/>
              </a:ext>
            </a:extLst>
          </p:cNvPr>
          <p:cNvSpPr>
            <a:spLocks noGrp="1"/>
          </p:cNvSpPr>
          <p:nvPr>
            <p:ph type="body" sz="quarter" idx="3" hasCustomPrompt="1"/>
          </p:nvPr>
        </p:nvSpPr>
        <p:spPr>
          <a:xfrm>
            <a:off x="5988414" y="706644"/>
            <a:ext cx="4295954" cy="694260"/>
          </a:xfrm>
        </p:spPr>
        <p:txBody>
          <a:bodyPr anchor="b">
            <a:normAutofit/>
          </a:bodyPr>
          <a:lstStyle>
            <a:lvl1pPr marL="0" indent="0">
              <a:buNone/>
              <a:defRPr sz="24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för att lägga till rubrik</a:t>
            </a:r>
          </a:p>
        </p:txBody>
      </p:sp>
      <p:sp>
        <p:nvSpPr>
          <p:cNvPr id="3" name="Platshållare för diagram 2">
            <a:extLst>
              <a:ext uri="{FF2B5EF4-FFF2-40B4-BE49-F238E27FC236}">
                <a16:creationId xmlns:a16="http://schemas.microsoft.com/office/drawing/2014/main" id="{474C87EF-BADA-4697-890E-5F1C31233CF2}"/>
              </a:ext>
            </a:extLst>
          </p:cNvPr>
          <p:cNvSpPr>
            <a:spLocks noGrp="1"/>
          </p:cNvSpPr>
          <p:nvPr>
            <p:ph type="chart" sz="quarter" idx="13" hasCustomPrompt="1"/>
          </p:nvPr>
        </p:nvSpPr>
        <p:spPr>
          <a:xfrm>
            <a:off x="656003" y="1668315"/>
            <a:ext cx="5052054" cy="368458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sv-SE" dirty="0"/>
              <a:t>Diagram</a:t>
            </a:r>
          </a:p>
        </p:txBody>
      </p:sp>
      <p:sp>
        <p:nvSpPr>
          <p:cNvPr id="12" name="Platshållare för diagram 11">
            <a:extLst>
              <a:ext uri="{FF2B5EF4-FFF2-40B4-BE49-F238E27FC236}">
                <a16:creationId xmlns:a16="http://schemas.microsoft.com/office/drawing/2014/main" id="{9F13C966-A51D-478E-B930-E7268FB0E0DA}"/>
              </a:ext>
            </a:extLst>
          </p:cNvPr>
          <p:cNvSpPr>
            <a:spLocks noGrp="1"/>
          </p:cNvSpPr>
          <p:nvPr>
            <p:ph type="chart" sz="quarter" idx="14" hasCustomPrompt="1"/>
          </p:nvPr>
        </p:nvSpPr>
        <p:spPr>
          <a:xfrm>
            <a:off x="5988414" y="1668316"/>
            <a:ext cx="5076934" cy="3684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endParaRPr lang="sv-SE" dirty="0"/>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endParaRPr lang="sv-SE" dirty="0"/>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dirty="0"/>
          </a:p>
        </p:txBody>
      </p:sp>
    </p:spTree>
    <p:extLst>
      <p:ext uri="{BB962C8B-B14F-4D97-AF65-F5344CB8AC3E}">
        <p14:creationId xmlns:p14="http://schemas.microsoft.com/office/powerpoint/2010/main" val="422910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vart rubrik, text hel ljus bild">
    <p:bg>
      <p:bgPr>
        <a:solidFill>
          <a:srgbClr val="00ADBA">
            <a:alpha val="20000"/>
          </a:srgbClr>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4" cy="1847851"/>
          </a:xfrm>
        </p:spPr>
        <p:txBody>
          <a:bodyPr>
            <a:noAutofit/>
          </a:bodyPr>
          <a:lstStyle>
            <a:lvl1pPr marL="0" indent="0">
              <a:buNone/>
              <a:defRPr lang="sv-SE" sz="2800" b="1" kern="1200" dirty="0">
                <a:solidFill>
                  <a:schemeClr val="tx1"/>
                </a:solidFill>
                <a:effectLst>
                  <a:outerShdw blurRad="558800" dist="50800" dir="5400000" algn="ctr" rotWithShape="0">
                    <a:schemeClr val="tx1">
                      <a:alpha val="60000"/>
                    </a:schemeClr>
                  </a:outerShdw>
                </a:effectLst>
                <a:latin typeface="+mj-lt"/>
                <a:ea typeface="+mn-ea"/>
                <a:cs typeface="+mn-cs"/>
              </a:defRPr>
            </a:lvl1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dirty="0"/>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5729" y="5955824"/>
            <a:ext cx="2012116" cy="635954"/>
          </a:xfrm>
          <a:prstGeom prst="rect">
            <a:avLst/>
          </a:prstGeom>
        </p:spPr>
      </p:pic>
    </p:spTree>
    <p:extLst>
      <p:ext uri="{BB962C8B-B14F-4D97-AF65-F5344CB8AC3E}">
        <p14:creationId xmlns:p14="http://schemas.microsoft.com/office/powerpoint/2010/main" val="3997214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0" cy="6191750"/>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49" y="666750"/>
            <a:ext cx="4000501" cy="365125"/>
          </a:xfrm>
        </p:spPr>
        <p:txBody>
          <a:bodyPr anchor="ctr"/>
          <a:lstStyle>
            <a:lvl1pPr>
              <a:defRPr sz="2000" b="1"/>
            </a:lvl1pPr>
          </a:lstStyle>
          <a:p>
            <a:r>
              <a:rPr lang="sv-SE" dirty="0"/>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8" y="1079399"/>
            <a:ext cx="4000499" cy="438150"/>
          </a:xfrm>
        </p:spPr>
        <p:txBody>
          <a:bodyPr anchor="ctr">
            <a:normAutofit/>
          </a:bodyPr>
          <a:lstStyle>
            <a:lvl1pPr marL="0" indent="0">
              <a:buNone/>
              <a:defRPr sz="2000">
                <a:latin typeface="+mj-lt"/>
              </a:defRPr>
            </a:lvl1pPr>
          </a:lstStyle>
          <a:p>
            <a:pPr lvl="0"/>
            <a:r>
              <a:rPr lang="sv-SE" dirty="0"/>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49" y="1565073"/>
            <a:ext cx="4000500" cy="438150"/>
          </a:xfrm>
        </p:spPr>
        <p:txBody>
          <a:bodyPr anchor="ctr">
            <a:normAutofit/>
          </a:bodyPr>
          <a:lstStyle>
            <a:lvl1pPr marL="0" indent="0">
              <a:buNone/>
              <a:defRPr sz="2000">
                <a:latin typeface="+mj-lt"/>
              </a:defRPr>
            </a:lvl1pPr>
          </a:lstStyle>
          <a:p>
            <a:pPr lvl="0"/>
            <a:r>
              <a:rPr lang="sv-SE" dirty="0"/>
              <a:t>Telefon:</a:t>
            </a:r>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6" y="666749"/>
            <a:ext cx="1332000" cy="1980000"/>
          </a:xfrm>
        </p:spPr>
        <p:txBody>
          <a:bodyPr/>
          <a:lstStyle>
            <a:lvl1pPr marL="0" indent="0">
              <a:buNone/>
              <a:defRPr sz="1600"/>
            </a:lvl1pPr>
          </a:lstStyle>
          <a:p>
            <a:r>
              <a:rPr lang="sv-SE"/>
              <a:t>Klicka på ikonen för att lägga till en bild</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endParaRPr lang="sv-SE" dirty="0"/>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8" name="Platshållare för text 7">
            <a:extLst>
              <a:ext uri="{FF2B5EF4-FFF2-40B4-BE49-F238E27FC236}">
                <a16:creationId xmlns:a16="http://schemas.microsoft.com/office/drawing/2014/main" id="{B64F950A-3DF1-435B-A04C-D5EA316E9E6F}"/>
              </a:ext>
            </a:extLst>
          </p:cNvPr>
          <p:cNvSpPr>
            <a:spLocks noGrp="1"/>
          </p:cNvSpPr>
          <p:nvPr>
            <p:ph type="body" sz="quarter" idx="16" hasCustomPrompt="1"/>
          </p:nvPr>
        </p:nvSpPr>
        <p:spPr>
          <a:xfrm>
            <a:off x="9796459" y="5951832"/>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2052147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endParaRPr lang="sv-SE" dirty="0"/>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dirty="0"/>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795" y="2615756"/>
            <a:ext cx="5148410" cy="1626488"/>
          </a:xfrm>
          <a:prstGeom prst="rect">
            <a:avLst/>
          </a:prstGeom>
        </p:spPr>
      </p:pic>
      <p:sp>
        <p:nvSpPr>
          <p:cNvPr id="8" name="Rectangle 2">
            <a:extLst>
              <a:ext uri="{FF2B5EF4-FFF2-40B4-BE49-F238E27FC236}">
                <a16:creationId xmlns:a16="http://schemas.microsoft.com/office/drawing/2014/main" id="{FC1EC763-9D1F-4AB2-8F08-F8DC1B96B3F2}"/>
              </a:ext>
            </a:extLst>
          </p:cNvPr>
          <p:cNvSpPr/>
          <p:nvPr userDrawn="1"/>
        </p:nvSpPr>
        <p:spPr>
          <a:xfrm>
            <a:off x="-92466" y="-226622"/>
            <a:ext cx="12192000" cy="201402"/>
          </a:xfrm>
          <a:prstGeom prst="rect">
            <a:avLst/>
          </a:prstGeom>
        </p:spPr>
        <p:txBody>
          <a:bodyPr wrap="square">
            <a:spAutoFit/>
          </a:bodyPr>
          <a:lstStyle/>
          <a:p>
            <a:pPr>
              <a:lnSpc>
                <a:spcPts val="800"/>
              </a:lnSpc>
            </a:pPr>
            <a:r>
              <a:rPr lang="sv-SE" sz="1050" dirty="0">
                <a:latin typeface="+mn-lt"/>
              </a:rPr>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281324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örsta sid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30B7B66-9336-4608-9AB2-B7BCCE02D3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3A29EF15-48C1-41E1-A5A8-B4A9F0F49DF4}"/>
              </a:ext>
            </a:extLst>
          </p:cNvPr>
          <p:cNvSpPr txBox="1"/>
          <p:nvPr userDrawn="1"/>
        </p:nvSpPr>
        <p:spPr>
          <a:xfrm>
            <a:off x="745067" y="2804899"/>
            <a:ext cx="5909672" cy="1032761"/>
          </a:xfrm>
          <a:prstGeom prst="rect">
            <a:avLst/>
          </a:prstGeom>
        </p:spPr>
        <p:txBody>
          <a:bodyPr vert="horz" wrap="square" lIns="0" tIns="16933" rIns="0" bIns="0" rtlCol="0">
            <a:spAutoFit/>
          </a:bodyPr>
          <a:lstStyle/>
          <a:p>
            <a:pPr marL="16933">
              <a:lnSpc>
                <a:spcPct val="100000"/>
              </a:lnSpc>
              <a:spcBef>
                <a:spcPts val="133"/>
              </a:spcBef>
            </a:pPr>
            <a:r>
              <a:rPr sz="6600" spc="400" dirty="0">
                <a:solidFill>
                  <a:srgbClr val="FFFFFF"/>
                </a:solidFill>
                <a:latin typeface="Gill Sans MT" charset="0"/>
                <a:ea typeface="Gill Sans MT" charset="0"/>
                <a:cs typeface="Gill Sans MT" charset="0"/>
              </a:rPr>
              <a:t>VÄLKOMMEN</a:t>
            </a:r>
            <a:r>
              <a:rPr lang="sv-SE" sz="6600" spc="400" dirty="0">
                <a:solidFill>
                  <a:srgbClr val="FFFFFF"/>
                </a:solidFill>
                <a:latin typeface="Gill Sans MT" charset="0"/>
                <a:ea typeface="Gill Sans MT" charset="0"/>
                <a:cs typeface="Gill Sans MT" charset="0"/>
              </a:rPr>
              <a:t>!</a:t>
            </a:r>
            <a:endParaRPr sz="6600" spc="400" dirty="0">
              <a:latin typeface="Gill Sans MT" charset="0"/>
              <a:ea typeface="Gill Sans MT" charset="0"/>
              <a:cs typeface="Gill Sans MT" charset="0"/>
            </a:endParaRPr>
          </a:p>
        </p:txBody>
      </p:sp>
      <p:pic>
        <p:nvPicPr>
          <p:cNvPr id="8" name="Bildobjekt 6">
            <a:extLst>
              <a:ext uri="{FF2B5EF4-FFF2-40B4-BE49-F238E27FC236}">
                <a16:creationId xmlns:a16="http://schemas.microsoft.com/office/drawing/2014/main" id="{91F62DA1-75FE-4109-803B-090E615DDC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656516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 dig omkring">
    <p:spTree>
      <p:nvGrpSpPr>
        <p:cNvPr id="1" name=""/>
        <p:cNvGrpSpPr/>
        <p:nvPr/>
      </p:nvGrpSpPr>
      <p:grpSpPr>
        <a:xfrm>
          <a:off x="0" y="0"/>
          <a:ext cx="0" cy="0"/>
          <a:chOff x="0" y="0"/>
          <a:chExt cx="0" cy="0"/>
        </a:xfrm>
      </p:grpSpPr>
      <p:pic>
        <p:nvPicPr>
          <p:cNvPr id="6" name="Picture 5" descr="A person flying through the air while riding a bicycle&#10;&#10;Description generated with very high confidence">
            <a:extLst>
              <a:ext uri="{FF2B5EF4-FFF2-40B4-BE49-F238E27FC236}">
                <a16:creationId xmlns:a16="http://schemas.microsoft.com/office/drawing/2014/main" id="{BFDBE4D8-A949-47A9-9D20-DEBD74A3B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28124" cy="6878320"/>
          </a:xfrm>
          <a:prstGeom prst="rect">
            <a:avLst/>
          </a:prstGeom>
        </p:spPr>
      </p:pic>
      <p:pic>
        <p:nvPicPr>
          <p:cNvPr id="12" name="Bildobjekt 6">
            <a:extLst>
              <a:ext uri="{FF2B5EF4-FFF2-40B4-BE49-F238E27FC236}">
                <a16:creationId xmlns:a16="http://schemas.microsoft.com/office/drawing/2014/main" id="{377AD5B3-8FBB-4EDF-B757-D0AAF0DC4F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15" name="object 4">
            <a:extLst>
              <a:ext uri="{FF2B5EF4-FFF2-40B4-BE49-F238E27FC236}">
                <a16:creationId xmlns:a16="http://schemas.microsoft.com/office/drawing/2014/main" id="{B2E70358-ADDD-406D-BC31-1F37E3364789}"/>
              </a:ext>
            </a:extLst>
          </p:cNvPr>
          <p:cNvSpPr txBox="1"/>
          <p:nvPr userDrawn="1"/>
        </p:nvSpPr>
        <p:spPr>
          <a:xfrm>
            <a:off x="4829813" y="564515"/>
            <a:ext cx="812799" cy="1412288"/>
          </a:xfrm>
          <a:prstGeom prst="rect">
            <a:avLst/>
          </a:prstGeom>
          <a:effectLst>
            <a:outerShdw blurRad="508000" dir="2700000" algn="tl" rotWithShape="0">
              <a:prstClr val="black">
                <a:alpha val="70000"/>
              </a:prstClr>
            </a:outerShdw>
          </a:effectLst>
        </p:spPr>
        <p:txBody>
          <a:bodyPr vert="horz" wrap="square" lIns="0" tIns="98213" rIns="0" bIns="0" rtlCol="0">
            <a:spAutoFit/>
          </a:bodyPr>
          <a:lstStyle/>
          <a:p>
            <a:r>
              <a:rPr lang="sv-SE" sz="8533" b="1" dirty="0">
                <a:solidFill>
                  <a:schemeClr val="bg1"/>
                </a:solidFill>
                <a:latin typeface="Gill Sans MT" charset="0"/>
                <a:ea typeface="Gill Sans MT" charset="0"/>
                <a:cs typeface="Gill Sans MT" charset="0"/>
              </a:rPr>
              <a:t>”</a:t>
            </a:r>
          </a:p>
        </p:txBody>
      </p:sp>
      <p:sp>
        <p:nvSpPr>
          <p:cNvPr id="17" name="Rectangle 16">
            <a:extLst>
              <a:ext uri="{FF2B5EF4-FFF2-40B4-BE49-F238E27FC236}">
                <a16:creationId xmlns:a16="http://schemas.microsoft.com/office/drawing/2014/main" id="{49BF2C75-6645-4B4F-BAA6-BA74549CB1C9}"/>
              </a:ext>
            </a:extLst>
          </p:cNvPr>
          <p:cNvSpPr/>
          <p:nvPr userDrawn="1"/>
        </p:nvSpPr>
        <p:spPr>
          <a:xfrm>
            <a:off x="5431664" y="810201"/>
            <a:ext cx="6312551" cy="2554545"/>
          </a:xfrm>
          <a:prstGeom prst="rect">
            <a:avLst/>
          </a:prstGeom>
        </p:spPr>
        <p:txBody>
          <a:bodyPr wrap="square">
            <a:spAutoFit/>
          </a:bodyPr>
          <a:lstStyle/>
          <a:p>
            <a:r>
              <a:rPr lang="sv-SE" sz="2400" b="1" kern="1200" dirty="0">
                <a:solidFill>
                  <a:schemeClr val="bg1"/>
                </a:solidFill>
                <a:effectLst>
                  <a:outerShdw blurRad="558800" dist="50800" dir="5400000" algn="ctr" rotWithShape="0">
                    <a:schemeClr val="tx1">
                      <a:alpha val="60000"/>
                    </a:schemeClr>
                  </a:outerShdw>
                </a:effectLst>
                <a:latin typeface="Gill Sans MT" charset="0"/>
              </a:rPr>
              <a:t>Se dig omkring! Det är fantastiskt vackert </a:t>
            </a:r>
            <a:br>
              <a:rPr lang="sv-SE" sz="2400" b="1" kern="1200" dirty="0">
                <a:solidFill>
                  <a:schemeClr val="bg1"/>
                </a:solidFill>
                <a:effectLst>
                  <a:outerShdw blurRad="558800" dist="50800" dir="5400000" algn="ctr" rotWithShape="0">
                    <a:schemeClr val="tx1">
                      <a:alpha val="60000"/>
                    </a:schemeClr>
                  </a:outerShdw>
                </a:effectLst>
                <a:latin typeface="Gill Sans MT" charset="0"/>
              </a:rPr>
            </a:br>
            <a:r>
              <a:rPr lang="sv-SE" sz="2400" b="1" kern="1200" dirty="0">
                <a:solidFill>
                  <a:schemeClr val="bg1"/>
                </a:solidFill>
                <a:effectLst>
                  <a:outerShdw blurRad="558800" dist="50800" dir="5400000" algn="ctr" rotWithShape="0">
                    <a:schemeClr val="tx1">
                      <a:alpha val="60000"/>
                    </a:schemeClr>
                  </a:outerShdw>
                </a:effectLst>
                <a:latin typeface="Gill Sans MT" charset="0"/>
              </a:rPr>
              <a:t>i Nacka. Hav, klippor, naturområden och dessutom nära centrala Stockholm. </a:t>
            </a:r>
            <a:br>
              <a:rPr lang="sv-SE" sz="2400" b="1" kern="1200" dirty="0">
                <a:solidFill>
                  <a:schemeClr val="bg1"/>
                </a:solidFill>
                <a:effectLst>
                  <a:outerShdw blurRad="558800" dist="50800" dir="5400000" algn="ctr" rotWithShape="0">
                    <a:schemeClr val="tx1">
                      <a:alpha val="60000"/>
                    </a:schemeClr>
                  </a:outerShdw>
                </a:effectLst>
                <a:latin typeface="Gill Sans MT" charset="0"/>
              </a:rPr>
            </a:br>
            <a:r>
              <a:rPr lang="sv-SE" sz="2400" b="1" kern="1200" dirty="0">
                <a:solidFill>
                  <a:schemeClr val="bg1"/>
                </a:solidFill>
                <a:effectLst>
                  <a:outerShdw blurRad="558800" dist="50800" dir="5400000" algn="ctr" rotWithShape="0">
                    <a:schemeClr val="tx1">
                      <a:alpha val="60000"/>
                    </a:schemeClr>
                  </a:outerShdw>
                </a:effectLst>
                <a:latin typeface="Gill Sans MT" charset="0"/>
              </a:rPr>
              <a:t>Nacka är en plats människor vill till och kommer de dit så ska jag se till att de har nånstans att bo och äta!</a:t>
            </a:r>
          </a:p>
          <a:p>
            <a:pPr algn="r"/>
            <a:r>
              <a:rPr lang="sv-SE" sz="1600" b="1" kern="1200" dirty="0">
                <a:solidFill>
                  <a:schemeClr val="bg1"/>
                </a:solidFill>
                <a:latin typeface="Gill Sans MT" charset="0"/>
              </a:rPr>
              <a:t>			PETTER STORDALEN</a:t>
            </a:r>
          </a:p>
        </p:txBody>
      </p:sp>
    </p:spTree>
    <p:extLst>
      <p:ext uri="{BB962C8B-B14F-4D97-AF65-F5344CB8AC3E}">
        <p14:creationId xmlns:p14="http://schemas.microsoft.com/office/powerpoint/2010/main" val="2022102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yg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21B8AA5-68C3-46B9-8191-AFD1232A184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7743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llsammans">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DF70996-5712-4066-A340-E67E06549D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2" y="7622"/>
            <a:ext cx="12178448" cy="6850377"/>
          </a:xfrm>
          <a:prstGeom prst="rect">
            <a:avLst/>
          </a:prstGeom>
        </p:spPr>
      </p:pic>
      <p:sp>
        <p:nvSpPr>
          <p:cNvPr id="7" name="object 4">
            <a:extLst>
              <a:ext uri="{FF2B5EF4-FFF2-40B4-BE49-F238E27FC236}">
                <a16:creationId xmlns:a16="http://schemas.microsoft.com/office/drawing/2014/main" id="{D92307DF-AF1B-4508-B8F0-AFF0C80B2A37}"/>
              </a:ext>
            </a:extLst>
          </p:cNvPr>
          <p:cNvSpPr txBox="1">
            <a:spLocks/>
          </p:cNvSpPr>
          <p:nvPr userDrawn="1"/>
        </p:nvSpPr>
        <p:spPr>
          <a:xfrm>
            <a:off x="657203" y="402754"/>
            <a:ext cx="10158535" cy="878873"/>
          </a:xfrm>
          <a:prstGeom prst="rect">
            <a:avLst/>
          </a:prstGeom>
          <a:effectLst>
            <a:outerShdw blurRad="254000" dist="76200" dir="2700000" algn="tl" rotWithShape="0">
              <a:prstClr val="black">
                <a:alpha val="60000"/>
              </a:prstClr>
            </a:outerShdw>
          </a:effectLst>
        </p:spPr>
        <p:txBody>
          <a:bodyPr vert="horz" wrap="square" lIns="0" tIns="16933" rIns="0" bIns="0" rtlCol="0">
            <a:spAutoFit/>
          </a:bodyPr>
          <a:lstStyle>
            <a:lvl1pPr>
              <a:defRPr>
                <a:latin typeface="+mj-lt"/>
                <a:ea typeface="+mj-ea"/>
                <a:cs typeface="+mj-cs"/>
              </a:defRPr>
            </a:lvl1pPr>
          </a:lstStyle>
          <a:p>
            <a:pPr marL="16933">
              <a:spcBef>
                <a:spcPts val="133"/>
              </a:spcBef>
              <a:tabLst>
                <a:tab pos="4691992" algn="l"/>
              </a:tabLst>
            </a:pPr>
            <a:r>
              <a:rPr lang="sv-SE" sz="5600" kern="0" dirty="0">
                <a:solidFill>
                  <a:srgbClr val="FFFFFF"/>
                </a:solidFill>
                <a:latin typeface="Gill Sans MT" charset="0"/>
                <a:ea typeface="Gill Sans MT" charset="0"/>
                <a:cs typeface="Gill Sans MT" charset="0"/>
              </a:rPr>
              <a:t>TILLSAMMANS ÄR </a:t>
            </a:r>
            <a:r>
              <a:rPr lang="sv-SE" sz="5600" b="1" kern="0" dirty="0">
                <a:solidFill>
                  <a:srgbClr val="FFFFFF"/>
                </a:solidFill>
                <a:latin typeface="Gill Sans MT" charset="0"/>
                <a:ea typeface="Gill Sans MT" charset="0"/>
                <a:cs typeface="Gill Sans MT" charset="0"/>
              </a:rPr>
              <a:t>VI</a:t>
            </a:r>
            <a:r>
              <a:rPr lang="sv-SE" sz="5600" b="1" kern="0" spc="-287" dirty="0">
                <a:solidFill>
                  <a:srgbClr val="FFFFFF"/>
                </a:solidFill>
                <a:latin typeface="Gill Sans MT" charset="0"/>
                <a:ea typeface="Gill Sans MT" charset="0"/>
                <a:cs typeface="Gill Sans MT" charset="0"/>
              </a:rPr>
              <a:t> </a:t>
            </a:r>
            <a:r>
              <a:rPr lang="sv-SE" sz="5600" b="1" kern="0" spc="-53" dirty="0">
                <a:solidFill>
                  <a:srgbClr val="FFFFFF"/>
                </a:solidFill>
                <a:latin typeface="Gill Sans MT" charset="0"/>
                <a:ea typeface="Gill Sans MT" charset="0"/>
                <a:cs typeface="Gill Sans MT" charset="0"/>
              </a:rPr>
              <a:t>NACKA</a:t>
            </a:r>
            <a:endParaRPr lang="sv-SE" sz="5600" b="1" kern="0" dirty="0">
              <a:solidFill>
                <a:sysClr val="windowText" lastClr="000000"/>
              </a:solidFill>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DF8B430C-B3CA-4F87-A52D-6CBD5B9649DD}"/>
              </a:ext>
            </a:extLst>
          </p:cNvPr>
          <p:cNvSpPr txBox="1"/>
          <p:nvPr userDrawn="1"/>
        </p:nvSpPr>
        <p:spPr>
          <a:xfrm>
            <a:off x="710400" y="4662923"/>
            <a:ext cx="5080000" cy="919910"/>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I kommunen testar vi nytt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för att fortsätta utvecklas.</a:t>
            </a:r>
          </a:p>
        </p:txBody>
      </p:sp>
      <p:pic>
        <p:nvPicPr>
          <p:cNvPr id="9" name="Bildobjekt 6">
            <a:extLst>
              <a:ext uri="{FF2B5EF4-FFF2-40B4-BE49-F238E27FC236}">
                <a16:creationId xmlns:a16="http://schemas.microsoft.com/office/drawing/2014/main" id="{EDE11735-579B-4438-90BD-E2B6945D8C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055180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acka växe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F5682BB-1F5B-4E82-9A0B-4319B54205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B877339E-F50B-4790-8773-EE8284D14B9C}"/>
              </a:ext>
            </a:extLst>
          </p:cNvPr>
          <p:cNvSpPr/>
          <p:nvPr userDrawn="1"/>
        </p:nvSpPr>
        <p:spPr>
          <a:xfrm>
            <a:off x="7800000" y="753602"/>
            <a:ext cx="1276800" cy="4699199"/>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p:txBody>
      </p:sp>
      <p:sp>
        <p:nvSpPr>
          <p:cNvPr id="8" name="Rektangel 7">
            <a:extLst>
              <a:ext uri="{FF2B5EF4-FFF2-40B4-BE49-F238E27FC236}">
                <a16:creationId xmlns:a16="http://schemas.microsoft.com/office/drawing/2014/main" id="{D77A8C9D-35CD-4691-B669-254B82035666}"/>
              </a:ext>
            </a:extLst>
          </p:cNvPr>
          <p:cNvSpPr/>
          <p:nvPr userDrawn="1"/>
        </p:nvSpPr>
        <p:spPr>
          <a:xfrm>
            <a:off x="9076800" y="753602"/>
            <a:ext cx="1233600" cy="4699199"/>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p:txBody>
      </p:sp>
      <p:sp>
        <p:nvSpPr>
          <p:cNvPr id="9" name="Rektangel 8">
            <a:extLst>
              <a:ext uri="{FF2B5EF4-FFF2-40B4-BE49-F238E27FC236}">
                <a16:creationId xmlns:a16="http://schemas.microsoft.com/office/drawing/2014/main" id="{86150DAE-8E2A-44D4-90BB-679D1DAF753B}"/>
              </a:ext>
            </a:extLst>
          </p:cNvPr>
          <p:cNvSpPr/>
          <p:nvPr userDrawn="1"/>
        </p:nvSpPr>
        <p:spPr>
          <a:xfrm>
            <a:off x="10310400" y="757430"/>
            <a:ext cx="1243200" cy="4699199"/>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p:txBody>
      </p:sp>
      <p:pic>
        <p:nvPicPr>
          <p:cNvPr id="10" name="Bildobjekt 9">
            <a:extLst>
              <a:ext uri="{FF2B5EF4-FFF2-40B4-BE49-F238E27FC236}">
                <a16:creationId xmlns:a16="http://schemas.microsoft.com/office/drawing/2014/main" id="{3A53EAC0-CB73-43CD-8606-752594EDE96D}"/>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012800" y="595200"/>
            <a:ext cx="4588800" cy="5150400"/>
          </a:xfrm>
          <a:prstGeom prst="rect">
            <a:avLst/>
          </a:prstGeom>
        </p:spPr>
      </p:pic>
      <p:sp>
        <p:nvSpPr>
          <p:cNvPr id="11" name="object 4">
            <a:extLst>
              <a:ext uri="{FF2B5EF4-FFF2-40B4-BE49-F238E27FC236}">
                <a16:creationId xmlns:a16="http://schemas.microsoft.com/office/drawing/2014/main" id="{64AA828F-16A8-48A4-B990-70C21B0549BC}"/>
              </a:ext>
            </a:extLst>
          </p:cNvPr>
          <p:cNvSpPr txBox="1">
            <a:spLocks/>
          </p:cNvSpPr>
          <p:nvPr userDrawn="1"/>
        </p:nvSpPr>
        <p:spPr>
          <a:xfrm>
            <a:off x="657203" y="402754"/>
            <a:ext cx="10158535" cy="1530333"/>
          </a:xfrm>
          <a:prstGeom prst="rect">
            <a:avLst/>
          </a:prstGeom>
          <a:effectLst>
            <a:outerShdw blurRad="254000" dist="76200" dir="2700000" algn="tl" rotWithShape="0">
              <a:prstClr val="black">
                <a:alpha val="20000"/>
              </a:prstClr>
            </a:outerShdw>
          </a:effectLst>
        </p:spPr>
        <p:txBody>
          <a:bodyPr vert="horz" wrap="square" lIns="0" tIns="16933" rIns="0" bIns="0" rtlCol="0">
            <a:spAutoFit/>
          </a:bodyPr>
          <a:lstStyle>
            <a:lvl1pPr>
              <a:defRPr>
                <a:latin typeface="+mj-lt"/>
                <a:ea typeface="+mj-ea"/>
                <a:cs typeface="+mj-cs"/>
              </a:defRPr>
            </a:lvl1pPr>
          </a:lstStyle>
          <a:p>
            <a:pPr marL="16933">
              <a:lnSpc>
                <a:spcPts val="5867"/>
              </a:lnSpc>
              <a:spcBef>
                <a:spcPts val="133"/>
              </a:spcBef>
              <a:tabLst>
                <a:tab pos="4691992" algn="l"/>
              </a:tabLst>
            </a:pPr>
            <a:r>
              <a:rPr lang="sv-SE" sz="5600" kern="0" cap="all" dirty="0">
                <a:solidFill>
                  <a:srgbClr val="FFFFFF"/>
                </a:solidFill>
                <a:latin typeface="Gill Sans MT" charset="0"/>
                <a:ea typeface="Gill Sans MT" charset="0"/>
                <a:cs typeface="Gill Sans MT" charset="0"/>
              </a:rPr>
              <a:t>Nacka växer </a:t>
            </a:r>
            <a:br>
              <a:rPr lang="sv-SE" sz="5600" kern="0" cap="all" dirty="0">
                <a:solidFill>
                  <a:srgbClr val="FFFFFF"/>
                </a:solidFill>
                <a:latin typeface="Gill Sans MT" charset="0"/>
                <a:ea typeface="Gill Sans MT" charset="0"/>
                <a:cs typeface="Gill Sans MT" charset="0"/>
              </a:rPr>
            </a:br>
            <a:r>
              <a:rPr lang="sv-SE" sz="5600" b="1" kern="0" cap="all" dirty="0">
                <a:solidFill>
                  <a:srgbClr val="FFFFFF"/>
                </a:solidFill>
                <a:latin typeface="Gill Sans MT" charset="0"/>
                <a:ea typeface="Gill Sans MT" charset="0"/>
                <a:cs typeface="Gill Sans MT" charset="0"/>
              </a:rPr>
              <a:t>för fler</a:t>
            </a:r>
          </a:p>
        </p:txBody>
      </p:sp>
      <p:pic>
        <p:nvPicPr>
          <p:cNvPr id="12" name="Bildobjekt 6">
            <a:extLst>
              <a:ext uri="{FF2B5EF4-FFF2-40B4-BE49-F238E27FC236}">
                <a16:creationId xmlns:a16="http://schemas.microsoft.com/office/drawing/2014/main" id="{E0EA7FC3-EDCC-43D6-BEE9-A8FC85DA93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247113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etagsklima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7E15373E-F29D-4D3A-B726-FBAEA1344D4B}"/>
              </a:ext>
            </a:extLst>
          </p:cNvPr>
          <p:cNvSpPr/>
          <p:nvPr userDrawn="1"/>
        </p:nvSpPr>
        <p:spPr>
          <a:xfrm>
            <a:off x="0" y="0"/>
            <a:ext cx="12192000" cy="6859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7" name="object 4">
            <a:extLst>
              <a:ext uri="{FF2B5EF4-FFF2-40B4-BE49-F238E27FC236}">
                <a16:creationId xmlns:a16="http://schemas.microsoft.com/office/drawing/2014/main" id="{2A6651BB-9210-4A61-94DB-7DDF216FDCF4}"/>
              </a:ext>
            </a:extLst>
          </p:cNvPr>
          <p:cNvSpPr txBox="1"/>
          <p:nvPr userDrawn="1"/>
        </p:nvSpPr>
        <p:spPr>
          <a:xfrm>
            <a:off x="657203" y="2256247"/>
            <a:ext cx="4240407" cy="2869161"/>
          </a:xfrm>
          <a:prstGeom prst="rect">
            <a:avLst/>
          </a:prstGeom>
          <a:effectLst>
            <a:outerShdw blurRad="254000" dist="38100" dir="2700000" algn="tl" rotWithShape="0">
              <a:prstClr val="black">
                <a:alpha val="80000"/>
              </a:prstClr>
            </a:outerShdw>
          </a:effectLst>
        </p:spPr>
        <p:txBody>
          <a:bodyPr vert="horz" wrap="square" lIns="0" tIns="98213" rIns="0" bIns="0" rtlCol="0">
            <a:spAutoFit/>
          </a:bodyPr>
          <a:lstStyle/>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3 nya företag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startas i Nacka</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varje dag.</a:t>
            </a:r>
            <a:endParaRPr lang="sv-SE" sz="2800" b="1" dirty="0">
              <a:latin typeface="Gill Sans MT" charset="0"/>
              <a:ea typeface="Gill Sans MT" charset="0"/>
              <a:cs typeface="Gill Sans MT" charset="0"/>
            </a:endParaRPr>
          </a:p>
          <a:p>
            <a:pPr marL="16933" marR="56724">
              <a:lnSpc>
                <a:spcPts val="800"/>
              </a:lnSpc>
              <a:spcBef>
                <a:spcPts val="773"/>
              </a:spcBef>
            </a:pPr>
            <a:endParaRPr lang="sv-SE" sz="2800" b="1" spc="-7" dirty="0">
              <a:solidFill>
                <a:srgbClr val="FFFFFF"/>
              </a:solidFill>
              <a:latin typeface="Gill Sans MT" charset="0"/>
              <a:ea typeface="Gill Sans MT" charset="0"/>
              <a:cs typeface="Gill Sans MT" charset="0"/>
            </a:endParaRPr>
          </a:p>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80% av dem som äger och driver företag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i Nacka bor här.</a:t>
            </a:r>
            <a:endParaRPr sz="2800" b="1" dirty="0">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855C37A9-6B56-4C35-91D2-97185CA93E49}"/>
              </a:ext>
            </a:extLst>
          </p:cNvPr>
          <p:cNvSpPr txBox="1">
            <a:spLocks/>
          </p:cNvSpPr>
          <p:nvPr userDrawn="1"/>
        </p:nvSpPr>
        <p:spPr>
          <a:xfrm>
            <a:off x="657203" y="402754"/>
            <a:ext cx="11276135" cy="878873"/>
          </a:xfrm>
          <a:prstGeom prst="rect">
            <a:avLst/>
          </a:prstGeom>
          <a:effectLst>
            <a:outerShdw blurRad="254000" dist="76200" dir="2700000" algn="tl" rotWithShape="0">
              <a:prstClr val="black">
                <a:alpha val="40000"/>
              </a:prstClr>
            </a:outerShdw>
          </a:effectLst>
        </p:spPr>
        <p:txBody>
          <a:bodyPr vert="horz" wrap="square" lIns="0" tIns="16933" rIns="0" bIns="0" rtlCol="0">
            <a:spAutoFit/>
          </a:bodyPr>
          <a:lstStyle>
            <a:lvl1pPr>
              <a:defRPr>
                <a:latin typeface="+mj-lt"/>
                <a:ea typeface="+mj-ea"/>
                <a:cs typeface="+mj-cs"/>
              </a:defRPr>
            </a:lvl1pPr>
          </a:lstStyle>
          <a:p>
            <a:r>
              <a:rPr lang="sv-SE" sz="5600" b="0" dirty="0">
                <a:solidFill>
                  <a:schemeClr val="bg1"/>
                </a:solidFill>
                <a:latin typeface="Gill Sans MT" charset="0"/>
                <a:ea typeface="Gill Sans MT" charset="0"/>
                <a:cs typeface="Gill Sans MT" charset="0"/>
              </a:rPr>
              <a:t>NACKA LOCKAR </a:t>
            </a:r>
            <a:r>
              <a:rPr lang="sv-SE" sz="5600" b="1" dirty="0">
                <a:solidFill>
                  <a:schemeClr val="bg1"/>
                </a:solidFill>
                <a:latin typeface="Gill Sans MT" charset="0"/>
                <a:ea typeface="Gill Sans MT" charset="0"/>
                <a:cs typeface="Gill Sans MT" charset="0"/>
              </a:rPr>
              <a:t>NYA FÖRETAG</a:t>
            </a:r>
          </a:p>
        </p:txBody>
      </p:sp>
      <p:pic>
        <p:nvPicPr>
          <p:cNvPr id="9" name="Bildobjekt 6">
            <a:extLst>
              <a:ext uri="{FF2B5EF4-FFF2-40B4-BE49-F238E27FC236}">
                <a16:creationId xmlns:a16="http://schemas.microsoft.com/office/drawing/2014/main" id="{7CD85AE5-5CFF-44D0-A290-86DFE53AFE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533485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ubrik, text, bild">
    <p:bg>
      <p:bgPr>
        <a:solidFill>
          <a:schemeClr val="bg1"/>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hasCustomPrompt="1"/>
          </p:nvPr>
        </p:nvSpPr>
        <p:spPr>
          <a:xfrm>
            <a:off x="6150194" y="-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44001" y="347761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endParaRPr lang="sv-SE" dirty="0"/>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0"/>
            <a:ext cx="5233470" cy="3975100"/>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text 5">
            <a:extLst>
              <a:ext uri="{FF2B5EF4-FFF2-40B4-BE49-F238E27FC236}">
                <a16:creationId xmlns:a16="http://schemas.microsoft.com/office/drawing/2014/main" id="{D84A01CD-0C33-445B-B8F4-5027F007940D}"/>
              </a:ext>
            </a:extLst>
          </p:cNvPr>
          <p:cNvSpPr>
            <a:spLocks noGrp="1"/>
          </p:cNvSpPr>
          <p:nvPr>
            <p:ph type="body" sz="quarter" idx="21" hasCustomPrompt="1"/>
          </p:nvPr>
        </p:nvSpPr>
        <p:spPr>
          <a:xfrm>
            <a:off x="9796459" y="5951833"/>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615605423"/>
      </p:ext>
    </p:extLst>
  </p:cSld>
  <p:clrMapOvr>
    <a:masterClrMapping/>
  </p:clrMapOvr>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ndval">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B1F1580-4AF6-48ED-881A-188F3E7EAB2D}"/>
              </a:ext>
            </a:extLst>
          </p:cNvPr>
          <p:cNvSpPr/>
          <p:nvPr userDrawn="1"/>
        </p:nvSpPr>
        <p:spPr>
          <a:xfrm>
            <a:off x="0" y="0"/>
            <a:ext cx="12192000" cy="6859200"/>
          </a:xfrm>
          <a:prstGeom prst="rect">
            <a:avLst/>
          </a:prstGeom>
          <a: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7" name="object 4">
            <a:extLst>
              <a:ext uri="{FF2B5EF4-FFF2-40B4-BE49-F238E27FC236}">
                <a16:creationId xmlns:a16="http://schemas.microsoft.com/office/drawing/2014/main" id="{036FA116-9CD1-4A61-9474-EEAC9AD88E35}"/>
              </a:ext>
            </a:extLst>
          </p:cNvPr>
          <p:cNvSpPr txBox="1">
            <a:spLocks/>
          </p:cNvSpPr>
          <p:nvPr userDrawn="1"/>
        </p:nvSpPr>
        <p:spPr>
          <a:xfrm>
            <a:off x="657203" y="402754"/>
            <a:ext cx="11276135" cy="878873"/>
          </a:xfrm>
          <a:prstGeom prst="rect">
            <a:avLst/>
          </a:prstGeom>
          <a:effectLst>
            <a:outerShdw blurRad="254000" dist="76200" dir="2700000" algn="tl" rotWithShape="0">
              <a:prstClr val="black">
                <a:alpha val="40000"/>
              </a:prstClr>
            </a:outerShdw>
          </a:effectLst>
        </p:spPr>
        <p:txBody>
          <a:bodyPr vert="horz" wrap="square" lIns="0" tIns="16933" rIns="0" bIns="0" rtlCol="0">
            <a:spAutoFit/>
          </a:bodyPr>
          <a:lstStyle>
            <a:lvl1pPr>
              <a:defRPr>
                <a:latin typeface="+mj-lt"/>
                <a:ea typeface="+mj-ea"/>
                <a:cs typeface="+mj-cs"/>
              </a:defRPr>
            </a:lvl1pPr>
          </a:lstStyle>
          <a:p>
            <a:r>
              <a:rPr lang="sv-SE" sz="5600" b="1" dirty="0">
                <a:solidFill>
                  <a:schemeClr val="bg1"/>
                </a:solidFill>
                <a:latin typeface="Gill Sans MT" charset="0"/>
                <a:ea typeface="Gill Sans MT" charset="0"/>
                <a:cs typeface="Gill Sans MT" charset="0"/>
              </a:rPr>
              <a:t>VALFRIHET</a:t>
            </a:r>
            <a:r>
              <a:rPr lang="sv-SE" sz="5600" dirty="0">
                <a:solidFill>
                  <a:schemeClr val="bg1"/>
                </a:solidFill>
                <a:latin typeface="Gill Sans MT" charset="0"/>
                <a:ea typeface="Gill Sans MT" charset="0"/>
                <a:cs typeface="Gill Sans MT" charset="0"/>
              </a:rPr>
              <a:t> OCH KVALITET</a:t>
            </a:r>
            <a:endParaRPr lang="sv-SE" sz="5600" b="1" dirty="0">
              <a:solidFill>
                <a:schemeClr val="bg1"/>
              </a:solidFill>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BAF98C58-8FDD-46D8-8FEC-E19D19F6906C}"/>
              </a:ext>
            </a:extLst>
          </p:cNvPr>
          <p:cNvSpPr txBox="1"/>
          <p:nvPr userDrawn="1"/>
        </p:nvSpPr>
        <p:spPr>
          <a:xfrm>
            <a:off x="710400" y="3733802"/>
            <a:ext cx="4627954" cy="2151016"/>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Nackaborna har möjlighet att göra kundval inom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24 områden där det finns 450 olika anordnare att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välja mellan.</a:t>
            </a:r>
          </a:p>
        </p:txBody>
      </p:sp>
      <p:pic>
        <p:nvPicPr>
          <p:cNvPr id="9" name="Bildobjekt 6">
            <a:extLst>
              <a:ext uri="{FF2B5EF4-FFF2-40B4-BE49-F238E27FC236}">
                <a16:creationId xmlns:a16="http://schemas.microsoft.com/office/drawing/2014/main" id="{5561CC1A-9D96-4BE5-A556-81C89DD921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372812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kol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D1E98D5-C1B9-4A98-BABB-D5FBDA0DE2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7629"/>
            <a:ext cx="12192000" cy="6915631"/>
          </a:xfrm>
          <a:prstGeom prst="rect">
            <a:avLst/>
          </a:prstGeom>
        </p:spPr>
      </p:pic>
      <p:sp>
        <p:nvSpPr>
          <p:cNvPr id="7" name="object 4">
            <a:extLst>
              <a:ext uri="{FF2B5EF4-FFF2-40B4-BE49-F238E27FC236}">
                <a16:creationId xmlns:a16="http://schemas.microsoft.com/office/drawing/2014/main" id="{F80B5427-2593-4216-9356-F8DEE812454A}"/>
              </a:ext>
            </a:extLst>
          </p:cNvPr>
          <p:cNvSpPr txBox="1"/>
          <p:nvPr userDrawn="1"/>
        </p:nvSpPr>
        <p:spPr>
          <a:xfrm>
            <a:off x="644413" y="2364927"/>
            <a:ext cx="4436635" cy="2971753"/>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Nackas grundskoleelever hör till de elever som lyckas bäst i hela landet. </a:t>
            </a:r>
          </a:p>
          <a:p>
            <a:pPr marL="16933" marR="56724">
              <a:lnSpc>
                <a:spcPts val="800"/>
              </a:lnSpc>
              <a:spcBef>
                <a:spcPts val="773"/>
              </a:spcBef>
            </a:pPr>
            <a:endParaRPr lang="sv-SE" sz="2800" b="1" spc="-7" dirty="0">
              <a:solidFill>
                <a:srgbClr val="FFFFFF"/>
              </a:solidFill>
              <a:latin typeface="Gill Sans MT" charset="0"/>
              <a:ea typeface="Gill Sans MT" charset="0"/>
              <a:cs typeface="Gill Sans MT" charset="0"/>
            </a:endParaRPr>
          </a:p>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Grundskolorna i Nacka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är bland de 10 bästa i Sverige sedan länge.</a:t>
            </a:r>
          </a:p>
        </p:txBody>
      </p:sp>
      <p:pic>
        <p:nvPicPr>
          <p:cNvPr id="8" name="Bildobjekt 6">
            <a:extLst>
              <a:ext uri="{FF2B5EF4-FFF2-40B4-BE49-F238E27FC236}">
                <a16:creationId xmlns:a16="http://schemas.microsoft.com/office/drawing/2014/main" id="{9681C453-1C5E-4228-BF90-39CBE42A76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630116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ära naturen">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704EE0F-CFF2-45A0-A7DC-F11400184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A7D07F5A-F9B0-4B7C-93A5-2AC1EDDEDAF1}"/>
              </a:ext>
            </a:extLst>
          </p:cNvPr>
          <p:cNvSpPr txBox="1"/>
          <p:nvPr userDrawn="1"/>
        </p:nvSpPr>
        <p:spPr>
          <a:xfrm>
            <a:off x="685073" y="2097355"/>
            <a:ext cx="5080000" cy="4100267"/>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Nackaborna har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i snitt 600 meter</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till skyddad natur.</a:t>
            </a:r>
          </a:p>
          <a:p>
            <a:pPr marL="16933" marR="56724">
              <a:lnSpc>
                <a:spcPts val="800"/>
              </a:lnSpc>
              <a:spcBef>
                <a:spcPts val="773"/>
              </a:spcBef>
            </a:pPr>
            <a:endParaRPr lang="sv-SE" sz="2800" b="1" spc="-7" dirty="0">
              <a:solidFill>
                <a:srgbClr val="FFFFFF"/>
              </a:solidFill>
              <a:latin typeface="Gill Sans MT" charset="0"/>
              <a:ea typeface="Gill Sans MT" charset="0"/>
              <a:cs typeface="Gill Sans MT" charset="0"/>
            </a:endParaRPr>
          </a:p>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50% av kommunens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yta består av </a:t>
            </a:r>
            <a:br>
              <a:rPr lang="sv-SE" sz="2800" b="1" spc="-7" dirty="0">
                <a:solidFill>
                  <a:srgbClr val="FFFFFF"/>
                </a:solidFill>
                <a:latin typeface="Gill Sans MT" charset="0"/>
                <a:ea typeface="Gill Sans MT" charset="0"/>
                <a:cs typeface="Gill Sans MT" charset="0"/>
              </a:rPr>
            </a:br>
            <a:r>
              <a:rPr lang="sv-SE" sz="2800" b="1" spc="-7" dirty="0">
                <a:solidFill>
                  <a:srgbClr val="FFFFFF"/>
                </a:solidFill>
                <a:latin typeface="Gill Sans MT" charset="0"/>
                <a:ea typeface="Gill Sans MT" charset="0"/>
                <a:cs typeface="Gill Sans MT" charset="0"/>
              </a:rPr>
              <a:t>grönområde.</a:t>
            </a:r>
          </a:p>
          <a:p>
            <a:pPr marL="16933" marR="56724">
              <a:lnSpc>
                <a:spcPts val="800"/>
              </a:lnSpc>
              <a:spcBef>
                <a:spcPts val="773"/>
              </a:spcBef>
            </a:pPr>
            <a:endParaRPr lang="sv-SE" sz="2800" b="1" spc="-7" dirty="0">
              <a:solidFill>
                <a:srgbClr val="FFFFFF"/>
              </a:solidFill>
              <a:latin typeface="Gill Sans MT" charset="0"/>
              <a:ea typeface="Gill Sans MT" charset="0"/>
              <a:cs typeface="Gill Sans MT" charset="0"/>
            </a:endParaRPr>
          </a:p>
          <a:p>
            <a:pPr marL="16933" marR="56724">
              <a:lnSpc>
                <a:spcPts val="3200"/>
              </a:lnSpc>
              <a:spcBef>
                <a:spcPts val="773"/>
              </a:spcBef>
            </a:pPr>
            <a:r>
              <a:rPr lang="sv-SE" sz="2800" b="1" spc="-7" dirty="0">
                <a:solidFill>
                  <a:srgbClr val="FFFFFF"/>
                </a:solidFill>
                <a:latin typeface="Gill Sans MT" charset="0"/>
                <a:ea typeface="Gill Sans MT" charset="0"/>
                <a:cs typeface="Gill Sans MT" charset="0"/>
              </a:rPr>
              <a:t>Nacka har 10 mil kust.</a:t>
            </a:r>
          </a:p>
          <a:p>
            <a:pPr marL="16933" marR="56724">
              <a:lnSpc>
                <a:spcPts val="3200"/>
              </a:lnSpc>
              <a:spcBef>
                <a:spcPts val="773"/>
              </a:spcBef>
            </a:pPr>
            <a:endParaRPr lang="sv-SE" sz="2933" b="1" spc="-7" dirty="0">
              <a:solidFill>
                <a:srgbClr val="FFFFFF"/>
              </a:solidFill>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9754B65E-6E5B-4E4F-8ECB-CB90DEB3FE41}"/>
              </a:ext>
            </a:extLst>
          </p:cNvPr>
          <p:cNvSpPr txBox="1">
            <a:spLocks/>
          </p:cNvSpPr>
          <p:nvPr userDrawn="1"/>
        </p:nvSpPr>
        <p:spPr>
          <a:xfrm>
            <a:off x="657203" y="402753"/>
            <a:ext cx="11276135" cy="878873"/>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r>
              <a:rPr lang="sv-SE" sz="5600" dirty="0">
                <a:solidFill>
                  <a:schemeClr val="bg1"/>
                </a:solidFill>
                <a:latin typeface="Gill Sans MT" charset="0"/>
                <a:ea typeface="Gill Sans MT" charset="0"/>
                <a:cs typeface="Gill Sans MT" charset="0"/>
              </a:rPr>
              <a:t>NÄRA TILL</a:t>
            </a:r>
            <a:r>
              <a:rPr lang="sv-SE" sz="5600" b="1" dirty="0">
                <a:solidFill>
                  <a:schemeClr val="bg1"/>
                </a:solidFill>
                <a:latin typeface="Gill Sans MT" charset="0"/>
                <a:ea typeface="Gill Sans MT" charset="0"/>
                <a:cs typeface="Gill Sans MT" charset="0"/>
              </a:rPr>
              <a:t> NATUREN</a:t>
            </a:r>
          </a:p>
        </p:txBody>
      </p:sp>
      <p:pic>
        <p:nvPicPr>
          <p:cNvPr id="9" name="Bildobjekt 6">
            <a:extLst>
              <a:ext uri="{FF2B5EF4-FFF2-40B4-BE49-F238E27FC236}">
                <a16:creationId xmlns:a16="http://schemas.microsoft.com/office/drawing/2014/main" id="{1B7E1678-BCE8-4FBD-ADD4-7E25270C8C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369202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ästa cykelkommunen">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40D5FB7-3761-49FF-B755-AA09FE629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9"/>
            <a:ext cx="12192000" cy="6857999"/>
          </a:xfrm>
          <a:prstGeom prst="rect">
            <a:avLst/>
          </a:prstGeom>
        </p:spPr>
      </p:pic>
      <p:sp>
        <p:nvSpPr>
          <p:cNvPr id="8" name="object 4">
            <a:extLst>
              <a:ext uri="{FF2B5EF4-FFF2-40B4-BE49-F238E27FC236}">
                <a16:creationId xmlns:a16="http://schemas.microsoft.com/office/drawing/2014/main" id="{9754B65E-6E5B-4E4F-8ECB-CB90DEB3FE41}"/>
              </a:ext>
            </a:extLst>
          </p:cNvPr>
          <p:cNvSpPr txBox="1">
            <a:spLocks/>
          </p:cNvSpPr>
          <p:nvPr userDrawn="1"/>
        </p:nvSpPr>
        <p:spPr>
          <a:xfrm>
            <a:off x="657203" y="402754"/>
            <a:ext cx="11276135" cy="878873"/>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r>
              <a:rPr lang="sv-SE" sz="5600" b="1" dirty="0">
                <a:solidFill>
                  <a:schemeClr val="bg1"/>
                </a:solidFill>
              </a:rPr>
              <a:t>CYKELVÄNLIG</a:t>
            </a:r>
            <a:r>
              <a:rPr lang="sv-SE" sz="5600" dirty="0">
                <a:solidFill>
                  <a:schemeClr val="bg1"/>
                </a:solidFill>
              </a:rPr>
              <a:t> KOMMUN I TOPP</a:t>
            </a:r>
            <a:endParaRPr lang="sv-SE" sz="5600" b="1" dirty="0">
              <a:solidFill>
                <a:schemeClr val="bg1"/>
              </a:solidFill>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1B7E1678-BCE8-4FBD-ADD4-7E25270C8C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10" name="Platshållare för text 5">
            <a:extLst>
              <a:ext uri="{FF2B5EF4-FFF2-40B4-BE49-F238E27FC236}">
                <a16:creationId xmlns:a16="http://schemas.microsoft.com/office/drawing/2014/main" id="{1DB5B5BB-033B-403A-9A25-8F76A45DCEF4}"/>
              </a:ext>
            </a:extLst>
          </p:cNvPr>
          <p:cNvSpPr txBox="1">
            <a:spLocks/>
          </p:cNvSpPr>
          <p:nvPr userDrawn="1"/>
        </p:nvSpPr>
        <p:spPr>
          <a:xfrm>
            <a:off x="639794" y="4013897"/>
            <a:ext cx="5525876" cy="284410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lang="sv-SE" sz="2800" b="1" kern="1200" dirty="0">
                <a:solidFill>
                  <a:schemeClr val="bg1"/>
                </a:solidFill>
                <a:effectLst>
                  <a:outerShdw blurRad="558800" dist="50800" dir="5400000" algn="ctr" rotWithShape="0">
                    <a:schemeClr val="tx1">
                      <a:alpha val="60000"/>
                    </a:schemeClr>
                  </a:outerShdw>
                </a:effectLst>
                <a:latin typeface="+mj-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800" b="1" kern="1200" dirty="0">
                <a:solidFill>
                  <a:schemeClr val="bg1"/>
                </a:solidFill>
                <a:effectLst/>
                <a:latin typeface="+mj-lt"/>
                <a:ea typeface="+mn-ea"/>
                <a:cs typeface="+mn-cs"/>
              </a:rPr>
              <a:t>Nacka placerade sig på </a:t>
            </a:r>
            <a:br>
              <a:rPr lang="sv-SE" sz="2800" b="1" kern="1200" dirty="0">
                <a:solidFill>
                  <a:schemeClr val="bg1"/>
                </a:solidFill>
                <a:effectLst/>
                <a:latin typeface="+mj-lt"/>
                <a:ea typeface="+mn-ea"/>
                <a:cs typeface="+mn-cs"/>
              </a:rPr>
            </a:br>
            <a:r>
              <a:rPr lang="sv-SE" sz="2800" b="1" kern="1200" dirty="0">
                <a:solidFill>
                  <a:schemeClr val="bg1"/>
                </a:solidFill>
                <a:effectLst/>
                <a:latin typeface="+mj-lt"/>
                <a:ea typeface="+mn-ea"/>
                <a:cs typeface="+mn-cs"/>
              </a:rPr>
              <a:t>tredje plats som cykelkommun </a:t>
            </a:r>
            <a:br>
              <a:rPr lang="sv-SE" sz="2800" b="1" kern="1200" dirty="0">
                <a:solidFill>
                  <a:schemeClr val="bg1"/>
                </a:solidFill>
                <a:effectLst/>
                <a:latin typeface="+mj-lt"/>
                <a:ea typeface="+mn-ea"/>
                <a:cs typeface="+mn-cs"/>
              </a:rPr>
            </a:br>
            <a:r>
              <a:rPr lang="sv-SE" sz="2800" b="1" kern="1200" dirty="0">
                <a:solidFill>
                  <a:schemeClr val="bg1"/>
                </a:solidFill>
                <a:effectLst/>
                <a:latin typeface="+mj-lt"/>
                <a:ea typeface="+mn-ea"/>
                <a:cs typeface="+mn-cs"/>
              </a:rPr>
              <a:t>i Cykelfrämjandets nationella mätning </a:t>
            </a:r>
            <a:r>
              <a:rPr lang="sv-SE" sz="2800" b="1" kern="1200" dirty="0" err="1">
                <a:solidFill>
                  <a:schemeClr val="bg1"/>
                </a:solidFill>
                <a:effectLst/>
                <a:latin typeface="+mj-lt"/>
                <a:ea typeface="+mn-ea"/>
                <a:cs typeface="+mn-cs"/>
              </a:rPr>
              <a:t>Kommunvelometern</a:t>
            </a:r>
            <a:r>
              <a:rPr lang="sv-SE" sz="2800" b="1" kern="1200" dirty="0">
                <a:solidFill>
                  <a:schemeClr val="bg1"/>
                </a:solidFill>
                <a:effectLst/>
                <a:latin typeface="+mj-lt"/>
                <a:ea typeface="+mn-ea"/>
                <a:cs typeface="+mn-cs"/>
              </a:rPr>
              <a:t>.</a:t>
            </a:r>
          </a:p>
        </p:txBody>
      </p:sp>
    </p:spTree>
    <p:extLst>
      <p:ext uri="{BB962C8B-B14F-4D97-AF65-F5344CB8AC3E}">
        <p14:creationId xmlns:p14="http://schemas.microsoft.com/office/powerpoint/2010/main" val="178002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Utmärkelser">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8C62CE5-9F26-4B7C-AE46-ADEF917921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1"/>
            <a:ext cx="12178451" cy="6850379"/>
          </a:xfrm>
          <a:prstGeom prst="rect">
            <a:avLst/>
          </a:prstGeom>
        </p:spPr>
      </p:pic>
      <p:sp>
        <p:nvSpPr>
          <p:cNvPr id="8" name="object 4">
            <a:extLst>
              <a:ext uri="{FF2B5EF4-FFF2-40B4-BE49-F238E27FC236}">
                <a16:creationId xmlns:a16="http://schemas.microsoft.com/office/drawing/2014/main" id="{9754B65E-6E5B-4E4F-8ECB-CB90DEB3FE41}"/>
              </a:ext>
            </a:extLst>
          </p:cNvPr>
          <p:cNvSpPr txBox="1">
            <a:spLocks/>
          </p:cNvSpPr>
          <p:nvPr userDrawn="1"/>
        </p:nvSpPr>
        <p:spPr>
          <a:xfrm>
            <a:off x="657203" y="402753"/>
            <a:ext cx="11276135" cy="878873"/>
          </a:xfrm>
          <a:prstGeom prst="rect">
            <a:avLst/>
          </a:prstGeom>
          <a:effectLst/>
        </p:spPr>
        <p:txBody>
          <a:bodyPr vert="horz" wrap="square" lIns="0" tIns="16933" rIns="0" bIns="0" rtlCol="0">
            <a:spAutoFit/>
          </a:bodyPr>
          <a:lstStyle>
            <a:lvl1pPr>
              <a:defRPr>
                <a:latin typeface="+mj-lt"/>
                <a:ea typeface="+mj-ea"/>
                <a:cs typeface="+mj-cs"/>
              </a:defRPr>
            </a:lvl1pPr>
          </a:lstStyle>
          <a:p>
            <a:r>
              <a:rPr lang="sv-SE" sz="5600" b="1" dirty="0">
                <a:solidFill>
                  <a:schemeClr val="bg1"/>
                </a:solidFill>
              </a:rPr>
              <a:t>UTMÄRKELSER</a:t>
            </a:r>
            <a:endParaRPr lang="sv-SE" sz="5600" b="1" dirty="0">
              <a:solidFill>
                <a:schemeClr val="bg1"/>
              </a:solidFill>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1B7E1678-BCE8-4FBD-ADD4-7E25270C8C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2" name="Rektangel 1">
            <a:extLst>
              <a:ext uri="{FF2B5EF4-FFF2-40B4-BE49-F238E27FC236}">
                <a16:creationId xmlns:a16="http://schemas.microsoft.com/office/drawing/2014/main" id="{FCF547CD-07B3-4728-8D70-784297191371}"/>
              </a:ext>
            </a:extLst>
          </p:cNvPr>
          <p:cNvSpPr/>
          <p:nvPr userDrawn="1"/>
        </p:nvSpPr>
        <p:spPr>
          <a:xfrm>
            <a:off x="514963" y="3865910"/>
            <a:ext cx="6096000" cy="1900007"/>
          </a:xfrm>
          <a:prstGeom prst="rect">
            <a:avLst/>
          </a:prstGeom>
        </p:spPr>
        <p:txBody>
          <a:bodyPr>
            <a:spAutoFit/>
          </a:bodyPr>
          <a:lstStyle/>
          <a:p>
            <a:pPr marL="0" lvl="1" indent="0" algn="l" defTabSz="914400" rtl="0" eaLnBrk="1" latinLnBrk="0" hangingPunct="1">
              <a:lnSpc>
                <a:spcPct val="90000"/>
              </a:lnSpc>
              <a:spcBef>
                <a:spcPts val="1000"/>
              </a:spcBef>
              <a:buFont typeface="Arial" panose="020B0604020202020204" pitchFamily="34" charset="0"/>
              <a:buNone/>
            </a:pPr>
            <a:r>
              <a:rPr lang="sv-SE" sz="2800" b="1" kern="1200" dirty="0">
                <a:solidFill>
                  <a:schemeClr val="bg1"/>
                </a:solidFill>
                <a:effectLst/>
                <a:latin typeface="+mj-lt"/>
                <a:ea typeface="+mn-ea"/>
                <a:cs typeface="+mn-cs"/>
              </a:rPr>
              <a:t>Årets välfärdsförnyare 2019</a:t>
            </a:r>
          </a:p>
          <a:p>
            <a:pPr marL="0" lvl="1" indent="0" algn="l" defTabSz="914400" rtl="0" eaLnBrk="1" latinLnBrk="0" hangingPunct="1">
              <a:lnSpc>
                <a:spcPct val="90000"/>
              </a:lnSpc>
              <a:spcBef>
                <a:spcPts val="1000"/>
              </a:spcBef>
              <a:buFont typeface="Arial" panose="020B0604020202020204" pitchFamily="34" charset="0"/>
              <a:buNone/>
            </a:pPr>
            <a:r>
              <a:rPr lang="sv-SE" sz="2800" b="1" kern="1200" dirty="0">
                <a:solidFill>
                  <a:schemeClr val="bg1"/>
                </a:solidFill>
                <a:effectLst/>
                <a:latin typeface="+mj-lt"/>
                <a:ea typeface="+mn-ea"/>
                <a:cs typeface="+mn-cs"/>
              </a:rPr>
              <a:t>Årets superkommun 2018</a:t>
            </a:r>
          </a:p>
          <a:p>
            <a:pPr marL="0" lvl="1" indent="0" algn="l" defTabSz="914400" rtl="0" eaLnBrk="1" latinLnBrk="0" hangingPunct="1">
              <a:lnSpc>
                <a:spcPct val="90000"/>
              </a:lnSpc>
              <a:spcBef>
                <a:spcPts val="1000"/>
              </a:spcBef>
              <a:buFont typeface="Arial" panose="020B0604020202020204" pitchFamily="34" charset="0"/>
              <a:buNone/>
            </a:pPr>
            <a:r>
              <a:rPr lang="sv-SE" sz="2800" b="1" kern="1200" dirty="0">
                <a:solidFill>
                  <a:schemeClr val="bg1"/>
                </a:solidFill>
                <a:effectLst/>
                <a:latin typeface="+mj-lt"/>
                <a:ea typeface="+mn-ea"/>
                <a:cs typeface="+mn-cs"/>
              </a:rPr>
              <a:t>Bästa kommunen att bo </a:t>
            </a:r>
            <a:br>
              <a:rPr lang="sv-SE" sz="2800" b="1" kern="1200" dirty="0">
                <a:solidFill>
                  <a:schemeClr val="bg1"/>
                </a:solidFill>
                <a:effectLst/>
                <a:latin typeface="+mj-lt"/>
                <a:ea typeface="+mn-ea"/>
                <a:cs typeface="+mn-cs"/>
              </a:rPr>
            </a:br>
            <a:r>
              <a:rPr lang="sv-SE" sz="2800" b="1" kern="1200" dirty="0">
                <a:solidFill>
                  <a:schemeClr val="bg1"/>
                </a:solidFill>
                <a:effectLst/>
                <a:latin typeface="+mj-lt"/>
                <a:ea typeface="+mn-ea"/>
                <a:cs typeface="+mn-cs"/>
              </a:rPr>
              <a:t>i för familjer 2018</a:t>
            </a:r>
          </a:p>
        </p:txBody>
      </p:sp>
    </p:spTree>
    <p:extLst>
      <p:ext uri="{BB962C8B-B14F-4D97-AF65-F5344CB8AC3E}">
        <p14:creationId xmlns:p14="http://schemas.microsoft.com/office/powerpoint/2010/main" val="4090015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ål rill 2030">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0F51A355-7BF5-4CE0-BEF4-AF72E63E25DC}"/>
              </a:ext>
            </a:extLst>
          </p:cNvPr>
          <p:cNvSpPr/>
          <p:nvPr userDrawn="1"/>
        </p:nvSpPr>
        <p:spPr>
          <a:xfrm>
            <a:off x="0" y="0"/>
            <a:ext cx="12192000" cy="68592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wrap="square" lIns="0" tIns="0" rIns="0" bIns="0" rtlCol="0"/>
          <a:lstStyle/>
          <a:p>
            <a:endParaRPr sz="2397"/>
          </a:p>
        </p:txBody>
      </p:sp>
      <p:sp>
        <p:nvSpPr>
          <p:cNvPr id="7" name="textruta 6">
            <a:extLst>
              <a:ext uri="{FF2B5EF4-FFF2-40B4-BE49-F238E27FC236}">
                <a16:creationId xmlns:a16="http://schemas.microsoft.com/office/drawing/2014/main" id="{5067B28A-9ABD-47CC-B575-8681F629ACD2}"/>
              </a:ext>
            </a:extLst>
          </p:cNvPr>
          <p:cNvSpPr txBox="1"/>
          <p:nvPr userDrawn="1"/>
        </p:nvSpPr>
        <p:spPr>
          <a:xfrm>
            <a:off x="5080000" y="1790852"/>
            <a:ext cx="7620000" cy="3725122"/>
          </a:xfrm>
          <a:prstGeom prst="rect">
            <a:avLst/>
          </a:prstGeom>
          <a:noFill/>
          <a:effectLst>
            <a:outerShdw blurRad="254000" dir="2700000" algn="tl" rotWithShape="0">
              <a:prstClr val="black">
                <a:alpha val="40000"/>
              </a:prstClr>
            </a:outerShdw>
          </a:effectLst>
        </p:spPr>
        <p:txBody>
          <a:bodyPr wrap="square" rtlCol="0">
            <a:spAutoFit/>
          </a:bodyPr>
          <a:lstStyle/>
          <a:p>
            <a:pPr marL="0" lvl="1" indent="0" algn="l" defTabSz="914377" rtl="0" eaLnBrk="1" latinLnBrk="0" hangingPunct="1">
              <a:lnSpc>
                <a:spcPct val="90000"/>
              </a:lnSpc>
              <a:spcBef>
                <a:spcPts val="1000"/>
              </a:spcBef>
              <a:buNone/>
            </a:pPr>
            <a:r>
              <a:rPr lang="sv-SE" sz="2400" b="0" kern="1200" dirty="0">
                <a:solidFill>
                  <a:schemeClr val="bg1"/>
                </a:solidFill>
                <a:effectLst/>
                <a:latin typeface="+mn-lt"/>
                <a:ea typeface="+mn-ea"/>
                <a:cs typeface="+mn-cs"/>
              </a:rPr>
              <a:t>Nackaborna </a:t>
            </a:r>
            <a:r>
              <a:rPr lang="sv-SE" sz="2400" b="1" kern="1200" dirty="0">
                <a:solidFill>
                  <a:schemeClr val="bg1"/>
                </a:solidFill>
                <a:effectLst/>
                <a:latin typeface="+mn-lt"/>
                <a:ea typeface="+mn-ea"/>
                <a:cs typeface="+mn-cs"/>
              </a:rPr>
              <a:t>blir fler </a:t>
            </a:r>
          </a:p>
          <a:p>
            <a:pPr marL="0" lvl="1" indent="0" algn="l" defTabSz="914377" rtl="0" eaLnBrk="1" latinLnBrk="0" hangingPunct="1">
              <a:lnSpc>
                <a:spcPct val="90000"/>
              </a:lnSpc>
              <a:spcBef>
                <a:spcPts val="1000"/>
              </a:spcBef>
              <a:buNone/>
            </a:pPr>
            <a:r>
              <a:rPr lang="sv-SE" sz="2400" b="1" kern="1200" dirty="0">
                <a:solidFill>
                  <a:schemeClr val="bg1"/>
                </a:solidFill>
                <a:effectLst/>
                <a:latin typeface="+mn-lt"/>
                <a:ea typeface="+mn-ea"/>
                <a:cs typeface="+mn-cs"/>
              </a:rPr>
              <a:t>Tätare stadsbebyggelse </a:t>
            </a:r>
            <a:r>
              <a:rPr lang="sv-SE" sz="2400" b="0" kern="1200" dirty="0">
                <a:solidFill>
                  <a:schemeClr val="bg1"/>
                </a:solidFill>
                <a:effectLst/>
                <a:latin typeface="+mn-lt"/>
                <a:ea typeface="+mn-ea"/>
                <a:cs typeface="+mn-cs"/>
              </a:rPr>
              <a:t>med nya </a:t>
            </a:r>
            <a:br>
              <a:rPr lang="sv-SE" sz="2400" b="0" kern="1200" dirty="0">
                <a:solidFill>
                  <a:schemeClr val="bg1"/>
                </a:solidFill>
                <a:effectLst/>
                <a:latin typeface="+mn-lt"/>
                <a:ea typeface="+mn-ea"/>
                <a:cs typeface="+mn-cs"/>
              </a:rPr>
            </a:br>
            <a:r>
              <a:rPr lang="sv-SE" sz="2400" b="0" kern="1200" dirty="0">
                <a:solidFill>
                  <a:schemeClr val="bg1"/>
                </a:solidFill>
                <a:effectLst/>
                <a:latin typeface="+mn-lt"/>
                <a:ea typeface="+mn-ea"/>
                <a:cs typeface="+mn-cs"/>
              </a:rPr>
              <a:t>bostäder och arbetsplatser</a:t>
            </a:r>
          </a:p>
          <a:p>
            <a:pPr marL="0" lvl="1" indent="0" algn="l" defTabSz="914377" rtl="0" eaLnBrk="1" latinLnBrk="0" hangingPunct="1">
              <a:lnSpc>
                <a:spcPct val="90000"/>
              </a:lnSpc>
              <a:spcBef>
                <a:spcPts val="1000"/>
              </a:spcBef>
              <a:buNone/>
            </a:pPr>
            <a:r>
              <a:rPr lang="sv-SE" sz="2400" b="1" kern="1200" dirty="0">
                <a:solidFill>
                  <a:schemeClr val="bg1"/>
                </a:solidFill>
                <a:effectLst/>
                <a:latin typeface="+mn-lt"/>
                <a:ea typeface="+mn-ea"/>
                <a:cs typeface="+mn-cs"/>
              </a:rPr>
              <a:t>Västra </a:t>
            </a:r>
            <a:r>
              <a:rPr lang="sv-SE" sz="2400" b="1" kern="1200" dirty="0" err="1">
                <a:solidFill>
                  <a:schemeClr val="bg1"/>
                </a:solidFill>
                <a:effectLst/>
                <a:latin typeface="+mn-lt"/>
                <a:ea typeface="+mn-ea"/>
                <a:cs typeface="+mn-cs"/>
              </a:rPr>
              <a:t>Sicklaön</a:t>
            </a:r>
            <a:r>
              <a:rPr lang="sv-SE" sz="2400" b="1" kern="1200" dirty="0">
                <a:solidFill>
                  <a:schemeClr val="bg1"/>
                </a:solidFill>
                <a:effectLst/>
                <a:latin typeface="+mn-lt"/>
                <a:ea typeface="+mn-ea"/>
                <a:cs typeface="+mn-cs"/>
              </a:rPr>
              <a:t> </a:t>
            </a:r>
            <a:r>
              <a:rPr lang="sv-SE" sz="2400" b="0" kern="1200" dirty="0">
                <a:solidFill>
                  <a:schemeClr val="bg1"/>
                </a:solidFill>
                <a:effectLst/>
                <a:latin typeface="+mn-lt"/>
                <a:ea typeface="+mn-ea"/>
                <a:cs typeface="+mn-cs"/>
              </a:rPr>
              <a:t>blir en del av innerstaden</a:t>
            </a:r>
          </a:p>
          <a:p>
            <a:pPr marL="0" lvl="1" indent="0" algn="l" defTabSz="914377" rtl="0" eaLnBrk="1" latinLnBrk="0" hangingPunct="1">
              <a:lnSpc>
                <a:spcPct val="90000"/>
              </a:lnSpc>
              <a:spcBef>
                <a:spcPts val="1000"/>
              </a:spcBef>
              <a:buNone/>
            </a:pPr>
            <a:r>
              <a:rPr lang="sv-SE" sz="2400" b="1" kern="1200" dirty="0">
                <a:solidFill>
                  <a:schemeClr val="bg1"/>
                </a:solidFill>
                <a:effectLst/>
                <a:latin typeface="+mn-lt"/>
                <a:ea typeface="+mn-ea"/>
                <a:cs typeface="+mn-cs"/>
              </a:rPr>
              <a:t>Lokala centrum förnyas </a:t>
            </a:r>
            <a:r>
              <a:rPr lang="sv-SE" sz="2400" b="0" kern="1200" dirty="0">
                <a:solidFill>
                  <a:schemeClr val="bg1"/>
                </a:solidFill>
                <a:effectLst/>
                <a:latin typeface="+mn-lt"/>
                <a:ea typeface="+mn-ea"/>
                <a:cs typeface="+mn-cs"/>
              </a:rPr>
              <a:t>och förändras</a:t>
            </a:r>
          </a:p>
          <a:p>
            <a:pPr marL="0" lvl="1" indent="0" algn="l" defTabSz="914377" rtl="0" eaLnBrk="1" latinLnBrk="0" hangingPunct="1">
              <a:lnSpc>
                <a:spcPct val="90000"/>
              </a:lnSpc>
              <a:spcBef>
                <a:spcPts val="1000"/>
              </a:spcBef>
              <a:buNone/>
            </a:pPr>
            <a:r>
              <a:rPr lang="sv-SE" sz="2400" b="1" kern="1200" dirty="0">
                <a:solidFill>
                  <a:schemeClr val="bg1"/>
                </a:solidFill>
                <a:effectLst/>
                <a:latin typeface="+mn-lt"/>
                <a:ea typeface="+mn-ea"/>
                <a:cs typeface="+mn-cs"/>
              </a:rPr>
              <a:t>Tunnelbanan förlängs </a:t>
            </a:r>
            <a:r>
              <a:rPr lang="sv-SE" sz="2400" b="0" kern="1200" dirty="0">
                <a:solidFill>
                  <a:schemeClr val="bg1"/>
                </a:solidFill>
                <a:effectLst/>
                <a:latin typeface="+mn-lt"/>
                <a:ea typeface="+mn-ea"/>
                <a:cs typeface="+mn-cs"/>
              </a:rPr>
              <a:t>till Nacka </a:t>
            </a:r>
            <a:br>
              <a:rPr lang="sv-SE" sz="2400" b="0" kern="1200" dirty="0">
                <a:solidFill>
                  <a:schemeClr val="bg1"/>
                </a:solidFill>
                <a:effectLst/>
                <a:latin typeface="+mn-lt"/>
                <a:ea typeface="+mn-ea"/>
                <a:cs typeface="+mn-cs"/>
              </a:rPr>
            </a:br>
            <a:r>
              <a:rPr lang="sv-SE" sz="2400" b="0" kern="1200" dirty="0">
                <a:solidFill>
                  <a:schemeClr val="bg1"/>
                </a:solidFill>
                <a:effectLst/>
                <a:latin typeface="+mn-lt"/>
                <a:ea typeface="+mn-ea"/>
                <a:cs typeface="+mn-cs"/>
              </a:rPr>
              <a:t>med tre nya stationer</a:t>
            </a:r>
          </a:p>
          <a:p>
            <a:pPr marL="0" lvl="1" indent="0" algn="l" defTabSz="914377" rtl="0" eaLnBrk="1" latinLnBrk="0" hangingPunct="1">
              <a:lnSpc>
                <a:spcPct val="90000"/>
              </a:lnSpc>
              <a:spcBef>
                <a:spcPts val="1000"/>
              </a:spcBef>
              <a:buNone/>
            </a:pPr>
            <a:r>
              <a:rPr lang="sv-SE" sz="2400" b="1" kern="1200" dirty="0">
                <a:solidFill>
                  <a:schemeClr val="bg1"/>
                </a:solidFill>
                <a:effectLst/>
                <a:latin typeface="+mn-lt"/>
                <a:ea typeface="+mn-ea"/>
                <a:cs typeface="+mn-cs"/>
              </a:rPr>
              <a:t>Trafik och infrastruktur byggs ut </a:t>
            </a:r>
            <a:br>
              <a:rPr lang="sv-SE" sz="2400" b="1" kern="1200" dirty="0">
                <a:solidFill>
                  <a:schemeClr val="bg1"/>
                </a:solidFill>
                <a:effectLst/>
                <a:latin typeface="+mn-lt"/>
                <a:ea typeface="+mn-ea"/>
                <a:cs typeface="+mn-cs"/>
              </a:rPr>
            </a:br>
            <a:r>
              <a:rPr lang="sv-SE" sz="2400" b="0" kern="1200" dirty="0">
                <a:solidFill>
                  <a:schemeClr val="bg1"/>
                </a:solidFill>
                <a:effectLst/>
                <a:latin typeface="+mn-lt"/>
                <a:ea typeface="+mn-ea"/>
                <a:cs typeface="+mn-cs"/>
              </a:rPr>
              <a:t>hållbart och långsiktigt.</a:t>
            </a:r>
          </a:p>
        </p:txBody>
      </p:sp>
      <p:sp>
        <p:nvSpPr>
          <p:cNvPr id="8" name="object 4">
            <a:extLst>
              <a:ext uri="{FF2B5EF4-FFF2-40B4-BE49-F238E27FC236}">
                <a16:creationId xmlns:a16="http://schemas.microsoft.com/office/drawing/2014/main" id="{649D8E83-9077-4538-8D0A-D4C5F1D8355D}"/>
              </a:ext>
            </a:extLst>
          </p:cNvPr>
          <p:cNvSpPr txBox="1">
            <a:spLocks/>
          </p:cNvSpPr>
          <p:nvPr userDrawn="1"/>
        </p:nvSpPr>
        <p:spPr>
          <a:xfrm>
            <a:off x="5139488" y="918998"/>
            <a:ext cx="4876800" cy="878873"/>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r>
              <a:rPr lang="sv-SE" sz="5600" dirty="0">
                <a:solidFill>
                  <a:schemeClr val="bg1"/>
                </a:solidFill>
                <a:latin typeface="Gill Sans MT" charset="0"/>
                <a:ea typeface="Gill Sans MT" charset="0"/>
                <a:cs typeface="Gill Sans MT" charset="0"/>
              </a:rPr>
              <a:t>MÅL TILL</a:t>
            </a:r>
            <a:r>
              <a:rPr lang="sv-SE" sz="5600" b="1" dirty="0">
                <a:solidFill>
                  <a:schemeClr val="bg1"/>
                </a:solidFill>
                <a:latin typeface="Gill Sans MT" charset="0"/>
                <a:ea typeface="Gill Sans MT" charset="0"/>
                <a:cs typeface="Gill Sans MT" charset="0"/>
              </a:rPr>
              <a:t> 2030</a:t>
            </a:r>
          </a:p>
        </p:txBody>
      </p:sp>
      <p:pic>
        <p:nvPicPr>
          <p:cNvPr id="9" name="Bildobjekt 6">
            <a:extLst>
              <a:ext uri="{FF2B5EF4-FFF2-40B4-BE49-F238E27FC236}">
                <a16:creationId xmlns:a16="http://schemas.microsoft.com/office/drawing/2014/main" id="{26F10551-4ED6-44CA-B2BE-BB9F2334F3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259872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yrmodel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B609C48-64A6-4BEC-90ED-717ACF495A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02" y="889001"/>
            <a:ext cx="10949772" cy="5969000"/>
          </a:xfrm>
          <a:prstGeom prst="rect">
            <a:avLst/>
          </a:prstGeom>
        </p:spPr>
      </p:pic>
      <p:sp>
        <p:nvSpPr>
          <p:cNvPr id="7" name="object 4">
            <a:extLst>
              <a:ext uri="{FF2B5EF4-FFF2-40B4-BE49-F238E27FC236}">
                <a16:creationId xmlns:a16="http://schemas.microsoft.com/office/drawing/2014/main" id="{F0213759-9FD8-4D17-AF97-D35C61329268}"/>
              </a:ext>
            </a:extLst>
          </p:cNvPr>
          <p:cNvSpPr txBox="1">
            <a:spLocks/>
          </p:cNvSpPr>
          <p:nvPr userDrawn="1"/>
        </p:nvSpPr>
        <p:spPr>
          <a:xfrm>
            <a:off x="2" y="509927"/>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NACKAS</a:t>
            </a:r>
            <a:r>
              <a:rPr lang="sv-SE" sz="5600" b="1" dirty="0">
                <a:latin typeface="Gill Sans MT" charset="0"/>
                <a:ea typeface="Gill Sans MT" charset="0"/>
                <a:cs typeface="Gill Sans MT" charset="0"/>
              </a:rPr>
              <a:t> STYRMODELL </a:t>
            </a:r>
          </a:p>
        </p:txBody>
      </p:sp>
      <p:sp>
        <p:nvSpPr>
          <p:cNvPr id="8" name="object 4">
            <a:extLst>
              <a:ext uri="{FF2B5EF4-FFF2-40B4-BE49-F238E27FC236}">
                <a16:creationId xmlns:a16="http://schemas.microsoft.com/office/drawing/2014/main" id="{7CCED79C-0AF9-46C8-B575-2103BB39C2FC}"/>
              </a:ext>
            </a:extLst>
          </p:cNvPr>
          <p:cNvSpPr txBox="1"/>
          <p:nvPr userDrawn="1"/>
        </p:nvSpPr>
        <p:spPr>
          <a:xfrm>
            <a:off x="2489200" y="2717800"/>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VISION</a:t>
            </a:r>
          </a:p>
        </p:txBody>
      </p:sp>
      <p:sp>
        <p:nvSpPr>
          <p:cNvPr id="9" name="object 4">
            <a:extLst>
              <a:ext uri="{FF2B5EF4-FFF2-40B4-BE49-F238E27FC236}">
                <a16:creationId xmlns:a16="http://schemas.microsoft.com/office/drawing/2014/main" id="{9A9EF51A-91BE-43DB-B65D-CCD08D34EFF1}"/>
              </a:ext>
            </a:extLst>
          </p:cNvPr>
          <p:cNvSpPr txBox="1"/>
          <p:nvPr userDrawn="1"/>
        </p:nvSpPr>
        <p:spPr>
          <a:xfrm>
            <a:off x="2743200" y="1917568"/>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VÄRDERING</a:t>
            </a:r>
          </a:p>
        </p:txBody>
      </p:sp>
      <p:sp>
        <p:nvSpPr>
          <p:cNvPr id="10" name="object 4">
            <a:extLst>
              <a:ext uri="{FF2B5EF4-FFF2-40B4-BE49-F238E27FC236}">
                <a16:creationId xmlns:a16="http://schemas.microsoft.com/office/drawing/2014/main" id="{6D0356C7-E98C-4478-912C-84C31B6949AE}"/>
              </a:ext>
            </a:extLst>
          </p:cNvPr>
          <p:cNvSpPr txBox="1"/>
          <p:nvPr userDrawn="1"/>
        </p:nvSpPr>
        <p:spPr>
          <a:xfrm>
            <a:off x="5706181" y="1429882"/>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AMBITION</a:t>
            </a:r>
          </a:p>
        </p:txBody>
      </p:sp>
      <p:sp>
        <p:nvSpPr>
          <p:cNvPr id="11" name="object 4">
            <a:extLst>
              <a:ext uri="{FF2B5EF4-FFF2-40B4-BE49-F238E27FC236}">
                <a16:creationId xmlns:a16="http://schemas.microsoft.com/office/drawing/2014/main" id="{5AFB8DCA-8FB4-45F5-A727-0C0D19D1A335}"/>
              </a:ext>
            </a:extLst>
          </p:cNvPr>
          <p:cNvSpPr txBox="1"/>
          <p:nvPr userDrawn="1"/>
        </p:nvSpPr>
        <p:spPr>
          <a:xfrm>
            <a:off x="7162800" y="2339542"/>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ÖVERGRIPANDE MÅL</a:t>
            </a:r>
          </a:p>
        </p:txBody>
      </p:sp>
      <p:sp>
        <p:nvSpPr>
          <p:cNvPr id="12" name="object 4">
            <a:extLst>
              <a:ext uri="{FF2B5EF4-FFF2-40B4-BE49-F238E27FC236}">
                <a16:creationId xmlns:a16="http://schemas.microsoft.com/office/drawing/2014/main" id="{4929A51A-F6B1-4981-BC2E-D05190AECBEE}"/>
              </a:ext>
            </a:extLst>
          </p:cNvPr>
          <p:cNvSpPr txBox="1"/>
          <p:nvPr userDrawn="1"/>
        </p:nvSpPr>
        <p:spPr>
          <a:xfrm>
            <a:off x="8331200" y="4825972"/>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dirty="0">
                <a:latin typeface="Gill Sans MT" charset="0"/>
                <a:ea typeface="Gill Sans MT" charset="0"/>
                <a:cs typeface="Gill Sans MT" charset="0"/>
              </a:rPr>
              <a:t>STYRPRINCIPER</a:t>
            </a:r>
          </a:p>
        </p:txBody>
      </p:sp>
      <p:pic>
        <p:nvPicPr>
          <p:cNvPr id="13" name="Bildobjekt 12">
            <a:extLst>
              <a:ext uri="{FF2B5EF4-FFF2-40B4-BE49-F238E27FC236}">
                <a16:creationId xmlns:a16="http://schemas.microsoft.com/office/drawing/2014/main" id="{28C2D0C3-1AAC-43FA-8315-35AF5BCED3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2985937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Nackas Styrmodell, utvecklad">
    <p:spTree>
      <p:nvGrpSpPr>
        <p:cNvPr id="1" name=""/>
        <p:cNvGrpSpPr/>
        <p:nvPr/>
      </p:nvGrpSpPr>
      <p:grpSpPr>
        <a:xfrm>
          <a:off x="0" y="0"/>
          <a:ext cx="0" cy="0"/>
          <a:chOff x="0" y="0"/>
          <a:chExt cx="0" cy="0"/>
        </a:xfrm>
      </p:grpSpPr>
      <p:pic>
        <p:nvPicPr>
          <p:cNvPr id="31" name="Bildobjekt 5">
            <a:extLst>
              <a:ext uri="{FF2B5EF4-FFF2-40B4-BE49-F238E27FC236}">
                <a16:creationId xmlns:a16="http://schemas.microsoft.com/office/drawing/2014/main" id="{62A6F6EE-B41E-424D-AC49-D8E7E10BCD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4018" y="1220941"/>
            <a:ext cx="10340846" cy="5637059"/>
          </a:xfrm>
          <a:prstGeom prst="rect">
            <a:avLst/>
          </a:prstGeom>
        </p:spPr>
      </p:pic>
      <p:sp>
        <p:nvSpPr>
          <p:cNvPr id="19" name="object 4">
            <a:extLst>
              <a:ext uri="{FF2B5EF4-FFF2-40B4-BE49-F238E27FC236}">
                <a16:creationId xmlns:a16="http://schemas.microsoft.com/office/drawing/2014/main" id="{64533974-9088-49E2-9FA4-D2959767C6E2}"/>
              </a:ext>
            </a:extLst>
          </p:cNvPr>
          <p:cNvSpPr txBox="1">
            <a:spLocks/>
          </p:cNvSpPr>
          <p:nvPr userDrawn="1"/>
        </p:nvSpPr>
        <p:spPr>
          <a:xfrm>
            <a:off x="2" y="509927"/>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NACKAS</a:t>
            </a:r>
            <a:r>
              <a:rPr lang="sv-SE" sz="5600" b="1" dirty="0">
                <a:latin typeface="Gill Sans MT" charset="0"/>
                <a:ea typeface="Gill Sans MT" charset="0"/>
                <a:cs typeface="Gill Sans MT" charset="0"/>
              </a:rPr>
              <a:t> STYRMODELL </a:t>
            </a:r>
          </a:p>
        </p:txBody>
      </p:sp>
      <p:sp>
        <p:nvSpPr>
          <p:cNvPr id="20" name="object 4">
            <a:extLst>
              <a:ext uri="{FF2B5EF4-FFF2-40B4-BE49-F238E27FC236}">
                <a16:creationId xmlns:a16="http://schemas.microsoft.com/office/drawing/2014/main" id="{94AD24A0-EA5D-4D72-9CE8-9C860104D9B9}"/>
              </a:ext>
            </a:extLst>
          </p:cNvPr>
          <p:cNvSpPr txBox="1"/>
          <p:nvPr userDrawn="1"/>
        </p:nvSpPr>
        <p:spPr>
          <a:xfrm>
            <a:off x="1219200" y="3014410"/>
            <a:ext cx="2133600" cy="472159"/>
          </a:xfrm>
          <a:prstGeom prst="rect">
            <a:avLst/>
          </a:prstGeom>
          <a:effectLst/>
        </p:spPr>
        <p:txBody>
          <a:bodyPr vert="horz" wrap="square" lIns="0" tIns="98213" rIns="0" bIns="0" rtlCol="0">
            <a:spAutoFit/>
          </a:bodyPr>
          <a:lstStyle/>
          <a:p>
            <a:pPr marL="16933" marR="56724" algn="r">
              <a:lnSpc>
                <a:spcPts val="3200"/>
              </a:lnSpc>
              <a:spcBef>
                <a:spcPts val="773"/>
              </a:spcBef>
            </a:pPr>
            <a:r>
              <a:rPr lang="sv-SE" sz="2133" b="1" spc="-7" dirty="0">
                <a:latin typeface="Gill Sans MT" charset="0"/>
                <a:ea typeface="Gill Sans MT" charset="0"/>
                <a:cs typeface="Gill Sans MT" charset="0"/>
              </a:rPr>
              <a:t>VISION</a:t>
            </a:r>
          </a:p>
        </p:txBody>
      </p:sp>
      <p:sp>
        <p:nvSpPr>
          <p:cNvPr id="21" name="object 4">
            <a:extLst>
              <a:ext uri="{FF2B5EF4-FFF2-40B4-BE49-F238E27FC236}">
                <a16:creationId xmlns:a16="http://schemas.microsoft.com/office/drawing/2014/main" id="{9DFB3ED2-5822-4886-8239-631735D5016D}"/>
              </a:ext>
            </a:extLst>
          </p:cNvPr>
          <p:cNvSpPr txBox="1"/>
          <p:nvPr userDrawn="1"/>
        </p:nvSpPr>
        <p:spPr>
          <a:xfrm>
            <a:off x="203200" y="1443905"/>
            <a:ext cx="4165600" cy="472159"/>
          </a:xfrm>
          <a:prstGeom prst="rect">
            <a:avLst/>
          </a:prstGeom>
          <a:effectLst/>
        </p:spPr>
        <p:txBody>
          <a:bodyPr vert="horz" wrap="square" lIns="0" tIns="98213" rIns="0" bIns="0" rtlCol="0">
            <a:spAutoFit/>
          </a:bodyPr>
          <a:lstStyle/>
          <a:p>
            <a:pPr marL="16933" marR="56724" algn="r">
              <a:lnSpc>
                <a:spcPts val="3200"/>
              </a:lnSpc>
              <a:spcBef>
                <a:spcPts val="773"/>
              </a:spcBef>
            </a:pPr>
            <a:r>
              <a:rPr lang="sv-SE" sz="2133" b="1" spc="-7" dirty="0">
                <a:latin typeface="Gill Sans MT" charset="0"/>
                <a:ea typeface="Gill Sans MT" charset="0"/>
                <a:cs typeface="Gill Sans MT" charset="0"/>
              </a:rPr>
              <a:t>VÄRDERING</a:t>
            </a:r>
          </a:p>
        </p:txBody>
      </p:sp>
      <p:sp>
        <p:nvSpPr>
          <p:cNvPr id="22" name="object 4">
            <a:extLst>
              <a:ext uri="{FF2B5EF4-FFF2-40B4-BE49-F238E27FC236}">
                <a16:creationId xmlns:a16="http://schemas.microsoft.com/office/drawing/2014/main" id="{EE498493-B7A9-44A1-AA66-60CEB17F870D}"/>
              </a:ext>
            </a:extLst>
          </p:cNvPr>
          <p:cNvSpPr txBox="1"/>
          <p:nvPr userDrawn="1"/>
        </p:nvSpPr>
        <p:spPr>
          <a:xfrm>
            <a:off x="5103028" y="1254809"/>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dirty="0">
                <a:latin typeface="Gill Sans MT" charset="0"/>
                <a:ea typeface="Gill Sans MT" charset="0"/>
                <a:cs typeface="Gill Sans MT" charset="0"/>
              </a:rPr>
              <a:t>AMBITION</a:t>
            </a:r>
          </a:p>
        </p:txBody>
      </p:sp>
      <p:sp>
        <p:nvSpPr>
          <p:cNvPr id="23" name="object 4">
            <a:extLst>
              <a:ext uri="{FF2B5EF4-FFF2-40B4-BE49-F238E27FC236}">
                <a16:creationId xmlns:a16="http://schemas.microsoft.com/office/drawing/2014/main" id="{348D4505-09C7-46FE-BEA3-7D8B44A53AB4}"/>
              </a:ext>
            </a:extLst>
          </p:cNvPr>
          <p:cNvSpPr txBox="1"/>
          <p:nvPr userDrawn="1"/>
        </p:nvSpPr>
        <p:spPr>
          <a:xfrm>
            <a:off x="7416800" y="2006602"/>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dirty="0">
                <a:latin typeface="Gill Sans MT" charset="0"/>
                <a:ea typeface="Gill Sans MT" charset="0"/>
                <a:cs typeface="Gill Sans MT" charset="0"/>
              </a:rPr>
              <a:t>ÖVERGRIPANDE MÅL</a:t>
            </a:r>
          </a:p>
        </p:txBody>
      </p:sp>
      <p:sp>
        <p:nvSpPr>
          <p:cNvPr id="24" name="object 4">
            <a:extLst>
              <a:ext uri="{FF2B5EF4-FFF2-40B4-BE49-F238E27FC236}">
                <a16:creationId xmlns:a16="http://schemas.microsoft.com/office/drawing/2014/main" id="{F4D484FD-AC48-48D1-B0B5-648B4B713EA4}"/>
              </a:ext>
            </a:extLst>
          </p:cNvPr>
          <p:cNvSpPr txBox="1"/>
          <p:nvPr userDrawn="1"/>
        </p:nvSpPr>
        <p:spPr>
          <a:xfrm>
            <a:off x="8026400" y="3876263"/>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dirty="0">
                <a:latin typeface="Gill Sans MT" charset="0"/>
                <a:ea typeface="Gill Sans MT" charset="0"/>
                <a:cs typeface="Gill Sans MT" charset="0"/>
              </a:rPr>
              <a:t>STYRPRINCIPER</a:t>
            </a:r>
          </a:p>
        </p:txBody>
      </p:sp>
      <p:sp>
        <p:nvSpPr>
          <p:cNvPr id="25" name="object 4">
            <a:extLst>
              <a:ext uri="{FF2B5EF4-FFF2-40B4-BE49-F238E27FC236}">
                <a16:creationId xmlns:a16="http://schemas.microsoft.com/office/drawing/2014/main" id="{3547291C-79BA-4A1D-A07B-782A8A905746}"/>
              </a:ext>
            </a:extLst>
          </p:cNvPr>
          <p:cNvSpPr txBox="1"/>
          <p:nvPr userDrawn="1"/>
        </p:nvSpPr>
        <p:spPr>
          <a:xfrm>
            <a:off x="7416800" y="2419965"/>
            <a:ext cx="4165600" cy="1330278"/>
          </a:xfrm>
          <a:prstGeom prst="rect">
            <a:avLst/>
          </a:prstGeom>
          <a:effectLst/>
        </p:spPr>
        <p:txBody>
          <a:bodyPr vert="horz" wrap="square" lIns="0" tIns="98213" rIns="0" bIns="0" rtlCol="0">
            <a:spAutoFit/>
          </a:bodyPr>
          <a:lstStyle/>
          <a:p>
            <a:pPr marL="16933" marR="56724">
              <a:spcBef>
                <a:spcPts val="773"/>
              </a:spcBef>
            </a:pPr>
            <a:r>
              <a:rPr lang="sv-SE" sz="1600" spc="-7" dirty="0">
                <a:latin typeface="Gill Sans MT" charset="0"/>
                <a:ea typeface="Gill Sans MT" charset="0"/>
                <a:cs typeface="Gill Sans MT" charset="0"/>
              </a:rPr>
              <a:t>Maximalt värde </a:t>
            </a:r>
            <a:r>
              <a:rPr lang="sv-SE" sz="1600" spc="-7">
                <a:latin typeface="Gill Sans MT" charset="0"/>
                <a:ea typeface="Gill Sans MT" charset="0"/>
                <a:cs typeface="Gill Sans MT" charset="0"/>
              </a:rPr>
              <a:t>för skattepengarna</a:t>
            </a:r>
            <a:br>
              <a:rPr lang="sv-SE" sz="1600" spc="-7">
                <a:latin typeface="Gill Sans MT" charset="0"/>
                <a:ea typeface="Gill Sans MT" charset="0"/>
                <a:cs typeface="Gill Sans MT" charset="0"/>
              </a:rPr>
            </a:br>
            <a:r>
              <a:rPr lang="sv-SE" sz="1600" spc="-7">
                <a:latin typeface="Gill Sans MT" charset="0"/>
                <a:ea typeface="Gill Sans MT" charset="0"/>
                <a:cs typeface="Gill Sans MT" charset="0"/>
              </a:rPr>
              <a:t>Bästa </a:t>
            </a:r>
            <a:r>
              <a:rPr lang="sv-SE" sz="1600" spc="-7" dirty="0">
                <a:latin typeface="Gill Sans MT" charset="0"/>
                <a:ea typeface="Gill Sans MT" charset="0"/>
                <a:cs typeface="Gill Sans MT" charset="0"/>
              </a:rPr>
              <a:t>utveckling för alla</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Attraktiva livsmiljöer i hela Nacka</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Stark och balanserad tillväxt</a:t>
            </a:r>
            <a:br>
              <a:rPr lang="sv-SE" sz="1600" spc="-7" dirty="0">
                <a:latin typeface="Gill Sans MT" charset="0"/>
                <a:ea typeface="Gill Sans MT" charset="0"/>
                <a:cs typeface="Gill Sans MT" charset="0"/>
              </a:rPr>
            </a:br>
            <a:endParaRPr lang="sv-SE" sz="1600" spc="-7" dirty="0">
              <a:latin typeface="Gill Sans MT" charset="0"/>
              <a:ea typeface="Gill Sans MT" charset="0"/>
              <a:cs typeface="Gill Sans MT" charset="0"/>
            </a:endParaRPr>
          </a:p>
        </p:txBody>
      </p:sp>
      <p:sp>
        <p:nvSpPr>
          <p:cNvPr id="26" name="object 4">
            <a:extLst>
              <a:ext uri="{FF2B5EF4-FFF2-40B4-BE49-F238E27FC236}">
                <a16:creationId xmlns:a16="http://schemas.microsoft.com/office/drawing/2014/main" id="{C1826CBC-9D0D-440A-97A7-B65F09E4B3AA}"/>
              </a:ext>
            </a:extLst>
          </p:cNvPr>
          <p:cNvSpPr txBox="1"/>
          <p:nvPr userDrawn="1"/>
        </p:nvSpPr>
        <p:spPr>
          <a:xfrm>
            <a:off x="5103028" y="1661207"/>
            <a:ext cx="4165600" cy="345393"/>
          </a:xfrm>
          <a:prstGeom prst="rect">
            <a:avLst/>
          </a:prstGeom>
          <a:effectLst/>
        </p:spPr>
        <p:txBody>
          <a:bodyPr vert="horz" wrap="square" lIns="0" tIns="98213" rIns="0" bIns="0" rtlCol="0">
            <a:spAutoFit/>
          </a:bodyPr>
          <a:lstStyle/>
          <a:p>
            <a:pPr marL="16933" marR="56724">
              <a:spcBef>
                <a:spcPts val="773"/>
              </a:spcBef>
            </a:pPr>
            <a:r>
              <a:rPr lang="sv-SE" sz="1600" spc="-7" dirty="0">
                <a:latin typeface="Gill Sans MT" charset="0"/>
                <a:ea typeface="Gill Sans MT" charset="0"/>
                <a:cs typeface="Gill Sans MT" charset="0"/>
              </a:rPr>
              <a:t>Vi ska vara bäst på att vara kommun</a:t>
            </a:r>
          </a:p>
        </p:txBody>
      </p:sp>
      <p:sp>
        <p:nvSpPr>
          <p:cNvPr id="27" name="object 4">
            <a:extLst>
              <a:ext uri="{FF2B5EF4-FFF2-40B4-BE49-F238E27FC236}">
                <a16:creationId xmlns:a16="http://schemas.microsoft.com/office/drawing/2014/main" id="{81AA82C5-14B3-4265-8325-EEB703604D1E}"/>
              </a:ext>
            </a:extLst>
          </p:cNvPr>
          <p:cNvSpPr txBox="1"/>
          <p:nvPr userDrawn="1"/>
        </p:nvSpPr>
        <p:spPr>
          <a:xfrm>
            <a:off x="203200" y="1850303"/>
            <a:ext cx="4165600" cy="837836"/>
          </a:xfrm>
          <a:prstGeom prst="rect">
            <a:avLst/>
          </a:prstGeom>
          <a:effectLst/>
        </p:spPr>
        <p:txBody>
          <a:bodyPr vert="horz" wrap="square" lIns="0" tIns="98213" rIns="0" bIns="0" rtlCol="0">
            <a:spAutoFit/>
          </a:bodyPr>
          <a:lstStyle/>
          <a:p>
            <a:pPr marL="16933" marR="56724" algn="r">
              <a:spcBef>
                <a:spcPts val="773"/>
              </a:spcBef>
            </a:pPr>
            <a:r>
              <a:rPr lang="sv-SE" sz="1600" spc="-7" dirty="0">
                <a:latin typeface="Gill Sans MT" charset="0"/>
                <a:ea typeface="Gill Sans MT" charset="0"/>
                <a:cs typeface="Gill Sans MT" charset="0"/>
              </a:rPr>
              <a:t>Förtroende och respekt för </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människors kunskap och egen förmåga </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 och deras vilja att ta ansvar</a:t>
            </a:r>
          </a:p>
        </p:txBody>
      </p:sp>
      <p:sp>
        <p:nvSpPr>
          <p:cNvPr id="28" name="object 4">
            <a:extLst>
              <a:ext uri="{FF2B5EF4-FFF2-40B4-BE49-F238E27FC236}">
                <a16:creationId xmlns:a16="http://schemas.microsoft.com/office/drawing/2014/main" id="{60776D23-B00F-4D22-BC7D-B7E6D78F8FCA}"/>
              </a:ext>
            </a:extLst>
          </p:cNvPr>
          <p:cNvSpPr txBox="1"/>
          <p:nvPr userDrawn="1"/>
        </p:nvSpPr>
        <p:spPr>
          <a:xfrm>
            <a:off x="406400" y="3422822"/>
            <a:ext cx="2939512" cy="345393"/>
          </a:xfrm>
          <a:prstGeom prst="rect">
            <a:avLst/>
          </a:prstGeom>
          <a:effectLst/>
        </p:spPr>
        <p:txBody>
          <a:bodyPr vert="horz" wrap="square" lIns="0" tIns="98213" rIns="0" bIns="0" rtlCol="0">
            <a:spAutoFit/>
          </a:bodyPr>
          <a:lstStyle/>
          <a:p>
            <a:pPr marL="16933" marR="56724" algn="r">
              <a:spcBef>
                <a:spcPts val="773"/>
              </a:spcBef>
            </a:pPr>
            <a:r>
              <a:rPr lang="sv-SE" sz="1600" spc="-7" dirty="0">
                <a:latin typeface="Gill Sans MT" charset="0"/>
                <a:ea typeface="Gill Sans MT" charset="0"/>
                <a:cs typeface="Gill Sans MT" charset="0"/>
              </a:rPr>
              <a:t>Öppenhet och mångfald</a:t>
            </a:r>
          </a:p>
        </p:txBody>
      </p:sp>
      <p:sp>
        <p:nvSpPr>
          <p:cNvPr id="29" name="object 4">
            <a:extLst>
              <a:ext uri="{FF2B5EF4-FFF2-40B4-BE49-F238E27FC236}">
                <a16:creationId xmlns:a16="http://schemas.microsoft.com/office/drawing/2014/main" id="{498C5332-82EF-4685-8587-FF35D199801E}"/>
              </a:ext>
            </a:extLst>
          </p:cNvPr>
          <p:cNvSpPr txBox="1"/>
          <p:nvPr userDrawn="1"/>
        </p:nvSpPr>
        <p:spPr>
          <a:xfrm>
            <a:off x="8022957" y="4289630"/>
            <a:ext cx="3779593" cy="1330278"/>
          </a:xfrm>
          <a:prstGeom prst="rect">
            <a:avLst/>
          </a:prstGeom>
          <a:effectLst/>
        </p:spPr>
        <p:txBody>
          <a:bodyPr vert="horz" wrap="square" lIns="0" tIns="98213" rIns="0" bIns="0" rtlCol="0">
            <a:spAutoFit/>
          </a:bodyPr>
          <a:lstStyle/>
          <a:p>
            <a:pPr marL="16933" marR="56724">
              <a:spcBef>
                <a:spcPts val="773"/>
              </a:spcBef>
            </a:pPr>
            <a:r>
              <a:rPr lang="sv-SE" sz="1600" spc="-7" dirty="0">
                <a:latin typeface="Gill Sans MT" charset="0"/>
                <a:ea typeface="Gill Sans MT" charset="0"/>
                <a:cs typeface="Gill Sans MT" charset="0"/>
              </a:rPr>
              <a:t>Särskiljande av finansiering och produktion</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Konkurrens genom kundval eller upphandling</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Konkurrensneutralitet</a:t>
            </a:r>
            <a:br>
              <a:rPr lang="sv-SE" sz="1600" spc="-7" dirty="0">
                <a:latin typeface="Gill Sans MT" charset="0"/>
                <a:ea typeface="Gill Sans MT" charset="0"/>
                <a:cs typeface="Gill Sans MT" charset="0"/>
              </a:rPr>
            </a:br>
            <a:r>
              <a:rPr lang="sv-SE" sz="1600" spc="-7" dirty="0">
                <a:latin typeface="Gill Sans MT" charset="0"/>
                <a:ea typeface="Gill Sans MT" charset="0"/>
                <a:cs typeface="Gill Sans MT" charset="0"/>
              </a:rPr>
              <a:t>Delegerat ansvar och befogenheter</a:t>
            </a:r>
            <a:br>
              <a:rPr lang="sv-SE" sz="1600" spc="-7" dirty="0">
                <a:latin typeface="Gill Sans MT" charset="0"/>
                <a:ea typeface="Gill Sans MT" charset="0"/>
                <a:cs typeface="Gill Sans MT" charset="0"/>
              </a:rPr>
            </a:br>
            <a:endParaRPr lang="sv-SE" sz="1600" spc="-7" dirty="0">
              <a:latin typeface="Gill Sans MT" charset="0"/>
              <a:ea typeface="Gill Sans MT" charset="0"/>
              <a:cs typeface="Gill Sans MT" charset="0"/>
            </a:endParaRPr>
          </a:p>
        </p:txBody>
      </p:sp>
      <p:pic>
        <p:nvPicPr>
          <p:cNvPr id="30" name="Bildobjekt 29">
            <a:extLst>
              <a:ext uri="{FF2B5EF4-FFF2-40B4-BE49-F238E27FC236}">
                <a16:creationId xmlns:a16="http://schemas.microsoft.com/office/drawing/2014/main" id="{DFC6D9F2-8DDA-4FD1-B60D-DE6A43E66F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4035702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sion och värderin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85211BC-E900-4B25-8B74-F491183438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D8C528D6-D389-4D81-8397-07D8630E988F}"/>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sz="2133" dirty="0">
                <a:solidFill>
                  <a:srgbClr val="231F20"/>
                </a:solidFill>
                <a:latin typeface="Gill Sans MT" charset="0"/>
                <a:ea typeface="Gill Sans MT" charset="0"/>
                <a:cs typeface="Gill Sans MT" charset="0"/>
              </a:rPr>
              <a:t>VISION &amp;</a:t>
            </a:r>
            <a:r>
              <a:rPr sz="2133" spc="-367" dirty="0">
                <a:solidFill>
                  <a:srgbClr val="231F20"/>
                </a:solidFill>
                <a:latin typeface="Gill Sans MT" charset="0"/>
                <a:ea typeface="Gill Sans MT" charset="0"/>
                <a:cs typeface="Gill Sans MT" charset="0"/>
              </a:rPr>
              <a:t> </a:t>
            </a:r>
            <a:r>
              <a:rPr lang="sv-SE" sz="2133" spc="-367" dirty="0">
                <a:solidFill>
                  <a:srgbClr val="231F20"/>
                </a:solidFill>
                <a:latin typeface="Gill Sans MT" charset="0"/>
                <a:ea typeface="Gill Sans MT" charset="0"/>
                <a:cs typeface="Gill Sans MT" charset="0"/>
              </a:rPr>
              <a:t> </a:t>
            </a:r>
            <a:r>
              <a:rPr sz="2133" spc="-40" dirty="0">
                <a:solidFill>
                  <a:srgbClr val="231F20"/>
                </a:solidFill>
                <a:latin typeface="Gill Sans MT" charset="0"/>
                <a:ea typeface="Gill Sans MT" charset="0"/>
                <a:cs typeface="Gill Sans MT" charset="0"/>
              </a:rPr>
              <a:t>VÄRDERING</a:t>
            </a:r>
            <a:endParaRPr sz="2133" dirty="0">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857A6111-392B-429A-9C69-4E4F7D9919F9}"/>
              </a:ext>
            </a:extLst>
          </p:cNvPr>
          <p:cNvSpPr txBox="1">
            <a:spLocks/>
          </p:cNvSpPr>
          <p:nvPr userDrawn="1"/>
        </p:nvSpPr>
        <p:spPr>
          <a:xfrm>
            <a:off x="703068" y="2291054"/>
            <a:ext cx="3938693" cy="1097009"/>
          </a:xfrm>
          <a:prstGeom prst="rect">
            <a:avLst/>
          </a:prstGeom>
        </p:spPr>
        <p:txBody>
          <a:bodyPr vert="horz" wrap="square" lIns="0" tIns="16933" rIns="0" bIns="0" rtlCol="0">
            <a:spAutoFit/>
          </a:bodyPr>
          <a:lstStyle>
            <a:lvl1pPr>
              <a:defRPr>
                <a:latin typeface="+mj-lt"/>
                <a:ea typeface="+mj-ea"/>
                <a:cs typeface="+mj-cs"/>
              </a:defRPr>
            </a:lvl1pPr>
          </a:lstStyle>
          <a:p>
            <a:pPr marL="16933">
              <a:spcBef>
                <a:spcPts val="133"/>
              </a:spcBef>
            </a:pPr>
            <a:r>
              <a:rPr lang="sv-SE" sz="3467" b="1" kern="0" spc="-20" dirty="0">
                <a:solidFill>
                  <a:sysClr val="windowText" lastClr="000000"/>
                </a:solidFill>
                <a:latin typeface="Gill Sans MT" charset="0"/>
                <a:ea typeface="Gill Sans MT" charset="0"/>
                <a:cs typeface="Gill Sans MT" charset="0"/>
              </a:rPr>
              <a:t>ÖPPENHET</a:t>
            </a:r>
            <a:endParaRPr lang="sv-SE" sz="3467" b="1" kern="0" dirty="0">
              <a:solidFill>
                <a:sysClr val="windowText" lastClr="000000"/>
              </a:solidFill>
              <a:latin typeface="Gill Sans MT" charset="0"/>
              <a:ea typeface="Gill Sans MT" charset="0"/>
              <a:cs typeface="Gill Sans MT" charset="0"/>
            </a:endParaRPr>
          </a:p>
          <a:p>
            <a:pPr marL="16933">
              <a:spcBef>
                <a:spcPts val="107"/>
              </a:spcBef>
            </a:pPr>
            <a:r>
              <a:rPr lang="sv-SE" sz="3467" kern="0" dirty="0">
                <a:solidFill>
                  <a:sysClr val="windowText" lastClr="000000"/>
                </a:solidFill>
                <a:latin typeface="Gill Sans MT" charset="0"/>
                <a:ea typeface="Gill Sans MT" charset="0"/>
                <a:cs typeface="Gill Sans MT" charset="0"/>
              </a:rPr>
              <a:t>OCH</a:t>
            </a:r>
            <a:r>
              <a:rPr lang="sv-SE" sz="3467" kern="0" spc="-120" dirty="0">
                <a:solidFill>
                  <a:sysClr val="windowText" lastClr="000000"/>
                </a:solidFill>
                <a:latin typeface="Gill Sans MT" charset="0"/>
                <a:ea typeface="Gill Sans MT" charset="0"/>
                <a:cs typeface="Gill Sans MT" charset="0"/>
              </a:rPr>
              <a:t> </a:t>
            </a:r>
            <a:r>
              <a:rPr lang="sv-SE" sz="3467" b="1" kern="0" spc="-33" dirty="0">
                <a:solidFill>
                  <a:sysClr val="windowText" lastClr="000000"/>
                </a:solidFill>
                <a:latin typeface="Gill Sans MT" charset="0"/>
                <a:ea typeface="Gill Sans MT" charset="0"/>
                <a:cs typeface="Gill Sans MT" charset="0"/>
              </a:rPr>
              <a:t>MÅNGFALD</a:t>
            </a:r>
            <a:endParaRPr lang="sv-SE" sz="3467" b="1" kern="0" dirty="0">
              <a:solidFill>
                <a:sysClr val="windowText" lastClr="000000"/>
              </a:solidFill>
              <a:latin typeface="Gill Sans MT" charset="0"/>
              <a:ea typeface="Gill Sans MT" charset="0"/>
              <a:cs typeface="Gill Sans MT" charset="0"/>
            </a:endParaRPr>
          </a:p>
        </p:txBody>
      </p:sp>
      <p:sp>
        <p:nvSpPr>
          <p:cNvPr id="9" name="object 5">
            <a:extLst>
              <a:ext uri="{FF2B5EF4-FFF2-40B4-BE49-F238E27FC236}">
                <a16:creationId xmlns:a16="http://schemas.microsoft.com/office/drawing/2014/main" id="{B0E75D3E-C0EA-47FA-94B3-7AAA6DCC1A90}"/>
              </a:ext>
            </a:extLst>
          </p:cNvPr>
          <p:cNvSpPr txBox="1"/>
          <p:nvPr userDrawn="1"/>
        </p:nvSpPr>
        <p:spPr>
          <a:xfrm>
            <a:off x="703067" y="3524594"/>
            <a:ext cx="3172460" cy="1932260"/>
          </a:xfrm>
          <a:prstGeom prst="rect">
            <a:avLst/>
          </a:prstGeom>
        </p:spPr>
        <p:txBody>
          <a:bodyPr vert="horz" wrap="square" lIns="0" tIns="91440" rIns="0" bIns="0" rtlCol="0">
            <a:spAutoFit/>
          </a:bodyPr>
          <a:lstStyle/>
          <a:p>
            <a:pPr marL="16933" marR="121914" algn="l">
              <a:lnSpc>
                <a:spcPts val="2933"/>
              </a:lnSpc>
              <a:spcBef>
                <a:spcPts val="720"/>
              </a:spcBef>
            </a:pPr>
            <a:r>
              <a:rPr sz="2400" spc="0" dirty="0">
                <a:solidFill>
                  <a:srgbClr val="231F20"/>
                </a:solidFill>
                <a:latin typeface="Gill Sans MT" charset="0"/>
                <a:ea typeface="Gill Sans MT" charset="0"/>
                <a:cs typeface="Gill Sans MT" charset="0"/>
              </a:rPr>
              <a:t>Vi har </a:t>
            </a:r>
            <a:r>
              <a:rPr sz="2400" spc="0" dirty="0" err="1">
                <a:solidFill>
                  <a:srgbClr val="231F20"/>
                </a:solidFill>
                <a:latin typeface="Gill Sans MT" charset="0"/>
                <a:ea typeface="Gill Sans MT" charset="0"/>
                <a:cs typeface="Gill Sans MT" charset="0"/>
              </a:rPr>
              <a:t>förtroende</a:t>
            </a:r>
            <a:r>
              <a:rPr sz="2400" spc="0" dirty="0">
                <a:solidFill>
                  <a:srgbClr val="231F20"/>
                </a:solidFill>
                <a:latin typeface="Gill Sans MT" charset="0"/>
                <a:ea typeface="Gill Sans MT" charset="0"/>
                <a:cs typeface="Gill Sans MT" charset="0"/>
              </a:rPr>
              <a:t> </a:t>
            </a:r>
            <a:r>
              <a:rPr sz="2400" spc="0" dirty="0" err="1">
                <a:solidFill>
                  <a:srgbClr val="231F20"/>
                </a:solidFill>
                <a:latin typeface="Gill Sans MT" charset="0"/>
                <a:ea typeface="Gill Sans MT" charset="0"/>
                <a:cs typeface="Gill Sans MT" charset="0"/>
              </a:rPr>
              <a:t>och</a:t>
            </a:r>
            <a:r>
              <a:rPr sz="2400" spc="0" dirty="0">
                <a:solidFill>
                  <a:srgbClr val="231F20"/>
                </a:solidFill>
                <a:latin typeface="Gill Sans MT" charset="0"/>
                <a:ea typeface="Gill Sans MT" charset="0"/>
                <a:cs typeface="Gill Sans MT" charset="0"/>
              </a:rPr>
              <a:t> respekt för </a:t>
            </a:r>
            <a:r>
              <a:rPr sz="2400" spc="0" dirty="0" err="1">
                <a:solidFill>
                  <a:srgbClr val="231F20"/>
                </a:solidFill>
                <a:latin typeface="Gill Sans MT" charset="0"/>
                <a:ea typeface="Gill Sans MT" charset="0"/>
                <a:cs typeface="Gill Sans MT" charset="0"/>
              </a:rPr>
              <a:t>människors</a:t>
            </a:r>
            <a:r>
              <a:rPr sz="2400" spc="0" dirty="0">
                <a:solidFill>
                  <a:srgbClr val="231F20"/>
                </a:solidFill>
                <a:latin typeface="Gill Sans MT" charset="0"/>
                <a:ea typeface="Gill Sans MT" charset="0"/>
                <a:cs typeface="Gill Sans MT" charset="0"/>
              </a:rPr>
              <a:t> </a:t>
            </a:r>
            <a:r>
              <a:rPr sz="2400" spc="0" dirty="0" err="1">
                <a:solidFill>
                  <a:srgbClr val="231F20"/>
                </a:solidFill>
                <a:latin typeface="Gill Sans MT" charset="0"/>
                <a:ea typeface="Gill Sans MT" charset="0"/>
                <a:cs typeface="Gill Sans MT" charset="0"/>
              </a:rPr>
              <a:t>kunskap</a:t>
            </a:r>
            <a:r>
              <a:rPr sz="2400" spc="0" dirty="0">
                <a:solidFill>
                  <a:srgbClr val="231F20"/>
                </a:solidFill>
                <a:latin typeface="Gill Sans MT" charset="0"/>
                <a:ea typeface="Gill Sans MT" charset="0"/>
                <a:cs typeface="Gill Sans MT" charset="0"/>
              </a:rPr>
              <a:t> </a:t>
            </a:r>
            <a:r>
              <a:rPr sz="2400" spc="0" dirty="0" err="1">
                <a:solidFill>
                  <a:srgbClr val="231F20"/>
                </a:solidFill>
                <a:latin typeface="Gill Sans MT" charset="0"/>
                <a:ea typeface="Gill Sans MT" charset="0"/>
                <a:cs typeface="Gill Sans MT" charset="0"/>
              </a:rPr>
              <a:t>och</a:t>
            </a:r>
            <a:r>
              <a:rPr sz="2400" spc="0" dirty="0">
                <a:solidFill>
                  <a:srgbClr val="231F20"/>
                </a:solidFill>
                <a:latin typeface="Gill Sans MT" charset="0"/>
                <a:ea typeface="Gill Sans MT" charset="0"/>
                <a:cs typeface="Gill Sans MT" charset="0"/>
              </a:rPr>
              <a:t> </a:t>
            </a:r>
            <a:r>
              <a:rPr sz="2400" spc="0" dirty="0" err="1">
                <a:solidFill>
                  <a:srgbClr val="231F20"/>
                </a:solidFill>
                <a:latin typeface="Gill Sans MT" charset="0"/>
                <a:ea typeface="Gill Sans MT" charset="0"/>
                <a:cs typeface="Gill Sans MT" charset="0"/>
              </a:rPr>
              <a:t>egna</a:t>
            </a:r>
            <a:r>
              <a:rPr sz="2400" spc="0" dirty="0">
                <a:solidFill>
                  <a:srgbClr val="231F20"/>
                </a:solidFill>
                <a:latin typeface="Gill Sans MT" charset="0"/>
                <a:ea typeface="Gill Sans MT" charset="0"/>
                <a:cs typeface="Gill Sans MT" charset="0"/>
              </a:rPr>
              <a:t> </a:t>
            </a:r>
            <a:r>
              <a:rPr sz="2400" spc="0" dirty="0" err="1">
                <a:solidFill>
                  <a:srgbClr val="231F20"/>
                </a:solidFill>
                <a:latin typeface="Gill Sans MT" charset="0"/>
                <a:ea typeface="Gill Sans MT" charset="0"/>
                <a:cs typeface="Gill Sans MT" charset="0"/>
              </a:rPr>
              <a:t>förmåga</a:t>
            </a:r>
            <a:r>
              <a:rPr lang="sv-SE" sz="2400" spc="0" dirty="0">
                <a:solidFill>
                  <a:schemeClr val="tx1"/>
                </a:solidFill>
                <a:latin typeface="Gill Sans MT" charset="0"/>
                <a:ea typeface="Gill Sans MT" charset="0"/>
                <a:cs typeface="Gill Sans MT" charset="0"/>
              </a:rPr>
              <a:t> </a:t>
            </a:r>
            <a:r>
              <a:rPr sz="2400" spc="0" dirty="0">
                <a:solidFill>
                  <a:srgbClr val="231F20"/>
                </a:solidFill>
                <a:latin typeface="Gill Sans MT" charset="0"/>
                <a:ea typeface="Gill Sans MT" charset="0"/>
                <a:cs typeface="Gill Sans MT" charset="0"/>
              </a:rPr>
              <a:t>– samt för deras </a:t>
            </a:r>
            <a:r>
              <a:rPr sz="2400" spc="0" dirty="0" err="1">
                <a:solidFill>
                  <a:srgbClr val="231F20"/>
                </a:solidFill>
                <a:latin typeface="Gill Sans MT" charset="0"/>
                <a:ea typeface="Gill Sans MT" charset="0"/>
                <a:cs typeface="Gill Sans MT" charset="0"/>
              </a:rPr>
              <a:t>vilja</a:t>
            </a:r>
            <a:r>
              <a:rPr sz="2400" spc="0" dirty="0">
                <a:solidFill>
                  <a:srgbClr val="231F20"/>
                </a:solidFill>
                <a:latin typeface="Gill Sans MT" charset="0"/>
                <a:ea typeface="Gill Sans MT" charset="0"/>
                <a:cs typeface="Gill Sans MT" charset="0"/>
              </a:rPr>
              <a:t> </a:t>
            </a:r>
            <a:r>
              <a:rPr sz="2400" spc="0" dirty="0" err="1">
                <a:solidFill>
                  <a:srgbClr val="231F20"/>
                </a:solidFill>
                <a:latin typeface="Gill Sans MT" charset="0"/>
                <a:ea typeface="Gill Sans MT" charset="0"/>
                <a:cs typeface="Gill Sans MT" charset="0"/>
              </a:rPr>
              <a:t>att</a:t>
            </a:r>
            <a:r>
              <a:rPr sz="2400" spc="0" dirty="0">
                <a:solidFill>
                  <a:srgbClr val="231F20"/>
                </a:solidFill>
                <a:latin typeface="Gill Sans MT" charset="0"/>
                <a:ea typeface="Gill Sans MT" charset="0"/>
                <a:cs typeface="Gill Sans MT" charset="0"/>
              </a:rPr>
              <a:t> ta ansvar.</a:t>
            </a:r>
            <a:endParaRPr sz="2400" spc="0" dirty="0">
              <a:latin typeface="Gill Sans MT" charset="0"/>
              <a:ea typeface="Gill Sans MT" charset="0"/>
              <a:cs typeface="Gill Sans MT" charset="0"/>
            </a:endParaRPr>
          </a:p>
        </p:txBody>
      </p:sp>
      <p:pic>
        <p:nvPicPr>
          <p:cNvPr id="10" name="Bildobjekt 6">
            <a:extLst>
              <a:ext uri="{FF2B5EF4-FFF2-40B4-BE49-F238E27FC236}">
                <a16:creationId xmlns:a16="http://schemas.microsoft.com/office/drawing/2014/main" id="{01E71FFD-9A4C-4234-B320-32DE225289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418965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ångfa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B05F2E4-6F8B-4E2C-BE68-25C591977B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5479DB19-3662-47DA-8E52-A06419BA74A5}"/>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sz="2133" spc="-40" dirty="0">
                <a:solidFill>
                  <a:srgbClr val="231F20"/>
                </a:solidFill>
                <a:latin typeface="Gill Sans MT" charset="0"/>
                <a:ea typeface="Gill Sans MT" charset="0"/>
                <a:cs typeface="Gill Sans MT" charset="0"/>
              </a:rPr>
              <a:t>V</a:t>
            </a:r>
            <a:r>
              <a:rPr lang="sv-SE" sz="2133" spc="-40" dirty="0">
                <a:solidFill>
                  <a:srgbClr val="231F20"/>
                </a:solidFill>
                <a:latin typeface="Gill Sans MT" charset="0"/>
                <a:ea typeface="Gill Sans MT" charset="0"/>
                <a:cs typeface="Gill Sans MT" charset="0"/>
              </a:rPr>
              <a:t>ISION</a:t>
            </a:r>
            <a:endParaRPr sz="2133" dirty="0">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524D5C15-EAE6-451C-A3FE-B993DF2F78B0}"/>
              </a:ext>
            </a:extLst>
          </p:cNvPr>
          <p:cNvSpPr txBox="1">
            <a:spLocks/>
          </p:cNvSpPr>
          <p:nvPr userDrawn="1"/>
        </p:nvSpPr>
        <p:spPr>
          <a:xfrm>
            <a:off x="703068" y="2876975"/>
            <a:ext cx="3938693" cy="1097009"/>
          </a:xfrm>
          <a:prstGeom prst="rect">
            <a:avLst/>
          </a:prstGeom>
        </p:spPr>
        <p:txBody>
          <a:bodyPr vert="horz" wrap="square" lIns="0" tIns="16933" rIns="0" bIns="0" rtlCol="0">
            <a:spAutoFit/>
          </a:bodyPr>
          <a:lstStyle>
            <a:lvl1pPr>
              <a:defRPr>
                <a:latin typeface="+mj-lt"/>
                <a:ea typeface="+mj-ea"/>
                <a:cs typeface="+mj-cs"/>
              </a:defRPr>
            </a:lvl1pPr>
          </a:lstStyle>
          <a:p>
            <a:pPr marL="16933">
              <a:spcBef>
                <a:spcPts val="133"/>
              </a:spcBef>
            </a:pPr>
            <a:r>
              <a:rPr lang="sv-SE" sz="3467" b="1" kern="0" spc="-20" dirty="0">
                <a:solidFill>
                  <a:sysClr val="windowText" lastClr="000000"/>
                </a:solidFill>
                <a:latin typeface="Gill Sans MT" charset="0"/>
                <a:ea typeface="Gill Sans MT" charset="0"/>
                <a:cs typeface="Gill Sans MT" charset="0"/>
              </a:rPr>
              <a:t>ÖPPENHET</a:t>
            </a:r>
            <a:endParaRPr lang="sv-SE" sz="3467" b="1" kern="0" dirty="0">
              <a:solidFill>
                <a:sysClr val="windowText" lastClr="000000"/>
              </a:solidFill>
              <a:latin typeface="Gill Sans MT" charset="0"/>
              <a:ea typeface="Gill Sans MT" charset="0"/>
              <a:cs typeface="Gill Sans MT" charset="0"/>
            </a:endParaRPr>
          </a:p>
          <a:p>
            <a:pPr marL="16933">
              <a:spcBef>
                <a:spcPts val="107"/>
              </a:spcBef>
            </a:pPr>
            <a:r>
              <a:rPr lang="sv-SE" sz="3467" kern="0" dirty="0">
                <a:solidFill>
                  <a:sysClr val="windowText" lastClr="000000"/>
                </a:solidFill>
                <a:latin typeface="Gill Sans MT" charset="0"/>
                <a:ea typeface="Gill Sans MT" charset="0"/>
                <a:cs typeface="Gill Sans MT" charset="0"/>
              </a:rPr>
              <a:t>OCH</a:t>
            </a:r>
            <a:r>
              <a:rPr lang="sv-SE" sz="3467" kern="0" spc="-120" dirty="0">
                <a:solidFill>
                  <a:sysClr val="windowText" lastClr="000000"/>
                </a:solidFill>
                <a:latin typeface="Gill Sans MT" charset="0"/>
                <a:ea typeface="Gill Sans MT" charset="0"/>
                <a:cs typeface="Gill Sans MT" charset="0"/>
              </a:rPr>
              <a:t> </a:t>
            </a:r>
            <a:r>
              <a:rPr lang="sv-SE" sz="3467" b="1" kern="0" spc="-33" dirty="0">
                <a:solidFill>
                  <a:sysClr val="windowText" lastClr="000000"/>
                </a:solidFill>
                <a:latin typeface="Gill Sans MT" charset="0"/>
                <a:ea typeface="Gill Sans MT" charset="0"/>
                <a:cs typeface="Gill Sans MT" charset="0"/>
              </a:rPr>
              <a:t>MÅNGFALD</a:t>
            </a:r>
            <a:endParaRPr lang="sv-SE" sz="3467" b="1" kern="0" dirty="0">
              <a:solidFill>
                <a:sysClr val="windowText" lastClr="000000"/>
              </a:solidFill>
              <a:latin typeface="Gill Sans MT" charset="0"/>
              <a:ea typeface="Gill Sans MT" charset="0"/>
              <a:cs typeface="Gill Sans MT" charset="0"/>
            </a:endParaRPr>
          </a:p>
        </p:txBody>
      </p:sp>
      <p:pic>
        <p:nvPicPr>
          <p:cNvPr id="14" name="Bildobjekt 6">
            <a:extLst>
              <a:ext uri="{FF2B5EF4-FFF2-40B4-BE49-F238E27FC236}">
                <a16:creationId xmlns:a16="http://schemas.microsoft.com/office/drawing/2014/main" id="{2F3C8029-8EBE-4C8C-BB80-54AE268AC4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339000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rgbClr val="00ADBA"/>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endParaRPr lang="sv-SE" dirty="0"/>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4" cy="1847851"/>
          </a:xfrm>
        </p:spPr>
        <p:txBody>
          <a:bodyPr>
            <a:noAutofit/>
          </a:bodyPr>
          <a:lstStyle>
            <a:lvl1pPr marL="0" indent="0">
              <a:buNone/>
              <a:defRPr lang="sv-SE" sz="2800" b="1"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dirty="0"/>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3" name="Platshållare för text 2">
            <a:extLst>
              <a:ext uri="{FF2B5EF4-FFF2-40B4-BE49-F238E27FC236}">
                <a16:creationId xmlns:a16="http://schemas.microsoft.com/office/drawing/2014/main" id="{3E43936A-4F2C-48F4-89F0-FBD8E64A2724}"/>
              </a:ext>
            </a:extLst>
          </p:cNvPr>
          <p:cNvSpPr>
            <a:spLocks noGrp="1"/>
          </p:cNvSpPr>
          <p:nvPr>
            <p:ph type="body" sz="quarter" idx="17" hasCustomPrompt="1"/>
          </p:nvPr>
        </p:nvSpPr>
        <p:spPr>
          <a:xfrm>
            <a:off x="9796460" y="5951832"/>
            <a:ext cx="2026674" cy="640267"/>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4164945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ärderin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C834EB3-C649-4797-B48D-0AC796E66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object 3">
            <a:extLst>
              <a:ext uri="{FF2B5EF4-FFF2-40B4-BE49-F238E27FC236}">
                <a16:creationId xmlns:a16="http://schemas.microsoft.com/office/drawing/2014/main" id="{AB3207C4-C7A8-4102-9EA9-BE2275579C40}"/>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lang="sv-SE" sz="2133" dirty="0">
                <a:solidFill>
                  <a:srgbClr val="231F20"/>
                </a:solidFill>
                <a:latin typeface="Gill Sans MT" charset="0"/>
                <a:ea typeface="Gill Sans MT" charset="0"/>
                <a:cs typeface="Gill Sans MT" charset="0"/>
              </a:rPr>
              <a:t>VÄRDERING</a:t>
            </a:r>
            <a:endParaRPr sz="2133" dirty="0">
              <a:latin typeface="Gill Sans MT" charset="0"/>
              <a:ea typeface="Gill Sans MT" charset="0"/>
              <a:cs typeface="Gill Sans MT" charset="0"/>
            </a:endParaRPr>
          </a:p>
        </p:txBody>
      </p:sp>
      <p:pic>
        <p:nvPicPr>
          <p:cNvPr id="14" name="Bildobjekt 6">
            <a:extLst>
              <a:ext uri="{FF2B5EF4-FFF2-40B4-BE49-F238E27FC236}">
                <a16:creationId xmlns:a16="http://schemas.microsoft.com/office/drawing/2014/main" id="{50D92236-7153-4C63-BEA3-45A1B6D40E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2" name="object 5">
            <a:extLst>
              <a:ext uri="{FF2B5EF4-FFF2-40B4-BE49-F238E27FC236}">
                <a16:creationId xmlns:a16="http://schemas.microsoft.com/office/drawing/2014/main" id="{C2987562-B8DE-CFB9-FF28-C14C7B474CCE}"/>
              </a:ext>
            </a:extLst>
          </p:cNvPr>
          <p:cNvSpPr txBox="1"/>
          <p:nvPr userDrawn="1"/>
        </p:nvSpPr>
        <p:spPr>
          <a:xfrm>
            <a:off x="703067" y="2549234"/>
            <a:ext cx="3172460" cy="1932260"/>
          </a:xfrm>
          <a:prstGeom prst="rect">
            <a:avLst/>
          </a:prstGeom>
        </p:spPr>
        <p:txBody>
          <a:bodyPr vert="horz" wrap="square" lIns="0" tIns="91440" rIns="0" bIns="0" rtlCol="0">
            <a:spAutoFit/>
          </a:bodyPr>
          <a:lstStyle/>
          <a:p>
            <a:pPr marL="16933" marR="121914" algn="l">
              <a:lnSpc>
                <a:spcPts val="2933"/>
              </a:lnSpc>
              <a:spcBef>
                <a:spcPts val="720"/>
              </a:spcBef>
            </a:pPr>
            <a:r>
              <a:rPr sz="2400" spc="0" dirty="0">
                <a:solidFill>
                  <a:srgbClr val="231F20"/>
                </a:solidFill>
                <a:latin typeface="Gill Sans MT" charset="0"/>
                <a:ea typeface="Gill Sans MT" charset="0"/>
                <a:cs typeface="Gill Sans MT" charset="0"/>
              </a:rPr>
              <a:t>Vi har </a:t>
            </a:r>
            <a:r>
              <a:rPr sz="2400" spc="0" dirty="0" err="1">
                <a:solidFill>
                  <a:srgbClr val="231F20"/>
                </a:solidFill>
                <a:latin typeface="Gill Sans MT" charset="0"/>
                <a:ea typeface="Gill Sans MT" charset="0"/>
                <a:cs typeface="Gill Sans MT" charset="0"/>
              </a:rPr>
              <a:t>förtroende</a:t>
            </a:r>
            <a:r>
              <a:rPr sz="2400" spc="0" dirty="0">
                <a:solidFill>
                  <a:srgbClr val="231F20"/>
                </a:solidFill>
                <a:latin typeface="Gill Sans MT" charset="0"/>
                <a:ea typeface="Gill Sans MT" charset="0"/>
                <a:cs typeface="Gill Sans MT" charset="0"/>
              </a:rPr>
              <a:t> </a:t>
            </a:r>
            <a:r>
              <a:rPr sz="2400" spc="0" dirty="0" err="1">
                <a:solidFill>
                  <a:srgbClr val="231F20"/>
                </a:solidFill>
                <a:latin typeface="Gill Sans MT" charset="0"/>
                <a:ea typeface="Gill Sans MT" charset="0"/>
                <a:cs typeface="Gill Sans MT" charset="0"/>
              </a:rPr>
              <a:t>och</a:t>
            </a:r>
            <a:r>
              <a:rPr sz="2400" spc="0" dirty="0">
                <a:solidFill>
                  <a:srgbClr val="231F20"/>
                </a:solidFill>
                <a:latin typeface="Gill Sans MT" charset="0"/>
                <a:ea typeface="Gill Sans MT" charset="0"/>
                <a:cs typeface="Gill Sans MT" charset="0"/>
              </a:rPr>
              <a:t> respekt för </a:t>
            </a:r>
            <a:r>
              <a:rPr sz="2400" spc="0" dirty="0" err="1">
                <a:solidFill>
                  <a:srgbClr val="231F20"/>
                </a:solidFill>
                <a:latin typeface="Gill Sans MT" charset="0"/>
                <a:ea typeface="Gill Sans MT" charset="0"/>
                <a:cs typeface="Gill Sans MT" charset="0"/>
              </a:rPr>
              <a:t>människors</a:t>
            </a:r>
            <a:r>
              <a:rPr sz="2400" spc="0" dirty="0">
                <a:solidFill>
                  <a:srgbClr val="231F20"/>
                </a:solidFill>
                <a:latin typeface="Gill Sans MT" charset="0"/>
                <a:ea typeface="Gill Sans MT" charset="0"/>
                <a:cs typeface="Gill Sans MT" charset="0"/>
              </a:rPr>
              <a:t> </a:t>
            </a:r>
            <a:r>
              <a:rPr sz="2400" spc="0" dirty="0" err="1">
                <a:solidFill>
                  <a:srgbClr val="231F20"/>
                </a:solidFill>
                <a:latin typeface="Gill Sans MT" charset="0"/>
                <a:ea typeface="Gill Sans MT" charset="0"/>
                <a:cs typeface="Gill Sans MT" charset="0"/>
              </a:rPr>
              <a:t>kunskap</a:t>
            </a:r>
            <a:r>
              <a:rPr sz="2400" spc="0" dirty="0">
                <a:solidFill>
                  <a:srgbClr val="231F20"/>
                </a:solidFill>
                <a:latin typeface="Gill Sans MT" charset="0"/>
                <a:ea typeface="Gill Sans MT" charset="0"/>
                <a:cs typeface="Gill Sans MT" charset="0"/>
              </a:rPr>
              <a:t> </a:t>
            </a:r>
            <a:r>
              <a:rPr sz="2400" spc="0" dirty="0" err="1">
                <a:solidFill>
                  <a:srgbClr val="231F20"/>
                </a:solidFill>
                <a:latin typeface="Gill Sans MT" charset="0"/>
                <a:ea typeface="Gill Sans MT" charset="0"/>
                <a:cs typeface="Gill Sans MT" charset="0"/>
              </a:rPr>
              <a:t>och</a:t>
            </a:r>
            <a:r>
              <a:rPr sz="2400" spc="0" dirty="0">
                <a:solidFill>
                  <a:srgbClr val="231F20"/>
                </a:solidFill>
                <a:latin typeface="Gill Sans MT" charset="0"/>
                <a:ea typeface="Gill Sans MT" charset="0"/>
                <a:cs typeface="Gill Sans MT" charset="0"/>
              </a:rPr>
              <a:t> </a:t>
            </a:r>
            <a:r>
              <a:rPr sz="2400" spc="0" dirty="0" err="1">
                <a:solidFill>
                  <a:srgbClr val="231F20"/>
                </a:solidFill>
                <a:latin typeface="Gill Sans MT" charset="0"/>
                <a:ea typeface="Gill Sans MT" charset="0"/>
                <a:cs typeface="Gill Sans MT" charset="0"/>
              </a:rPr>
              <a:t>egna</a:t>
            </a:r>
            <a:r>
              <a:rPr sz="2400" spc="0" dirty="0">
                <a:solidFill>
                  <a:srgbClr val="231F20"/>
                </a:solidFill>
                <a:latin typeface="Gill Sans MT" charset="0"/>
                <a:ea typeface="Gill Sans MT" charset="0"/>
                <a:cs typeface="Gill Sans MT" charset="0"/>
              </a:rPr>
              <a:t> </a:t>
            </a:r>
            <a:r>
              <a:rPr sz="2400" spc="0" dirty="0" err="1">
                <a:solidFill>
                  <a:srgbClr val="231F20"/>
                </a:solidFill>
                <a:latin typeface="Gill Sans MT" charset="0"/>
                <a:ea typeface="Gill Sans MT" charset="0"/>
                <a:cs typeface="Gill Sans MT" charset="0"/>
              </a:rPr>
              <a:t>förmåga</a:t>
            </a:r>
            <a:r>
              <a:rPr lang="sv-SE" sz="2400" spc="0" dirty="0">
                <a:solidFill>
                  <a:schemeClr val="tx1"/>
                </a:solidFill>
                <a:latin typeface="Gill Sans MT" charset="0"/>
                <a:ea typeface="Gill Sans MT" charset="0"/>
                <a:cs typeface="Gill Sans MT" charset="0"/>
              </a:rPr>
              <a:t> </a:t>
            </a:r>
            <a:r>
              <a:rPr sz="2400" spc="0" dirty="0">
                <a:solidFill>
                  <a:srgbClr val="231F20"/>
                </a:solidFill>
                <a:latin typeface="Gill Sans MT" charset="0"/>
                <a:ea typeface="Gill Sans MT" charset="0"/>
                <a:cs typeface="Gill Sans MT" charset="0"/>
              </a:rPr>
              <a:t>– samt för deras </a:t>
            </a:r>
            <a:r>
              <a:rPr sz="2400" spc="0" dirty="0" err="1">
                <a:solidFill>
                  <a:srgbClr val="231F20"/>
                </a:solidFill>
                <a:latin typeface="Gill Sans MT" charset="0"/>
                <a:ea typeface="Gill Sans MT" charset="0"/>
                <a:cs typeface="Gill Sans MT" charset="0"/>
              </a:rPr>
              <a:t>vilja</a:t>
            </a:r>
            <a:r>
              <a:rPr sz="2400" spc="0" dirty="0">
                <a:solidFill>
                  <a:srgbClr val="231F20"/>
                </a:solidFill>
                <a:latin typeface="Gill Sans MT" charset="0"/>
                <a:ea typeface="Gill Sans MT" charset="0"/>
                <a:cs typeface="Gill Sans MT" charset="0"/>
              </a:rPr>
              <a:t> </a:t>
            </a:r>
            <a:r>
              <a:rPr sz="2400" spc="0" dirty="0" err="1">
                <a:solidFill>
                  <a:srgbClr val="231F20"/>
                </a:solidFill>
                <a:latin typeface="Gill Sans MT" charset="0"/>
                <a:ea typeface="Gill Sans MT" charset="0"/>
                <a:cs typeface="Gill Sans MT" charset="0"/>
              </a:rPr>
              <a:t>att</a:t>
            </a:r>
            <a:r>
              <a:rPr sz="2400" spc="0" dirty="0">
                <a:solidFill>
                  <a:srgbClr val="231F20"/>
                </a:solidFill>
                <a:latin typeface="Gill Sans MT" charset="0"/>
                <a:ea typeface="Gill Sans MT" charset="0"/>
                <a:cs typeface="Gill Sans MT" charset="0"/>
              </a:rPr>
              <a:t> ta ansvar.</a:t>
            </a:r>
            <a:endParaRPr sz="2400" spc="0" dirty="0">
              <a:latin typeface="Gill Sans MT" charset="0"/>
              <a:ea typeface="Gill Sans MT" charset="0"/>
              <a:cs typeface="Gill Sans MT" charset="0"/>
            </a:endParaRPr>
          </a:p>
        </p:txBody>
      </p:sp>
    </p:spTree>
    <p:extLst>
      <p:ext uri="{BB962C8B-B14F-4D97-AF65-F5344CB8AC3E}">
        <p14:creationId xmlns:p14="http://schemas.microsoft.com/office/powerpoint/2010/main" val="1561958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mbition">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A1B8A2B-6377-495C-9EBE-1BEF9BC663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43200" y="0"/>
            <a:ext cx="9448800" cy="6858000"/>
          </a:xfrm>
          <a:prstGeom prst="rect">
            <a:avLst/>
          </a:prstGeom>
        </p:spPr>
      </p:pic>
      <p:sp>
        <p:nvSpPr>
          <p:cNvPr id="8" name="object 3">
            <a:extLst>
              <a:ext uri="{FF2B5EF4-FFF2-40B4-BE49-F238E27FC236}">
                <a16:creationId xmlns:a16="http://schemas.microsoft.com/office/drawing/2014/main" id="{1F62C88F-B585-4B33-B364-ACB21F70299E}"/>
              </a:ext>
            </a:extLst>
          </p:cNvPr>
          <p:cNvSpPr txBox="1">
            <a:spLocks/>
          </p:cNvSpPr>
          <p:nvPr userDrawn="1"/>
        </p:nvSpPr>
        <p:spPr>
          <a:xfrm>
            <a:off x="703068" y="616903"/>
            <a:ext cx="1312333" cy="345330"/>
          </a:xfrm>
          <a:prstGeom prst="rect">
            <a:avLst/>
          </a:prstGeom>
        </p:spPr>
        <p:txBody>
          <a:bodyPr vert="horz" wrap="square" lIns="0" tIns="16933" rIns="0" bIns="0" rtlCol="0">
            <a:spAutoFit/>
          </a:bodyPr>
          <a:lstStyle>
            <a:lvl1pPr>
              <a:defRPr>
                <a:latin typeface="+mj-lt"/>
                <a:ea typeface="+mj-ea"/>
                <a:cs typeface="+mj-cs"/>
              </a:defRPr>
            </a:lvl1pPr>
          </a:lstStyle>
          <a:p>
            <a:pPr marL="16933">
              <a:spcBef>
                <a:spcPts val="133"/>
              </a:spcBef>
            </a:pPr>
            <a:r>
              <a:rPr lang="sv-SE" sz="2133" kern="0" dirty="0">
                <a:solidFill>
                  <a:sysClr val="windowText" lastClr="000000"/>
                </a:solidFill>
                <a:latin typeface="Gill Sans MT" charset="0"/>
                <a:ea typeface="Gill Sans MT" charset="0"/>
                <a:cs typeface="Gill Sans MT" charset="0"/>
              </a:rPr>
              <a:t>AMBITION</a:t>
            </a:r>
          </a:p>
        </p:txBody>
      </p:sp>
      <p:sp>
        <p:nvSpPr>
          <p:cNvPr id="9" name="object 4">
            <a:extLst>
              <a:ext uri="{FF2B5EF4-FFF2-40B4-BE49-F238E27FC236}">
                <a16:creationId xmlns:a16="http://schemas.microsoft.com/office/drawing/2014/main" id="{0FF0EBAD-0789-4E3B-91D2-D23D39417F89}"/>
              </a:ext>
            </a:extLst>
          </p:cNvPr>
          <p:cNvSpPr txBox="1"/>
          <p:nvPr userDrawn="1"/>
        </p:nvSpPr>
        <p:spPr>
          <a:xfrm>
            <a:off x="703067" y="2234368"/>
            <a:ext cx="3741420" cy="2534027"/>
          </a:xfrm>
          <a:prstGeom prst="rect">
            <a:avLst/>
          </a:prstGeom>
        </p:spPr>
        <p:txBody>
          <a:bodyPr vert="horz" wrap="square" lIns="0" tIns="71120" rIns="0" bIns="0" rtlCol="0">
            <a:spAutoFit/>
          </a:bodyPr>
          <a:lstStyle/>
          <a:p>
            <a:pPr marL="16933" marR="493582">
              <a:lnSpc>
                <a:spcPts val="4800"/>
              </a:lnSpc>
              <a:spcBef>
                <a:spcPts val="560"/>
              </a:spcBef>
            </a:pPr>
            <a:r>
              <a:rPr sz="4267" dirty="0">
                <a:solidFill>
                  <a:srgbClr val="231F20"/>
                </a:solidFill>
                <a:latin typeface="Gill Sans MT" charset="0"/>
                <a:ea typeface="Gill Sans MT" charset="0"/>
                <a:cs typeface="Gill Sans MT" charset="0"/>
              </a:rPr>
              <a:t>VI SKA  </a:t>
            </a:r>
            <a:br>
              <a:rPr lang="sv-SE" sz="4267" dirty="0">
                <a:solidFill>
                  <a:srgbClr val="231F20"/>
                </a:solidFill>
                <a:latin typeface="Gill Sans MT" charset="0"/>
                <a:ea typeface="Gill Sans MT" charset="0"/>
                <a:cs typeface="Gill Sans MT" charset="0"/>
              </a:rPr>
            </a:br>
            <a:r>
              <a:rPr sz="4267" b="1" spc="-107" dirty="0">
                <a:solidFill>
                  <a:srgbClr val="231F20"/>
                </a:solidFill>
                <a:latin typeface="Gill Sans MT" charset="0"/>
                <a:ea typeface="Gill Sans MT" charset="0"/>
                <a:cs typeface="Gill Sans MT" charset="0"/>
              </a:rPr>
              <a:t>VARA</a:t>
            </a:r>
            <a:r>
              <a:rPr sz="4267" b="1" spc="-113" dirty="0">
                <a:solidFill>
                  <a:srgbClr val="231F20"/>
                </a:solidFill>
                <a:latin typeface="Gill Sans MT" charset="0"/>
                <a:ea typeface="Gill Sans MT" charset="0"/>
                <a:cs typeface="Gill Sans MT" charset="0"/>
              </a:rPr>
              <a:t> </a:t>
            </a:r>
            <a:r>
              <a:rPr sz="4267" b="1" dirty="0">
                <a:solidFill>
                  <a:srgbClr val="231F20"/>
                </a:solidFill>
                <a:latin typeface="Gill Sans MT" charset="0"/>
                <a:ea typeface="Gill Sans MT" charset="0"/>
                <a:cs typeface="Gill Sans MT" charset="0"/>
              </a:rPr>
              <a:t>BÄST</a:t>
            </a:r>
            <a:endParaRPr sz="4267" b="1" dirty="0">
              <a:latin typeface="Gill Sans MT" charset="0"/>
              <a:ea typeface="Gill Sans MT" charset="0"/>
              <a:cs typeface="Gill Sans MT" charset="0"/>
            </a:endParaRPr>
          </a:p>
          <a:p>
            <a:pPr marL="16933" marR="6773">
              <a:lnSpc>
                <a:spcPts val="4800"/>
              </a:lnSpc>
            </a:pPr>
            <a:r>
              <a:rPr sz="4267" spc="-240" dirty="0">
                <a:solidFill>
                  <a:srgbClr val="231F20"/>
                </a:solidFill>
                <a:latin typeface="Gill Sans MT" charset="0"/>
                <a:ea typeface="Gill Sans MT" charset="0"/>
                <a:cs typeface="Gill Sans MT" charset="0"/>
              </a:rPr>
              <a:t>PÅ </a:t>
            </a:r>
            <a:r>
              <a:rPr lang="sv-SE" sz="4267" spc="-240" dirty="0">
                <a:solidFill>
                  <a:srgbClr val="231F20"/>
                </a:solidFill>
                <a:latin typeface="Gill Sans MT" charset="0"/>
                <a:ea typeface="Gill Sans MT" charset="0"/>
                <a:cs typeface="Gill Sans MT" charset="0"/>
              </a:rPr>
              <a:t> </a:t>
            </a:r>
            <a:r>
              <a:rPr sz="4267" spc="-173" dirty="0">
                <a:solidFill>
                  <a:srgbClr val="231F20"/>
                </a:solidFill>
                <a:latin typeface="Gill Sans MT" charset="0"/>
                <a:ea typeface="Gill Sans MT" charset="0"/>
                <a:cs typeface="Gill Sans MT" charset="0"/>
              </a:rPr>
              <a:t>ATT </a:t>
            </a:r>
            <a:r>
              <a:rPr lang="sv-SE" sz="4267" spc="-173" dirty="0">
                <a:solidFill>
                  <a:srgbClr val="231F20"/>
                </a:solidFill>
                <a:latin typeface="Gill Sans MT" charset="0"/>
                <a:ea typeface="Gill Sans MT" charset="0"/>
                <a:cs typeface="Gill Sans MT" charset="0"/>
              </a:rPr>
              <a:t> </a:t>
            </a:r>
            <a:r>
              <a:rPr sz="4267" spc="-107" dirty="0">
                <a:solidFill>
                  <a:srgbClr val="231F20"/>
                </a:solidFill>
                <a:latin typeface="Gill Sans MT" charset="0"/>
                <a:ea typeface="Gill Sans MT" charset="0"/>
                <a:cs typeface="Gill Sans MT" charset="0"/>
              </a:rPr>
              <a:t>VARA  </a:t>
            </a:r>
            <a:r>
              <a:rPr sz="4267" b="1" spc="-33" dirty="0">
                <a:solidFill>
                  <a:srgbClr val="231F20"/>
                </a:solidFill>
                <a:latin typeface="Gill Sans MT" charset="0"/>
                <a:ea typeface="Gill Sans MT" charset="0"/>
                <a:cs typeface="Gill Sans MT" charset="0"/>
              </a:rPr>
              <a:t>KOMMUN</a:t>
            </a:r>
            <a:endParaRPr sz="4267" b="1" dirty="0">
              <a:latin typeface="Gill Sans MT" charset="0"/>
              <a:ea typeface="Gill Sans MT" charset="0"/>
              <a:cs typeface="Gill Sans MT" charset="0"/>
            </a:endParaRPr>
          </a:p>
        </p:txBody>
      </p:sp>
      <p:pic>
        <p:nvPicPr>
          <p:cNvPr id="10" name="Bildobjekt 6">
            <a:extLst>
              <a:ext uri="{FF2B5EF4-FFF2-40B4-BE49-F238E27FC236}">
                <a16:creationId xmlns:a16="http://schemas.microsoft.com/office/drawing/2014/main" id="{1608A3EC-9F06-448D-84BF-6020ED5B1B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64382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Övergripande mål">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C973F56-172B-4251-A26D-B8A5B9E8E3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902" t="5926" r="19972" b="5831"/>
          <a:stretch/>
        </p:blipFill>
        <p:spPr>
          <a:xfrm>
            <a:off x="2643777" y="1384525"/>
            <a:ext cx="6519718" cy="5473475"/>
          </a:xfrm>
          <a:prstGeom prst="rect">
            <a:avLst/>
          </a:prstGeom>
        </p:spPr>
      </p:pic>
      <p:sp>
        <p:nvSpPr>
          <p:cNvPr id="11" name="object 4">
            <a:extLst>
              <a:ext uri="{FF2B5EF4-FFF2-40B4-BE49-F238E27FC236}">
                <a16:creationId xmlns:a16="http://schemas.microsoft.com/office/drawing/2014/main" id="{F9FAF618-CEDB-44B5-A0A9-7794F52AF9A5}"/>
              </a:ext>
            </a:extLst>
          </p:cNvPr>
          <p:cNvSpPr txBox="1">
            <a:spLocks/>
          </p:cNvSpPr>
          <p:nvPr userDrawn="1"/>
        </p:nvSpPr>
        <p:spPr>
          <a:xfrm>
            <a:off x="2" y="509927"/>
            <a:ext cx="12191999" cy="874598"/>
          </a:xfrm>
          <a:prstGeom prst="rect">
            <a:avLst/>
          </a:prstGeom>
          <a:effectLst/>
        </p:spPr>
        <p:txBody>
          <a:bodyPr vert="horz" wrap="square" lIns="0" tIns="12700"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ÖVERGRIPANDE </a:t>
            </a:r>
            <a:r>
              <a:rPr lang="sv-SE" sz="5600" b="1" dirty="0">
                <a:latin typeface="Gill Sans MT" charset="0"/>
                <a:ea typeface="Gill Sans MT" charset="0"/>
                <a:cs typeface="Gill Sans MT" charset="0"/>
              </a:rPr>
              <a:t>MÅL</a:t>
            </a:r>
          </a:p>
        </p:txBody>
      </p:sp>
      <p:sp>
        <p:nvSpPr>
          <p:cNvPr id="12" name="object 3">
            <a:extLst>
              <a:ext uri="{FF2B5EF4-FFF2-40B4-BE49-F238E27FC236}">
                <a16:creationId xmlns:a16="http://schemas.microsoft.com/office/drawing/2014/main" id="{D690EFBD-26D3-4309-BB0D-0D0E5ACD295D}"/>
              </a:ext>
            </a:extLst>
          </p:cNvPr>
          <p:cNvSpPr txBox="1"/>
          <p:nvPr userDrawn="1"/>
        </p:nvSpPr>
        <p:spPr>
          <a:xfrm>
            <a:off x="8112562" y="4171969"/>
            <a:ext cx="3814880" cy="591187"/>
          </a:xfrm>
          <a:prstGeom prst="rect">
            <a:avLst/>
          </a:prstGeom>
          <a:noFill/>
        </p:spPr>
        <p:txBody>
          <a:bodyPr vert="horz" wrap="square" lIns="0" tIns="15240" rIns="0" bIns="0" rtlCol="0">
            <a:spAutoFit/>
          </a:bodyPr>
          <a:lstStyle/>
          <a:p>
            <a:pPr marL="71753" algn="l" defTabSz="914377" rtl="0" eaLnBrk="1" latinLnBrk="0" hangingPunct="1">
              <a:lnSpc>
                <a:spcPct val="100000"/>
              </a:lnSpc>
              <a:spcBef>
                <a:spcPts val="120"/>
              </a:spcBef>
            </a:pPr>
            <a:r>
              <a:rPr sz="1871" kern="1200" spc="11" dirty="0">
                <a:solidFill>
                  <a:schemeClr val="tx1"/>
                </a:solidFill>
                <a:latin typeface="Gill Sans MT" charset="0"/>
                <a:ea typeface="Gill Sans MT" charset="0"/>
                <a:cs typeface="Gill Sans MT" charset="0"/>
              </a:rPr>
              <a:t>ATTRAKTIVA LIVSMILJÖER </a:t>
            </a:r>
            <a:br>
              <a:rPr lang="sv-SE" sz="1871" kern="1200" spc="11" dirty="0">
                <a:solidFill>
                  <a:schemeClr val="tx1"/>
                </a:solidFill>
                <a:latin typeface="Gill Sans MT" charset="0"/>
                <a:ea typeface="Gill Sans MT" charset="0"/>
                <a:cs typeface="Gill Sans MT" charset="0"/>
              </a:rPr>
            </a:br>
            <a:r>
              <a:rPr lang="sv-SE" sz="1871" kern="1200" spc="11" dirty="0">
                <a:solidFill>
                  <a:schemeClr val="tx1"/>
                </a:solidFill>
                <a:latin typeface="Gill Sans MT" charset="0"/>
                <a:ea typeface="Gill Sans MT" charset="0"/>
                <a:cs typeface="Gill Sans MT" charset="0"/>
              </a:rPr>
              <a:t>      </a:t>
            </a:r>
            <a:r>
              <a:rPr sz="1871" kern="1200" spc="11" dirty="0">
                <a:solidFill>
                  <a:schemeClr val="tx1"/>
                </a:solidFill>
                <a:latin typeface="Gill Sans MT" charset="0"/>
                <a:ea typeface="Gill Sans MT" charset="0"/>
                <a:cs typeface="Gill Sans MT" charset="0"/>
              </a:rPr>
              <a:t>I HELA NACKA</a:t>
            </a:r>
          </a:p>
        </p:txBody>
      </p:sp>
      <p:sp>
        <p:nvSpPr>
          <p:cNvPr id="13" name="object 4">
            <a:extLst>
              <a:ext uri="{FF2B5EF4-FFF2-40B4-BE49-F238E27FC236}">
                <a16:creationId xmlns:a16="http://schemas.microsoft.com/office/drawing/2014/main" id="{B75CEEE0-B31F-4ABD-AAE5-73C8EF73D5AA}"/>
              </a:ext>
            </a:extLst>
          </p:cNvPr>
          <p:cNvSpPr txBox="1"/>
          <p:nvPr userDrawn="1"/>
        </p:nvSpPr>
        <p:spPr>
          <a:xfrm>
            <a:off x="1071504" y="1963529"/>
            <a:ext cx="3886200" cy="904735"/>
          </a:xfrm>
          <a:prstGeom prst="rect">
            <a:avLst/>
          </a:prstGeom>
          <a:noFill/>
        </p:spPr>
        <p:txBody>
          <a:bodyPr vert="horz" wrap="square" lIns="0" tIns="15240" rIns="0" bIns="0" rtlCol="0">
            <a:spAutoFit/>
          </a:bodyPr>
          <a:lstStyle/>
          <a:p>
            <a:pPr marL="71753" algn="l" defTabSz="914377" rtl="0" eaLnBrk="1" latinLnBrk="0" hangingPunct="1">
              <a:lnSpc>
                <a:spcPct val="100000"/>
              </a:lnSpc>
              <a:spcBef>
                <a:spcPts val="120"/>
              </a:spcBef>
            </a:pPr>
            <a:r>
              <a:rPr sz="1871" kern="1200" spc="11" dirty="0">
                <a:solidFill>
                  <a:schemeClr val="tx1"/>
                </a:solidFill>
                <a:latin typeface="Gill Sans MT" charset="0"/>
                <a:ea typeface="Gill Sans MT" charset="0"/>
                <a:cs typeface="Gill Sans MT" charset="0"/>
              </a:rPr>
              <a:t>MAXIMALT</a:t>
            </a:r>
            <a:r>
              <a:rPr lang="sv-SE" sz="1871" kern="1200" spc="11" dirty="0">
                <a:solidFill>
                  <a:schemeClr val="tx1"/>
                </a:solidFill>
                <a:latin typeface="Gill Sans MT" charset="0"/>
                <a:ea typeface="Gill Sans MT" charset="0"/>
                <a:cs typeface="Gill Sans MT" charset="0"/>
              </a:rPr>
              <a:t> </a:t>
            </a:r>
            <a:r>
              <a:rPr sz="1871" kern="1200" spc="11" dirty="0">
                <a:solidFill>
                  <a:schemeClr val="tx1"/>
                </a:solidFill>
                <a:latin typeface="Gill Sans MT" charset="0"/>
                <a:ea typeface="Gill Sans MT" charset="0"/>
                <a:cs typeface="Gill Sans MT" charset="0"/>
              </a:rPr>
              <a:t>VÄRDE </a:t>
            </a:r>
            <a:endParaRPr lang="sv-SE" sz="1871" kern="1200" spc="11" dirty="0">
              <a:solidFill>
                <a:schemeClr val="tx1"/>
              </a:solidFill>
              <a:latin typeface="Gill Sans MT" charset="0"/>
              <a:ea typeface="Gill Sans MT" charset="0"/>
              <a:cs typeface="Gill Sans MT" charset="0"/>
            </a:endParaRPr>
          </a:p>
          <a:p>
            <a:pPr marL="71753" algn="l" defTabSz="914377" rtl="0" eaLnBrk="1" latinLnBrk="0" hangingPunct="1">
              <a:lnSpc>
                <a:spcPct val="100000"/>
              </a:lnSpc>
              <a:spcBef>
                <a:spcPts val="120"/>
              </a:spcBef>
            </a:pPr>
            <a:r>
              <a:rPr lang="sv-SE" sz="1871" kern="1200" spc="11" dirty="0">
                <a:solidFill>
                  <a:schemeClr val="tx1"/>
                </a:solidFill>
                <a:latin typeface="Gill Sans MT" charset="0"/>
                <a:ea typeface="Gill Sans MT" charset="0"/>
                <a:cs typeface="Gill Sans MT" charset="0"/>
              </a:rPr>
              <a:t>FÖR SKATTE-</a:t>
            </a:r>
          </a:p>
          <a:p>
            <a:pPr marL="71753" algn="l" defTabSz="914377" rtl="0" eaLnBrk="1" latinLnBrk="0" hangingPunct="1">
              <a:lnSpc>
                <a:spcPct val="100000"/>
              </a:lnSpc>
              <a:spcBef>
                <a:spcPts val="120"/>
              </a:spcBef>
            </a:pPr>
            <a:r>
              <a:rPr lang="sv-SE" sz="1871" kern="1200" spc="11" dirty="0">
                <a:solidFill>
                  <a:schemeClr val="tx1"/>
                </a:solidFill>
                <a:latin typeface="Gill Sans MT" charset="0"/>
                <a:ea typeface="Gill Sans MT" charset="0"/>
                <a:cs typeface="Gill Sans MT" charset="0"/>
              </a:rPr>
              <a:t>PENGARNA</a:t>
            </a:r>
          </a:p>
        </p:txBody>
      </p:sp>
      <p:sp>
        <p:nvSpPr>
          <p:cNvPr id="14" name="object 5">
            <a:extLst>
              <a:ext uri="{FF2B5EF4-FFF2-40B4-BE49-F238E27FC236}">
                <a16:creationId xmlns:a16="http://schemas.microsoft.com/office/drawing/2014/main" id="{B2B91C15-8DFB-4449-94B0-F8510D04035A}"/>
              </a:ext>
            </a:extLst>
          </p:cNvPr>
          <p:cNvSpPr txBox="1"/>
          <p:nvPr userDrawn="1"/>
        </p:nvSpPr>
        <p:spPr>
          <a:xfrm>
            <a:off x="8182508" y="1837795"/>
            <a:ext cx="2694001" cy="591187"/>
          </a:xfrm>
          <a:prstGeom prst="rect">
            <a:avLst/>
          </a:prstGeom>
          <a:noFill/>
        </p:spPr>
        <p:txBody>
          <a:bodyPr vert="horz" wrap="square" lIns="0" tIns="15240" rIns="0" bIns="0" rtlCol="0">
            <a:spAutoFit/>
          </a:bodyPr>
          <a:lstStyle/>
          <a:p>
            <a:pPr marL="71753">
              <a:lnSpc>
                <a:spcPct val="100000"/>
              </a:lnSpc>
              <a:spcBef>
                <a:spcPts val="120"/>
              </a:spcBef>
            </a:pPr>
            <a:r>
              <a:rPr sz="1871" spc="11" dirty="0">
                <a:latin typeface="Gill Sans MT" charset="0"/>
                <a:ea typeface="Gill Sans MT" charset="0"/>
                <a:cs typeface="Gill Sans MT" charset="0"/>
              </a:rPr>
              <a:t>BÄSTA </a:t>
            </a:r>
            <a:r>
              <a:rPr sz="1871" spc="40" dirty="0">
                <a:latin typeface="Gill Sans MT" charset="0"/>
                <a:ea typeface="Gill Sans MT" charset="0"/>
                <a:cs typeface="Gill Sans MT" charset="0"/>
              </a:rPr>
              <a:t>UTVECKLING </a:t>
            </a:r>
            <a:br>
              <a:rPr lang="sv-SE" sz="1871" spc="40" dirty="0">
                <a:latin typeface="Gill Sans MT" charset="0"/>
                <a:ea typeface="Gill Sans MT" charset="0"/>
                <a:cs typeface="Gill Sans MT" charset="0"/>
              </a:rPr>
            </a:br>
            <a:r>
              <a:rPr sz="1871" spc="25" dirty="0">
                <a:latin typeface="Gill Sans MT" charset="0"/>
                <a:ea typeface="Gill Sans MT" charset="0"/>
                <a:cs typeface="Gill Sans MT" charset="0"/>
              </a:rPr>
              <a:t>FÖR</a:t>
            </a:r>
            <a:r>
              <a:rPr sz="1871" spc="275" dirty="0">
                <a:latin typeface="Gill Sans MT" charset="0"/>
                <a:ea typeface="Gill Sans MT" charset="0"/>
                <a:cs typeface="Gill Sans MT" charset="0"/>
              </a:rPr>
              <a:t> </a:t>
            </a:r>
            <a:r>
              <a:rPr sz="1871" spc="51" dirty="0">
                <a:latin typeface="Gill Sans MT" charset="0"/>
                <a:ea typeface="Gill Sans MT" charset="0"/>
                <a:cs typeface="Gill Sans MT" charset="0"/>
              </a:rPr>
              <a:t>ALLA</a:t>
            </a:r>
            <a:endParaRPr sz="1871" dirty="0">
              <a:latin typeface="Gill Sans MT" charset="0"/>
              <a:ea typeface="Gill Sans MT" charset="0"/>
              <a:cs typeface="Gill Sans MT" charset="0"/>
            </a:endParaRPr>
          </a:p>
        </p:txBody>
      </p:sp>
      <p:sp>
        <p:nvSpPr>
          <p:cNvPr id="15" name="object 6">
            <a:extLst>
              <a:ext uri="{FF2B5EF4-FFF2-40B4-BE49-F238E27FC236}">
                <a16:creationId xmlns:a16="http://schemas.microsoft.com/office/drawing/2014/main" id="{14CDC5C9-D267-4A8D-AF23-93B096C9918C}"/>
              </a:ext>
            </a:extLst>
          </p:cNvPr>
          <p:cNvSpPr txBox="1"/>
          <p:nvPr userDrawn="1"/>
        </p:nvSpPr>
        <p:spPr>
          <a:xfrm>
            <a:off x="1071504" y="4763156"/>
            <a:ext cx="3137256" cy="879087"/>
          </a:xfrm>
          <a:prstGeom prst="rect">
            <a:avLst/>
          </a:prstGeom>
          <a:noFill/>
        </p:spPr>
        <p:txBody>
          <a:bodyPr vert="horz" wrap="square" lIns="0" tIns="15240" rIns="0" bIns="0" rtlCol="0">
            <a:spAutoFit/>
          </a:bodyPr>
          <a:lstStyle/>
          <a:p>
            <a:pPr marL="71753" algn="l" defTabSz="914377" rtl="0" eaLnBrk="1" latinLnBrk="0" hangingPunct="1">
              <a:lnSpc>
                <a:spcPct val="100000"/>
              </a:lnSpc>
              <a:spcBef>
                <a:spcPts val="120"/>
              </a:spcBef>
            </a:pPr>
            <a:r>
              <a:rPr sz="1871" kern="1200" spc="11" dirty="0">
                <a:solidFill>
                  <a:schemeClr val="tx1"/>
                </a:solidFill>
                <a:latin typeface="Gill Sans MT" charset="0"/>
                <a:ea typeface="Gill Sans MT" charset="0"/>
                <a:cs typeface="Gill Sans MT" charset="0"/>
              </a:rPr>
              <a:t>STARK OCH </a:t>
            </a:r>
            <a:br>
              <a:rPr lang="sv-SE" sz="1871" kern="1200" spc="11" dirty="0">
                <a:solidFill>
                  <a:schemeClr val="tx1"/>
                </a:solidFill>
                <a:latin typeface="Gill Sans MT" charset="0"/>
                <a:ea typeface="Gill Sans MT" charset="0"/>
                <a:cs typeface="Gill Sans MT" charset="0"/>
              </a:rPr>
            </a:br>
            <a:r>
              <a:rPr sz="1871" kern="1200" spc="11" dirty="0">
                <a:solidFill>
                  <a:schemeClr val="tx1"/>
                </a:solidFill>
                <a:latin typeface="Gill Sans MT" charset="0"/>
                <a:ea typeface="Gill Sans MT" charset="0"/>
                <a:cs typeface="Gill Sans MT" charset="0"/>
              </a:rPr>
              <a:t>BALANSERAD </a:t>
            </a:r>
            <a:br>
              <a:rPr lang="sv-SE" sz="1871" kern="1200" spc="11" dirty="0">
                <a:solidFill>
                  <a:schemeClr val="tx1"/>
                </a:solidFill>
                <a:latin typeface="Gill Sans MT" charset="0"/>
                <a:ea typeface="Gill Sans MT" charset="0"/>
                <a:cs typeface="Gill Sans MT" charset="0"/>
              </a:rPr>
            </a:br>
            <a:r>
              <a:rPr sz="1871" kern="1200" spc="11" dirty="0">
                <a:solidFill>
                  <a:schemeClr val="tx1"/>
                </a:solidFill>
                <a:latin typeface="Gill Sans MT" charset="0"/>
                <a:ea typeface="Gill Sans MT" charset="0"/>
                <a:cs typeface="Gill Sans MT" charset="0"/>
              </a:rPr>
              <a:t>TILLVÄXT</a:t>
            </a:r>
          </a:p>
        </p:txBody>
      </p:sp>
    </p:spTree>
    <p:extLst>
      <p:ext uri="{BB962C8B-B14F-4D97-AF65-F5344CB8AC3E}">
        <p14:creationId xmlns:p14="http://schemas.microsoft.com/office/powerpoint/2010/main" val="8932224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Utvecklin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30219A9F-8343-4E36-A3CB-1103DDFA3A27}"/>
              </a:ext>
            </a:extLst>
          </p:cNvPr>
          <p:cNvSpPr/>
          <p:nvPr userDrawn="1"/>
        </p:nvSpPr>
        <p:spPr>
          <a:xfrm>
            <a:off x="3105349" y="1394839"/>
            <a:ext cx="5868803" cy="503886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7" name="object 4">
            <a:extLst>
              <a:ext uri="{FF2B5EF4-FFF2-40B4-BE49-F238E27FC236}">
                <a16:creationId xmlns:a16="http://schemas.microsoft.com/office/drawing/2014/main" id="{D616F7D3-1EC3-4122-BABD-7B7F5A275B2D}"/>
              </a:ext>
            </a:extLst>
          </p:cNvPr>
          <p:cNvSpPr txBox="1">
            <a:spLocks/>
          </p:cNvSpPr>
          <p:nvPr userDrawn="1"/>
        </p:nvSpPr>
        <p:spPr>
          <a:xfrm>
            <a:off x="2" y="483549"/>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ÖVERGRIPANDE </a:t>
            </a:r>
            <a:r>
              <a:rPr lang="sv-SE" sz="5600" b="1" dirty="0">
                <a:latin typeface="Gill Sans MT" charset="0"/>
                <a:ea typeface="Gill Sans MT" charset="0"/>
                <a:cs typeface="Gill Sans MT" charset="0"/>
              </a:rPr>
              <a:t>MÅL</a:t>
            </a:r>
          </a:p>
        </p:txBody>
      </p:sp>
      <p:sp>
        <p:nvSpPr>
          <p:cNvPr id="8" name="object 3">
            <a:extLst>
              <a:ext uri="{FF2B5EF4-FFF2-40B4-BE49-F238E27FC236}">
                <a16:creationId xmlns:a16="http://schemas.microsoft.com/office/drawing/2014/main" id="{E8E4FC80-18D7-4CDC-A887-91937847F2A4}"/>
              </a:ext>
            </a:extLst>
          </p:cNvPr>
          <p:cNvSpPr txBox="1"/>
          <p:nvPr userDrawn="1"/>
        </p:nvSpPr>
        <p:spPr>
          <a:xfrm>
            <a:off x="8639253" y="2387877"/>
            <a:ext cx="3552747" cy="595163"/>
          </a:xfrm>
          <a:prstGeom prst="rect">
            <a:avLst/>
          </a:prstGeom>
          <a:noFill/>
        </p:spPr>
        <p:txBody>
          <a:bodyPr vert="horz" wrap="square" lIns="0" tIns="20320" rIns="0" bIns="0" rtlCol="0">
            <a:spAutoFit/>
          </a:bodyPr>
          <a:lstStyle/>
          <a:p>
            <a:pPr marL="173558">
              <a:lnSpc>
                <a:spcPct val="100000"/>
              </a:lnSpc>
              <a:spcBef>
                <a:spcPts val="160"/>
              </a:spcBef>
            </a:pPr>
            <a:r>
              <a:rPr sz="1867" spc="73" dirty="0">
                <a:latin typeface="Gill Sans MT" charset="0"/>
                <a:ea typeface="Gill Sans MT" charset="0"/>
                <a:cs typeface="Gill Sans MT" charset="0"/>
              </a:rPr>
              <a:t>ATTRAKTIVA </a:t>
            </a:r>
            <a:r>
              <a:rPr sz="1867" spc="120" dirty="0">
                <a:latin typeface="Gill Sans MT" charset="0"/>
                <a:ea typeface="Gill Sans MT" charset="0"/>
                <a:cs typeface="Gill Sans MT" charset="0"/>
              </a:rPr>
              <a:t>LIVSMILJÖER </a:t>
            </a:r>
            <a:br>
              <a:rPr lang="sv-SE" sz="1867" spc="120" dirty="0">
                <a:latin typeface="Gill Sans MT" charset="0"/>
                <a:ea typeface="Gill Sans MT" charset="0"/>
                <a:cs typeface="Gill Sans MT" charset="0"/>
              </a:rPr>
            </a:br>
            <a:r>
              <a:rPr lang="sv-SE" sz="1867" spc="120" dirty="0">
                <a:latin typeface="Gill Sans MT" charset="0"/>
                <a:ea typeface="Gill Sans MT" charset="0"/>
                <a:cs typeface="Gill Sans MT" charset="0"/>
              </a:rPr>
              <a:t>   </a:t>
            </a:r>
            <a:r>
              <a:rPr sz="1867" dirty="0">
                <a:latin typeface="Gill Sans MT" charset="0"/>
                <a:ea typeface="Gill Sans MT" charset="0"/>
                <a:cs typeface="Gill Sans MT" charset="0"/>
              </a:rPr>
              <a:t>I </a:t>
            </a:r>
            <a:r>
              <a:rPr sz="1867" spc="100" dirty="0">
                <a:latin typeface="Gill Sans MT" charset="0"/>
                <a:ea typeface="Gill Sans MT" charset="0"/>
                <a:cs typeface="Gill Sans MT" charset="0"/>
              </a:rPr>
              <a:t>HELA</a:t>
            </a:r>
            <a:r>
              <a:rPr sz="1867" spc="-60" dirty="0">
                <a:latin typeface="Gill Sans MT" charset="0"/>
                <a:ea typeface="Gill Sans MT" charset="0"/>
                <a:cs typeface="Gill Sans MT" charset="0"/>
              </a:rPr>
              <a:t> </a:t>
            </a:r>
            <a:r>
              <a:rPr sz="1867" spc="113" dirty="0">
                <a:latin typeface="Gill Sans MT" charset="0"/>
                <a:ea typeface="Gill Sans MT" charset="0"/>
                <a:cs typeface="Gill Sans MT" charset="0"/>
              </a:rPr>
              <a:t>NACKA</a:t>
            </a:r>
            <a:endParaRPr sz="1867" dirty="0">
              <a:latin typeface="Gill Sans MT" charset="0"/>
              <a:ea typeface="Gill Sans MT" charset="0"/>
              <a:cs typeface="Gill Sans MT" charset="0"/>
            </a:endParaRPr>
          </a:p>
        </p:txBody>
      </p:sp>
      <p:sp>
        <p:nvSpPr>
          <p:cNvPr id="9" name="object 4">
            <a:extLst>
              <a:ext uri="{FF2B5EF4-FFF2-40B4-BE49-F238E27FC236}">
                <a16:creationId xmlns:a16="http://schemas.microsoft.com/office/drawing/2014/main" id="{99C4F513-BFDB-4E05-94B1-B180BFAED6DA}"/>
              </a:ext>
            </a:extLst>
          </p:cNvPr>
          <p:cNvSpPr txBox="1"/>
          <p:nvPr userDrawn="1"/>
        </p:nvSpPr>
        <p:spPr>
          <a:xfrm>
            <a:off x="8639253" y="4512749"/>
            <a:ext cx="3552747" cy="595163"/>
          </a:xfrm>
          <a:prstGeom prst="rect">
            <a:avLst/>
          </a:prstGeom>
          <a:noFill/>
        </p:spPr>
        <p:txBody>
          <a:bodyPr vert="horz" wrap="square" lIns="0" tIns="20320" rIns="0" bIns="0" rtlCol="0">
            <a:spAutoFit/>
          </a:bodyPr>
          <a:lstStyle/>
          <a:p>
            <a:pPr marL="95668">
              <a:lnSpc>
                <a:spcPct val="100000"/>
              </a:lnSpc>
              <a:spcBef>
                <a:spcPts val="160"/>
              </a:spcBef>
            </a:pPr>
            <a:r>
              <a:rPr sz="1867" spc="100" dirty="0">
                <a:latin typeface="Gill Sans MT" charset="0"/>
                <a:ea typeface="Gill Sans MT" charset="0"/>
                <a:cs typeface="Gill Sans MT" charset="0"/>
              </a:rPr>
              <a:t>MAXIMALT </a:t>
            </a:r>
            <a:r>
              <a:rPr sz="1867" spc="47" dirty="0">
                <a:latin typeface="Gill Sans MT" charset="0"/>
                <a:ea typeface="Gill Sans MT" charset="0"/>
                <a:cs typeface="Gill Sans MT" charset="0"/>
              </a:rPr>
              <a:t>VÄRDE </a:t>
            </a:r>
            <a:br>
              <a:rPr lang="sv-SE" sz="1867" spc="47" dirty="0">
                <a:latin typeface="Gill Sans MT" charset="0"/>
                <a:ea typeface="Gill Sans MT" charset="0"/>
                <a:cs typeface="Gill Sans MT" charset="0"/>
              </a:rPr>
            </a:br>
            <a:r>
              <a:rPr lang="sv-SE" sz="1867" spc="47" dirty="0">
                <a:latin typeface="Gill Sans MT" charset="0"/>
                <a:ea typeface="Gill Sans MT" charset="0"/>
                <a:cs typeface="Gill Sans MT" charset="0"/>
              </a:rPr>
              <a:t>  </a:t>
            </a:r>
            <a:r>
              <a:rPr sz="1867" spc="87" dirty="0">
                <a:latin typeface="Gill Sans MT" charset="0"/>
                <a:ea typeface="Gill Sans MT" charset="0"/>
                <a:cs typeface="Gill Sans MT" charset="0"/>
              </a:rPr>
              <a:t>FÖR</a:t>
            </a:r>
            <a:r>
              <a:rPr sz="1867" spc="167" dirty="0">
                <a:latin typeface="Gill Sans MT" charset="0"/>
                <a:ea typeface="Gill Sans MT" charset="0"/>
                <a:cs typeface="Gill Sans MT" charset="0"/>
              </a:rPr>
              <a:t> </a:t>
            </a:r>
            <a:r>
              <a:rPr sz="1867" spc="120" dirty="0">
                <a:latin typeface="Gill Sans MT" charset="0"/>
                <a:ea typeface="Gill Sans MT" charset="0"/>
                <a:cs typeface="Gill Sans MT" charset="0"/>
              </a:rPr>
              <a:t>SKATTEPENGARNA</a:t>
            </a:r>
            <a:endParaRPr sz="1867" dirty="0">
              <a:latin typeface="Gill Sans MT" charset="0"/>
              <a:ea typeface="Gill Sans MT" charset="0"/>
              <a:cs typeface="Gill Sans MT" charset="0"/>
            </a:endParaRPr>
          </a:p>
        </p:txBody>
      </p:sp>
      <p:sp>
        <p:nvSpPr>
          <p:cNvPr id="10" name="object 5">
            <a:extLst>
              <a:ext uri="{FF2B5EF4-FFF2-40B4-BE49-F238E27FC236}">
                <a16:creationId xmlns:a16="http://schemas.microsoft.com/office/drawing/2014/main" id="{5AA726CD-3D9E-40AD-A7E1-DD5F6C86ECFA}"/>
              </a:ext>
            </a:extLst>
          </p:cNvPr>
          <p:cNvSpPr txBox="1"/>
          <p:nvPr userDrawn="1"/>
        </p:nvSpPr>
        <p:spPr>
          <a:xfrm>
            <a:off x="1312637" y="1959450"/>
            <a:ext cx="3592001" cy="595163"/>
          </a:xfrm>
          <a:prstGeom prst="rect">
            <a:avLst/>
          </a:prstGeom>
          <a:noFill/>
        </p:spPr>
        <p:txBody>
          <a:bodyPr vert="horz" wrap="square" lIns="0" tIns="20320" rIns="0" bIns="0" rtlCol="0">
            <a:spAutoFit/>
          </a:bodyPr>
          <a:lstStyle/>
          <a:p>
            <a:pPr marL="95668">
              <a:lnSpc>
                <a:spcPct val="100000"/>
              </a:lnSpc>
              <a:spcBef>
                <a:spcPts val="160"/>
              </a:spcBef>
            </a:pPr>
            <a:r>
              <a:rPr sz="1867" spc="13" dirty="0">
                <a:latin typeface="Gill Sans MT" charset="0"/>
                <a:ea typeface="Gill Sans MT" charset="0"/>
                <a:cs typeface="Gill Sans MT" charset="0"/>
              </a:rPr>
              <a:t>BÄSTA </a:t>
            </a:r>
            <a:r>
              <a:rPr sz="1867" spc="53" dirty="0">
                <a:latin typeface="Gill Sans MT" charset="0"/>
                <a:ea typeface="Gill Sans MT" charset="0"/>
                <a:cs typeface="Gill Sans MT" charset="0"/>
              </a:rPr>
              <a:t>UTVECKLING </a:t>
            </a:r>
            <a:br>
              <a:rPr lang="sv-SE" sz="1867" spc="53" dirty="0">
                <a:latin typeface="Gill Sans MT" charset="0"/>
                <a:ea typeface="Gill Sans MT" charset="0"/>
                <a:cs typeface="Gill Sans MT" charset="0"/>
              </a:rPr>
            </a:br>
            <a:r>
              <a:rPr sz="1867" spc="33" dirty="0">
                <a:latin typeface="Gill Sans MT" charset="0"/>
                <a:ea typeface="Gill Sans MT" charset="0"/>
                <a:cs typeface="Gill Sans MT" charset="0"/>
              </a:rPr>
              <a:t>FÖR</a:t>
            </a:r>
            <a:r>
              <a:rPr sz="1867" spc="367" dirty="0">
                <a:latin typeface="Gill Sans MT" charset="0"/>
                <a:ea typeface="Gill Sans MT" charset="0"/>
                <a:cs typeface="Gill Sans MT" charset="0"/>
              </a:rPr>
              <a:t> </a:t>
            </a:r>
            <a:r>
              <a:rPr sz="1867" spc="67" dirty="0">
                <a:latin typeface="Gill Sans MT" charset="0"/>
                <a:ea typeface="Gill Sans MT" charset="0"/>
                <a:cs typeface="Gill Sans MT" charset="0"/>
              </a:rPr>
              <a:t>ALLA</a:t>
            </a:r>
            <a:endParaRPr sz="1867" dirty="0">
              <a:latin typeface="Gill Sans MT" charset="0"/>
              <a:ea typeface="Gill Sans MT" charset="0"/>
              <a:cs typeface="Gill Sans MT" charset="0"/>
            </a:endParaRPr>
          </a:p>
        </p:txBody>
      </p:sp>
      <p:sp>
        <p:nvSpPr>
          <p:cNvPr id="11" name="object 6">
            <a:extLst>
              <a:ext uri="{FF2B5EF4-FFF2-40B4-BE49-F238E27FC236}">
                <a16:creationId xmlns:a16="http://schemas.microsoft.com/office/drawing/2014/main" id="{BE12E054-D74C-4483-94A9-C54AA1DA3ECB}"/>
              </a:ext>
            </a:extLst>
          </p:cNvPr>
          <p:cNvSpPr txBox="1"/>
          <p:nvPr userDrawn="1"/>
        </p:nvSpPr>
        <p:spPr>
          <a:xfrm>
            <a:off x="1312635" y="4666636"/>
            <a:ext cx="4183008" cy="882486"/>
          </a:xfrm>
          <a:prstGeom prst="rect">
            <a:avLst/>
          </a:prstGeom>
          <a:noFill/>
        </p:spPr>
        <p:txBody>
          <a:bodyPr vert="horz" wrap="square" lIns="0" tIns="20320" rIns="0" bIns="0" rtlCol="0">
            <a:spAutoFit/>
          </a:bodyPr>
          <a:lstStyle/>
          <a:p>
            <a:pPr marL="95668">
              <a:lnSpc>
                <a:spcPct val="100000"/>
              </a:lnSpc>
              <a:spcBef>
                <a:spcPts val="160"/>
              </a:spcBef>
            </a:pPr>
            <a:r>
              <a:rPr sz="1867" spc="7" dirty="0">
                <a:latin typeface="Gill Sans MT" charset="0"/>
                <a:ea typeface="Gill Sans MT" charset="0"/>
                <a:cs typeface="Gill Sans MT" charset="0"/>
              </a:rPr>
              <a:t>STARK </a:t>
            </a:r>
            <a:r>
              <a:rPr sz="1867" spc="33" dirty="0">
                <a:latin typeface="Gill Sans MT" charset="0"/>
                <a:ea typeface="Gill Sans MT" charset="0"/>
                <a:cs typeface="Gill Sans MT" charset="0"/>
              </a:rPr>
              <a:t>OCH </a:t>
            </a:r>
            <a:br>
              <a:rPr lang="sv-SE" sz="1867" spc="33" dirty="0">
                <a:latin typeface="Gill Sans MT" charset="0"/>
                <a:ea typeface="Gill Sans MT" charset="0"/>
                <a:cs typeface="Gill Sans MT" charset="0"/>
              </a:rPr>
            </a:br>
            <a:r>
              <a:rPr sz="1867" spc="53" dirty="0">
                <a:latin typeface="Gill Sans MT" charset="0"/>
                <a:ea typeface="Gill Sans MT" charset="0"/>
                <a:cs typeface="Gill Sans MT" charset="0"/>
              </a:rPr>
              <a:t>BALANSERAD</a:t>
            </a:r>
            <a:r>
              <a:rPr sz="1867" spc="413" dirty="0">
                <a:latin typeface="Gill Sans MT" charset="0"/>
                <a:ea typeface="Gill Sans MT" charset="0"/>
                <a:cs typeface="Gill Sans MT" charset="0"/>
              </a:rPr>
              <a:t> </a:t>
            </a:r>
            <a:br>
              <a:rPr lang="sv-SE" sz="1867" spc="413" dirty="0">
                <a:latin typeface="Gill Sans MT" charset="0"/>
                <a:ea typeface="Gill Sans MT" charset="0"/>
                <a:cs typeface="Gill Sans MT" charset="0"/>
              </a:rPr>
            </a:br>
            <a:r>
              <a:rPr sz="1867" spc="0" dirty="0">
                <a:latin typeface="Gill Sans MT" charset="0"/>
                <a:ea typeface="Gill Sans MT" charset="0"/>
                <a:cs typeface="Gill Sans MT" charset="0"/>
              </a:rPr>
              <a:t>TILLVÄXT</a:t>
            </a:r>
            <a:endParaRPr sz="1867" dirty="0">
              <a:latin typeface="Gill Sans MT" charset="0"/>
              <a:ea typeface="Gill Sans MT" charset="0"/>
              <a:cs typeface="Gill Sans MT" charset="0"/>
            </a:endParaRPr>
          </a:p>
        </p:txBody>
      </p:sp>
      <p:pic>
        <p:nvPicPr>
          <p:cNvPr id="12" name="Bildobjekt 11">
            <a:extLst>
              <a:ext uri="{FF2B5EF4-FFF2-40B4-BE49-F238E27FC236}">
                <a16:creationId xmlns:a16="http://schemas.microsoft.com/office/drawing/2014/main" id="{007800B3-5AB7-4CFC-B1AB-53EBE5D550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object 5">
            <a:extLst>
              <a:ext uri="{FF2B5EF4-FFF2-40B4-BE49-F238E27FC236}">
                <a16:creationId xmlns:a16="http://schemas.microsoft.com/office/drawing/2014/main" id="{0AD8EDA2-4A3C-461C-B0F9-CE654E93DB17}"/>
              </a:ext>
            </a:extLst>
          </p:cNvPr>
          <p:cNvSpPr txBox="1"/>
          <p:nvPr userDrawn="1"/>
        </p:nvSpPr>
        <p:spPr>
          <a:xfrm>
            <a:off x="576648" y="661439"/>
            <a:ext cx="4785600" cy="307841"/>
          </a:xfrm>
          <a:prstGeom prst="rect">
            <a:avLst/>
          </a:prstGeom>
          <a:noFill/>
        </p:spPr>
        <p:txBody>
          <a:bodyPr vert="horz" wrap="square" lIns="0" tIns="20320" rIns="0" bIns="0" rtlCol="0">
            <a:spAutoFit/>
          </a:bodyPr>
          <a:lstStyle/>
          <a:p>
            <a:pPr marL="95668">
              <a:lnSpc>
                <a:spcPct val="100000"/>
              </a:lnSpc>
              <a:spcBef>
                <a:spcPts val="160"/>
              </a:spcBef>
            </a:pPr>
            <a:r>
              <a:rPr sz="1867" b="1" spc="13" dirty="0">
                <a:solidFill>
                  <a:srgbClr val="FFFFFF"/>
                </a:solidFill>
                <a:latin typeface="Gill Sans MT" charset="0"/>
                <a:ea typeface="Gill Sans MT" charset="0"/>
                <a:cs typeface="Gill Sans MT" charset="0"/>
              </a:rPr>
              <a:t>BÄSTA </a:t>
            </a:r>
            <a:r>
              <a:rPr sz="1867" b="1" spc="53" dirty="0">
                <a:solidFill>
                  <a:srgbClr val="FFFFFF"/>
                </a:solidFill>
                <a:latin typeface="Gill Sans MT" charset="0"/>
                <a:ea typeface="Gill Sans MT" charset="0"/>
                <a:cs typeface="Gill Sans MT" charset="0"/>
              </a:rPr>
              <a:t>UTVECKLING </a:t>
            </a:r>
            <a:r>
              <a:rPr sz="1867" b="1" spc="33" dirty="0">
                <a:solidFill>
                  <a:srgbClr val="FFFFFF"/>
                </a:solidFill>
                <a:latin typeface="Gill Sans MT" charset="0"/>
                <a:ea typeface="Gill Sans MT" charset="0"/>
                <a:cs typeface="Gill Sans MT" charset="0"/>
              </a:rPr>
              <a:t>FÖR</a:t>
            </a:r>
            <a:r>
              <a:rPr sz="1867" b="1" spc="367" dirty="0">
                <a:solidFill>
                  <a:srgbClr val="FFFFFF"/>
                </a:solidFill>
                <a:latin typeface="Gill Sans MT" charset="0"/>
                <a:ea typeface="Gill Sans MT" charset="0"/>
                <a:cs typeface="Gill Sans MT" charset="0"/>
              </a:rPr>
              <a:t> </a:t>
            </a:r>
            <a:r>
              <a:rPr sz="1867" b="1" spc="67" dirty="0">
                <a:solidFill>
                  <a:srgbClr val="FFFFFF"/>
                </a:solidFill>
                <a:latin typeface="Gill Sans MT" charset="0"/>
                <a:ea typeface="Gill Sans MT" charset="0"/>
                <a:cs typeface="Gill Sans MT" charset="0"/>
              </a:rPr>
              <a:t>ALLA</a:t>
            </a:r>
            <a:endParaRPr sz="1867" b="1" dirty="0">
              <a:latin typeface="Gill Sans MT" charset="0"/>
              <a:ea typeface="Gill Sans MT" charset="0"/>
              <a:cs typeface="Gill Sans MT" charset="0"/>
            </a:endParaRPr>
          </a:p>
        </p:txBody>
      </p:sp>
      <p:sp>
        <p:nvSpPr>
          <p:cNvPr id="14" name="object 4">
            <a:extLst>
              <a:ext uri="{FF2B5EF4-FFF2-40B4-BE49-F238E27FC236}">
                <a16:creationId xmlns:a16="http://schemas.microsoft.com/office/drawing/2014/main" id="{2B550ABF-8ED6-42DA-AFF2-8CE563EF7159}"/>
              </a:ext>
            </a:extLst>
          </p:cNvPr>
          <p:cNvSpPr txBox="1"/>
          <p:nvPr userDrawn="1"/>
        </p:nvSpPr>
        <p:spPr>
          <a:xfrm>
            <a:off x="645296" y="1295401"/>
            <a:ext cx="4379200" cy="3875270"/>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chemeClr val="bg1"/>
                </a:solidFill>
                <a:latin typeface="Gill Sans MT" charset="0"/>
                <a:ea typeface="Gill Sans MT" charset="0"/>
                <a:cs typeface="Gill Sans MT" charset="0"/>
              </a:rPr>
              <a:t>Alla som bor och verkar i Nacka får bästa möjliga förutsättningar för sin utveckling och för att kunna förverkliga sina egna drömmar och idéer. Kommunen möter varje </a:t>
            </a:r>
            <a:r>
              <a:rPr lang="sv-SE" sz="1867" spc="-7" dirty="0" err="1">
                <a:solidFill>
                  <a:schemeClr val="bg1"/>
                </a:solidFill>
                <a:latin typeface="Gill Sans MT" charset="0"/>
                <a:ea typeface="Gill Sans MT" charset="0"/>
                <a:cs typeface="Gill Sans MT" charset="0"/>
              </a:rPr>
              <a:t>Nackabo</a:t>
            </a:r>
            <a:r>
              <a:rPr lang="sv-SE" sz="1867" spc="-7" dirty="0">
                <a:solidFill>
                  <a:schemeClr val="bg1"/>
                </a:solidFill>
                <a:latin typeface="Gill Sans MT" charset="0"/>
                <a:ea typeface="Gill Sans MT" charset="0"/>
                <a:cs typeface="Gill Sans MT" charset="0"/>
              </a:rPr>
              <a:t> och aktörs behov och ambition med flexibilitet, enkelhet, snabbhet och öppenhet. </a:t>
            </a:r>
          </a:p>
          <a:p>
            <a:pPr marL="16933" marR="56724">
              <a:lnSpc>
                <a:spcPts val="2400"/>
              </a:lnSpc>
              <a:spcBef>
                <a:spcPts val="773"/>
              </a:spcBef>
            </a:pPr>
            <a:r>
              <a:rPr lang="sv-SE" sz="1867" spc="-7" dirty="0">
                <a:solidFill>
                  <a:schemeClr val="bg1"/>
                </a:solidFill>
                <a:latin typeface="Gill Sans MT" charset="0"/>
                <a:ea typeface="Gill Sans MT" charset="0"/>
                <a:cs typeface="Gill Sans MT" charset="0"/>
              </a:rPr>
              <a:t>Stor valfrihet och inflytande på riktigt kännetecknar Nacka. Nyfikenhet, lärande och entreprenörskap präglar verksamheterna liksom lusten att vara kreativ, skapa och uppleva.  Alla verksamheter har hög kvalitet och bidrar till en god hälsa.</a:t>
            </a:r>
          </a:p>
        </p:txBody>
      </p:sp>
      <p:pic>
        <p:nvPicPr>
          <p:cNvPr id="15" name="Bildobjekt 6">
            <a:extLst>
              <a:ext uri="{FF2B5EF4-FFF2-40B4-BE49-F238E27FC236}">
                <a16:creationId xmlns:a16="http://schemas.microsoft.com/office/drawing/2014/main" id="{2AA9A47B-81C4-43B4-9726-025157515E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677112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vsmiljö">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50292DD-D791-4BEA-AF7B-BEFA18821D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8C19355D-0C5E-4D10-8EE9-752DE54D19F3}"/>
              </a:ext>
            </a:extLst>
          </p:cNvPr>
          <p:cNvSpPr txBox="1"/>
          <p:nvPr userDrawn="1"/>
        </p:nvSpPr>
        <p:spPr>
          <a:xfrm>
            <a:off x="645296" y="1295401"/>
            <a:ext cx="5598400" cy="3567494"/>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är en välkomnande, tolerant och nyskapande plats att bo, besöka, och arbeta i. Här finns spännande miljöer och levande mötesplatser som är trygga och tillgängliga. Det unika i kommundelarna bevaras och utvecklas. Framkomligheten är god, bebyggelsen tät och varierad och naturen är nära i hela Nacka. Kultur- och idrottslivet är rikt och aktivt.</a:t>
            </a:r>
          </a:p>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Rent vatten, frisk luft, ett rikt växt- och djurliv och en god bebyggd miljö kännetecknar Nackas miljöambitioner. Kommunen arbetar för en låg klimatpåverkan och en giftfri miljö.</a:t>
            </a:r>
          </a:p>
        </p:txBody>
      </p:sp>
      <p:sp>
        <p:nvSpPr>
          <p:cNvPr id="8" name="object 5">
            <a:extLst>
              <a:ext uri="{FF2B5EF4-FFF2-40B4-BE49-F238E27FC236}">
                <a16:creationId xmlns:a16="http://schemas.microsoft.com/office/drawing/2014/main" id="{CA9A7E63-BBE1-455F-BAAF-CFA7B7E3E4C9}"/>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ATTRAKTIVA LIVSMILJÖER I HELA NACKA</a:t>
            </a:r>
          </a:p>
        </p:txBody>
      </p:sp>
      <p:pic>
        <p:nvPicPr>
          <p:cNvPr id="9" name="Bildobjekt 6">
            <a:extLst>
              <a:ext uri="{FF2B5EF4-FFF2-40B4-BE49-F238E27FC236}">
                <a16:creationId xmlns:a16="http://schemas.microsoft.com/office/drawing/2014/main" id="{6CD6965F-53C9-4046-B38B-5428D6FBA7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610980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rk tillväx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446B0B4-E200-40E9-A646-233C85FAFD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5B0AB4A8-1A0B-43A0-A816-37FDE7E1DA8C}"/>
              </a:ext>
            </a:extLst>
          </p:cNvPr>
          <p:cNvSpPr txBox="1"/>
          <p:nvPr userDrawn="1"/>
        </p:nvSpPr>
        <p:spPr>
          <a:xfrm>
            <a:off x="645296" y="1295400"/>
            <a:ext cx="5598400" cy="2951941"/>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växer för fler. Fram till 2030 ska minst 20 000 nya bostäder byggas och 15 000 nya arbetsplatser skapas. Nacka ska ha ett företagsklimat i toppklass. Tillväxten sker med ekologisk, social och ekonomisk hållbarhet på kort och lång sikt. </a:t>
            </a:r>
          </a:p>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utvecklas i nära samspel med Nackabor, civilsamhälle och näringsliv genom att tänka nytt, långsiktigt och innovativt. Genom tillväxten bidrar Nacka aktivt till utvecklingen i Stockholmsregionen.</a:t>
            </a:r>
          </a:p>
        </p:txBody>
      </p:sp>
      <p:sp>
        <p:nvSpPr>
          <p:cNvPr id="8" name="object 5">
            <a:extLst>
              <a:ext uri="{FF2B5EF4-FFF2-40B4-BE49-F238E27FC236}">
                <a16:creationId xmlns:a16="http://schemas.microsoft.com/office/drawing/2014/main" id="{BB4F2617-C7BE-44B5-872A-C911989429C9}"/>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STARK OCH BALANSERAD TILLVÄXT</a:t>
            </a:r>
          </a:p>
        </p:txBody>
      </p:sp>
      <p:pic>
        <p:nvPicPr>
          <p:cNvPr id="9" name="Bildobjekt 6">
            <a:extLst>
              <a:ext uri="{FF2B5EF4-FFF2-40B4-BE49-F238E27FC236}">
                <a16:creationId xmlns:a16="http://schemas.microsoft.com/office/drawing/2014/main" id="{D773A855-E007-407C-97C1-1D878D3B2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660006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kattepenga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BEF17AC-4E95-4E97-A2D4-276DE689FE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F3AA6208-41D4-4C02-8562-2AF17DE5B8BA}"/>
              </a:ext>
            </a:extLst>
          </p:cNvPr>
          <p:cNvSpPr txBox="1"/>
          <p:nvPr userDrawn="1"/>
        </p:nvSpPr>
        <p:spPr>
          <a:xfrm>
            <a:off x="645296" y="1295400"/>
            <a:ext cx="5598400" cy="3259717"/>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erbjuder hög kvalitet och effektiv service till alla Nackabor. Rätt saker görs i rätt tid och på rätt sätt, så att kostnaderna blir låga. Kommunen har lägsta möjliga skatt och påverkbara avgifter. </a:t>
            </a:r>
          </a:p>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Genom öppenhet, inflytande, dialog och stora möjligheter till egna val medverkar Nackaborna till att få maximalt värde för skattepengarna. Nackas ambition att vara bäst på att vara kommun bidrar till prioritering av vad en kommun ska göra och ständig utveckling </a:t>
            </a:r>
            <a:br>
              <a:rPr lang="sv-SE" sz="1867" spc="-7" dirty="0">
                <a:solidFill>
                  <a:srgbClr val="FFFFFF"/>
                </a:solidFill>
                <a:latin typeface="Gill Sans MT" charset="0"/>
                <a:ea typeface="Gill Sans MT" charset="0"/>
                <a:cs typeface="Gill Sans MT" charset="0"/>
              </a:rPr>
            </a:br>
            <a:r>
              <a:rPr lang="sv-SE" sz="1867" spc="-7" dirty="0">
                <a:solidFill>
                  <a:srgbClr val="FFFFFF"/>
                </a:solidFill>
                <a:latin typeface="Gill Sans MT" charset="0"/>
                <a:ea typeface="Gill Sans MT" charset="0"/>
                <a:cs typeface="Gill Sans MT" charset="0"/>
              </a:rPr>
              <a:t>på alla områden.</a:t>
            </a:r>
          </a:p>
        </p:txBody>
      </p:sp>
      <p:sp>
        <p:nvSpPr>
          <p:cNvPr id="8" name="object 5">
            <a:extLst>
              <a:ext uri="{FF2B5EF4-FFF2-40B4-BE49-F238E27FC236}">
                <a16:creationId xmlns:a16="http://schemas.microsoft.com/office/drawing/2014/main" id="{C105A76E-6B92-49E7-9535-61B5EA5D42B7}"/>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MAXIMALT VÄRDE FÖR SKATTEPENGARNA</a:t>
            </a:r>
          </a:p>
        </p:txBody>
      </p:sp>
      <p:pic>
        <p:nvPicPr>
          <p:cNvPr id="9" name="Bildobjekt 6">
            <a:extLst>
              <a:ext uri="{FF2B5EF4-FFF2-40B4-BE49-F238E27FC236}">
                <a16:creationId xmlns:a16="http://schemas.microsoft.com/office/drawing/2014/main" id="{678E2123-A9AA-478E-A507-A41967EAC3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140181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yra Styrprincipe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0C05CF34-F553-47B3-9535-94189FBB74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685800"/>
            <a:ext cx="10972800" cy="6172200"/>
          </a:xfrm>
          <a:prstGeom prst="rect">
            <a:avLst/>
          </a:prstGeom>
        </p:spPr>
      </p:pic>
      <p:sp>
        <p:nvSpPr>
          <p:cNvPr id="7" name="object 4">
            <a:extLst>
              <a:ext uri="{FF2B5EF4-FFF2-40B4-BE49-F238E27FC236}">
                <a16:creationId xmlns:a16="http://schemas.microsoft.com/office/drawing/2014/main" id="{FAAA35DF-4895-4D4D-B79F-A45171014A88}"/>
              </a:ext>
            </a:extLst>
          </p:cNvPr>
          <p:cNvSpPr txBox="1">
            <a:spLocks/>
          </p:cNvSpPr>
          <p:nvPr userDrawn="1"/>
        </p:nvSpPr>
        <p:spPr>
          <a:xfrm>
            <a:off x="2" y="509927"/>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dirty="0">
                <a:latin typeface="Gill Sans MT" charset="0"/>
                <a:ea typeface="Gill Sans MT" charset="0"/>
                <a:cs typeface="Gill Sans MT" charset="0"/>
              </a:rPr>
              <a:t>FYRA</a:t>
            </a:r>
            <a:r>
              <a:rPr lang="sv-SE" sz="5600" b="1" dirty="0">
                <a:latin typeface="Gill Sans MT" charset="0"/>
                <a:ea typeface="Gill Sans MT" charset="0"/>
                <a:cs typeface="Gill Sans MT" charset="0"/>
              </a:rPr>
              <a:t> STYRPRINCIPER </a:t>
            </a:r>
          </a:p>
        </p:txBody>
      </p:sp>
      <p:sp>
        <p:nvSpPr>
          <p:cNvPr id="8" name="object 3">
            <a:extLst>
              <a:ext uri="{FF2B5EF4-FFF2-40B4-BE49-F238E27FC236}">
                <a16:creationId xmlns:a16="http://schemas.microsoft.com/office/drawing/2014/main" id="{264CC02A-A946-4C02-877D-CC4FD5728C9A}"/>
              </a:ext>
            </a:extLst>
          </p:cNvPr>
          <p:cNvSpPr txBox="1"/>
          <p:nvPr userDrawn="1"/>
        </p:nvSpPr>
        <p:spPr>
          <a:xfrm>
            <a:off x="8771908" y="2413000"/>
            <a:ext cx="6671293" cy="882486"/>
          </a:xfrm>
          <a:prstGeom prst="rect">
            <a:avLst/>
          </a:prstGeom>
          <a:noFill/>
        </p:spPr>
        <p:txBody>
          <a:bodyPr vert="horz" wrap="square" lIns="0" tIns="20320" rIns="0" bIns="0" rtlCol="0">
            <a:spAutoFit/>
          </a:bodyPr>
          <a:lstStyle/>
          <a:p>
            <a:pPr marL="95668">
              <a:lnSpc>
                <a:spcPct val="100000"/>
              </a:lnSpc>
              <a:spcBef>
                <a:spcPts val="160"/>
              </a:spcBef>
            </a:pPr>
            <a:r>
              <a:rPr sz="1867" spc="87" dirty="0">
                <a:latin typeface="Gill Sans MT" charset="0"/>
                <a:ea typeface="Gill Sans MT" charset="0"/>
                <a:cs typeface="Gill Sans MT" charset="0"/>
              </a:rPr>
              <a:t>KONKURRENS </a:t>
            </a:r>
            <a:br>
              <a:rPr lang="sv-SE" sz="1867" spc="87" dirty="0">
                <a:latin typeface="Gill Sans MT" charset="0"/>
                <a:ea typeface="Gill Sans MT" charset="0"/>
                <a:cs typeface="Gill Sans MT" charset="0"/>
              </a:rPr>
            </a:br>
            <a:r>
              <a:rPr lang="sv-SE" sz="1867" spc="87" dirty="0">
                <a:latin typeface="Gill Sans MT" charset="0"/>
                <a:ea typeface="Gill Sans MT" charset="0"/>
                <a:cs typeface="Gill Sans MT" charset="0"/>
              </a:rPr>
              <a:t>  </a:t>
            </a:r>
            <a:r>
              <a:rPr sz="1867" spc="100" dirty="0">
                <a:latin typeface="Gill Sans MT" charset="0"/>
                <a:ea typeface="Gill Sans MT" charset="0"/>
                <a:cs typeface="Gill Sans MT" charset="0"/>
              </a:rPr>
              <a:t>GENOM </a:t>
            </a:r>
            <a:r>
              <a:rPr sz="1867" spc="67" dirty="0">
                <a:latin typeface="Gill Sans MT" charset="0"/>
                <a:ea typeface="Gill Sans MT" charset="0"/>
                <a:cs typeface="Gill Sans MT" charset="0"/>
              </a:rPr>
              <a:t>KUNDVAL </a:t>
            </a:r>
            <a:br>
              <a:rPr lang="sv-SE" sz="1867" spc="67" dirty="0">
                <a:latin typeface="Gill Sans MT" charset="0"/>
                <a:ea typeface="Gill Sans MT" charset="0"/>
                <a:cs typeface="Gill Sans MT" charset="0"/>
              </a:rPr>
            </a:br>
            <a:r>
              <a:rPr lang="sv-SE" sz="1867" spc="67" dirty="0">
                <a:latin typeface="Gill Sans MT" charset="0"/>
                <a:ea typeface="Gill Sans MT" charset="0"/>
                <a:cs typeface="Gill Sans MT" charset="0"/>
              </a:rPr>
              <a:t>   </a:t>
            </a:r>
            <a:r>
              <a:rPr sz="1867" spc="100" dirty="0">
                <a:latin typeface="Gill Sans MT" charset="0"/>
                <a:ea typeface="Gill Sans MT" charset="0"/>
                <a:cs typeface="Gill Sans MT" charset="0"/>
              </a:rPr>
              <a:t>ELLER</a:t>
            </a:r>
            <a:r>
              <a:rPr sz="1867" spc="-127" dirty="0">
                <a:latin typeface="Gill Sans MT" charset="0"/>
                <a:ea typeface="Gill Sans MT" charset="0"/>
                <a:cs typeface="Gill Sans MT" charset="0"/>
              </a:rPr>
              <a:t> </a:t>
            </a:r>
            <a:r>
              <a:rPr sz="1867" spc="133" dirty="0">
                <a:latin typeface="Gill Sans MT" charset="0"/>
                <a:ea typeface="Gill Sans MT" charset="0"/>
                <a:cs typeface="Gill Sans MT" charset="0"/>
              </a:rPr>
              <a:t>UPPHANDLING</a:t>
            </a:r>
            <a:endParaRPr sz="1867" dirty="0">
              <a:latin typeface="Gill Sans MT" charset="0"/>
              <a:ea typeface="Gill Sans MT" charset="0"/>
              <a:cs typeface="Gill Sans MT" charset="0"/>
            </a:endParaRPr>
          </a:p>
        </p:txBody>
      </p:sp>
      <p:sp>
        <p:nvSpPr>
          <p:cNvPr id="9" name="object 4">
            <a:extLst>
              <a:ext uri="{FF2B5EF4-FFF2-40B4-BE49-F238E27FC236}">
                <a16:creationId xmlns:a16="http://schemas.microsoft.com/office/drawing/2014/main" id="{F6B3A47A-396E-48F5-8422-BC10C5B68FFD}"/>
              </a:ext>
            </a:extLst>
          </p:cNvPr>
          <p:cNvSpPr txBox="1"/>
          <p:nvPr userDrawn="1"/>
        </p:nvSpPr>
        <p:spPr>
          <a:xfrm>
            <a:off x="8940800" y="4815086"/>
            <a:ext cx="5148869" cy="595163"/>
          </a:xfrm>
          <a:prstGeom prst="rect">
            <a:avLst/>
          </a:prstGeom>
          <a:noFill/>
        </p:spPr>
        <p:txBody>
          <a:bodyPr vert="horz" wrap="square" lIns="0" tIns="20320" rIns="0" bIns="0" rtlCol="0">
            <a:spAutoFit/>
          </a:bodyPr>
          <a:lstStyle/>
          <a:p>
            <a:pPr marL="95668">
              <a:lnSpc>
                <a:spcPct val="100000"/>
              </a:lnSpc>
              <a:spcBef>
                <a:spcPts val="160"/>
              </a:spcBef>
            </a:pPr>
            <a:r>
              <a:rPr sz="1867" spc="100" dirty="0">
                <a:latin typeface="Gill Sans MT" charset="0"/>
                <a:ea typeface="Gill Sans MT" charset="0"/>
                <a:cs typeface="Gill Sans MT" charset="0"/>
              </a:rPr>
              <a:t>DELEGERAT </a:t>
            </a:r>
            <a:r>
              <a:rPr sz="1867" spc="87" dirty="0">
                <a:latin typeface="Gill Sans MT" charset="0"/>
                <a:ea typeface="Gill Sans MT" charset="0"/>
                <a:cs typeface="Gill Sans MT" charset="0"/>
              </a:rPr>
              <a:t>ANSVAR </a:t>
            </a:r>
            <a:br>
              <a:rPr lang="sv-SE" sz="1867" spc="87" dirty="0">
                <a:latin typeface="Gill Sans MT" charset="0"/>
                <a:ea typeface="Gill Sans MT" charset="0"/>
                <a:cs typeface="Gill Sans MT" charset="0"/>
              </a:rPr>
            </a:br>
            <a:r>
              <a:rPr sz="1867" spc="87" dirty="0">
                <a:latin typeface="Gill Sans MT" charset="0"/>
                <a:ea typeface="Gill Sans MT" charset="0"/>
                <a:cs typeface="Gill Sans MT" charset="0"/>
              </a:rPr>
              <a:t>OCH</a:t>
            </a:r>
            <a:r>
              <a:rPr sz="1867" spc="120" dirty="0">
                <a:latin typeface="Gill Sans MT" charset="0"/>
                <a:ea typeface="Gill Sans MT" charset="0"/>
                <a:cs typeface="Gill Sans MT" charset="0"/>
              </a:rPr>
              <a:t> </a:t>
            </a:r>
            <a:r>
              <a:rPr sz="1867" spc="133" dirty="0">
                <a:latin typeface="Gill Sans MT" charset="0"/>
                <a:ea typeface="Gill Sans MT" charset="0"/>
                <a:cs typeface="Gill Sans MT" charset="0"/>
              </a:rPr>
              <a:t>BEFOGENHETER</a:t>
            </a:r>
            <a:endParaRPr sz="1867" dirty="0">
              <a:latin typeface="Gill Sans MT" charset="0"/>
              <a:ea typeface="Gill Sans MT" charset="0"/>
              <a:cs typeface="Gill Sans MT" charset="0"/>
            </a:endParaRPr>
          </a:p>
        </p:txBody>
      </p:sp>
      <p:sp>
        <p:nvSpPr>
          <p:cNvPr id="10" name="object 5">
            <a:extLst>
              <a:ext uri="{FF2B5EF4-FFF2-40B4-BE49-F238E27FC236}">
                <a16:creationId xmlns:a16="http://schemas.microsoft.com/office/drawing/2014/main" id="{0E83421C-77C9-4EB0-BBA3-BA79D61075AE}"/>
              </a:ext>
            </a:extLst>
          </p:cNvPr>
          <p:cNvSpPr txBox="1"/>
          <p:nvPr userDrawn="1"/>
        </p:nvSpPr>
        <p:spPr>
          <a:xfrm>
            <a:off x="577244" y="2275624"/>
            <a:ext cx="6087195" cy="908134"/>
          </a:xfrm>
          <a:prstGeom prst="rect">
            <a:avLst/>
          </a:prstGeom>
          <a:noFill/>
        </p:spPr>
        <p:txBody>
          <a:bodyPr vert="horz" wrap="square" lIns="0" tIns="20320" rIns="0" bIns="0" rtlCol="0">
            <a:spAutoFit/>
          </a:bodyPr>
          <a:lstStyle/>
          <a:p>
            <a:pPr marL="95668">
              <a:lnSpc>
                <a:spcPct val="100000"/>
              </a:lnSpc>
              <a:spcBef>
                <a:spcPts val="160"/>
              </a:spcBef>
            </a:pPr>
            <a:r>
              <a:rPr sz="1867" spc="53" dirty="0">
                <a:latin typeface="Gill Sans MT" charset="0"/>
                <a:ea typeface="Gill Sans MT" charset="0"/>
                <a:cs typeface="Gill Sans MT" charset="0"/>
              </a:rPr>
              <a:t>SÄRSKILJANDE </a:t>
            </a:r>
            <a:r>
              <a:rPr sz="1867" spc="-40" dirty="0">
                <a:latin typeface="Gill Sans MT" charset="0"/>
                <a:ea typeface="Gill Sans MT" charset="0"/>
                <a:cs typeface="Gill Sans MT" charset="0"/>
              </a:rPr>
              <a:t>AV </a:t>
            </a:r>
            <a:br>
              <a:rPr lang="sv-SE" sz="1867" spc="-40" dirty="0">
                <a:latin typeface="Gill Sans MT" charset="0"/>
                <a:ea typeface="Gill Sans MT" charset="0"/>
                <a:cs typeface="Gill Sans MT" charset="0"/>
              </a:rPr>
            </a:br>
            <a:r>
              <a:rPr sz="1867" spc="53" dirty="0">
                <a:latin typeface="Gill Sans MT" charset="0"/>
                <a:ea typeface="Gill Sans MT" charset="0"/>
                <a:cs typeface="Gill Sans MT" charset="0"/>
              </a:rPr>
              <a:t>FINANSIERING </a:t>
            </a:r>
            <a:r>
              <a:rPr sz="1867" spc="33" dirty="0">
                <a:latin typeface="Gill Sans MT" charset="0"/>
                <a:ea typeface="Gill Sans MT" charset="0"/>
                <a:cs typeface="Gill Sans MT" charset="0"/>
              </a:rPr>
              <a:t>OCH</a:t>
            </a:r>
            <a:r>
              <a:rPr sz="1867" spc="120" dirty="0">
                <a:latin typeface="Gill Sans MT" charset="0"/>
                <a:ea typeface="Gill Sans MT" charset="0"/>
                <a:cs typeface="Gill Sans MT" charset="0"/>
              </a:rPr>
              <a:t> </a:t>
            </a:r>
            <a:endParaRPr lang="sv-SE" sz="1867" spc="120" dirty="0">
              <a:latin typeface="Gill Sans MT" charset="0"/>
              <a:ea typeface="Gill Sans MT" charset="0"/>
              <a:cs typeface="Gill Sans MT" charset="0"/>
            </a:endParaRPr>
          </a:p>
          <a:p>
            <a:pPr marL="95668">
              <a:lnSpc>
                <a:spcPct val="100000"/>
              </a:lnSpc>
              <a:spcBef>
                <a:spcPts val="160"/>
              </a:spcBef>
            </a:pPr>
            <a:r>
              <a:rPr sz="1867" spc="40" dirty="0">
                <a:latin typeface="Gill Sans MT" charset="0"/>
                <a:ea typeface="Gill Sans MT" charset="0"/>
                <a:cs typeface="Gill Sans MT" charset="0"/>
              </a:rPr>
              <a:t>PRODUKTION</a:t>
            </a:r>
            <a:endParaRPr sz="1867" dirty="0">
              <a:latin typeface="Gill Sans MT" charset="0"/>
              <a:ea typeface="Gill Sans MT" charset="0"/>
              <a:cs typeface="Gill Sans MT" charset="0"/>
            </a:endParaRPr>
          </a:p>
        </p:txBody>
      </p:sp>
      <p:sp>
        <p:nvSpPr>
          <p:cNvPr id="11" name="object 6">
            <a:extLst>
              <a:ext uri="{FF2B5EF4-FFF2-40B4-BE49-F238E27FC236}">
                <a16:creationId xmlns:a16="http://schemas.microsoft.com/office/drawing/2014/main" id="{B40BFF84-AC54-483D-BB5A-255F4E9305F1}"/>
              </a:ext>
            </a:extLst>
          </p:cNvPr>
          <p:cNvSpPr txBox="1"/>
          <p:nvPr userDrawn="1"/>
        </p:nvSpPr>
        <p:spPr>
          <a:xfrm>
            <a:off x="1117602" y="4600726"/>
            <a:ext cx="3398148" cy="595163"/>
          </a:xfrm>
          <a:prstGeom prst="rect">
            <a:avLst/>
          </a:prstGeom>
          <a:noFill/>
        </p:spPr>
        <p:txBody>
          <a:bodyPr vert="horz" wrap="square" lIns="0" tIns="20320" rIns="0" bIns="0" rtlCol="0">
            <a:spAutoFit/>
          </a:bodyPr>
          <a:lstStyle/>
          <a:p>
            <a:pPr marL="138846">
              <a:lnSpc>
                <a:spcPct val="100000"/>
              </a:lnSpc>
              <a:spcBef>
                <a:spcPts val="160"/>
              </a:spcBef>
            </a:pPr>
            <a:r>
              <a:rPr sz="1867" spc="47" dirty="0">
                <a:latin typeface="Gill Sans MT" charset="0"/>
                <a:ea typeface="Gill Sans MT" charset="0"/>
                <a:cs typeface="Gill Sans MT" charset="0"/>
              </a:rPr>
              <a:t>KONKURRENS</a:t>
            </a:r>
            <a:r>
              <a:rPr lang="sv-SE" sz="1867" spc="47" dirty="0">
                <a:latin typeface="Gill Sans MT" charset="0"/>
                <a:ea typeface="Gill Sans MT" charset="0"/>
                <a:cs typeface="Gill Sans MT" charset="0"/>
              </a:rPr>
              <a:t>-</a:t>
            </a:r>
            <a:br>
              <a:rPr lang="sv-SE" sz="1867" spc="47" dirty="0">
                <a:latin typeface="Gill Sans MT" charset="0"/>
                <a:ea typeface="Gill Sans MT" charset="0"/>
                <a:cs typeface="Gill Sans MT" charset="0"/>
              </a:rPr>
            </a:br>
            <a:r>
              <a:rPr sz="1867" spc="47" dirty="0">
                <a:latin typeface="Gill Sans MT" charset="0"/>
                <a:ea typeface="Gill Sans MT" charset="0"/>
                <a:cs typeface="Gill Sans MT" charset="0"/>
              </a:rPr>
              <a:t>NEUTRALITET</a:t>
            </a:r>
            <a:endParaRPr sz="1867" dirty="0">
              <a:latin typeface="Gill Sans MT" charset="0"/>
              <a:ea typeface="Gill Sans MT" charset="0"/>
              <a:cs typeface="Gill Sans MT" charset="0"/>
            </a:endParaRPr>
          </a:p>
        </p:txBody>
      </p:sp>
      <p:pic>
        <p:nvPicPr>
          <p:cNvPr id="12" name="Bildobjekt 11">
            <a:extLst>
              <a:ext uri="{FF2B5EF4-FFF2-40B4-BE49-F238E27FC236}">
                <a16:creationId xmlns:a16="http://schemas.microsoft.com/office/drawing/2014/main" id="{B45B0791-9A30-4797-9B93-EE270003BA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1180933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e produktionsdela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9EE3B9F-74AA-4EB0-ADAF-30B96DA594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398C1502-8E52-4C76-B63D-2DEC719DEC2C}"/>
              </a:ext>
            </a:extLst>
          </p:cNvPr>
          <p:cNvSpPr txBox="1"/>
          <p:nvPr userDrawn="1"/>
        </p:nvSpPr>
        <p:spPr>
          <a:xfrm>
            <a:off x="645296" y="1295400"/>
            <a:ext cx="4582400" cy="3464902"/>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Nacka kommuns organisation består av tre delar. Finansieringsansvaret för verksamheterna ligger hos den politiska delen, det vill säga kommunfullmäktige och nämnder. Här sätter de förtroendevalda upp mål för verksamheterna och beslutar om ekonomiska ramar. Till sin hjälp har de en tjänstemannaorganisation som också arbetar med myndighetsuppgifter. Tjänster och service utförs inom produktionen där kommunala och privata anordnare verkar i konkurrens.</a:t>
            </a:r>
          </a:p>
        </p:txBody>
      </p:sp>
      <p:sp>
        <p:nvSpPr>
          <p:cNvPr id="8" name="object 5">
            <a:extLst>
              <a:ext uri="{FF2B5EF4-FFF2-40B4-BE49-F238E27FC236}">
                <a16:creationId xmlns:a16="http://schemas.microsoft.com/office/drawing/2014/main" id="{A73C2C28-11D2-4584-B083-1658C0BC5B68}"/>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SKILJA MELLAN FINANSIERING OCH PRODUKTION</a:t>
            </a:r>
          </a:p>
        </p:txBody>
      </p:sp>
      <p:pic>
        <p:nvPicPr>
          <p:cNvPr id="9" name="Bildobjekt 6">
            <a:extLst>
              <a:ext uri="{FF2B5EF4-FFF2-40B4-BE49-F238E27FC236}">
                <a16:creationId xmlns:a16="http://schemas.microsoft.com/office/drawing/2014/main" id="{47B1FBEB-B625-469A-92BB-6B7E973012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130411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undval och upphandlin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EAE6BD94-06A7-4C8B-95DF-FC7D99B31B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D098CEE6-35CA-43C5-B20C-660C0724CB1D}"/>
              </a:ext>
            </a:extLst>
          </p:cNvPr>
          <p:cNvSpPr txBox="1"/>
          <p:nvPr userDrawn="1"/>
        </p:nvSpPr>
        <p:spPr>
          <a:xfrm>
            <a:off x="645296" y="1295401"/>
            <a:ext cx="4785600" cy="2541572"/>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Vem som ska utföra tjänster och service som Nacka kommun erbjuder bestäms genom kundval eller upphandling. Kundval används för individuellt riktade tjänster som till exempel förskola, skola, hemtjänst och äldreboende. Tjänster som riktar sig till alla medborgare som till exempel snöröjning och parkunderhåll upphandlas.</a:t>
            </a:r>
          </a:p>
        </p:txBody>
      </p:sp>
      <p:sp>
        <p:nvSpPr>
          <p:cNvPr id="8" name="object 5">
            <a:extLst>
              <a:ext uri="{FF2B5EF4-FFF2-40B4-BE49-F238E27FC236}">
                <a16:creationId xmlns:a16="http://schemas.microsoft.com/office/drawing/2014/main" id="{49CD325D-3A40-4D6C-BD06-DD03BB11B48E}"/>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KONKURRENS GENOM KUNDVAL OCH UPPHANDLING</a:t>
            </a:r>
          </a:p>
        </p:txBody>
      </p:sp>
      <p:pic>
        <p:nvPicPr>
          <p:cNvPr id="9" name="Bildobjekt 6">
            <a:extLst>
              <a:ext uri="{FF2B5EF4-FFF2-40B4-BE49-F238E27FC236}">
                <a16:creationId xmlns:a16="http://schemas.microsoft.com/office/drawing/2014/main" id="{F3F2C54E-1425-44A7-A459-D4657EE426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4225021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2050" y="882652"/>
            <a:ext cx="4809950" cy="5979160"/>
          </a:xfrm>
          <a:prstGeom prst="rect">
            <a:avLst/>
          </a:prstGeom>
        </p:spPr>
      </p:pic>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7" name="Platshållare för text 6">
            <a:extLst>
              <a:ext uri="{FF2B5EF4-FFF2-40B4-BE49-F238E27FC236}">
                <a16:creationId xmlns:a16="http://schemas.microsoft.com/office/drawing/2014/main" id="{4CA94EBC-08A0-4F04-9DBD-6CA838CAE0DF}"/>
              </a:ext>
            </a:extLst>
          </p:cNvPr>
          <p:cNvSpPr>
            <a:spLocks noGrp="1"/>
          </p:cNvSpPr>
          <p:nvPr>
            <p:ph type="body" sz="quarter" idx="14" hasCustomPrompt="1"/>
          </p:nvPr>
        </p:nvSpPr>
        <p:spPr>
          <a:xfrm>
            <a:off x="9796460" y="5951833"/>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28886066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onkurrensneutralite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33DA3-8850-477D-A0FE-FE47A1AFE0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05893AD1-2CCA-4D3C-AC02-1DEC1D09EFAB}"/>
              </a:ext>
            </a:extLst>
          </p:cNvPr>
          <p:cNvSpPr txBox="1"/>
          <p:nvPr userDrawn="1"/>
        </p:nvSpPr>
        <p:spPr>
          <a:xfrm>
            <a:off x="645296" y="1295401"/>
            <a:ext cx="4988800" cy="2233795"/>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solidFill>
                  <a:srgbClr val="FFFFFF"/>
                </a:solidFill>
                <a:latin typeface="Gill Sans MT" charset="0"/>
                <a:ea typeface="Gill Sans MT" charset="0"/>
                <a:cs typeface="Gill Sans MT" charset="0"/>
              </a:rPr>
              <a:t>De politiska nämnderna, som sätter mål och finansierar produktionen, är konkurrensneutrala. För att kommunala och privata anordnare ska ha samma villkor tillämpar kommunen marknadsmässiga internhyror och internpriser för den egna produktionen. Likvärdiga tjänster har lika stor offentlig finansiering.</a:t>
            </a:r>
          </a:p>
        </p:txBody>
      </p:sp>
      <p:sp>
        <p:nvSpPr>
          <p:cNvPr id="8" name="object 5">
            <a:extLst>
              <a:ext uri="{FF2B5EF4-FFF2-40B4-BE49-F238E27FC236}">
                <a16:creationId xmlns:a16="http://schemas.microsoft.com/office/drawing/2014/main" id="{B33ADA40-3E2D-420F-85F2-F6A8840D7968}"/>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solidFill>
                  <a:srgbClr val="FFFFFF"/>
                </a:solidFill>
                <a:latin typeface="Gill Sans MT" charset="0"/>
                <a:ea typeface="Gill Sans MT" charset="0"/>
                <a:cs typeface="Gill Sans MT" charset="0"/>
              </a:rPr>
              <a:t>KONKURRENSNEUTRALITET</a:t>
            </a:r>
          </a:p>
        </p:txBody>
      </p:sp>
      <p:pic>
        <p:nvPicPr>
          <p:cNvPr id="12" name="Bildobjekt 6">
            <a:extLst>
              <a:ext uri="{FF2B5EF4-FFF2-40B4-BE49-F238E27FC236}">
                <a16:creationId xmlns:a16="http://schemas.microsoft.com/office/drawing/2014/main" id="{BC8BEE5B-A736-444F-9CFF-3A9096B690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4086649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nsvar och befogenhete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9FE1BE1-2829-4006-9669-F50E88A7E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99E60F29-2DA8-41DA-A198-566959929A91}"/>
              </a:ext>
            </a:extLst>
          </p:cNvPr>
          <p:cNvSpPr txBox="1"/>
          <p:nvPr userDrawn="1"/>
        </p:nvSpPr>
        <p:spPr>
          <a:xfrm>
            <a:off x="645296" y="1295402"/>
            <a:ext cx="4480800" cy="2541572"/>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dirty="0">
                <a:latin typeface="Gill Sans MT" charset="0"/>
                <a:ea typeface="Gill Sans MT" charset="0"/>
                <a:cs typeface="Gill Sans MT" charset="0"/>
              </a:rPr>
              <a:t>De kommunala verksamheterna har stort utrymme att själva besluta hur verksamheten ska utformas.  Ansvaret för verksamhetens mål, organisation, ekonomi, resultat, personal, arbetsmiljö och utveckling ska ligga på lägsta effektiva nivå. Principen är viktig för att verksamheterna på bästa sätt ska kunna möta konkurrensen inom sitt område.</a:t>
            </a:r>
          </a:p>
        </p:txBody>
      </p:sp>
      <p:sp>
        <p:nvSpPr>
          <p:cNvPr id="8" name="object 5">
            <a:extLst>
              <a:ext uri="{FF2B5EF4-FFF2-40B4-BE49-F238E27FC236}">
                <a16:creationId xmlns:a16="http://schemas.microsoft.com/office/drawing/2014/main" id="{D9183738-5CBD-4161-A621-6A29A4AEF0BE}"/>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dirty="0">
                <a:latin typeface="Gill Sans MT" charset="0"/>
                <a:ea typeface="Gill Sans MT" charset="0"/>
                <a:cs typeface="Gill Sans MT" charset="0"/>
              </a:rPr>
              <a:t>DELEGERAT ANSVAR OCH BEFOGENHETER</a:t>
            </a:r>
          </a:p>
        </p:txBody>
      </p:sp>
      <p:pic>
        <p:nvPicPr>
          <p:cNvPr id="9" name="Bildobjekt 6">
            <a:extLst>
              <a:ext uri="{FF2B5EF4-FFF2-40B4-BE49-F238E27FC236}">
                <a16:creationId xmlns:a16="http://schemas.microsoft.com/office/drawing/2014/main" id="{A980ABB0-371C-4913-A385-7BBC675778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3483931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795" y="2615756"/>
            <a:ext cx="5148411" cy="1626488"/>
          </a:xfrm>
          <a:prstGeom prst="rect">
            <a:avLst/>
          </a:prstGeom>
        </p:spPr>
      </p:pic>
    </p:spTree>
    <p:extLst>
      <p:ext uri="{BB962C8B-B14F-4D97-AF65-F5344CB8AC3E}">
        <p14:creationId xmlns:p14="http://schemas.microsoft.com/office/powerpoint/2010/main" val="3162103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0"/>
            <a:ext cx="12167678"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1" name="Platshållare för text 9">
            <a:extLst>
              <a:ext uri="{FF2B5EF4-FFF2-40B4-BE49-F238E27FC236}">
                <a16:creationId xmlns:a16="http://schemas.microsoft.com/office/drawing/2014/main" id="{8ECBB630-7E87-4289-BDA6-AA0F8039FDE0}"/>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
        <p:nvSpPr>
          <p:cNvPr id="6" name="Platshållare för text 5">
            <a:extLst>
              <a:ext uri="{FF2B5EF4-FFF2-40B4-BE49-F238E27FC236}">
                <a16:creationId xmlns:a16="http://schemas.microsoft.com/office/drawing/2014/main" id="{410D00ED-BF2A-4CFC-AE60-E8B527FC7C0F}"/>
              </a:ext>
            </a:extLst>
          </p:cNvPr>
          <p:cNvSpPr>
            <a:spLocks noGrp="1"/>
          </p:cNvSpPr>
          <p:nvPr>
            <p:ph type="body" sz="quarter" idx="14" hasCustomPrompt="1"/>
          </p:nvPr>
        </p:nvSpPr>
        <p:spPr>
          <a:xfrm>
            <a:off x="9796459" y="5951833"/>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304622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6"/>
            <a:ext cx="3911600" cy="6767574"/>
          </a:xfrm>
          <a:prstGeom prst="rect">
            <a:avLst/>
          </a:prstGeom>
        </p:spPr>
      </p:pic>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0" name="Platshållare för text 9">
            <a:extLst>
              <a:ext uri="{FF2B5EF4-FFF2-40B4-BE49-F238E27FC236}">
                <a16:creationId xmlns:a16="http://schemas.microsoft.com/office/drawing/2014/main" id="{076D419E-A1E4-4A0E-ACDF-6D9A7AF14017}"/>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6" name="Platshållare för text 5">
            <a:extLst>
              <a:ext uri="{FF2B5EF4-FFF2-40B4-BE49-F238E27FC236}">
                <a16:creationId xmlns:a16="http://schemas.microsoft.com/office/drawing/2014/main" id="{7AF80ED9-5EF2-4185-85F6-4C76B974C64F}"/>
              </a:ext>
            </a:extLst>
          </p:cNvPr>
          <p:cNvSpPr>
            <a:spLocks noGrp="1"/>
          </p:cNvSpPr>
          <p:nvPr>
            <p:ph type="body" sz="quarter" idx="14" hasCustomPrompt="1"/>
          </p:nvPr>
        </p:nvSpPr>
        <p:spPr>
          <a:xfrm>
            <a:off x="9796459" y="5951833"/>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3952937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dirty="0"/>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2013214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endParaRPr lang="sv-SE" dirty="0"/>
          </a:p>
        </p:txBody>
      </p:sp>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dirty="0"/>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dirty="0"/>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dirty="0"/>
          </a:p>
        </p:txBody>
      </p:sp>
    </p:spTree>
    <p:extLst>
      <p:ext uri="{BB962C8B-B14F-4D97-AF65-F5344CB8AC3E}">
        <p14:creationId xmlns:p14="http://schemas.microsoft.com/office/powerpoint/2010/main" val="2335299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image" Target="../media/image1.wmf"/><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dirty="0"/>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dirty="0"/>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dirty="0"/>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95729" y="5955824"/>
            <a:ext cx="2012116" cy="635954"/>
          </a:xfrm>
          <a:prstGeom prst="rect">
            <a:avLst/>
          </a:prstGeom>
        </p:spPr>
      </p:pic>
    </p:spTree>
    <p:extLst>
      <p:ext uri="{BB962C8B-B14F-4D97-AF65-F5344CB8AC3E}">
        <p14:creationId xmlns:p14="http://schemas.microsoft.com/office/powerpoint/2010/main" val="2313512763"/>
      </p:ext>
    </p:extLst>
  </p:cSld>
  <p:clrMap bg1="lt1" tx1="dk1" bg2="lt2" tx2="dk2" accent1="accent1" accent2="accent2" accent3="accent3" accent4="accent4" accent5="accent5" accent6="accent6" hlink="hlink" folHlink="folHlink"/>
  <p:sldLayoutIdLst>
    <p:sldLayoutId id="2147483660" r:id="rId1"/>
    <p:sldLayoutId id="2147483686" r:id="rId2"/>
    <p:sldLayoutId id="2147483689" r:id="rId3"/>
    <p:sldLayoutId id="2147483650" r:id="rId4"/>
    <p:sldLayoutId id="2147483665" r:id="rId5"/>
    <p:sldLayoutId id="2147483683" r:id="rId6"/>
    <p:sldLayoutId id="2147483666" r:id="rId7"/>
    <p:sldLayoutId id="2147483684" r:id="rId8"/>
    <p:sldLayoutId id="2147483690" r:id="rId9"/>
    <p:sldLayoutId id="2147483688" r:id="rId10"/>
    <p:sldLayoutId id="2147483667" r:id="rId11"/>
    <p:sldLayoutId id="2147483681" r:id="rId12"/>
    <p:sldLayoutId id="2147483668" r:id="rId13"/>
    <p:sldLayoutId id="2147483682" r:id="rId14"/>
    <p:sldLayoutId id="2147483663" r:id="rId15"/>
    <p:sldLayoutId id="2147483657" r:id="rId16"/>
    <p:sldLayoutId id="2147483664" r:id="rId17"/>
    <p:sldLayoutId id="2147483662" r:id="rId18"/>
    <p:sldLayoutId id="2147483691" r:id="rId19"/>
    <p:sldLayoutId id="2147483672" r:id="rId20"/>
    <p:sldLayoutId id="2147483687" r:id="rId21"/>
    <p:sldLayoutId id="2147483676" r:id="rId22"/>
    <p:sldLayoutId id="2147483649" r:id="rId23"/>
  </p:sldLayoutIdLst>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userDrawn="1">
          <p15:clr>
            <a:srgbClr val="F26B43"/>
          </p15:clr>
        </p15:guide>
        <p15:guide id="2" pos="7439" userDrawn="1">
          <p15:clr>
            <a:srgbClr val="F26B43"/>
          </p15:clr>
        </p15:guide>
        <p15:guide id="3" orient="horz" pos="4087" userDrawn="1">
          <p15:clr>
            <a:srgbClr val="F26B43"/>
          </p15:clr>
        </p15:guide>
        <p15:guide id="4" orient="horz" pos="1139" userDrawn="1">
          <p15:clr>
            <a:srgbClr val="F26B43"/>
          </p15:clr>
        </p15:guide>
        <p15:guide id="5" orient="horz" pos="314" userDrawn="1">
          <p15:clr>
            <a:srgbClr val="F26B43"/>
          </p15:clr>
        </p15:guide>
        <p15:guide id="6" orient="horz" pos="3811" userDrawn="1">
          <p15:clr>
            <a:srgbClr val="F26B43"/>
          </p15:clr>
        </p15:guide>
        <p15:guide id="7" orient="horz" pos="3748" userDrawn="1">
          <p15:clr>
            <a:srgbClr val="F26B43"/>
          </p15:clr>
        </p15:guide>
        <p15:guide id="8" pos="6171" userDrawn="1">
          <p15:clr>
            <a:srgbClr val="F26B43"/>
          </p15:clr>
        </p15:guide>
        <p15:guide id="9" pos="4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4" y="681037"/>
            <a:ext cx="10714007" cy="1133475"/>
          </a:xfrm>
          <a:prstGeom prst="rect">
            <a:avLst/>
          </a:prstGeom>
        </p:spPr>
        <p:txBody>
          <a:bodyPr vert="horz" lIns="0" tIns="0" rIns="0" bIns="0" rtlCol="0" anchor="t">
            <a:normAutofit/>
          </a:bodyPr>
          <a:lstStyle/>
          <a:p>
            <a:r>
              <a:rPr lang="sv-SE" dirty="0"/>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4" y="1993901"/>
            <a:ext cx="10714007" cy="3961923"/>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4" y="6356351"/>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BD2CEE6D-570C-4903-934C-C163F2F35A9E}" type="datetimeFigureOut">
              <a:rPr lang="sv-SE" smtClean="0"/>
              <a:pPr/>
              <a:t>2024-09-04</a:t>
            </a:fld>
            <a:endParaRPr lang="sv-SE" dirty="0"/>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sv-SE" dirty="0"/>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1" y="6356351"/>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dirty="0"/>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186689597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txStyles>
    <p:titleStyle>
      <a:lvl1pPr algn="l" defTabSz="914377" rtl="0" eaLnBrk="1" latinLnBrk="0" hangingPunct="1">
        <a:lnSpc>
          <a:spcPct val="90000"/>
        </a:lnSpc>
        <a:spcBef>
          <a:spcPct val="0"/>
        </a:spcBef>
        <a:buNone/>
        <a:defRPr sz="5600" kern="1200" cap="all" baseline="0">
          <a:solidFill>
            <a:schemeClr val="tx1"/>
          </a:solidFill>
          <a:latin typeface="+mj-lt"/>
          <a:ea typeface="+mj-ea"/>
          <a:cs typeface="+mj-cs"/>
        </a:defRPr>
      </a:lvl1pPr>
    </p:titleStyle>
    <p:bodyStyle>
      <a:lvl1pPr marL="539987" indent="-539987"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198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3974"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5996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1962"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395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595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794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199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7439">
          <p15:clr>
            <a:srgbClr val="F26B43"/>
          </p15:clr>
        </p15:guide>
        <p15:guide id="3" orient="horz" pos="4087">
          <p15:clr>
            <a:srgbClr val="F26B43"/>
          </p15:clr>
        </p15:guide>
        <p15:guide id="4" orient="horz" pos="1139">
          <p15:clr>
            <a:srgbClr val="F26B43"/>
          </p15:clr>
        </p15:guide>
        <p15:guide id="5" orient="horz" pos="415">
          <p15:clr>
            <a:srgbClr val="F26B43"/>
          </p15:clr>
        </p15:guide>
        <p15:guide id="6" orient="horz" pos="3811">
          <p15:clr>
            <a:srgbClr val="F26B43"/>
          </p15:clr>
        </p15:guide>
        <p15:guide id="7" orient="horz" pos="3748">
          <p15:clr>
            <a:srgbClr val="F26B43"/>
          </p15:clr>
        </p15:guide>
        <p15:guide id="8" pos="6171">
          <p15:clr>
            <a:srgbClr val="F26B43"/>
          </p15:clr>
        </p15:guide>
        <p15:guide id="9" pos="39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BBBE31C-942D-4EE3-9CBD-6BB3C1A7672E}"/>
              </a:ext>
            </a:extLst>
          </p:cNvPr>
          <p:cNvPicPr>
            <a:picLocks noChangeAspect="1"/>
          </p:cNvPicPr>
          <p:nvPr/>
        </p:nvPicPr>
        <p:blipFill rotWithShape="1">
          <a:blip r:embed="rId2">
            <a:extLst>
              <a:ext uri="{28A0092B-C50C-407E-A947-70E740481C1C}">
                <a14:useLocalDpi xmlns:a14="http://schemas.microsoft.com/office/drawing/2010/main" val="0"/>
              </a:ext>
            </a:extLst>
          </a:blip>
          <a:srcRect t="5514" b="12113"/>
          <a:stretch/>
        </p:blipFill>
        <p:spPr>
          <a:xfrm>
            <a:off x="796280" y="578223"/>
            <a:ext cx="10005507" cy="6279777"/>
          </a:xfrm>
          <a:prstGeom prst="rect">
            <a:avLst/>
          </a:prstGeom>
        </p:spPr>
      </p:pic>
      <p:pic>
        <p:nvPicPr>
          <p:cNvPr id="8" name="Bildobjekt 7">
            <a:extLst>
              <a:ext uri="{FF2B5EF4-FFF2-40B4-BE49-F238E27FC236}">
                <a16:creationId xmlns:a16="http://schemas.microsoft.com/office/drawing/2014/main" id="{18155096-A90C-4BDF-B229-67D422595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95729" y="5955824"/>
            <a:ext cx="2012116" cy="635954"/>
          </a:xfrm>
          <a:prstGeom prst="rect">
            <a:avLst/>
          </a:prstGeom>
        </p:spPr>
      </p:pic>
      <p:sp>
        <p:nvSpPr>
          <p:cNvPr id="2" name="Rubrik 1">
            <a:extLst>
              <a:ext uri="{FF2B5EF4-FFF2-40B4-BE49-F238E27FC236}">
                <a16:creationId xmlns:a16="http://schemas.microsoft.com/office/drawing/2014/main" id="{67DA706E-B122-4868-B283-AE0B1FAFD068}"/>
              </a:ext>
            </a:extLst>
          </p:cNvPr>
          <p:cNvSpPr>
            <a:spLocks noGrp="1"/>
          </p:cNvSpPr>
          <p:nvPr>
            <p:ph type="title"/>
          </p:nvPr>
        </p:nvSpPr>
        <p:spPr/>
        <p:txBody>
          <a:bodyPr>
            <a:normAutofit fontScale="90000"/>
          </a:bodyPr>
          <a:lstStyle/>
          <a:p>
            <a:r>
              <a:rPr lang="sv-SE" dirty="0"/>
              <a:t>Nackas </a:t>
            </a:r>
            <a:br>
              <a:rPr lang="sv-SE" dirty="0"/>
            </a:br>
            <a:r>
              <a:rPr lang="sv-SE" b="1" dirty="0"/>
              <a:t>styrmodell</a:t>
            </a:r>
          </a:p>
        </p:txBody>
      </p:sp>
    </p:spTree>
    <p:extLst>
      <p:ext uri="{BB962C8B-B14F-4D97-AF65-F5344CB8AC3E}">
        <p14:creationId xmlns:p14="http://schemas.microsoft.com/office/powerpoint/2010/main" val="4178276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416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673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271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612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708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365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958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49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605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181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49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256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640367"/>
      </p:ext>
    </p:extLst>
  </p:cSld>
  <p:clrMapOvr>
    <a:masterClrMapping/>
  </p:clrMapOvr>
</p:sld>
</file>

<file path=ppt/theme/theme1.xml><?xml version="1.0" encoding="utf-8"?>
<a:theme xmlns:a="http://schemas.openxmlformats.org/drawingml/2006/main" name="Nacka kommun">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 - kopia - kopia.potx" id="{C51510DD-16D5-4A72-B9F2-A8B7710C4EB8}" vid="{AE21F7A3-E57D-41BE-A32A-501EC7F1D496}"/>
    </a:ext>
  </a:extLst>
</a:theme>
</file>

<file path=ppt/theme/theme2.xml><?xml version="1.0" encoding="utf-8"?>
<a:theme xmlns:a="http://schemas.openxmlformats.org/drawingml/2006/main" name="Nacka Kommun Final">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acka kommun 2018 FINAL Maj.potx" id="{B4363289-E246-459D-B5D9-CDB38421B6DF}" vid="{7EA88825-4CA5-43D2-93AF-2CAB623A0BF8}"/>
    </a:ext>
  </a:extLst>
</a:theme>
</file>

<file path=ppt/theme/theme3.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Grundmall Nacka kommun</Template>
  <TotalTime>4</TotalTime>
  <Words>3</Words>
  <Application>Microsoft Office PowerPoint</Application>
  <PresentationFormat>Bredbild</PresentationFormat>
  <Paragraphs>1</Paragraphs>
  <Slides>15</Slides>
  <Notes>0</Notes>
  <HiddenSlides>0</HiddenSlides>
  <MMClips>0</MMClips>
  <ScaleCrop>false</ScaleCrop>
  <HeadingPairs>
    <vt:vector size="6" baseType="variant">
      <vt:variant>
        <vt:lpstr>Använt teckensnitt</vt:lpstr>
      </vt:variant>
      <vt:variant>
        <vt:i4>3</vt:i4>
      </vt:variant>
      <vt:variant>
        <vt:lpstr>Tema</vt:lpstr>
      </vt:variant>
      <vt:variant>
        <vt:i4>2</vt:i4>
      </vt:variant>
      <vt:variant>
        <vt:lpstr>Bildrubriker</vt:lpstr>
      </vt:variant>
      <vt:variant>
        <vt:i4>15</vt:i4>
      </vt:variant>
    </vt:vector>
  </HeadingPairs>
  <TitlesOfParts>
    <vt:vector size="20" baseType="lpstr">
      <vt:lpstr>Arial</vt:lpstr>
      <vt:lpstr>Gill Sans MT</vt:lpstr>
      <vt:lpstr>Gill Sans MT Pro Light</vt:lpstr>
      <vt:lpstr>Nacka kommun</vt:lpstr>
      <vt:lpstr>Nacka Kommun Final</vt:lpstr>
      <vt:lpstr>Nackas  styrmodell</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Nackas  styrmodell</dc:title>
  <dc:creator>Seijmer Lotta</dc:creator>
  <cp:lastModifiedBy>Lotta Seijmer</cp:lastModifiedBy>
  <cp:revision>2</cp:revision>
  <cp:lastPrinted>2018-03-09T14:29:17Z</cp:lastPrinted>
  <dcterms:created xsi:type="dcterms:W3CDTF">2020-06-11T12:53:30Z</dcterms:created>
  <dcterms:modified xsi:type="dcterms:W3CDTF">2024-09-04T09:10:34Z</dcterms:modified>
</cp:coreProperties>
</file>