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8" r:id="rId4"/>
  </p:sldMasterIdLst>
  <p:notesMasterIdLst>
    <p:notesMasterId r:id="rId13"/>
  </p:notesMasterIdLst>
  <p:sldIdLst>
    <p:sldId id="256" r:id="rId5"/>
    <p:sldId id="257" r:id="rId6"/>
    <p:sldId id="260" r:id="rId7"/>
    <p:sldId id="265" r:id="rId8"/>
    <p:sldId id="262" r:id="rId9"/>
    <p:sldId id="261" r:id="rId10"/>
    <p:sldId id="258" r:id="rId11"/>
    <p:sldId id="259"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46" d="100"/>
          <a:sy n="46" d="100"/>
        </p:scale>
        <p:origin x="21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5384F-638E-451D-B39C-C9B2C2566C59}" type="datetimeFigureOut">
              <a:rPr lang="sv-SE" smtClean="0"/>
              <a:t>2023-08-25</a:t>
            </a:fld>
            <a:endParaRPr lang="sv-SE"/>
          </a:p>
        </p:txBody>
      </p:sp>
      <p:sp>
        <p:nvSpPr>
          <p:cNvPr id="4" name="Platshållare för bildobjekt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EB1-12FA-4597-829D-2962981F0B5F}" type="slidenum">
              <a:rPr lang="sv-SE" smtClean="0"/>
              <a:t>‹#›</a:t>
            </a:fld>
            <a:endParaRPr lang="sv-SE"/>
          </a:p>
        </p:txBody>
      </p:sp>
    </p:spTree>
    <p:extLst>
      <p:ext uri="{BB962C8B-B14F-4D97-AF65-F5344CB8AC3E}">
        <p14:creationId xmlns:p14="http://schemas.microsoft.com/office/powerpoint/2010/main" val="241065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sv-SE"/>
              <a:t>Klicka här för att ändra mall för rubrikformat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7716B676-A5E1-414B-B128-471FD7D62D81}" type="datetime1">
              <a:rPr lang="sv-SE" smtClean="0"/>
              <a:t>2023-08-25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373105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06E5F7C-6719-4513-AFD3-2F39B6DAFE00}" type="datetime1">
              <a:rPr lang="sv-SE" smtClean="0"/>
              <a:t>2023-08-25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64225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F04F21E-7099-4476-A4B9-54187CC60432}" type="datetime1">
              <a:rPr lang="sv-SE" smtClean="0"/>
              <a:t>2023-08-25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0208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277CBB1-3CC8-4B51-853D-E8EC4015F598}" type="datetime1">
              <a:rPr lang="sv-SE" smtClean="0"/>
              <a:t>2023-08-25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71547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sv-SE"/>
              <a:t>Klicka här för att ändra mall för rubrikformat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0A906BF-1C0D-445A-9C07-4AC3E4A3AD84}" type="datetime1">
              <a:rPr lang="sv-SE" smtClean="0"/>
              <a:t>2023-08-25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20074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3041430F-6EE6-46AA-97BF-F638E8559C9E}" type="datetime1">
              <a:rPr lang="sv-SE" smtClean="0"/>
              <a:t>2023-08-25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295062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472381" y="3618442"/>
            <a:ext cx="2901255" cy="53221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3471863" y="3618442"/>
            <a:ext cx="2915543" cy="53221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014F60C-45F2-4F17-97BB-FABB63E024F2}" type="datetime1">
              <a:rPr lang="sv-SE" smtClean="0"/>
              <a:t>2023-08-25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61723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828D452E-8A4E-4E2A-906E-616FC0808840}" type="datetime1">
              <a:rPr lang="sv-SE" smtClean="0"/>
              <a:t>2023-08-25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279691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77EB6-50C2-4814-A6CA-77F1DC2CD875}" type="datetime1">
              <a:rPr lang="sv-SE" smtClean="0"/>
              <a:t>2023-08-25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6886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D9A0145-B0A6-435A-BDC2-B3F33AE2DFCA}" type="datetime1">
              <a:rPr lang="sv-SE" smtClean="0"/>
              <a:t>2023-08-25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90605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152D506-A5D7-4413-94A1-D7EF4B232675}" type="datetime1">
              <a:rPr lang="sv-SE" smtClean="0"/>
              <a:t>2023-08-25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0B3D5D5-55A1-42D0-8333-1C8A707DE905}" type="slidenum">
              <a:rPr lang="sv-SE" smtClean="0"/>
              <a:t>‹#›</a:t>
            </a:fld>
            <a:endParaRPr lang="sv-SE"/>
          </a:p>
        </p:txBody>
      </p:sp>
    </p:spTree>
    <p:extLst>
      <p:ext uri="{BB962C8B-B14F-4D97-AF65-F5344CB8AC3E}">
        <p14:creationId xmlns:p14="http://schemas.microsoft.com/office/powerpoint/2010/main" val="103043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F23F2B-1E0A-4ABB-B218-73E2B205E9C9}" type="datetime1">
              <a:rPr lang="sv-SE" smtClean="0"/>
              <a:t>2023-08-25</a:t>
            </a:fld>
            <a:endParaRPr lang="sv-S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0B3D5D5-55A1-42D0-8333-1C8A707DE905}" type="slidenum">
              <a:rPr lang="sv-SE" smtClean="0"/>
              <a:t>‹#›</a:t>
            </a:fld>
            <a:endParaRPr lang="sv-SE"/>
          </a:p>
        </p:txBody>
      </p:sp>
    </p:spTree>
    <p:extLst>
      <p:ext uri="{BB962C8B-B14F-4D97-AF65-F5344CB8AC3E}">
        <p14:creationId xmlns:p14="http://schemas.microsoft.com/office/powerpoint/2010/main" val="147956561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196AFAA2-99E4-4A85-8583-C784344B2C06}"/>
              </a:ext>
            </a:extLst>
          </p:cNvPr>
          <p:cNvSpPr/>
          <p:nvPr/>
        </p:nvSpPr>
        <p:spPr>
          <a:xfrm>
            <a:off x="304801" y="5763491"/>
            <a:ext cx="6248400" cy="3782291"/>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D9F1857B-091D-4F0E-B5B0-AE16049C2C90}"/>
              </a:ext>
            </a:extLst>
          </p:cNvPr>
          <p:cNvSpPr/>
          <p:nvPr/>
        </p:nvSpPr>
        <p:spPr>
          <a:xfrm>
            <a:off x="304800" y="360218"/>
            <a:ext cx="6248400" cy="918556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5284ADE1-3CBC-4192-9C9E-2E8465A2B363}"/>
              </a:ext>
            </a:extLst>
          </p:cNvPr>
          <p:cNvSpPr txBox="1"/>
          <p:nvPr/>
        </p:nvSpPr>
        <p:spPr>
          <a:xfrm>
            <a:off x="643466" y="7873963"/>
            <a:ext cx="5571068" cy="768287"/>
          </a:xfrm>
          <a:prstGeom prst="rect">
            <a:avLst/>
          </a:prstGeom>
          <a:noFill/>
        </p:spPr>
        <p:txBody>
          <a:bodyPr wrap="square" rtlCol="0">
            <a:spAutoFit/>
          </a:bodyPr>
          <a:lstStyle/>
          <a:p>
            <a:pPr algn="ctr">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VÄLKOMMEN TILL OSS! </a:t>
            </a:r>
          </a:p>
          <a:p>
            <a:endParaRPr lang="sv-SE" dirty="0"/>
          </a:p>
        </p:txBody>
      </p:sp>
      <p:pic>
        <p:nvPicPr>
          <p:cNvPr id="2" name="Bildobjekt 1">
            <a:extLst>
              <a:ext uri="{FF2B5EF4-FFF2-40B4-BE49-F238E27FC236}">
                <a16:creationId xmlns:a16="http://schemas.microsoft.com/office/drawing/2014/main" id="{8F67ED46-BAB1-C23F-E6FC-5FDB96049602}"/>
              </a:ext>
            </a:extLst>
          </p:cNvPr>
          <p:cNvPicPr>
            <a:picLocks noChangeAspect="1"/>
          </p:cNvPicPr>
          <p:nvPr/>
        </p:nvPicPr>
        <p:blipFill>
          <a:blip r:embed="rId2"/>
          <a:stretch>
            <a:fillRect/>
          </a:stretch>
        </p:blipFill>
        <p:spPr>
          <a:xfrm>
            <a:off x="801877" y="1106837"/>
            <a:ext cx="5254243" cy="792000"/>
          </a:xfrm>
          <a:prstGeom prst="rect">
            <a:avLst/>
          </a:prstGeom>
        </p:spPr>
      </p:pic>
      <p:pic>
        <p:nvPicPr>
          <p:cNvPr id="3" name="Bildobjekt 2">
            <a:extLst>
              <a:ext uri="{FF2B5EF4-FFF2-40B4-BE49-F238E27FC236}">
                <a16:creationId xmlns:a16="http://schemas.microsoft.com/office/drawing/2014/main" id="{74151BC2-8D42-5394-1ABE-BC96DD847F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8" b="5856"/>
          <a:stretch/>
        </p:blipFill>
        <p:spPr>
          <a:xfrm>
            <a:off x="1025312" y="2645455"/>
            <a:ext cx="4807375" cy="3118036"/>
          </a:xfrm>
          <a:prstGeom prst="rect">
            <a:avLst/>
          </a:prstGeom>
          <a:ln>
            <a:solidFill>
              <a:schemeClr val="tx1"/>
            </a:solidFill>
          </a:ln>
        </p:spPr>
      </p:pic>
    </p:spTree>
    <p:extLst>
      <p:ext uri="{BB962C8B-B14F-4D97-AF65-F5344CB8AC3E}">
        <p14:creationId xmlns:p14="http://schemas.microsoft.com/office/powerpoint/2010/main" val="21235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3BB6DEA-8C2E-4287-9580-8B99F3A7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3469"/>
            <a:ext cx="2369127" cy="294458"/>
          </a:xfrm>
          <a:prstGeom prst="rect">
            <a:avLst/>
          </a:prstGeom>
        </p:spPr>
      </p:pic>
      <p:sp>
        <p:nvSpPr>
          <p:cNvPr id="20" name="Rektangel 19">
            <a:extLst>
              <a:ext uri="{FF2B5EF4-FFF2-40B4-BE49-F238E27FC236}">
                <a16:creationId xmlns:a16="http://schemas.microsoft.com/office/drawing/2014/main" id="{196AFAA2-99E4-4A85-8583-C784344B2C06}"/>
              </a:ext>
            </a:extLst>
          </p:cNvPr>
          <p:cNvSpPr/>
          <p:nvPr/>
        </p:nvSpPr>
        <p:spPr>
          <a:xfrm>
            <a:off x="304800" y="554182"/>
            <a:ext cx="6248400" cy="692727"/>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D9F1857B-091D-4F0E-B5B0-AE16049C2C90}"/>
              </a:ext>
            </a:extLst>
          </p:cNvPr>
          <p:cNvSpPr/>
          <p:nvPr/>
        </p:nvSpPr>
        <p:spPr>
          <a:xfrm>
            <a:off x="304800" y="554182"/>
            <a:ext cx="6248400" cy="89916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B59E396-B0BE-42A0-9B28-EDA030EFE144}"/>
              </a:ext>
            </a:extLst>
          </p:cNvPr>
          <p:cNvSpPr>
            <a:spLocks noGrp="1"/>
          </p:cNvSpPr>
          <p:nvPr>
            <p:ph type="title"/>
          </p:nvPr>
        </p:nvSpPr>
        <p:spPr>
          <a:xfrm>
            <a:off x="471487" y="0"/>
            <a:ext cx="5915025" cy="1914702"/>
          </a:xfrm>
        </p:spPr>
        <p:txBody>
          <a:bodyPr>
            <a:normAutofit/>
          </a:bodyPr>
          <a:lstStyle/>
          <a:p>
            <a:r>
              <a:rPr lang="sv-SE" sz="2800" dirty="0"/>
              <a:t>Introduktion i förskolan</a:t>
            </a:r>
          </a:p>
        </p:txBody>
      </p:sp>
      <p:sp>
        <p:nvSpPr>
          <p:cNvPr id="3" name="textruta 2">
            <a:extLst>
              <a:ext uri="{FF2B5EF4-FFF2-40B4-BE49-F238E27FC236}">
                <a16:creationId xmlns:a16="http://schemas.microsoft.com/office/drawing/2014/main" id="{AA21C1D1-B0C7-4DCF-8A0C-2D404BC25D87}"/>
              </a:ext>
            </a:extLst>
          </p:cNvPr>
          <p:cNvSpPr txBox="1"/>
          <p:nvPr/>
        </p:nvSpPr>
        <p:spPr>
          <a:xfrm>
            <a:off x="471486" y="1413164"/>
            <a:ext cx="5915025" cy="7909858"/>
          </a:xfrm>
          <a:prstGeom prst="rect">
            <a:avLst/>
          </a:prstGeom>
          <a:noFill/>
        </p:spPr>
        <p:txBody>
          <a:bodyPr wrap="square" rtlCol="0">
            <a:spAutoFit/>
          </a:bodyPr>
          <a:lstStyle/>
          <a:p>
            <a:r>
              <a:rPr lang="sv-SE" sz="1400" dirty="0">
                <a:latin typeface="+mj-lt"/>
              </a:rPr>
              <a:t>FÖRÄLDRAAKTIV INTRODUKTION</a:t>
            </a:r>
            <a:endParaRPr lang="sv-SE" sz="1200" dirty="0"/>
          </a:p>
          <a:p>
            <a:r>
              <a:rPr lang="sv-SE" sz="1200"/>
              <a:t>Introduktionen </a:t>
            </a:r>
            <a:r>
              <a:rPr lang="sv-SE" sz="1200" dirty="0"/>
              <a:t>börjar med ett informationsmöte. Syftet med mötet är att ge dig som vårdnadshavare möjlighet att i lugn och ro berätta om ditt barn, ställa frågor och få information om förskolan och introduktionen</a:t>
            </a:r>
            <a:r>
              <a:rPr lang="sv-SE" sz="1200"/>
              <a:t>. </a:t>
            </a:r>
          </a:p>
          <a:p>
            <a:endParaRPr lang="sv-SE" sz="1200"/>
          </a:p>
          <a:p>
            <a:r>
              <a:rPr lang="sv-SE" sz="1200"/>
              <a:t>Under introduktionen sköter du som vårdnadshavare ditt barns samtliga rutiner såsom påklädning, blöjor, mat och vila. </a:t>
            </a:r>
            <a:r>
              <a:rPr lang="sv-SE" sz="1200" b="0" i="0">
                <a:solidFill>
                  <a:srgbClr val="333333"/>
                </a:solidFill>
                <a:effectLst/>
              </a:rPr>
              <a:t>Vi pedagoger finns i barnets närhet och söker aktivt kontakt, men anpassar oss efter barnet. Du som vårdnadshavare är barnets trygghet under de första dagarna i en ny miljö med många nya intryck och samspel. </a:t>
            </a:r>
            <a:endParaRPr lang="sv-SE" sz="1200"/>
          </a:p>
          <a:p>
            <a:endParaRPr lang="sv-SE" sz="1200" dirty="0"/>
          </a:p>
          <a:p>
            <a:r>
              <a:rPr lang="sv-SE" sz="1200" b="0" i="0">
                <a:solidFill>
                  <a:srgbClr val="333333"/>
                </a:solidFill>
                <a:effectLst/>
              </a:rPr>
              <a:t>Vi </a:t>
            </a:r>
            <a:r>
              <a:rPr lang="sv-SE" sz="1200" b="0" i="0" dirty="0">
                <a:solidFill>
                  <a:srgbClr val="333333"/>
                </a:solidFill>
                <a:effectLst/>
              </a:rPr>
              <a:t>introducerar förskolans rutiner från första dagen. Under introduktionen kommer vi att vara både ute och inne, tänk på att ha kläder som passar för alla väder. Barnen behöver oömma kläder och även extra ombyte redan </a:t>
            </a:r>
            <a:r>
              <a:rPr lang="sv-SE" sz="1200" b="0" i="0">
                <a:solidFill>
                  <a:srgbClr val="333333"/>
                </a:solidFill>
                <a:effectLst/>
              </a:rPr>
              <a:t>första dagen. </a:t>
            </a:r>
            <a:endParaRPr lang="sv-SE" sz="1200" b="0" i="0" dirty="0">
              <a:solidFill>
                <a:srgbClr val="333333"/>
              </a:solidFill>
              <a:effectLst/>
            </a:endParaRPr>
          </a:p>
          <a:p>
            <a:endParaRPr lang="sv-SE" sz="1200">
              <a:solidFill>
                <a:srgbClr val="333333"/>
              </a:solidFill>
            </a:endParaRPr>
          </a:p>
          <a:p>
            <a:r>
              <a:rPr lang="sv-SE" sz="1200">
                <a:solidFill>
                  <a:srgbClr val="333333"/>
                </a:solidFill>
              </a:rPr>
              <a:t>Dag 1: Introduktionsmöte</a:t>
            </a:r>
          </a:p>
          <a:p>
            <a:r>
              <a:rPr lang="sv-SE" sz="1200">
                <a:solidFill>
                  <a:srgbClr val="333333"/>
                </a:solidFill>
              </a:rPr>
              <a:t>Dag2: 09:00-10:30</a:t>
            </a:r>
          </a:p>
          <a:p>
            <a:r>
              <a:rPr lang="sv-SE" sz="1200">
                <a:solidFill>
                  <a:srgbClr val="333333"/>
                </a:solidFill>
              </a:rPr>
              <a:t>Dag 3: 09:00-11:30</a:t>
            </a:r>
          </a:p>
          <a:p>
            <a:r>
              <a:rPr lang="sv-SE" sz="1200">
                <a:solidFill>
                  <a:srgbClr val="333333"/>
                </a:solidFill>
              </a:rPr>
              <a:t>Dag 4: 09:00-13:30</a:t>
            </a:r>
          </a:p>
          <a:p>
            <a:r>
              <a:rPr lang="sv-SE" sz="1200">
                <a:solidFill>
                  <a:srgbClr val="333333"/>
                </a:solidFill>
              </a:rPr>
              <a:t>Dag 5: 09:00-13:30 (barnet lämnas, vårdnadshavare är stand by)</a:t>
            </a:r>
          </a:p>
          <a:p>
            <a:r>
              <a:rPr lang="sv-SE" sz="1200">
                <a:solidFill>
                  <a:srgbClr val="333333"/>
                </a:solidFill>
              </a:rPr>
              <a:t>Dag 6-10: 09:00-15:00 (barnet lämnas, vårdnadshavare är stand by)</a:t>
            </a:r>
            <a:endParaRPr lang="sv-SE" sz="1200" dirty="0">
              <a:solidFill>
                <a:srgbClr val="333333"/>
              </a:solidFill>
            </a:endParaRPr>
          </a:p>
          <a:p>
            <a:endParaRPr lang="sv-SE" sz="1200" dirty="0"/>
          </a:p>
          <a:p>
            <a:endParaRPr lang="sv-SE" sz="1100" dirty="0">
              <a:latin typeface="+mj-lt"/>
            </a:endParaRPr>
          </a:p>
          <a:p>
            <a:r>
              <a:rPr lang="sv-SE" sz="1400" dirty="0">
                <a:latin typeface="+mj-lt"/>
              </a:rPr>
              <a:t>NÄR DET ÄR DAGS ATT LÄMNA </a:t>
            </a:r>
            <a:r>
              <a:rPr lang="sv-SE" sz="1400">
                <a:latin typeface="+mj-lt"/>
              </a:rPr>
              <a:t>DITT BARN</a:t>
            </a:r>
            <a:endParaRPr lang="sv-SE" sz="1200" dirty="0"/>
          </a:p>
          <a:p>
            <a:r>
              <a:rPr lang="sv-SE" sz="1200" dirty="0"/>
              <a:t>Det kan kännas jobbigt både för vårdnadshavare och barn när det är dags för avsked/ ”säga hejdå” och det är helt naturligt i början. Gör ett tydligt avsked och berätta att du kommer tillbaka senare. Så småningom kommer barnet att lära sig att du går, men att du också kommer tillbaka</a:t>
            </a:r>
            <a:r>
              <a:rPr lang="sv-SE" sz="1200"/>
              <a:t>. Om du känner dig orolig under dagen så är du välkommen att ringa för att höra hur det går. </a:t>
            </a:r>
            <a:endParaRPr lang="sv-SE" sz="1200" dirty="0"/>
          </a:p>
          <a:p>
            <a:endParaRPr lang="sv-SE" sz="1100" dirty="0"/>
          </a:p>
          <a:p>
            <a:r>
              <a:rPr lang="sv-SE" sz="1400" dirty="0">
                <a:latin typeface="+mj-lt"/>
              </a:rPr>
              <a:t>SAMARBETE MELLAN PEDAGOGER OCH VÅRDNADSHAVARE</a:t>
            </a:r>
          </a:p>
          <a:p>
            <a:r>
              <a:rPr lang="sv-SE" sz="1200"/>
              <a:t>Det </a:t>
            </a:r>
            <a:r>
              <a:rPr lang="sv-SE" sz="1200" dirty="0"/>
              <a:t>kan ta lite tid att vänja sig vid nya rutiner och därför vill vi att du berättar om hur du gör hemma vid maten och vilan eller om det är något annat du tror att vi behöver veta. Om ditt barn har några speciella vanor är det bra för oss att följa dem till en början.</a:t>
            </a:r>
          </a:p>
          <a:p>
            <a:endParaRPr lang="sv-SE" sz="1200" dirty="0"/>
          </a:p>
          <a:p>
            <a:r>
              <a:rPr lang="sv-SE" sz="1200" dirty="0"/>
              <a:t>Att börja i förskolan är en stor omställning för hela familjen. Många nya intryck ska bearbetas. Det kan hända att ditt barn blir tröttare än vanligt, sover lite oroligt och kanske äter mindre. En del barn reagerar inte alls på förskolestarten och för vissa kommer reaktionen senare. </a:t>
            </a:r>
          </a:p>
          <a:p>
            <a:endParaRPr lang="sv-SE" sz="1200" dirty="0"/>
          </a:p>
          <a:p>
            <a:r>
              <a:rPr lang="sv-SE" sz="1200" dirty="0"/>
              <a:t>Det är viktigt att vårdnadshavare och personal har en öppen dialog med varandra så att vi tillsammans kan arbeta för barnens bästa. Om du undrar något så kan du alltid fråga, alla frågor är välkomna.</a:t>
            </a:r>
          </a:p>
        </p:txBody>
      </p:sp>
      <p:sp>
        <p:nvSpPr>
          <p:cNvPr id="4" name="Platshållare för bildnummer 3">
            <a:extLst>
              <a:ext uri="{FF2B5EF4-FFF2-40B4-BE49-F238E27FC236}">
                <a16:creationId xmlns:a16="http://schemas.microsoft.com/office/drawing/2014/main" id="{BF2E6B4E-DEF6-4577-A279-4A2E9B4743F6}"/>
              </a:ext>
            </a:extLst>
          </p:cNvPr>
          <p:cNvSpPr>
            <a:spLocks noGrp="1"/>
          </p:cNvSpPr>
          <p:nvPr>
            <p:ph type="sldNum" sz="quarter" idx="12"/>
          </p:nvPr>
        </p:nvSpPr>
        <p:spPr/>
        <p:txBody>
          <a:bodyPr/>
          <a:lstStyle/>
          <a:p>
            <a:fld id="{00B3D5D5-55A1-42D0-8333-1C8A707DE905}" type="slidenum">
              <a:rPr lang="sv-SE" smtClean="0"/>
              <a:t>2</a:t>
            </a:fld>
            <a:endParaRPr lang="sv-SE"/>
          </a:p>
        </p:txBody>
      </p:sp>
    </p:spTree>
    <p:extLst>
      <p:ext uri="{BB962C8B-B14F-4D97-AF65-F5344CB8AC3E}">
        <p14:creationId xmlns:p14="http://schemas.microsoft.com/office/powerpoint/2010/main" val="309920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2D1F33-895A-4F29-B506-B5A9B105E884}"/>
              </a:ext>
            </a:extLst>
          </p:cNvPr>
          <p:cNvSpPr/>
          <p:nvPr/>
        </p:nvSpPr>
        <p:spPr>
          <a:xfrm>
            <a:off x="304798" y="583863"/>
            <a:ext cx="6248400" cy="692727"/>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23BB6DEA-8C2E-4287-9580-8B99F3A7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3469"/>
            <a:ext cx="2369127" cy="294458"/>
          </a:xfrm>
          <a:prstGeom prst="rect">
            <a:avLst/>
          </a:prstGeom>
        </p:spPr>
      </p:pic>
      <p:sp>
        <p:nvSpPr>
          <p:cNvPr id="17" name="Rektangel 16">
            <a:extLst>
              <a:ext uri="{FF2B5EF4-FFF2-40B4-BE49-F238E27FC236}">
                <a16:creationId xmlns:a16="http://schemas.microsoft.com/office/drawing/2014/main" id="{D9F1857B-091D-4F0E-B5B0-AE16049C2C90}"/>
              </a:ext>
            </a:extLst>
          </p:cNvPr>
          <p:cNvSpPr/>
          <p:nvPr/>
        </p:nvSpPr>
        <p:spPr>
          <a:xfrm>
            <a:off x="304800" y="554182"/>
            <a:ext cx="6248400" cy="89916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B59E396-B0BE-42A0-9B28-EDA030EFE144}"/>
              </a:ext>
            </a:extLst>
          </p:cNvPr>
          <p:cNvSpPr>
            <a:spLocks noGrp="1"/>
          </p:cNvSpPr>
          <p:nvPr>
            <p:ph type="title"/>
          </p:nvPr>
        </p:nvSpPr>
        <p:spPr>
          <a:xfrm>
            <a:off x="471486" y="318727"/>
            <a:ext cx="5915025" cy="1207635"/>
          </a:xfrm>
        </p:spPr>
        <p:txBody>
          <a:bodyPr>
            <a:normAutofit/>
          </a:bodyPr>
          <a:lstStyle/>
          <a:p>
            <a:r>
              <a:rPr lang="sv-SE" sz="2800" dirty="0"/>
              <a:t>Information</a:t>
            </a:r>
          </a:p>
        </p:txBody>
      </p:sp>
      <p:sp>
        <p:nvSpPr>
          <p:cNvPr id="3" name="textruta 2">
            <a:extLst>
              <a:ext uri="{FF2B5EF4-FFF2-40B4-BE49-F238E27FC236}">
                <a16:creationId xmlns:a16="http://schemas.microsoft.com/office/drawing/2014/main" id="{AA21C1D1-B0C7-4DCF-8A0C-2D404BC25D87}"/>
              </a:ext>
            </a:extLst>
          </p:cNvPr>
          <p:cNvSpPr txBox="1"/>
          <p:nvPr/>
        </p:nvSpPr>
        <p:spPr>
          <a:xfrm>
            <a:off x="304798" y="1404627"/>
            <a:ext cx="6081713" cy="7896392"/>
          </a:xfrm>
          <a:prstGeom prst="rect">
            <a:avLst/>
          </a:prstGeom>
          <a:noFill/>
        </p:spPr>
        <p:txBody>
          <a:bodyPr wrap="square" rtlCol="0">
            <a:spAutoFit/>
          </a:bodyPr>
          <a:lstStyle/>
          <a:p>
            <a:pPr>
              <a:lnSpc>
                <a:spcPct val="115000"/>
              </a:lnSpc>
              <a:spcAft>
                <a:spcPts val="800"/>
              </a:spcAft>
            </a:pPr>
            <a:r>
              <a:rPr lang="sv-SE" sz="1400" dirty="0">
                <a:solidFill>
                  <a:srgbClr val="000000"/>
                </a:solidFill>
                <a:latin typeface="+mj-lt"/>
                <a:ea typeface="Calibri" panose="020F0502020204030204" pitchFamily="34" charset="0"/>
                <a:cs typeface="Calibri" panose="020F0502020204030204" pitchFamily="34" charset="0"/>
              </a:rPr>
              <a:t>FISKARHÖJDENS FÖRSKOLA</a:t>
            </a:r>
          </a:p>
          <a:p>
            <a:pPr>
              <a:lnSpc>
                <a:spcPct val="115000"/>
              </a:lnSpc>
              <a:spcAft>
                <a:spcPts val="800"/>
              </a:spcAft>
            </a:pPr>
            <a:r>
              <a:rPr lang="sv-SE" sz="1200" dirty="0">
                <a:effectLst/>
                <a:ea typeface="Calibri" panose="020F0502020204030204" pitchFamily="34" charset="0"/>
                <a:cs typeface="Calibri" panose="020F0502020204030204" pitchFamily="34" charset="0"/>
              </a:rPr>
              <a:t>Vi ser barn som kompetenta, sociala, nyfikna, kunskapssökande och aktiva i sitt eget lärande. Varje barn bär med sig förmågor och en medfödd vilja att utforska och förstå sin omvärld. </a:t>
            </a:r>
          </a:p>
          <a:p>
            <a:pPr>
              <a:lnSpc>
                <a:spcPct val="115000"/>
              </a:lnSpc>
              <a:spcAft>
                <a:spcPts val="800"/>
              </a:spcAft>
            </a:pPr>
            <a:r>
              <a:rPr lang="sv-SE" sz="1200" dirty="0">
                <a:effectLst/>
                <a:ea typeface="Calibri" panose="020F0502020204030204" pitchFamily="34" charset="0"/>
                <a:cs typeface="Calibri" panose="020F0502020204030204" pitchFamily="34" charset="0"/>
              </a:rPr>
              <a:t>Vårt förhållningssätt är medforskande, medupptäckande, lyssnande, respektfullt och reflekterande.</a:t>
            </a:r>
          </a:p>
          <a:p>
            <a:pPr>
              <a:lnSpc>
                <a:spcPct val="115000"/>
              </a:lnSpc>
              <a:spcAft>
                <a:spcPts val="800"/>
              </a:spcAft>
            </a:pPr>
            <a:endParaRPr lang="sv-SE" sz="1200" dirty="0">
              <a:effectLst/>
              <a:ea typeface="Calibri" panose="020F0502020204030204" pitchFamily="34" charset="0"/>
              <a:cs typeface="Calibri" panose="020F0502020204030204" pitchFamily="34" charset="0"/>
            </a:endParaRPr>
          </a:p>
          <a:p>
            <a:pPr marL="0" marR="0" indent="0" algn="l">
              <a:lnSpc>
                <a:spcPct val="119000"/>
              </a:lnSpc>
              <a:spcBef>
                <a:spcPts val="0"/>
              </a:spcBef>
              <a:spcAft>
                <a:spcPts val="600"/>
              </a:spcAft>
            </a:pPr>
            <a:r>
              <a:rPr lang="sv-SE" sz="1200" kern="1400" dirty="0">
                <a:ln>
                  <a:noFill/>
                </a:ln>
                <a:solidFill>
                  <a:srgbClr val="000000"/>
                </a:solidFill>
                <a:effectLst/>
              </a:rPr>
              <a:t>Verksamhet: 1-5 år</a:t>
            </a:r>
          </a:p>
          <a:p>
            <a:pPr>
              <a:lnSpc>
                <a:spcPct val="119000"/>
              </a:lnSpc>
              <a:spcAft>
                <a:spcPts val="600"/>
              </a:spcAft>
            </a:pPr>
            <a:r>
              <a:rPr lang="sv-SE" sz="1200" kern="1400" dirty="0">
                <a:ln>
                  <a:noFill/>
                </a:ln>
                <a:solidFill>
                  <a:srgbClr val="000000"/>
                </a:solidFill>
                <a:effectLst/>
              </a:rPr>
              <a:t>Öppettider: 06:30 – 18:00</a:t>
            </a:r>
          </a:p>
          <a:p>
            <a:pPr>
              <a:lnSpc>
                <a:spcPct val="119000"/>
              </a:lnSpc>
              <a:spcAft>
                <a:spcPts val="600"/>
              </a:spcAft>
            </a:pPr>
            <a:r>
              <a:rPr lang="sv-SE" sz="1200" kern="1400" dirty="0">
                <a:ln>
                  <a:noFill/>
                </a:ln>
                <a:solidFill>
                  <a:srgbClr val="000000"/>
                </a:solidFill>
                <a:effectLst/>
              </a:rPr>
              <a:t>Driftsform: Kommunal</a:t>
            </a:r>
          </a:p>
          <a:p>
            <a:pPr>
              <a:lnSpc>
                <a:spcPct val="119000"/>
              </a:lnSpc>
              <a:spcAft>
                <a:spcPts val="600"/>
              </a:spcAft>
            </a:pPr>
            <a:endParaRPr lang="sv-SE" sz="1200" kern="1400" dirty="0">
              <a:ln>
                <a:noFill/>
              </a:ln>
              <a:solidFill>
                <a:srgbClr val="000000"/>
              </a:solidFill>
              <a:effectLst/>
            </a:endParaRPr>
          </a:p>
          <a:p>
            <a:pPr marL="0" marR="0" indent="0" algn="l">
              <a:lnSpc>
                <a:spcPct val="119000"/>
              </a:lnSpc>
              <a:spcBef>
                <a:spcPts val="0"/>
              </a:spcBef>
              <a:spcAft>
                <a:spcPts val="600"/>
              </a:spcAft>
            </a:pPr>
            <a:r>
              <a:rPr lang="sv-SE" sz="1400" kern="1400" dirty="0">
                <a:ln>
                  <a:noFill/>
                </a:ln>
                <a:solidFill>
                  <a:srgbClr val="000000"/>
                </a:solidFill>
                <a:effectLst/>
                <a:latin typeface="+mj-lt"/>
              </a:rPr>
              <a:t>STYRDOKUMENT</a:t>
            </a:r>
          </a:p>
          <a:p>
            <a:pPr marL="171450" marR="0" indent="-171450" algn="l">
              <a:lnSpc>
                <a:spcPct val="119000"/>
              </a:lnSpc>
              <a:spcBef>
                <a:spcPts val="0"/>
              </a:spcBef>
              <a:spcAft>
                <a:spcPts val="600"/>
              </a:spcAft>
              <a:buFont typeface="Arial" panose="020B0604020202020204" pitchFamily="34" charset="0"/>
              <a:buChar char="•"/>
            </a:pPr>
            <a:r>
              <a:rPr lang="sv-SE" sz="1200" kern="1400" dirty="0">
                <a:solidFill>
                  <a:srgbClr val="000000"/>
                </a:solidFill>
              </a:rPr>
              <a:t>Skollagen</a:t>
            </a:r>
            <a:endParaRPr lang="sv-SE" sz="1200" kern="1400" dirty="0">
              <a:ln>
                <a:noFill/>
              </a:ln>
              <a:solidFill>
                <a:srgbClr val="000000"/>
              </a:solidFill>
              <a:effectLst/>
            </a:endParaRPr>
          </a:p>
          <a:p>
            <a:pPr marL="171450" marR="0" indent="-171450" algn="l">
              <a:lnSpc>
                <a:spcPct val="119000"/>
              </a:lnSpc>
              <a:spcBef>
                <a:spcPts val="0"/>
              </a:spcBef>
              <a:spcAft>
                <a:spcPts val="600"/>
              </a:spcAft>
              <a:buFont typeface="Arial" panose="020B0604020202020204" pitchFamily="34" charset="0"/>
              <a:buChar char="•"/>
            </a:pPr>
            <a:r>
              <a:rPr lang="sv-SE" sz="1200" kern="1400" dirty="0">
                <a:ln>
                  <a:noFill/>
                </a:ln>
                <a:solidFill>
                  <a:srgbClr val="000000"/>
                </a:solidFill>
                <a:effectLst/>
              </a:rPr>
              <a:t>Läroplan (Lpfö18) för förskolan </a:t>
            </a:r>
          </a:p>
          <a:p>
            <a:pPr marL="171450" marR="0" indent="-171450" algn="l">
              <a:lnSpc>
                <a:spcPct val="119000"/>
              </a:lnSpc>
              <a:spcBef>
                <a:spcPts val="0"/>
              </a:spcBef>
              <a:spcAft>
                <a:spcPts val="600"/>
              </a:spcAft>
              <a:buFont typeface="Arial" panose="020B0604020202020204" pitchFamily="34" charset="0"/>
              <a:buChar char="•"/>
            </a:pPr>
            <a:r>
              <a:rPr lang="sv-SE" sz="1200" kern="1400" dirty="0">
                <a:ln>
                  <a:noFill/>
                </a:ln>
                <a:solidFill>
                  <a:srgbClr val="000000"/>
                </a:solidFill>
                <a:effectLst/>
              </a:rPr>
              <a:t>Utbildningspolitiska strategi för Nacka kommun</a:t>
            </a:r>
          </a:p>
          <a:p>
            <a:pPr marL="171450" marR="0" indent="-171450" algn="l">
              <a:lnSpc>
                <a:spcPct val="119000"/>
              </a:lnSpc>
              <a:spcBef>
                <a:spcPts val="0"/>
              </a:spcBef>
              <a:spcAft>
                <a:spcPts val="600"/>
              </a:spcAft>
              <a:buFont typeface="Arial" panose="020B0604020202020204" pitchFamily="34" charset="0"/>
              <a:buChar char="•"/>
            </a:pPr>
            <a:r>
              <a:rPr lang="sv-SE" sz="1200" kern="1400" dirty="0">
                <a:ln>
                  <a:noFill/>
                </a:ln>
                <a:solidFill>
                  <a:srgbClr val="000000"/>
                </a:solidFill>
                <a:effectLst/>
              </a:rPr>
              <a:t>Förenta Nationernas Barnkonvention</a:t>
            </a:r>
          </a:p>
          <a:p>
            <a:pPr>
              <a:lnSpc>
                <a:spcPct val="119000"/>
              </a:lnSpc>
              <a:spcAft>
                <a:spcPts val="600"/>
              </a:spcAft>
            </a:pPr>
            <a:endParaRPr lang="sv-SE" sz="1200" kern="1400" dirty="0">
              <a:ln>
                <a:noFill/>
              </a:ln>
              <a:solidFill>
                <a:srgbClr val="000000"/>
              </a:solidFill>
              <a:effectLst/>
            </a:endParaRPr>
          </a:p>
          <a:p>
            <a:pPr>
              <a:lnSpc>
                <a:spcPct val="119000"/>
              </a:lnSpc>
              <a:spcAft>
                <a:spcPts val="600"/>
              </a:spcAft>
            </a:pPr>
            <a:r>
              <a:rPr lang="sv-SE" sz="1200" kern="1400" dirty="0">
                <a:ln>
                  <a:noFill/>
                </a:ln>
                <a:solidFill>
                  <a:srgbClr val="000000"/>
                </a:solidFill>
                <a:effectLst/>
              </a:rPr>
              <a:t>Förskolan har stängt 4 dagar/år för studiedagar samt stänger kl. 16:00 en dag per månad för arbetsplatsträffar. </a:t>
            </a:r>
            <a:r>
              <a:rPr lang="sv-SE" sz="1200" b="0" i="0" dirty="0">
                <a:solidFill>
                  <a:srgbClr val="000000"/>
                </a:solidFill>
                <a:effectLst/>
                <a:latin typeface="AvenirNextLTW01-Regular"/>
              </a:rPr>
              <a:t>Under dessa dagar kommer vi erbjuda ett alternativ för de barn som har behov av omsorg. Förskola erbjuds även under lov och under sommaren finns ett sommaröppet alternativ. Vi erbjuder dock inte förskola i samband med större helger. Förskolan kommer begära in uppgifter om barnens omsorgsbehov inför lov och dagar med ändrat öppethållande.</a:t>
            </a:r>
            <a:endParaRPr lang="sv-SE" sz="1200" b="0" i="0" kern="1400" dirty="0">
              <a:solidFill>
                <a:srgbClr val="000000"/>
              </a:solidFill>
              <a:latin typeface="AvenirNextLTW01-Regular"/>
            </a:endParaRPr>
          </a:p>
          <a:p>
            <a:pPr>
              <a:lnSpc>
                <a:spcPct val="119000"/>
              </a:lnSpc>
              <a:spcAft>
                <a:spcPts val="600"/>
              </a:spcAft>
            </a:pPr>
            <a:endParaRPr lang="sv-SE" sz="1200" kern="1400" dirty="0">
              <a:solidFill>
                <a:srgbClr val="000000"/>
              </a:solidFill>
            </a:endParaRPr>
          </a:p>
          <a:p>
            <a:pPr>
              <a:lnSpc>
                <a:spcPct val="119000"/>
              </a:lnSpc>
              <a:spcAft>
                <a:spcPts val="600"/>
              </a:spcAft>
            </a:pPr>
            <a:r>
              <a:rPr lang="sv-SE" sz="1600" kern="1400" dirty="0">
                <a:ln>
                  <a:noFill/>
                </a:ln>
                <a:solidFill>
                  <a:srgbClr val="000000"/>
                </a:solidFill>
                <a:effectLst/>
              </a:rPr>
              <a:t>INFOMENTOR</a:t>
            </a:r>
          </a:p>
          <a:p>
            <a:pPr marL="171450" indent="-171450">
              <a:lnSpc>
                <a:spcPct val="119000"/>
              </a:lnSpc>
              <a:spcAft>
                <a:spcPts val="600"/>
              </a:spcAft>
              <a:buFont typeface="Arial" panose="020B0604020202020204" pitchFamily="34" charset="0"/>
              <a:buChar char="•"/>
            </a:pPr>
            <a:r>
              <a:rPr lang="sv-SE" sz="1200" kern="1400" dirty="0">
                <a:ln>
                  <a:noFill/>
                </a:ln>
                <a:solidFill>
                  <a:srgbClr val="000000"/>
                </a:solidFill>
                <a:effectLst/>
              </a:rPr>
              <a:t>Infomentor är vår plattform där ni kan ta del av vår undervisning i förskolan och annan viktig information, så som när förskolan stänger tidigare.</a:t>
            </a:r>
          </a:p>
          <a:p>
            <a:pPr marL="171450" indent="-171450">
              <a:lnSpc>
                <a:spcPct val="119000"/>
              </a:lnSpc>
              <a:spcAft>
                <a:spcPts val="600"/>
              </a:spcAft>
              <a:buFont typeface="Arial" panose="020B0604020202020204" pitchFamily="34" charset="0"/>
              <a:buChar char="•"/>
            </a:pPr>
            <a:r>
              <a:rPr lang="sv-SE" sz="1200" kern="1400" dirty="0">
                <a:solidFill>
                  <a:srgbClr val="000000"/>
                </a:solidFill>
              </a:rPr>
              <a:t>Vid </a:t>
            </a:r>
            <a:r>
              <a:rPr lang="sv-SE" sz="1200" kern="1400" dirty="0">
                <a:ln>
                  <a:noFill/>
                </a:ln>
                <a:solidFill>
                  <a:srgbClr val="000000"/>
                </a:solidFill>
                <a:effectLst/>
              </a:rPr>
              <a:t>sjukdom och ledighet ska detta meddelas via Infomentor senast kl. 09:00. </a:t>
            </a:r>
          </a:p>
          <a:p>
            <a:pPr marL="0" marR="0" indent="0" algn="l">
              <a:lnSpc>
                <a:spcPct val="119000"/>
              </a:lnSpc>
              <a:spcBef>
                <a:spcPts val="0"/>
              </a:spcBef>
              <a:spcAft>
                <a:spcPts val="600"/>
              </a:spcAft>
            </a:pPr>
            <a:endParaRPr lang="sv-SE" sz="1200" kern="1400" dirty="0">
              <a:ln>
                <a:noFill/>
              </a:ln>
              <a:solidFill>
                <a:srgbClr val="000000"/>
              </a:solidFill>
              <a:effectLst/>
            </a:endParaRPr>
          </a:p>
        </p:txBody>
      </p:sp>
      <p:sp>
        <p:nvSpPr>
          <p:cNvPr id="6" name="Platshållare för bildnummer 5">
            <a:extLst>
              <a:ext uri="{FF2B5EF4-FFF2-40B4-BE49-F238E27FC236}">
                <a16:creationId xmlns:a16="http://schemas.microsoft.com/office/drawing/2014/main" id="{F5A5446E-4AC2-46E3-9669-9CF7652424E0}"/>
              </a:ext>
            </a:extLst>
          </p:cNvPr>
          <p:cNvSpPr>
            <a:spLocks noGrp="1"/>
          </p:cNvSpPr>
          <p:nvPr>
            <p:ph type="sldNum" sz="quarter" idx="12"/>
          </p:nvPr>
        </p:nvSpPr>
        <p:spPr/>
        <p:txBody>
          <a:bodyPr/>
          <a:lstStyle/>
          <a:p>
            <a:fld id="{00B3D5D5-55A1-42D0-8333-1C8A707DE905}" type="slidenum">
              <a:rPr lang="sv-SE" smtClean="0"/>
              <a:t>3</a:t>
            </a:fld>
            <a:endParaRPr lang="sv-SE"/>
          </a:p>
        </p:txBody>
      </p:sp>
    </p:spTree>
    <p:extLst>
      <p:ext uri="{BB962C8B-B14F-4D97-AF65-F5344CB8AC3E}">
        <p14:creationId xmlns:p14="http://schemas.microsoft.com/office/powerpoint/2010/main" val="244043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2D1F33-895A-4F29-B506-B5A9B105E884}"/>
              </a:ext>
            </a:extLst>
          </p:cNvPr>
          <p:cNvSpPr/>
          <p:nvPr/>
        </p:nvSpPr>
        <p:spPr>
          <a:xfrm>
            <a:off x="304798" y="583863"/>
            <a:ext cx="6248400" cy="692727"/>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23BB6DEA-8C2E-4287-9580-8B99F3A7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3469"/>
            <a:ext cx="2369127" cy="294458"/>
          </a:xfrm>
          <a:prstGeom prst="rect">
            <a:avLst/>
          </a:prstGeom>
        </p:spPr>
      </p:pic>
      <p:sp>
        <p:nvSpPr>
          <p:cNvPr id="17" name="Rektangel 16">
            <a:extLst>
              <a:ext uri="{FF2B5EF4-FFF2-40B4-BE49-F238E27FC236}">
                <a16:creationId xmlns:a16="http://schemas.microsoft.com/office/drawing/2014/main" id="{D9F1857B-091D-4F0E-B5B0-AE16049C2C90}"/>
              </a:ext>
            </a:extLst>
          </p:cNvPr>
          <p:cNvSpPr/>
          <p:nvPr/>
        </p:nvSpPr>
        <p:spPr>
          <a:xfrm>
            <a:off x="304798" y="583863"/>
            <a:ext cx="6248400" cy="89916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B59E396-B0BE-42A0-9B28-EDA030EFE144}"/>
              </a:ext>
            </a:extLst>
          </p:cNvPr>
          <p:cNvSpPr>
            <a:spLocks noGrp="1"/>
          </p:cNvSpPr>
          <p:nvPr>
            <p:ph type="title"/>
          </p:nvPr>
        </p:nvSpPr>
        <p:spPr>
          <a:xfrm>
            <a:off x="471488" y="319753"/>
            <a:ext cx="5915025" cy="1220946"/>
          </a:xfrm>
        </p:spPr>
        <p:txBody>
          <a:bodyPr>
            <a:normAutofit/>
          </a:bodyPr>
          <a:lstStyle/>
          <a:p>
            <a:r>
              <a:rPr lang="sv-SE" sz="2800"/>
              <a:t>Kläder som är bra att ha på förskolan</a:t>
            </a:r>
            <a:endParaRPr lang="sv-SE" sz="2800" dirty="0"/>
          </a:p>
        </p:txBody>
      </p:sp>
      <p:sp>
        <p:nvSpPr>
          <p:cNvPr id="6" name="Platshållare för bildnummer 5">
            <a:extLst>
              <a:ext uri="{FF2B5EF4-FFF2-40B4-BE49-F238E27FC236}">
                <a16:creationId xmlns:a16="http://schemas.microsoft.com/office/drawing/2014/main" id="{F5A5446E-4AC2-46E3-9669-9CF7652424E0}"/>
              </a:ext>
            </a:extLst>
          </p:cNvPr>
          <p:cNvSpPr>
            <a:spLocks noGrp="1"/>
          </p:cNvSpPr>
          <p:nvPr>
            <p:ph type="sldNum" sz="quarter" idx="12"/>
          </p:nvPr>
        </p:nvSpPr>
        <p:spPr/>
        <p:txBody>
          <a:bodyPr/>
          <a:lstStyle/>
          <a:p>
            <a:fld id="{00B3D5D5-55A1-42D0-8333-1C8A707DE905}" type="slidenum">
              <a:rPr lang="sv-SE" smtClean="0"/>
              <a:t>4</a:t>
            </a:fld>
            <a:endParaRPr lang="sv-SE"/>
          </a:p>
        </p:txBody>
      </p:sp>
      <p:sp>
        <p:nvSpPr>
          <p:cNvPr id="11" name="textruta 10">
            <a:extLst>
              <a:ext uri="{FF2B5EF4-FFF2-40B4-BE49-F238E27FC236}">
                <a16:creationId xmlns:a16="http://schemas.microsoft.com/office/drawing/2014/main" id="{E261E49D-BDF2-5512-7F1B-516B785E17C5}"/>
              </a:ext>
            </a:extLst>
          </p:cNvPr>
          <p:cNvSpPr txBox="1"/>
          <p:nvPr/>
        </p:nvSpPr>
        <p:spPr>
          <a:xfrm>
            <a:off x="388140" y="7716697"/>
            <a:ext cx="6081715" cy="1646605"/>
          </a:xfrm>
          <a:prstGeom prst="rect">
            <a:avLst/>
          </a:prstGeom>
          <a:noFill/>
        </p:spPr>
        <p:txBody>
          <a:bodyPr wrap="square" rtlCol="0">
            <a:spAutoFit/>
          </a:bodyPr>
          <a:lstStyle/>
          <a:p>
            <a:r>
              <a:rPr lang="sv-SE" sz="1200" b="1" i="0" u="none" strike="noStrike">
                <a:solidFill>
                  <a:srgbClr val="5B8200"/>
                </a:solidFill>
                <a:effectLst/>
                <a:latin typeface="+mj-lt"/>
              </a:rPr>
              <a:t>MÄRK BARNES KLÄDER OCH SKOR MED NAMN! </a:t>
            </a:r>
          </a:p>
          <a:p>
            <a:r>
              <a:rPr lang="sv-SE" sz="1000" i="0" u="none" strike="noStrike">
                <a:effectLst/>
              </a:rPr>
              <a:t>Ibland hamnar barnens kläder på fel hylla, då är det bra om barnens kläder är märkta med barnets namn så att sakerna hittar tillbaka till rätt ägare igen. </a:t>
            </a:r>
          </a:p>
          <a:p>
            <a:endParaRPr lang="sv-SE" sz="800" b="1">
              <a:solidFill>
                <a:srgbClr val="5B8200"/>
              </a:solidFill>
              <a:latin typeface="CircularStd"/>
            </a:endParaRPr>
          </a:p>
          <a:p>
            <a:r>
              <a:rPr lang="sv-SE" sz="1200" b="1" i="0" u="none" strike="noStrike">
                <a:solidFill>
                  <a:srgbClr val="5B8200"/>
                </a:solidFill>
                <a:effectLst/>
                <a:latin typeface="+mj-lt"/>
              </a:rPr>
              <a:t>TIPS!</a:t>
            </a:r>
          </a:p>
          <a:p>
            <a:r>
              <a:rPr lang="sv-SE" sz="1000" b="0" i="0" u="none" strike="noStrike">
                <a:solidFill>
                  <a:srgbClr val="212529"/>
                </a:solidFill>
                <a:effectLst/>
              </a:rPr>
              <a:t>Det finns många bra ställen att handla barnens saker på,  det går lika bra med second hand som nyinköpt. Det viktiga är att </a:t>
            </a:r>
            <a:r>
              <a:rPr lang="sv-SE" sz="1000">
                <a:solidFill>
                  <a:srgbClr val="212529"/>
                </a:solidFill>
              </a:rPr>
              <a:t>b</a:t>
            </a:r>
            <a:r>
              <a:rPr lang="sv-SE" sz="1000" b="0" i="0" u="none" strike="noStrike">
                <a:solidFill>
                  <a:srgbClr val="212529"/>
                </a:solidFill>
                <a:effectLst/>
              </a:rPr>
              <a:t>arnen har kläder efter väder och ombyten så att de alltid är varma och torra under sina dagar på förskolan.</a:t>
            </a:r>
          </a:p>
          <a:p>
            <a:pPr algn="l"/>
            <a:endParaRPr lang="sv-SE"/>
          </a:p>
        </p:txBody>
      </p:sp>
      <p:sp>
        <p:nvSpPr>
          <p:cNvPr id="12" name="textruta 11">
            <a:extLst>
              <a:ext uri="{FF2B5EF4-FFF2-40B4-BE49-F238E27FC236}">
                <a16:creationId xmlns:a16="http://schemas.microsoft.com/office/drawing/2014/main" id="{7B0633B9-98A2-6D5D-FE39-444B1732A361}"/>
              </a:ext>
            </a:extLst>
          </p:cNvPr>
          <p:cNvSpPr txBox="1"/>
          <p:nvPr/>
        </p:nvSpPr>
        <p:spPr>
          <a:xfrm>
            <a:off x="388140" y="1572674"/>
            <a:ext cx="5915025" cy="923330"/>
          </a:xfrm>
          <a:prstGeom prst="rect">
            <a:avLst/>
          </a:prstGeom>
          <a:noFill/>
        </p:spPr>
        <p:txBody>
          <a:bodyPr wrap="square" rtlCol="0">
            <a:spAutoFit/>
          </a:bodyPr>
          <a:lstStyle/>
          <a:p>
            <a:r>
              <a:rPr lang="sv-SE" sz="1200">
                <a:solidFill>
                  <a:srgbClr val="000000"/>
                </a:solidFill>
                <a:ea typeface="Calibri" panose="020F0502020204030204" pitchFamily="34" charset="0"/>
                <a:cs typeface="Calibri" panose="020F0502020204030204" pitchFamily="34" charset="0"/>
              </a:rPr>
              <a:t>Något som många undrar över inför förskolestarten är vad barnen behöver ha för kläder på förskolan. Vi vistas utomhus varje dag och därför är det viktigt att barnen har kläder utifrån väder och årstid. Nedan listas exempel på vilka kläder barnen kan behöva på förskolan;</a:t>
            </a:r>
          </a:p>
          <a:p>
            <a:pPr algn="l"/>
            <a:endParaRPr lang="sv-SE"/>
          </a:p>
        </p:txBody>
      </p:sp>
      <p:sp>
        <p:nvSpPr>
          <p:cNvPr id="18" name="textruta 17">
            <a:extLst>
              <a:ext uri="{FF2B5EF4-FFF2-40B4-BE49-F238E27FC236}">
                <a16:creationId xmlns:a16="http://schemas.microsoft.com/office/drawing/2014/main" id="{7EF6C143-F279-AC54-E76C-6815945A2555}"/>
              </a:ext>
            </a:extLst>
          </p:cNvPr>
          <p:cNvSpPr txBox="1"/>
          <p:nvPr/>
        </p:nvSpPr>
        <p:spPr>
          <a:xfrm>
            <a:off x="518851" y="2763241"/>
            <a:ext cx="2718712" cy="1853521"/>
          </a:xfrm>
          <a:prstGeom prst="rect">
            <a:avLst/>
          </a:prstGeom>
          <a:solidFill>
            <a:schemeClr val="accent6">
              <a:lumMod val="20000"/>
              <a:lumOff val="80000"/>
            </a:schemeClr>
          </a:solidFill>
        </p:spPr>
        <p:txBody>
          <a:bodyPr wrap="square" rtlCol="0">
            <a:spAutoFit/>
          </a:bodyPr>
          <a:lstStyle/>
          <a:p>
            <a:pPr marL="0" indent="0">
              <a:lnSpc>
                <a:spcPct val="115000"/>
              </a:lnSpc>
              <a:spcAft>
                <a:spcPts val="800"/>
              </a:spcAft>
              <a:buNone/>
            </a:pPr>
            <a:r>
              <a:rPr lang="sv-SE" sz="1400">
                <a:solidFill>
                  <a:srgbClr val="000000"/>
                </a:solidFill>
                <a:latin typeface="+mj-lt"/>
                <a:ea typeface="Calibri" panose="020F0502020204030204" pitchFamily="34" charset="0"/>
                <a:cs typeface="Calibri" panose="020F0502020204030204" pitchFamily="34" charset="0"/>
              </a:rPr>
              <a:t>PÅ HYLLAN</a:t>
            </a:r>
          </a:p>
          <a:p>
            <a:pPr marL="0" indent="0">
              <a:lnSpc>
                <a:spcPct val="115000"/>
              </a:lnSpc>
              <a:spcAft>
                <a:spcPts val="800"/>
              </a:spcAft>
              <a:buNone/>
            </a:pPr>
            <a:r>
              <a:rPr lang="sv-SE" sz="1200">
                <a:solidFill>
                  <a:srgbClr val="000000"/>
                </a:solidFill>
                <a:ea typeface="Calibri" panose="020F0502020204030204" pitchFamily="34" charset="0"/>
                <a:cs typeface="Calibri" panose="020F0502020204030204" pitchFamily="34" charset="0"/>
              </a:rPr>
              <a:t>Oavsett årstid kan följande vara bra att ha på hyllan;</a:t>
            </a:r>
          </a:p>
          <a:p>
            <a:pPr marL="0" indent="0">
              <a:lnSpc>
                <a:spcPct val="115000"/>
              </a:lnSpc>
              <a:spcAft>
                <a:spcPts val="800"/>
              </a:spcAft>
              <a:buNone/>
            </a:pPr>
            <a:endParaRPr lang="sv-SE" sz="100">
              <a:solidFill>
                <a:srgbClr val="000000"/>
              </a:solidFill>
              <a:ea typeface="Calibri" panose="020F0502020204030204" pitchFamily="34" charset="0"/>
              <a:cs typeface="Calibri" panose="020F0502020204030204" pitchFamily="34" charset="0"/>
            </a:endParaRPr>
          </a:p>
          <a:p>
            <a:pPr marL="228600" indent="-22860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Regnkläder (galon) och gummistövlar</a:t>
            </a:r>
          </a:p>
          <a:p>
            <a:pPr marL="228600" indent="-22860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Extrakläder </a:t>
            </a:r>
            <a:endParaRPr lang="sv-SE" sz="800"/>
          </a:p>
        </p:txBody>
      </p:sp>
      <p:sp>
        <p:nvSpPr>
          <p:cNvPr id="19" name="textruta 18">
            <a:extLst>
              <a:ext uri="{FF2B5EF4-FFF2-40B4-BE49-F238E27FC236}">
                <a16:creationId xmlns:a16="http://schemas.microsoft.com/office/drawing/2014/main" id="{32DFB566-9CED-D8D1-FB56-31AB7299B30F}"/>
              </a:ext>
            </a:extLst>
          </p:cNvPr>
          <p:cNvSpPr txBox="1"/>
          <p:nvPr/>
        </p:nvSpPr>
        <p:spPr>
          <a:xfrm>
            <a:off x="471488" y="5005655"/>
            <a:ext cx="2766075" cy="2217402"/>
          </a:xfrm>
          <a:prstGeom prst="rect">
            <a:avLst/>
          </a:prstGeom>
          <a:solidFill>
            <a:schemeClr val="accent6">
              <a:lumMod val="20000"/>
              <a:lumOff val="80000"/>
            </a:schemeClr>
          </a:solidFill>
        </p:spPr>
        <p:txBody>
          <a:bodyPr wrap="square" rtlCol="0">
            <a:spAutoFit/>
          </a:bodyPr>
          <a:lstStyle/>
          <a:p>
            <a:pPr marL="0" indent="0">
              <a:lnSpc>
                <a:spcPct val="115000"/>
              </a:lnSpc>
              <a:spcAft>
                <a:spcPts val="800"/>
              </a:spcAft>
              <a:buNone/>
            </a:pPr>
            <a:r>
              <a:rPr lang="sv-SE" sz="1400">
                <a:solidFill>
                  <a:srgbClr val="000000"/>
                </a:solidFill>
                <a:latin typeface="+mj-lt"/>
                <a:ea typeface="Calibri" panose="020F0502020204030204" pitchFamily="34" charset="0"/>
                <a:cs typeface="Calibri" panose="020F0502020204030204" pitchFamily="34" charset="0"/>
              </a:rPr>
              <a:t>VÅR/HÖST</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Skaljacka och skalbyxor</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Fleecejacka </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Tunnare vantar</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Tunnare mössa </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Galonvantar</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Stövlar/Sneakers</a:t>
            </a:r>
            <a:endParaRPr lang="sv-SE" sz="1200"/>
          </a:p>
        </p:txBody>
      </p:sp>
      <p:sp>
        <p:nvSpPr>
          <p:cNvPr id="20" name="textruta 19">
            <a:extLst>
              <a:ext uri="{FF2B5EF4-FFF2-40B4-BE49-F238E27FC236}">
                <a16:creationId xmlns:a16="http://schemas.microsoft.com/office/drawing/2014/main" id="{D462546E-BD66-25BD-ABE7-CEA5CFB35705}"/>
              </a:ext>
            </a:extLst>
          </p:cNvPr>
          <p:cNvSpPr txBox="1"/>
          <p:nvPr/>
        </p:nvSpPr>
        <p:spPr>
          <a:xfrm>
            <a:off x="3428999" y="2791711"/>
            <a:ext cx="2877344" cy="1902444"/>
          </a:xfrm>
          <a:prstGeom prst="rect">
            <a:avLst/>
          </a:prstGeom>
          <a:solidFill>
            <a:schemeClr val="accent6">
              <a:lumMod val="20000"/>
              <a:lumOff val="80000"/>
            </a:schemeClr>
          </a:solidFill>
        </p:spPr>
        <p:txBody>
          <a:bodyPr wrap="square" rtlCol="0">
            <a:spAutoFit/>
          </a:bodyPr>
          <a:lstStyle/>
          <a:p>
            <a:pPr marL="0" indent="0">
              <a:lnSpc>
                <a:spcPct val="115000"/>
              </a:lnSpc>
              <a:spcAft>
                <a:spcPts val="800"/>
              </a:spcAft>
              <a:buNone/>
            </a:pPr>
            <a:r>
              <a:rPr lang="sv-SE" sz="1400">
                <a:solidFill>
                  <a:srgbClr val="000000"/>
                </a:solidFill>
                <a:latin typeface="+mj-lt"/>
                <a:ea typeface="Calibri" panose="020F0502020204030204" pitchFamily="34" charset="0"/>
                <a:cs typeface="Calibri" panose="020F0502020204030204" pitchFamily="34" charset="0"/>
              </a:rPr>
              <a:t>VINTER</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Overall eller fodrade byxor och jacka </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Fodrade vinterskor</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Fodrad mössa</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Fodrade vantar </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Fleecejacka </a:t>
            </a:r>
            <a:endParaRPr lang="sv-SE" sz="1200"/>
          </a:p>
        </p:txBody>
      </p:sp>
      <p:sp>
        <p:nvSpPr>
          <p:cNvPr id="21" name="textruta 20">
            <a:extLst>
              <a:ext uri="{FF2B5EF4-FFF2-40B4-BE49-F238E27FC236}">
                <a16:creationId xmlns:a16="http://schemas.microsoft.com/office/drawing/2014/main" id="{8377B99B-D24D-7AB7-BE43-C10B4E74A87F}"/>
              </a:ext>
            </a:extLst>
          </p:cNvPr>
          <p:cNvSpPr txBox="1"/>
          <p:nvPr/>
        </p:nvSpPr>
        <p:spPr>
          <a:xfrm>
            <a:off x="3428999" y="5005655"/>
            <a:ext cx="2877344" cy="2217402"/>
          </a:xfrm>
          <a:prstGeom prst="rect">
            <a:avLst/>
          </a:prstGeom>
          <a:solidFill>
            <a:schemeClr val="accent6">
              <a:lumMod val="20000"/>
              <a:lumOff val="80000"/>
            </a:schemeClr>
          </a:solidFill>
        </p:spPr>
        <p:txBody>
          <a:bodyPr wrap="square" rtlCol="0">
            <a:spAutoFit/>
          </a:bodyPr>
          <a:lstStyle/>
          <a:p>
            <a:pPr marL="0" indent="0">
              <a:lnSpc>
                <a:spcPct val="115000"/>
              </a:lnSpc>
              <a:spcAft>
                <a:spcPts val="800"/>
              </a:spcAft>
              <a:buNone/>
            </a:pPr>
            <a:r>
              <a:rPr lang="sv-SE" sz="1400">
                <a:solidFill>
                  <a:srgbClr val="000000"/>
                </a:solidFill>
                <a:latin typeface="+mj-lt"/>
                <a:ea typeface="Calibri" panose="020F0502020204030204" pitchFamily="34" charset="0"/>
                <a:cs typeface="Calibri" panose="020F0502020204030204" pitchFamily="34" charset="0"/>
              </a:rPr>
              <a:t>SOMMAR</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Keps eller solhatt</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Solkräm</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T-shirt </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Shorts </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Tunnare byxor och tröjor </a:t>
            </a:r>
          </a:p>
          <a:p>
            <a:pPr marL="285750" indent="-285750">
              <a:lnSpc>
                <a:spcPct val="115000"/>
              </a:lnSpc>
              <a:spcAft>
                <a:spcPts val="800"/>
              </a:spcAft>
              <a:buFont typeface="Arial" panose="020B0604020202020204" pitchFamily="34" charset="0"/>
              <a:buChar char="•"/>
            </a:pPr>
            <a:r>
              <a:rPr lang="sv-SE" sz="1200">
                <a:solidFill>
                  <a:srgbClr val="000000"/>
                </a:solidFill>
                <a:ea typeface="Calibri" panose="020F0502020204030204" pitchFamily="34" charset="0"/>
                <a:cs typeface="Calibri" panose="020F0502020204030204" pitchFamily="34" charset="0"/>
              </a:rPr>
              <a:t>Sneakers/Sandaler </a:t>
            </a:r>
            <a:endParaRPr lang="sv-SE" sz="1200"/>
          </a:p>
        </p:txBody>
      </p:sp>
    </p:spTree>
    <p:extLst>
      <p:ext uri="{BB962C8B-B14F-4D97-AF65-F5344CB8AC3E}">
        <p14:creationId xmlns:p14="http://schemas.microsoft.com/office/powerpoint/2010/main" val="338013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2D1F33-895A-4F29-B506-B5A9B105E884}"/>
              </a:ext>
            </a:extLst>
          </p:cNvPr>
          <p:cNvSpPr/>
          <p:nvPr/>
        </p:nvSpPr>
        <p:spPr>
          <a:xfrm>
            <a:off x="304798" y="583863"/>
            <a:ext cx="6248400" cy="692727"/>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23BB6DEA-8C2E-4287-9580-8B99F3A7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3469"/>
            <a:ext cx="2369127" cy="294458"/>
          </a:xfrm>
          <a:prstGeom prst="rect">
            <a:avLst/>
          </a:prstGeom>
        </p:spPr>
      </p:pic>
      <p:sp>
        <p:nvSpPr>
          <p:cNvPr id="17" name="Rektangel 16">
            <a:extLst>
              <a:ext uri="{FF2B5EF4-FFF2-40B4-BE49-F238E27FC236}">
                <a16:creationId xmlns:a16="http://schemas.microsoft.com/office/drawing/2014/main" id="{D9F1857B-091D-4F0E-B5B0-AE16049C2C90}"/>
              </a:ext>
            </a:extLst>
          </p:cNvPr>
          <p:cNvSpPr/>
          <p:nvPr/>
        </p:nvSpPr>
        <p:spPr>
          <a:xfrm>
            <a:off x="304800" y="554182"/>
            <a:ext cx="6248400" cy="89916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B59E396-B0BE-42A0-9B28-EDA030EFE144}"/>
              </a:ext>
            </a:extLst>
          </p:cNvPr>
          <p:cNvSpPr>
            <a:spLocks noGrp="1"/>
          </p:cNvSpPr>
          <p:nvPr>
            <p:ph type="title"/>
          </p:nvPr>
        </p:nvSpPr>
        <p:spPr>
          <a:xfrm>
            <a:off x="471486" y="318727"/>
            <a:ext cx="5915025" cy="1207635"/>
          </a:xfrm>
        </p:spPr>
        <p:txBody>
          <a:bodyPr>
            <a:normAutofit/>
          </a:bodyPr>
          <a:lstStyle/>
          <a:p>
            <a:r>
              <a:rPr lang="sv-SE" sz="2800" dirty="0"/>
              <a:t>Kontaktuppgifter</a:t>
            </a:r>
          </a:p>
        </p:txBody>
      </p:sp>
      <p:sp>
        <p:nvSpPr>
          <p:cNvPr id="3" name="textruta 2">
            <a:extLst>
              <a:ext uri="{FF2B5EF4-FFF2-40B4-BE49-F238E27FC236}">
                <a16:creationId xmlns:a16="http://schemas.microsoft.com/office/drawing/2014/main" id="{AA21C1D1-B0C7-4DCF-8A0C-2D404BC25D87}"/>
              </a:ext>
            </a:extLst>
          </p:cNvPr>
          <p:cNvSpPr txBox="1"/>
          <p:nvPr/>
        </p:nvSpPr>
        <p:spPr>
          <a:xfrm>
            <a:off x="388141" y="1472526"/>
            <a:ext cx="6081713" cy="8480014"/>
          </a:xfrm>
          <a:prstGeom prst="rect">
            <a:avLst/>
          </a:prstGeom>
          <a:noFill/>
        </p:spPr>
        <p:txBody>
          <a:bodyPr wrap="square" rtlCol="0">
            <a:spAutoFit/>
          </a:bodyPr>
          <a:lstStyle/>
          <a:p>
            <a:pPr>
              <a:lnSpc>
                <a:spcPct val="107000"/>
              </a:lnSpc>
              <a:spcAft>
                <a:spcPts val="800"/>
              </a:spcAft>
            </a:pPr>
            <a:r>
              <a:rPr lang="sv-SE" sz="1200" dirty="0">
                <a:ea typeface="Calibri" panose="020F0502020204030204" pitchFamily="34" charset="0"/>
                <a:cs typeface="Times New Roman" panose="02020603050405020304" pitchFamily="18" charset="0"/>
              </a:rPr>
              <a:t>Gläntans</a:t>
            </a:r>
            <a:r>
              <a:rPr lang="sv-SE" sz="1200" dirty="0">
                <a:effectLst/>
                <a:ea typeface="Calibri" panose="020F0502020204030204" pitchFamily="34" charset="0"/>
                <a:cs typeface="Times New Roman" panose="02020603050405020304" pitchFamily="18" charset="0"/>
              </a:rPr>
              <a:t> förskola</a:t>
            </a:r>
          </a:p>
          <a:p>
            <a:pPr>
              <a:lnSpc>
                <a:spcPct val="107000"/>
              </a:lnSpc>
              <a:spcAft>
                <a:spcPts val="800"/>
              </a:spcAft>
            </a:pPr>
            <a:r>
              <a:rPr lang="sv-SE" sz="1200" dirty="0">
                <a:ea typeface="Calibri" panose="020F0502020204030204" pitchFamily="34" charset="0"/>
                <a:cs typeface="Times New Roman" panose="02020603050405020304" pitchFamily="18" charset="0"/>
              </a:rPr>
              <a:t>Fisksätravägen 31</a:t>
            </a:r>
          </a:p>
          <a:p>
            <a:pPr>
              <a:lnSpc>
                <a:spcPct val="107000"/>
              </a:lnSpc>
              <a:spcAft>
                <a:spcPts val="800"/>
              </a:spcAft>
            </a:pPr>
            <a:r>
              <a:rPr lang="sv-SE" sz="1200" dirty="0">
                <a:effectLst/>
                <a:ea typeface="Calibri" panose="020F0502020204030204" pitchFamily="34" charset="0"/>
                <a:cs typeface="Times New Roman" panose="02020603050405020304" pitchFamily="18" charset="0"/>
              </a:rPr>
              <a:t>133 432Saltsjöbaden</a:t>
            </a:r>
          </a:p>
          <a:p>
            <a:pPr>
              <a:lnSpc>
                <a:spcPct val="107000"/>
              </a:lnSpc>
              <a:spcAft>
                <a:spcPts val="800"/>
              </a:spcAft>
            </a:pPr>
            <a:endParaRPr lang="sv-SE" sz="1200" dirty="0">
              <a:ea typeface="Calibri" panose="020F0502020204030204" pitchFamily="34" charset="0"/>
              <a:cs typeface="Times New Roman" panose="02020603050405020304" pitchFamily="18" charset="0"/>
            </a:endParaRPr>
          </a:p>
          <a:p>
            <a:pPr marL="0" marR="0" indent="0" algn="l">
              <a:lnSpc>
                <a:spcPct val="119000"/>
              </a:lnSpc>
              <a:spcBef>
                <a:spcPts val="0"/>
              </a:spcBef>
              <a:spcAft>
                <a:spcPts val="600"/>
              </a:spcAft>
            </a:pPr>
            <a:r>
              <a:rPr lang="sv-SE" sz="1400" kern="1400" dirty="0">
                <a:ln>
                  <a:noFill/>
                </a:ln>
                <a:solidFill>
                  <a:srgbClr val="000000"/>
                </a:solidFill>
                <a:effectLst/>
              </a:rPr>
              <a:t>BITRÄDANDE REKTOR</a:t>
            </a:r>
          </a:p>
          <a:p>
            <a:pPr marL="0" marR="0" indent="0" algn="l">
              <a:lnSpc>
                <a:spcPct val="119000"/>
              </a:lnSpc>
              <a:spcBef>
                <a:spcPts val="0"/>
              </a:spcBef>
              <a:spcAft>
                <a:spcPts val="600"/>
              </a:spcAft>
            </a:pPr>
            <a:r>
              <a:rPr lang="sv-SE" sz="1200" kern="1400" dirty="0">
                <a:ln>
                  <a:noFill/>
                </a:ln>
                <a:solidFill>
                  <a:srgbClr val="000000"/>
                </a:solidFill>
                <a:effectLst/>
              </a:rPr>
              <a:t>Nacka kommun, Fisksätra förskolor</a:t>
            </a:r>
          </a:p>
          <a:p>
            <a:pPr marL="0" marR="0" indent="0" algn="l">
              <a:lnSpc>
                <a:spcPct val="119000"/>
              </a:lnSpc>
              <a:spcBef>
                <a:spcPts val="0"/>
              </a:spcBef>
              <a:spcAft>
                <a:spcPts val="600"/>
              </a:spcAft>
            </a:pPr>
            <a:r>
              <a:rPr lang="sv-SE" sz="1200" kern="1400" dirty="0">
                <a:ln>
                  <a:noFill/>
                </a:ln>
                <a:solidFill>
                  <a:srgbClr val="000000"/>
                </a:solidFill>
                <a:effectLst/>
              </a:rPr>
              <a:t>Förskolechef:</a:t>
            </a:r>
          </a:p>
          <a:p>
            <a:pPr marL="0" marR="0" indent="0" algn="l">
              <a:lnSpc>
                <a:spcPct val="119000"/>
              </a:lnSpc>
              <a:spcBef>
                <a:spcPts val="0"/>
              </a:spcBef>
              <a:spcAft>
                <a:spcPts val="600"/>
              </a:spcAft>
            </a:pPr>
            <a:r>
              <a:rPr lang="sv-SE" sz="1200" kern="1400" dirty="0">
                <a:ln>
                  <a:noFill/>
                </a:ln>
                <a:solidFill>
                  <a:srgbClr val="000000"/>
                </a:solidFill>
                <a:effectLst/>
              </a:rPr>
              <a:t>Liselott </a:t>
            </a:r>
            <a:r>
              <a:rPr lang="sv-SE" sz="1200" kern="1400" dirty="0" err="1">
                <a:ln>
                  <a:noFill/>
                </a:ln>
                <a:solidFill>
                  <a:srgbClr val="000000"/>
                </a:solidFill>
                <a:effectLst/>
              </a:rPr>
              <a:t>Kettu</a:t>
            </a:r>
            <a:endParaRPr lang="sv-SE" sz="1200" kern="1400" dirty="0">
              <a:ln>
                <a:noFill/>
              </a:ln>
              <a:solidFill>
                <a:srgbClr val="000000"/>
              </a:solidFill>
              <a:effectLst/>
            </a:endParaRPr>
          </a:p>
          <a:p>
            <a:pPr marL="0" marR="0" indent="0" algn="l">
              <a:lnSpc>
                <a:spcPct val="119000"/>
              </a:lnSpc>
              <a:spcBef>
                <a:spcPts val="0"/>
              </a:spcBef>
              <a:spcAft>
                <a:spcPts val="600"/>
              </a:spcAft>
            </a:pPr>
            <a:r>
              <a:rPr lang="sv-SE" sz="1200" kern="1400" dirty="0">
                <a:ln>
                  <a:noFill/>
                </a:ln>
                <a:solidFill>
                  <a:srgbClr val="000000"/>
                </a:solidFill>
                <a:effectLst/>
              </a:rPr>
              <a:t>Telefon: 070-431 8217</a:t>
            </a:r>
          </a:p>
          <a:p>
            <a:pPr marL="0" marR="0" indent="0" algn="l">
              <a:lnSpc>
                <a:spcPct val="119000"/>
              </a:lnSpc>
              <a:spcBef>
                <a:spcPts val="0"/>
              </a:spcBef>
              <a:spcAft>
                <a:spcPts val="600"/>
              </a:spcAft>
            </a:pPr>
            <a:r>
              <a:rPr lang="sv-SE" sz="1200" kern="1400" dirty="0">
                <a:ln>
                  <a:noFill/>
                </a:ln>
                <a:solidFill>
                  <a:srgbClr val="000000"/>
                </a:solidFill>
                <a:effectLst/>
              </a:rPr>
              <a:t>Epost: </a:t>
            </a:r>
            <a:r>
              <a:rPr lang="sv-SE" sz="1200" kern="1400" dirty="0" err="1">
                <a:ln>
                  <a:noFill/>
                </a:ln>
                <a:solidFill>
                  <a:srgbClr val="000000"/>
                </a:solidFill>
                <a:effectLst/>
              </a:rPr>
              <a:t>liselott.kettu@r@nacka.se</a:t>
            </a:r>
            <a:r>
              <a:rPr lang="sv-SE" sz="1200" kern="1400" dirty="0">
                <a:ln>
                  <a:noFill/>
                </a:ln>
                <a:solidFill>
                  <a:srgbClr val="000000"/>
                </a:solidFill>
                <a:effectLst/>
              </a:rPr>
              <a:t> </a:t>
            </a:r>
          </a:p>
          <a:p>
            <a:pPr marL="0" marR="0" indent="0" algn="l">
              <a:lnSpc>
                <a:spcPct val="119000"/>
              </a:lnSpc>
              <a:spcBef>
                <a:spcPts val="0"/>
              </a:spcBef>
              <a:spcAft>
                <a:spcPts val="600"/>
              </a:spcAft>
            </a:pPr>
            <a:endParaRPr lang="sv-SE" sz="1200" kern="1400" dirty="0">
              <a:ln>
                <a:noFill/>
              </a:ln>
              <a:solidFill>
                <a:srgbClr val="000000"/>
              </a:solidFill>
              <a:effectLst/>
            </a:endParaRPr>
          </a:p>
          <a:p>
            <a:pPr marL="0" marR="0" indent="0" algn="l">
              <a:lnSpc>
                <a:spcPct val="119000"/>
              </a:lnSpc>
              <a:spcBef>
                <a:spcPts val="0"/>
              </a:spcBef>
              <a:spcAft>
                <a:spcPts val="600"/>
              </a:spcAft>
            </a:pPr>
            <a:r>
              <a:rPr lang="sv-SE" sz="1400" kern="1400" dirty="0">
                <a:ln>
                  <a:noFill/>
                </a:ln>
                <a:solidFill>
                  <a:srgbClr val="000000"/>
                </a:solidFill>
                <a:effectLst/>
              </a:rPr>
              <a:t>KOORDINATOR</a:t>
            </a:r>
          </a:p>
          <a:p>
            <a:pPr marL="0" marR="0" indent="0" algn="l">
              <a:lnSpc>
                <a:spcPct val="119000"/>
              </a:lnSpc>
              <a:spcBef>
                <a:spcPts val="0"/>
              </a:spcBef>
              <a:spcAft>
                <a:spcPts val="600"/>
              </a:spcAft>
            </a:pPr>
            <a:r>
              <a:rPr lang="sv-SE" sz="1200" kern="1400" dirty="0">
                <a:ln>
                  <a:noFill/>
                </a:ln>
                <a:solidFill>
                  <a:srgbClr val="000000"/>
                </a:solidFill>
                <a:effectLst/>
              </a:rPr>
              <a:t>Zsuzsanna Meretei</a:t>
            </a:r>
          </a:p>
          <a:p>
            <a:pPr marL="0" marR="0" indent="0" algn="l">
              <a:lnSpc>
                <a:spcPct val="119000"/>
              </a:lnSpc>
              <a:spcBef>
                <a:spcPts val="0"/>
              </a:spcBef>
              <a:spcAft>
                <a:spcPts val="600"/>
              </a:spcAft>
            </a:pPr>
            <a:r>
              <a:rPr lang="sv-SE" sz="1200" kern="1400" dirty="0">
                <a:ln>
                  <a:noFill/>
                </a:ln>
                <a:solidFill>
                  <a:srgbClr val="000000"/>
                </a:solidFill>
                <a:effectLst/>
              </a:rPr>
              <a:t>Telefon: 070-431 90 45 / 08-718 78 05</a:t>
            </a:r>
          </a:p>
          <a:p>
            <a:pPr marL="0" marR="0" indent="0" algn="l">
              <a:lnSpc>
                <a:spcPct val="119000"/>
              </a:lnSpc>
              <a:spcBef>
                <a:spcPts val="0"/>
              </a:spcBef>
              <a:spcAft>
                <a:spcPts val="600"/>
              </a:spcAft>
            </a:pPr>
            <a:r>
              <a:rPr lang="sv-SE" sz="1200" kern="1400" dirty="0">
                <a:ln>
                  <a:noFill/>
                </a:ln>
                <a:solidFill>
                  <a:srgbClr val="000000"/>
                </a:solidFill>
                <a:effectLst/>
              </a:rPr>
              <a:t>E-post zsuzsanna.meretei@nacka.se </a:t>
            </a:r>
          </a:p>
          <a:p>
            <a:pPr marL="0" marR="0" indent="0" algn="l">
              <a:lnSpc>
                <a:spcPct val="119000"/>
              </a:lnSpc>
              <a:spcBef>
                <a:spcPts val="0"/>
              </a:spcBef>
              <a:spcAft>
                <a:spcPts val="600"/>
              </a:spcAft>
            </a:pPr>
            <a:endParaRPr lang="sv-SE" sz="1200" kern="1400" dirty="0">
              <a:ln>
                <a:noFill/>
              </a:ln>
              <a:solidFill>
                <a:srgbClr val="000000"/>
              </a:solidFill>
              <a:effectLst/>
            </a:endParaRPr>
          </a:p>
          <a:p>
            <a:pPr>
              <a:lnSpc>
                <a:spcPct val="107000"/>
              </a:lnSpc>
              <a:spcAft>
                <a:spcPts val="800"/>
              </a:spcAft>
            </a:pPr>
            <a:r>
              <a:rPr lang="sv-SE" sz="1200" dirty="0">
                <a:effectLst/>
                <a:ea typeface="Calibri" panose="020F0502020204030204" pitchFamily="34" charset="0"/>
                <a:cs typeface="Times New Roman" panose="02020603050405020304" pitchFamily="18" charset="0"/>
              </a:rPr>
              <a:t>Gläntans arbetslag 1 består av två avdelningar med barn mellan 1-3 år.</a:t>
            </a:r>
            <a:br>
              <a:rPr lang="sv-SE" sz="1200" dirty="0">
                <a:effectLst/>
                <a:ea typeface="Calibri" panose="020F0502020204030204" pitchFamily="34" charset="0"/>
                <a:cs typeface="Times New Roman" panose="02020603050405020304" pitchFamily="18" charset="0"/>
              </a:rPr>
            </a:br>
            <a:br>
              <a:rPr lang="sv-SE" sz="1200" dirty="0">
                <a:effectLst/>
                <a:ea typeface="Calibri" panose="020F0502020204030204" pitchFamily="34" charset="0"/>
                <a:cs typeface="Times New Roman" panose="02020603050405020304" pitchFamily="18" charset="0"/>
              </a:rPr>
            </a:br>
            <a:r>
              <a:rPr lang="sv-SE" sz="1200" dirty="0">
                <a:effectLst/>
                <a:ea typeface="Calibri" panose="020F0502020204030204" pitchFamily="34" charset="0"/>
                <a:cs typeface="Times New Roman" panose="02020603050405020304" pitchFamily="18" charset="0"/>
              </a:rPr>
              <a:t>Björken:		08 – 718 98 97</a:t>
            </a:r>
            <a:br>
              <a:rPr lang="sv-SE" sz="1200" dirty="0">
                <a:effectLst/>
                <a:ea typeface="Calibri" panose="020F0502020204030204" pitchFamily="34" charset="0"/>
                <a:cs typeface="Times New Roman" panose="02020603050405020304" pitchFamily="18" charset="0"/>
              </a:rPr>
            </a:br>
            <a:r>
              <a:rPr lang="sv-SE" sz="1200" dirty="0">
                <a:effectLst/>
                <a:ea typeface="Calibri" panose="020F0502020204030204" pitchFamily="34" charset="0"/>
                <a:cs typeface="Times New Roman" panose="02020603050405020304" pitchFamily="18" charset="0"/>
              </a:rPr>
              <a:t>Granen:		08 – 718 83 59</a:t>
            </a:r>
            <a:br>
              <a:rPr lang="sv-SE" sz="1200" dirty="0">
                <a:effectLst/>
                <a:ea typeface="Calibri" panose="020F0502020204030204" pitchFamily="34" charset="0"/>
                <a:cs typeface="Times New Roman" panose="02020603050405020304" pitchFamily="18" charset="0"/>
              </a:rPr>
            </a:br>
            <a:br>
              <a:rPr lang="sv-SE" sz="1200" dirty="0">
                <a:effectLst/>
                <a:ea typeface="Calibri" panose="020F0502020204030204" pitchFamily="34" charset="0"/>
                <a:cs typeface="Times New Roman" panose="02020603050405020304" pitchFamily="18" charset="0"/>
              </a:rPr>
            </a:br>
            <a:r>
              <a:rPr lang="sv-SE" sz="1200" dirty="0">
                <a:effectLst/>
                <a:ea typeface="Calibri" panose="020F0502020204030204" pitchFamily="34" charset="0"/>
                <a:cs typeface="Times New Roman" panose="02020603050405020304" pitchFamily="18" charset="0"/>
              </a:rPr>
              <a:t>Gläntans arbetslag 2 består av tre avdelningar med barn mellan 3-5 år.</a:t>
            </a:r>
            <a:br>
              <a:rPr lang="sv-SE" sz="1200" dirty="0">
                <a:effectLst/>
                <a:ea typeface="Calibri" panose="020F0502020204030204" pitchFamily="34" charset="0"/>
                <a:cs typeface="Times New Roman" panose="02020603050405020304" pitchFamily="18" charset="0"/>
              </a:rPr>
            </a:br>
            <a:br>
              <a:rPr lang="sv-SE" sz="1200" dirty="0">
                <a:effectLst/>
                <a:ea typeface="Calibri" panose="020F0502020204030204" pitchFamily="34" charset="0"/>
                <a:cs typeface="Times New Roman" panose="02020603050405020304" pitchFamily="18" charset="0"/>
              </a:rPr>
            </a:br>
            <a:r>
              <a:rPr lang="sv-SE" sz="1200" dirty="0">
                <a:effectLst/>
                <a:ea typeface="Calibri" panose="020F0502020204030204" pitchFamily="34" charset="0"/>
                <a:cs typeface="Times New Roman" panose="02020603050405020304" pitchFamily="18" charset="0"/>
              </a:rPr>
              <a:t>Eken:		08 – 718 99 46 </a:t>
            </a:r>
            <a:br>
              <a:rPr lang="sv-SE" sz="1200" dirty="0">
                <a:effectLst/>
                <a:ea typeface="Calibri" panose="020F0502020204030204" pitchFamily="34" charset="0"/>
                <a:cs typeface="Times New Roman" panose="02020603050405020304" pitchFamily="18" charset="0"/>
              </a:rPr>
            </a:br>
            <a:r>
              <a:rPr lang="sv-SE" sz="1200" dirty="0">
                <a:effectLst/>
                <a:ea typeface="Calibri" panose="020F0502020204030204" pitchFamily="34" charset="0"/>
                <a:cs typeface="Times New Roman" panose="02020603050405020304" pitchFamily="18" charset="0"/>
              </a:rPr>
              <a:t>Tallen:		08 – 718 99 41</a:t>
            </a:r>
            <a:br>
              <a:rPr lang="sv-SE" sz="1200" dirty="0">
                <a:effectLst/>
                <a:ea typeface="Calibri" panose="020F0502020204030204" pitchFamily="34" charset="0"/>
                <a:cs typeface="Times New Roman" panose="02020603050405020304" pitchFamily="18" charset="0"/>
              </a:rPr>
            </a:br>
            <a:r>
              <a:rPr lang="sv-SE" sz="1200" dirty="0">
                <a:effectLst/>
                <a:ea typeface="Calibri" panose="020F0502020204030204" pitchFamily="34" charset="0"/>
                <a:cs typeface="Times New Roman" panose="02020603050405020304" pitchFamily="18" charset="0"/>
              </a:rPr>
              <a:t>Kastanjen: 	08 – 718 83 58</a:t>
            </a:r>
            <a:br>
              <a:rPr lang="sv-SE" sz="1200" dirty="0">
                <a:effectLst/>
                <a:ea typeface="Calibri" panose="020F0502020204030204" pitchFamily="34" charset="0"/>
                <a:cs typeface="Times New Roman" panose="02020603050405020304" pitchFamily="18" charset="0"/>
              </a:rPr>
            </a:br>
            <a:br>
              <a:rPr lang="sv-SE" sz="1200" dirty="0">
                <a:effectLst/>
                <a:ea typeface="Calibri" panose="020F0502020204030204" pitchFamily="34" charset="0"/>
                <a:cs typeface="Times New Roman" panose="02020603050405020304" pitchFamily="18" charset="0"/>
              </a:rPr>
            </a:br>
            <a:r>
              <a:rPr lang="sv-SE" sz="1200" dirty="0">
                <a:effectLst/>
                <a:ea typeface="Calibri" panose="020F0502020204030204" pitchFamily="34" charset="0"/>
                <a:cs typeface="Times New Roman" panose="02020603050405020304" pitchFamily="18" charset="0"/>
              </a:rPr>
              <a:t>Telefonnummer till köket: 08 – 718 83 57</a:t>
            </a:r>
          </a:p>
          <a:p>
            <a:pPr>
              <a:lnSpc>
                <a:spcPct val="150000"/>
              </a:lnSpc>
              <a:spcAft>
                <a:spcPts val="800"/>
              </a:spcAft>
            </a:pPr>
            <a:br>
              <a:rPr lang="sv-SE" sz="1200" dirty="0">
                <a:effectLst/>
                <a:ea typeface="Calibri" panose="020F0502020204030204" pitchFamily="34" charset="0"/>
                <a:cs typeface="Times New Roman" panose="02020603050405020304" pitchFamily="18" charset="0"/>
              </a:rPr>
            </a:br>
            <a:br>
              <a:rPr lang="sv-SE" sz="1200" dirty="0">
                <a:effectLst/>
                <a:ea typeface="Calibri" panose="020F0502020204030204" pitchFamily="34" charset="0"/>
                <a:cs typeface="Times New Roman" panose="02020603050405020304" pitchFamily="18" charset="0"/>
              </a:rPr>
            </a:br>
            <a:br>
              <a:rPr lang="sv-SE" sz="1200" dirty="0">
                <a:effectLst/>
                <a:ea typeface="Calibri" panose="020F0502020204030204" pitchFamily="34" charset="0"/>
                <a:cs typeface="Times New Roman" panose="02020603050405020304" pitchFamily="18" charset="0"/>
              </a:rPr>
            </a:br>
            <a:endParaRPr lang="sv-SE" sz="1200" kern="1400" dirty="0">
              <a:ln>
                <a:noFill/>
              </a:ln>
              <a:solidFill>
                <a:srgbClr val="000000"/>
              </a:solidFill>
              <a:effectLst/>
            </a:endParaRPr>
          </a:p>
        </p:txBody>
      </p:sp>
      <p:sp>
        <p:nvSpPr>
          <p:cNvPr id="4" name="Platshållare för bildnummer 3">
            <a:extLst>
              <a:ext uri="{FF2B5EF4-FFF2-40B4-BE49-F238E27FC236}">
                <a16:creationId xmlns:a16="http://schemas.microsoft.com/office/drawing/2014/main" id="{A1A918EF-D467-4DB6-B1C4-4B33A4C46DA7}"/>
              </a:ext>
            </a:extLst>
          </p:cNvPr>
          <p:cNvSpPr>
            <a:spLocks noGrp="1"/>
          </p:cNvSpPr>
          <p:nvPr>
            <p:ph type="sldNum" sz="quarter" idx="12"/>
          </p:nvPr>
        </p:nvSpPr>
        <p:spPr/>
        <p:txBody>
          <a:bodyPr/>
          <a:lstStyle/>
          <a:p>
            <a:fld id="{00B3D5D5-55A1-42D0-8333-1C8A707DE905}" type="slidenum">
              <a:rPr lang="sv-SE" smtClean="0"/>
              <a:t>5</a:t>
            </a:fld>
            <a:endParaRPr lang="sv-SE"/>
          </a:p>
        </p:txBody>
      </p:sp>
    </p:spTree>
    <p:extLst>
      <p:ext uri="{BB962C8B-B14F-4D97-AF65-F5344CB8AC3E}">
        <p14:creationId xmlns:p14="http://schemas.microsoft.com/office/powerpoint/2010/main" val="132555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3BB6DEA-8C2E-4287-9580-8B99F3A7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3469"/>
            <a:ext cx="2369127" cy="294458"/>
          </a:xfrm>
          <a:prstGeom prst="rect">
            <a:avLst/>
          </a:prstGeom>
        </p:spPr>
      </p:pic>
      <p:sp>
        <p:nvSpPr>
          <p:cNvPr id="20" name="Rektangel 19">
            <a:extLst>
              <a:ext uri="{FF2B5EF4-FFF2-40B4-BE49-F238E27FC236}">
                <a16:creationId xmlns:a16="http://schemas.microsoft.com/office/drawing/2014/main" id="{196AFAA2-99E4-4A85-8583-C784344B2C06}"/>
              </a:ext>
            </a:extLst>
          </p:cNvPr>
          <p:cNvSpPr/>
          <p:nvPr/>
        </p:nvSpPr>
        <p:spPr>
          <a:xfrm>
            <a:off x="304801" y="5763491"/>
            <a:ext cx="6248400" cy="3782291"/>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D9F1857B-091D-4F0E-B5B0-AE16049C2C90}"/>
              </a:ext>
            </a:extLst>
          </p:cNvPr>
          <p:cNvSpPr/>
          <p:nvPr/>
        </p:nvSpPr>
        <p:spPr>
          <a:xfrm>
            <a:off x="304800" y="554182"/>
            <a:ext cx="6248400" cy="89916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26" name="Picture 2">
            <a:extLst>
              <a:ext uri="{FF2B5EF4-FFF2-40B4-BE49-F238E27FC236}">
                <a16:creationId xmlns:a16="http://schemas.microsoft.com/office/drawing/2014/main" id="{5B9B16E3-A593-4997-AC37-E10846F46765}"/>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10392" y="2216766"/>
            <a:ext cx="5637212" cy="380418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E6CC"/>
                  </a:outerShdw>
                </a:effectLst>
              </a14:hiddenEffects>
            </a:ext>
          </a:extLst>
        </p:spPr>
      </p:pic>
      <p:sp>
        <p:nvSpPr>
          <p:cNvPr id="2" name="Rubrik 1">
            <a:extLst>
              <a:ext uri="{FF2B5EF4-FFF2-40B4-BE49-F238E27FC236}">
                <a16:creationId xmlns:a16="http://schemas.microsoft.com/office/drawing/2014/main" id="{DB59E396-B0BE-42A0-9B28-EDA030EFE144}"/>
              </a:ext>
            </a:extLst>
          </p:cNvPr>
          <p:cNvSpPr>
            <a:spLocks noGrp="1"/>
          </p:cNvSpPr>
          <p:nvPr>
            <p:ph type="title"/>
          </p:nvPr>
        </p:nvSpPr>
        <p:spPr>
          <a:xfrm>
            <a:off x="471486" y="318727"/>
            <a:ext cx="5915025" cy="1207635"/>
          </a:xfrm>
        </p:spPr>
        <p:txBody>
          <a:bodyPr>
            <a:normAutofit/>
          </a:bodyPr>
          <a:lstStyle/>
          <a:p>
            <a:r>
              <a:rPr lang="sv-SE" sz="2800" dirty="0"/>
              <a:t>Riktlinjer gällande sjukdomar i förskolan</a:t>
            </a:r>
          </a:p>
        </p:txBody>
      </p:sp>
      <p:sp>
        <p:nvSpPr>
          <p:cNvPr id="3" name="textruta 2">
            <a:extLst>
              <a:ext uri="{FF2B5EF4-FFF2-40B4-BE49-F238E27FC236}">
                <a16:creationId xmlns:a16="http://schemas.microsoft.com/office/drawing/2014/main" id="{AA21C1D1-B0C7-4DCF-8A0C-2D404BC25D87}"/>
              </a:ext>
            </a:extLst>
          </p:cNvPr>
          <p:cNvSpPr txBox="1"/>
          <p:nvPr/>
        </p:nvSpPr>
        <p:spPr>
          <a:xfrm>
            <a:off x="658883" y="6598629"/>
            <a:ext cx="5637212" cy="2947153"/>
          </a:xfrm>
          <a:prstGeom prst="rect">
            <a:avLst/>
          </a:prstGeom>
          <a:noFill/>
        </p:spPr>
        <p:txBody>
          <a:bodyPr wrap="square" rtlCol="0">
            <a:spAutoFit/>
          </a:bodyPr>
          <a:lstStyle/>
          <a:p>
            <a:pPr marL="0" marR="0" indent="0" algn="l">
              <a:lnSpc>
                <a:spcPct val="119000"/>
              </a:lnSpc>
              <a:spcBef>
                <a:spcPts val="0"/>
              </a:spcBef>
              <a:spcAft>
                <a:spcPts val="600"/>
              </a:spcAft>
            </a:pPr>
            <a:r>
              <a:rPr lang="sv-SE" sz="1200" kern="1400" cap="all" dirty="0">
                <a:ln>
                  <a:noFill/>
                </a:ln>
                <a:solidFill>
                  <a:srgbClr val="000000"/>
                </a:solidFill>
                <a:effectLst/>
              </a:rPr>
              <a:t>Friska barn/Glada barn får vi genom</a:t>
            </a:r>
            <a:endParaRPr lang="sv-SE" sz="1200" kern="1400" dirty="0">
              <a:ln>
                <a:noFill/>
              </a:ln>
              <a:solidFill>
                <a:srgbClr val="008000"/>
              </a:solidFill>
              <a:effectLst/>
            </a:endParaRPr>
          </a:p>
          <a:p>
            <a:pPr marL="0" marR="0" indent="0" algn="l">
              <a:lnSpc>
                <a:spcPct val="119000"/>
              </a:lnSpc>
              <a:spcBef>
                <a:spcPts val="0"/>
              </a:spcBef>
              <a:spcAft>
                <a:spcPts val="600"/>
              </a:spcAft>
            </a:pPr>
            <a:r>
              <a:rPr lang="sv-SE" sz="1200" kern="1400" dirty="0">
                <a:ln>
                  <a:noFill/>
                </a:ln>
                <a:solidFill>
                  <a:srgbClr val="000000"/>
                </a:solidFill>
                <a:effectLst/>
              </a:rPr>
              <a:t>·</a:t>
            </a:r>
            <a:r>
              <a:rPr lang="sv-SE" sz="1200" kern="1400" dirty="0">
                <a:ln>
                  <a:noFill/>
                </a:ln>
                <a:solidFill>
                  <a:srgbClr val="008000"/>
                </a:solidFill>
                <a:effectLst/>
              </a:rPr>
              <a:t> </a:t>
            </a:r>
            <a:r>
              <a:rPr lang="sv-SE" sz="1200" kern="1400" dirty="0">
                <a:ln>
                  <a:noFill/>
                </a:ln>
                <a:solidFill>
                  <a:srgbClr val="000000"/>
                </a:solidFill>
                <a:effectLst/>
              </a:rPr>
              <a:t>Daglig utevistelse</a:t>
            </a:r>
            <a:endParaRPr lang="sv-SE" sz="1200" kern="1400" dirty="0">
              <a:ln>
                <a:noFill/>
              </a:ln>
              <a:solidFill>
                <a:srgbClr val="008000"/>
              </a:solidFill>
              <a:effectLst/>
            </a:endParaRPr>
          </a:p>
          <a:p>
            <a:pPr marL="0" marR="0" indent="0" algn="l">
              <a:lnSpc>
                <a:spcPct val="119000"/>
              </a:lnSpc>
              <a:spcBef>
                <a:spcPts val="0"/>
              </a:spcBef>
              <a:spcAft>
                <a:spcPts val="600"/>
              </a:spcAft>
            </a:pPr>
            <a:r>
              <a:rPr lang="sv-SE" sz="1200" kern="1400" dirty="0">
                <a:ln>
                  <a:noFill/>
                </a:ln>
                <a:solidFill>
                  <a:srgbClr val="000000"/>
                </a:solidFill>
                <a:effectLst/>
              </a:rPr>
              <a:t>·</a:t>
            </a:r>
            <a:r>
              <a:rPr lang="sv-SE" sz="1200" kern="1400" dirty="0">
                <a:ln>
                  <a:noFill/>
                </a:ln>
                <a:solidFill>
                  <a:srgbClr val="008000"/>
                </a:solidFill>
                <a:effectLst/>
              </a:rPr>
              <a:t> </a:t>
            </a:r>
            <a:r>
              <a:rPr lang="sv-SE" sz="1200" kern="1400" dirty="0">
                <a:ln>
                  <a:noFill/>
                </a:ln>
                <a:solidFill>
                  <a:srgbClr val="000000"/>
                </a:solidFill>
                <a:effectLst/>
              </a:rPr>
              <a:t>Näringsrik mat</a:t>
            </a:r>
            <a:endParaRPr lang="sv-SE" sz="1200" kern="1400" dirty="0">
              <a:ln>
                <a:noFill/>
              </a:ln>
              <a:solidFill>
                <a:srgbClr val="008000"/>
              </a:solidFill>
              <a:effectLst/>
            </a:endParaRPr>
          </a:p>
          <a:p>
            <a:pPr marL="0" marR="0" indent="0" algn="l">
              <a:lnSpc>
                <a:spcPct val="119000"/>
              </a:lnSpc>
              <a:spcBef>
                <a:spcPts val="0"/>
              </a:spcBef>
              <a:spcAft>
                <a:spcPts val="600"/>
              </a:spcAft>
            </a:pPr>
            <a:r>
              <a:rPr lang="sv-SE" sz="1200" kern="1400" dirty="0">
                <a:ln>
                  <a:noFill/>
                </a:ln>
                <a:solidFill>
                  <a:srgbClr val="000000"/>
                </a:solidFill>
                <a:effectLst/>
              </a:rPr>
              <a:t>·</a:t>
            </a:r>
            <a:r>
              <a:rPr lang="sv-SE" sz="1200" kern="1400" dirty="0">
                <a:ln>
                  <a:noFill/>
                </a:ln>
                <a:solidFill>
                  <a:srgbClr val="008000"/>
                </a:solidFill>
                <a:effectLst/>
              </a:rPr>
              <a:t> </a:t>
            </a:r>
            <a:r>
              <a:rPr lang="sv-SE" sz="1200" kern="1400" dirty="0">
                <a:ln>
                  <a:noFill/>
                </a:ln>
                <a:solidFill>
                  <a:srgbClr val="000000"/>
                </a:solidFill>
                <a:effectLst/>
              </a:rPr>
              <a:t>God hygien</a:t>
            </a:r>
            <a:endParaRPr lang="sv-SE" sz="1200" kern="1400" dirty="0">
              <a:ln>
                <a:noFill/>
              </a:ln>
              <a:solidFill>
                <a:srgbClr val="008000"/>
              </a:solidFill>
              <a:effectLst/>
            </a:endParaRPr>
          </a:p>
          <a:p>
            <a:pPr marL="0" marR="0" indent="0" algn="l">
              <a:lnSpc>
                <a:spcPct val="119000"/>
              </a:lnSpc>
              <a:spcBef>
                <a:spcPts val="0"/>
              </a:spcBef>
              <a:spcAft>
                <a:spcPts val="600"/>
              </a:spcAft>
            </a:pPr>
            <a:r>
              <a:rPr lang="sv-SE" sz="1200" kern="1400" dirty="0">
                <a:ln>
                  <a:noFill/>
                </a:ln>
                <a:solidFill>
                  <a:srgbClr val="000000"/>
                </a:solidFill>
                <a:effectLst/>
              </a:rPr>
              <a:t>·</a:t>
            </a:r>
            <a:r>
              <a:rPr lang="sv-SE" sz="1200" kern="1400" dirty="0">
                <a:ln>
                  <a:noFill/>
                </a:ln>
                <a:solidFill>
                  <a:srgbClr val="008000"/>
                </a:solidFill>
                <a:effectLst/>
              </a:rPr>
              <a:t> </a:t>
            </a:r>
            <a:r>
              <a:rPr lang="sv-SE" sz="1200" kern="1400" dirty="0">
                <a:ln>
                  <a:noFill/>
                </a:ln>
                <a:solidFill>
                  <a:srgbClr val="000000"/>
                </a:solidFill>
                <a:effectLst/>
              </a:rPr>
              <a:t>Stimulerande upplevelser</a:t>
            </a:r>
            <a:endParaRPr lang="sv-SE" sz="1200" kern="1400" dirty="0">
              <a:ln>
                <a:noFill/>
              </a:ln>
              <a:solidFill>
                <a:srgbClr val="008000"/>
              </a:solidFill>
              <a:effectLst/>
            </a:endParaRPr>
          </a:p>
          <a:p>
            <a:pPr marL="0" marR="0" indent="0" algn="l">
              <a:lnSpc>
                <a:spcPct val="119000"/>
              </a:lnSpc>
              <a:spcBef>
                <a:spcPts val="0"/>
              </a:spcBef>
              <a:spcAft>
                <a:spcPts val="600"/>
              </a:spcAft>
            </a:pPr>
            <a:r>
              <a:rPr lang="sv-SE" sz="1200" kern="1400" dirty="0">
                <a:ln>
                  <a:noFill/>
                </a:ln>
                <a:solidFill>
                  <a:srgbClr val="000000"/>
                </a:solidFill>
                <a:effectLst/>
              </a:rPr>
              <a:t>·</a:t>
            </a:r>
            <a:r>
              <a:rPr lang="sv-SE" sz="1200" kern="1400" dirty="0">
                <a:ln>
                  <a:noFill/>
                </a:ln>
                <a:solidFill>
                  <a:srgbClr val="008000"/>
                </a:solidFill>
                <a:effectLst/>
              </a:rPr>
              <a:t> </a:t>
            </a:r>
            <a:r>
              <a:rPr lang="sv-SE" sz="1200" kern="1400" dirty="0">
                <a:ln>
                  <a:noFill/>
                </a:ln>
                <a:solidFill>
                  <a:srgbClr val="000000"/>
                </a:solidFill>
                <a:effectLst/>
              </a:rPr>
              <a:t>Kunnig personal</a:t>
            </a:r>
            <a:endParaRPr lang="sv-SE" sz="1200" kern="1400" dirty="0">
              <a:ln>
                <a:noFill/>
              </a:ln>
              <a:solidFill>
                <a:srgbClr val="008000"/>
              </a:solidFill>
              <a:effectLst/>
            </a:endParaRPr>
          </a:p>
          <a:p>
            <a:pPr marL="228600" marR="0" indent="-228600" algn="l">
              <a:lnSpc>
                <a:spcPct val="119000"/>
              </a:lnSpc>
              <a:spcBef>
                <a:spcPts val="0"/>
              </a:spcBef>
              <a:spcAft>
                <a:spcPts val="600"/>
              </a:spcAft>
            </a:pPr>
            <a:r>
              <a:rPr lang="sv-SE" sz="1200" kern="1400" dirty="0">
                <a:ln>
                  <a:noFill/>
                </a:ln>
                <a:solidFill>
                  <a:srgbClr val="000000"/>
                </a:solidFill>
                <a:effectLst/>
              </a:rPr>
              <a:t>·</a:t>
            </a:r>
            <a:r>
              <a:rPr lang="sv-SE" sz="1200" kern="1400" dirty="0">
                <a:ln>
                  <a:noFill/>
                </a:ln>
                <a:solidFill>
                  <a:srgbClr val="008000"/>
                </a:solidFill>
                <a:effectLst/>
              </a:rPr>
              <a:t> </a:t>
            </a:r>
            <a:r>
              <a:rPr lang="sv-SE" sz="1200" kern="1400" dirty="0">
                <a:ln>
                  <a:noFill/>
                </a:ln>
                <a:solidFill>
                  <a:srgbClr val="000000"/>
                </a:solidFill>
                <a:effectLst/>
              </a:rPr>
              <a:t>Gott samarbete mellan vårdnadshavare och personal</a:t>
            </a:r>
          </a:p>
          <a:p>
            <a:pPr marL="228600" marR="0" indent="-228600" algn="l">
              <a:lnSpc>
                <a:spcPct val="119000"/>
              </a:lnSpc>
              <a:spcBef>
                <a:spcPts val="0"/>
              </a:spcBef>
              <a:spcAft>
                <a:spcPts val="600"/>
              </a:spcAft>
            </a:pPr>
            <a:r>
              <a:rPr lang="sv-SE" sz="1200" kern="1400" dirty="0">
                <a:ln>
                  <a:noFill/>
                </a:ln>
                <a:solidFill>
                  <a:srgbClr val="000000"/>
                </a:solidFill>
                <a:effectLst/>
              </a:rPr>
              <a:t> </a:t>
            </a:r>
            <a:endParaRPr lang="sv-SE" sz="1200" kern="1400" dirty="0">
              <a:ln>
                <a:noFill/>
              </a:ln>
              <a:solidFill>
                <a:srgbClr val="008000"/>
              </a:solidFill>
              <a:effectLst/>
            </a:endParaRPr>
          </a:p>
          <a:p>
            <a:pPr marL="457200" marR="0" indent="0" algn="ctr">
              <a:lnSpc>
                <a:spcPct val="119000"/>
              </a:lnSpc>
              <a:spcBef>
                <a:spcPts val="0"/>
              </a:spcBef>
              <a:spcAft>
                <a:spcPts val="600"/>
              </a:spcAft>
            </a:pPr>
            <a:r>
              <a:rPr lang="sv-SE" sz="1200" kern="1400" dirty="0">
                <a:ln>
                  <a:noFill/>
                </a:ln>
                <a:solidFill>
                  <a:srgbClr val="000000"/>
                </a:solidFill>
                <a:effectLst/>
              </a:rPr>
              <a:t>Tillsammans kan vi minska smittspridningen!</a:t>
            </a:r>
            <a:endParaRPr lang="sv-SE" sz="1200" kern="1400" dirty="0">
              <a:ln>
                <a:noFill/>
              </a:ln>
              <a:solidFill>
                <a:srgbClr val="008000"/>
              </a:solidFill>
              <a:effectLst/>
            </a:endParaRPr>
          </a:p>
          <a:p>
            <a:endParaRPr lang="sv-SE" sz="1200" dirty="0"/>
          </a:p>
        </p:txBody>
      </p:sp>
      <p:sp>
        <p:nvSpPr>
          <p:cNvPr id="8" name="Rektangel 7">
            <a:extLst>
              <a:ext uri="{FF2B5EF4-FFF2-40B4-BE49-F238E27FC236}">
                <a16:creationId xmlns:a16="http://schemas.microsoft.com/office/drawing/2014/main" id="{742D1F33-895A-4F29-B506-B5A9B105E884}"/>
              </a:ext>
            </a:extLst>
          </p:cNvPr>
          <p:cNvSpPr/>
          <p:nvPr/>
        </p:nvSpPr>
        <p:spPr>
          <a:xfrm>
            <a:off x="304798" y="576180"/>
            <a:ext cx="6248400" cy="692727"/>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ABB65658-724C-4C7D-A502-D2C6C470FF1E}"/>
              </a:ext>
            </a:extLst>
          </p:cNvPr>
          <p:cNvSpPr>
            <a:spLocks noGrp="1"/>
          </p:cNvSpPr>
          <p:nvPr>
            <p:ph type="sldNum" sz="quarter" idx="12"/>
          </p:nvPr>
        </p:nvSpPr>
        <p:spPr/>
        <p:txBody>
          <a:bodyPr/>
          <a:lstStyle/>
          <a:p>
            <a:fld id="{00B3D5D5-55A1-42D0-8333-1C8A707DE905}" type="slidenum">
              <a:rPr lang="sv-SE" smtClean="0"/>
              <a:t>6</a:t>
            </a:fld>
            <a:endParaRPr lang="sv-SE"/>
          </a:p>
        </p:txBody>
      </p:sp>
    </p:spTree>
    <p:extLst>
      <p:ext uri="{BB962C8B-B14F-4D97-AF65-F5344CB8AC3E}">
        <p14:creationId xmlns:p14="http://schemas.microsoft.com/office/powerpoint/2010/main" val="295938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3BB6DEA-8C2E-4287-9580-8B99F3A7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3469"/>
            <a:ext cx="2369127" cy="294458"/>
          </a:xfrm>
          <a:prstGeom prst="rect">
            <a:avLst/>
          </a:prstGeom>
        </p:spPr>
      </p:pic>
      <p:sp>
        <p:nvSpPr>
          <p:cNvPr id="7" name="Platshållare för innehåll 6">
            <a:extLst>
              <a:ext uri="{FF2B5EF4-FFF2-40B4-BE49-F238E27FC236}">
                <a16:creationId xmlns:a16="http://schemas.microsoft.com/office/drawing/2014/main" id="{77170C9A-716B-46E2-A595-974796AE3E40}"/>
              </a:ext>
            </a:extLst>
          </p:cNvPr>
          <p:cNvSpPr>
            <a:spLocks noGrp="1"/>
          </p:cNvSpPr>
          <p:nvPr>
            <p:ph idx="1"/>
          </p:nvPr>
        </p:nvSpPr>
        <p:spPr>
          <a:xfrm>
            <a:off x="62345" y="549627"/>
            <a:ext cx="6733309" cy="6285266"/>
          </a:xfrm>
        </p:spPr>
        <p:txBody>
          <a:bodyPr>
            <a:noAutofit/>
          </a:bodyPr>
          <a:lstStyle/>
          <a:p>
            <a:pPr marL="0" indent="0">
              <a:buNone/>
            </a:pPr>
            <a:r>
              <a:rPr lang="sv-SE" sz="1000" dirty="0">
                <a:latin typeface="+mj-lt"/>
              </a:rPr>
              <a:t>ALLMÄNTILLSTÅNDET	</a:t>
            </a:r>
            <a:r>
              <a:rPr lang="sv-SE" sz="1000" dirty="0"/>
              <a:t>		</a:t>
            </a:r>
          </a:p>
          <a:p>
            <a:r>
              <a:rPr lang="sv-SE" sz="1000" dirty="0"/>
              <a:t>Det är alltid viktigt att bedöma barnets allmäntillstånd innan de lämnas till förskolan. Det är viktigt att ställa sig frågan om barnet orkar med förskolans verksamhet både inom- och utomhus?</a:t>
            </a:r>
          </a:p>
          <a:p>
            <a:r>
              <a:rPr lang="sv-SE" sz="1000" dirty="0"/>
              <a:t>Om vi upptäcker att ditt barn visar tecken på att inte må bra under dagen i förskolan så tar vi kontakt med dig. Det är viktigt att vi har telefonnummer som är aktuella. </a:t>
            </a:r>
          </a:p>
          <a:p>
            <a:pPr marL="0" indent="0">
              <a:buNone/>
            </a:pPr>
            <a:r>
              <a:rPr lang="sv-SE" sz="1000" dirty="0">
                <a:latin typeface="+mj-lt"/>
              </a:rPr>
              <a:t>FÖRKYLNING</a:t>
            </a:r>
          </a:p>
          <a:p>
            <a:r>
              <a:rPr lang="sv-SE" sz="1000" dirty="0"/>
              <a:t>Förkylningar är svåra att undvika, eftersom de smittar någon dag innan de bryter ut. Att vistas utomhus minskar risken för smittspridning. </a:t>
            </a:r>
          </a:p>
          <a:p>
            <a:r>
              <a:rPr lang="sv-SE" sz="1000" dirty="0"/>
              <a:t>Snuva är det vanligaste symtomet vid en förkylning. Snuvan är från början tunn och genomskinlig och kan övergå i tjock grön snuva. Långvarig tjock grön/gul snuva kan innehålla bakterier. Förkylning med hosta och snuva påverkar småbarns allmäntillstånd. Barnet bör då stanna hemma från förskolan.</a:t>
            </a:r>
          </a:p>
          <a:p>
            <a:r>
              <a:rPr lang="sv-SE" sz="1000" dirty="0"/>
              <a:t>Barnet ska ha en feberfri dag utan febernedsättande medicin i kroppen innan barnet återgår till förskolan.</a:t>
            </a:r>
          </a:p>
          <a:p>
            <a:r>
              <a:rPr lang="sv-SE" sz="1000" dirty="0"/>
              <a:t>Hosta kan barn ha länge men det är framförallt i början som  hostan smittar. Vid långvarig hosta bör läkare kontaktas.</a:t>
            </a:r>
          </a:p>
          <a:p>
            <a:pPr marL="0" indent="0">
              <a:buNone/>
            </a:pPr>
            <a:r>
              <a:rPr lang="sv-SE" sz="1000" dirty="0">
                <a:latin typeface="+mj-lt"/>
              </a:rPr>
              <a:t>VATTKOPPOR</a:t>
            </a:r>
          </a:p>
          <a:p>
            <a:r>
              <a:rPr lang="sv-SE" sz="1000" dirty="0"/>
              <a:t>Vattkoppor är en mycket smittsam sjukdom som smittar redan innan den brutit ut. Barnet får kliande, röda och vätskefyllda blåsor över hela kroppen. Barnet smittar så länge det har blåsor kvar och ska hållas hemma tills den sista blåsan torkat.</a:t>
            </a:r>
          </a:p>
          <a:p>
            <a:pPr marL="0" indent="0">
              <a:buNone/>
            </a:pPr>
            <a:r>
              <a:rPr lang="sv-SE" sz="1000" dirty="0">
                <a:latin typeface="+mj-lt"/>
              </a:rPr>
              <a:t>ÖGONINFLAMMATION</a:t>
            </a:r>
          </a:p>
          <a:p>
            <a:r>
              <a:rPr lang="sv-SE" sz="1000" dirty="0"/>
              <a:t>I de flesta fall är det ett virus som orsakar ögoninflammation och det hör ofta ihop med förkylning. Symptomen är gulgrönt var i/kring ögonen och det är rött och svullet. Ögoninflammation smittar vid direktkontakt och barnet bör vara hemma medan det smittar.</a:t>
            </a:r>
          </a:p>
          <a:p>
            <a:r>
              <a:rPr lang="sv-SE" sz="1000" dirty="0"/>
              <a:t>Om ditt barns ögon klibbar ihop helt och varar tyder det på en kraftigare infektion. Du bör låta ditt barn stanna hemma tills inflammationen gått över.</a:t>
            </a:r>
          </a:p>
          <a:p>
            <a:pPr marL="0" indent="0">
              <a:buNone/>
            </a:pPr>
            <a:r>
              <a:rPr lang="sv-SE" sz="1000" dirty="0">
                <a:latin typeface="+mj-lt"/>
              </a:rPr>
              <a:t>MAGSJUKA</a:t>
            </a:r>
          </a:p>
          <a:p>
            <a:r>
              <a:rPr lang="sv-SE" sz="1000" dirty="0"/>
              <a:t>Diarré och kräkningar är vanligt i förskoleåldern och smittsamheten är stor. Magsjuka smittar efter att barnet kräkts eller haft diarré. Vid all typ av magsjuka ska barnet hållas hemma i 48 timmar efter sista kräkning eller diarré detta för att minska smittspridningen.</a:t>
            </a:r>
          </a:p>
          <a:p>
            <a:pPr marL="0" indent="0">
              <a:buNone/>
            </a:pPr>
            <a:r>
              <a:rPr lang="sv-SE" sz="1000" dirty="0">
                <a:latin typeface="+mj-lt"/>
              </a:rPr>
              <a:t>LÖSS</a:t>
            </a:r>
          </a:p>
          <a:p>
            <a:r>
              <a:rPr lang="sv-SE" sz="1000" dirty="0"/>
              <a:t>Vem som helst kan drabbas av huvudlöss. Löss är inte ett tecken på dålig hygien. Man kan få klåda i hårbotten, speciellt bakom öronen och i nacken.</a:t>
            </a:r>
          </a:p>
          <a:p>
            <a:r>
              <a:rPr lang="sv-SE" sz="1000" dirty="0"/>
              <a:t>Kamma med luskam och leta efter löss, lusägg eller märken efter bett. Undersök hela familjen.</a:t>
            </a:r>
          </a:p>
          <a:p>
            <a:r>
              <a:rPr lang="sv-SE" sz="1000" dirty="0"/>
              <a:t>Kamma håret från hårbotten och utåt, håll huvudet framåtböjt över ett vitt papper.</a:t>
            </a:r>
          </a:p>
          <a:p>
            <a:r>
              <a:rPr lang="sv-SE" sz="1000" dirty="0"/>
              <a:t>Lusäggen är vit-gul-bruna och knappt 1mm långa. De liknar mjäll men sitter hårt fastklistrade vid hårstrået. Den fullvuxna lusen är 2-3mm lång och grå eller grågul. Köp lusmedel på apoteket och behandla alla i familjen som har löss. Följ instruktionerna noga.</a:t>
            </a:r>
          </a:p>
          <a:p>
            <a:r>
              <a:rPr lang="sv-SE" sz="1000" dirty="0"/>
              <a:t>Personalen kontrollerar barnen vid behov men det är föräldrarnas ansvar att se till att barn inte lämnas till förskolan med huvudlöss</a:t>
            </a:r>
          </a:p>
          <a:p>
            <a:r>
              <a:rPr lang="sv-SE" sz="1000" dirty="0"/>
              <a:t>För att behandlingen ska lyckas är föräldrarna skyldiga att på förskolepersonalens anmaning, undersöka och behandla sina barn och övriga familjen.</a:t>
            </a:r>
          </a:p>
          <a:p>
            <a:r>
              <a:rPr lang="sv-SE" sz="1000" dirty="0"/>
              <a:t>När vi upptäcker huvudlöss kontaktas förälder omedelbart, så att barnet omedelbart kan hämtas hem och behandlas.</a:t>
            </a:r>
          </a:p>
          <a:p>
            <a:pPr marL="0" indent="0">
              <a:buNone/>
            </a:pPr>
            <a:r>
              <a:rPr lang="sv-SE" sz="1000" dirty="0">
                <a:latin typeface="+mj-lt"/>
              </a:rPr>
              <a:t>HAND-FOT-MUN-SJUKAN/HÖSTBLÅSOR</a:t>
            </a:r>
          </a:p>
          <a:p>
            <a:r>
              <a:rPr lang="sv-SE" sz="1000" dirty="0"/>
              <a:t>Barnet får många små blåsor på eller runt munnen, under fötterna eller på händerna. Barnet kan också få blåsor på andra delar av kroppen och ibland även feber. Barnet ska stanna hemma de första dagarna, sedan får allmäntillståndet avgöra när barnet kan återgå till förskolan.</a:t>
            </a:r>
          </a:p>
          <a:p>
            <a:r>
              <a:rPr lang="sv-SE" sz="1000" dirty="0"/>
              <a:t>Tiden från smitta till symtom är mellan 3-7 dagar, sjukdomen är mest smittsam de första dagarna.</a:t>
            </a:r>
          </a:p>
          <a:p>
            <a:r>
              <a:rPr lang="sv-SE" sz="1000" dirty="0"/>
              <a:t>Vid alla febersjukdomar är det viktigt att barnet får i sig extra mycket vätska. </a:t>
            </a:r>
          </a:p>
          <a:p>
            <a:endParaRPr lang="sv-SE" sz="1000" dirty="0"/>
          </a:p>
          <a:p>
            <a:endParaRPr lang="sv-SE" sz="1000" dirty="0"/>
          </a:p>
        </p:txBody>
      </p:sp>
      <p:sp>
        <p:nvSpPr>
          <p:cNvPr id="2" name="Platshållare för bildnummer 1">
            <a:extLst>
              <a:ext uri="{FF2B5EF4-FFF2-40B4-BE49-F238E27FC236}">
                <a16:creationId xmlns:a16="http://schemas.microsoft.com/office/drawing/2014/main" id="{E3FE5387-65CC-4BD6-827C-3FEB2D086D51}"/>
              </a:ext>
            </a:extLst>
          </p:cNvPr>
          <p:cNvSpPr>
            <a:spLocks noGrp="1"/>
          </p:cNvSpPr>
          <p:nvPr>
            <p:ph type="sldNum" sz="quarter" idx="12"/>
          </p:nvPr>
        </p:nvSpPr>
        <p:spPr/>
        <p:txBody>
          <a:bodyPr/>
          <a:lstStyle/>
          <a:p>
            <a:fld id="{00B3D5D5-55A1-42D0-8333-1C8A707DE905}" type="slidenum">
              <a:rPr lang="sv-SE" smtClean="0"/>
              <a:t>7</a:t>
            </a:fld>
            <a:endParaRPr lang="sv-SE"/>
          </a:p>
        </p:txBody>
      </p:sp>
    </p:spTree>
    <p:extLst>
      <p:ext uri="{BB962C8B-B14F-4D97-AF65-F5344CB8AC3E}">
        <p14:creationId xmlns:p14="http://schemas.microsoft.com/office/powerpoint/2010/main" val="167386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3BB6DEA-8C2E-4287-9580-8B99F3A7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3469"/>
            <a:ext cx="2369127" cy="294458"/>
          </a:xfrm>
          <a:prstGeom prst="rect">
            <a:avLst/>
          </a:prstGeom>
        </p:spPr>
      </p:pic>
      <p:sp>
        <p:nvSpPr>
          <p:cNvPr id="17" name="Rektangel 16">
            <a:extLst>
              <a:ext uri="{FF2B5EF4-FFF2-40B4-BE49-F238E27FC236}">
                <a16:creationId xmlns:a16="http://schemas.microsoft.com/office/drawing/2014/main" id="{D9F1857B-091D-4F0E-B5B0-AE16049C2C90}"/>
              </a:ext>
            </a:extLst>
          </p:cNvPr>
          <p:cNvSpPr/>
          <p:nvPr/>
        </p:nvSpPr>
        <p:spPr>
          <a:xfrm>
            <a:off x="304800" y="554182"/>
            <a:ext cx="6248400" cy="89916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B59E396-B0BE-42A0-9B28-EDA030EFE144}"/>
              </a:ext>
            </a:extLst>
          </p:cNvPr>
          <p:cNvSpPr>
            <a:spLocks noGrp="1"/>
          </p:cNvSpPr>
          <p:nvPr>
            <p:ph type="title"/>
          </p:nvPr>
        </p:nvSpPr>
        <p:spPr>
          <a:xfrm>
            <a:off x="1756063" y="387927"/>
            <a:ext cx="3345873" cy="969818"/>
          </a:xfrm>
        </p:spPr>
        <p:txBody>
          <a:bodyPr>
            <a:normAutofit/>
          </a:bodyPr>
          <a:lstStyle/>
          <a:p>
            <a:r>
              <a:rPr lang="sv-SE" sz="2800" dirty="0"/>
              <a:t>Förväntansdokument</a:t>
            </a:r>
          </a:p>
        </p:txBody>
      </p:sp>
      <p:sp>
        <p:nvSpPr>
          <p:cNvPr id="10" name="textruta 9">
            <a:extLst>
              <a:ext uri="{FF2B5EF4-FFF2-40B4-BE49-F238E27FC236}">
                <a16:creationId xmlns:a16="http://schemas.microsoft.com/office/drawing/2014/main" id="{3AD53151-C6B4-4033-8683-E59AA50AF657}"/>
              </a:ext>
            </a:extLst>
          </p:cNvPr>
          <p:cNvSpPr txBox="1"/>
          <p:nvPr/>
        </p:nvSpPr>
        <p:spPr>
          <a:xfrm>
            <a:off x="304799" y="1374052"/>
            <a:ext cx="6248400" cy="3647152"/>
          </a:xfrm>
          <a:prstGeom prst="rect">
            <a:avLst/>
          </a:prstGeom>
          <a:noFill/>
        </p:spPr>
        <p:txBody>
          <a:bodyPr wrap="square">
            <a:spAutoFit/>
          </a:bodyPr>
          <a:lstStyle/>
          <a:p>
            <a:r>
              <a:rPr lang="sv-SE" sz="1100" dirty="0">
                <a:latin typeface="+mj-lt"/>
              </a:rPr>
              <a:t>VILKA FÖRVÄNTNINGAR KAN DU HA PÅ FÖRSKOLAN?</a:t>
            </a:r>
          </a:p>
          <a:p>
            <a:r>
              <a:rPr lang="sv-SE" sz="1100" dirty="0"/>
              <a:t> </a:t>
            </a:r>
          </a:p>
          <a:p>
            <a:pPr marL="171450" indent="-171450">
              <a:buFont typeface="Arial" panose="020B0604020202020204" pitchFamily="34" charset="0"/>
              <a:buChar char="•"/>
            </a:pPr>
            <a:r>
              <a:rPr lang="sv-SE" sz="1100" dirty="0"/>
              <a:t>Vi har tystnadsplikt och anmälningsplikt (om vi misstänker att ett barn far illa), enligt lag.</a:t>
            </a:r>
          </a:p>
          <a:p>
            <a:endParaRPr lang="sv-SE" sz="1100" dirty="0"/>
          </a:p>
          <a:p>
            <a:pPr marL="171450" indent="-171450">
              <a:buFont typeface="Arial" panose="020B0604020202020204" pitchFamily="34" charset="0"/>
              <a:buChar char="•"/>
            </a:pPr>
            <a:r>
              <a:rPr lang="sv-SE" sz="1100" dirty="0"/>
              <a:t>Vi stödjer barnen i deras utveckling och erbjuder en stimulerande och lärande verksamhet, med god omsorg i en trivsam miljö enligt LPFÖ-18.</a:t>
            </a:r>
          </a:p>
          <a:p>
            <a:endParaRPr lang="sv-SE" sz="1100" dirty="0"/>
          </a:p>
          <a:p>
            <a:pPr marL="171450" indent="-171450">
              <a:buFont typeface="Arial" panose="020B0604020202020204" pitchFamily="34" charset="0"/>
              <a:buChar char="•"/>
            </a:pPr>
            <a:r>
              <a:rPr lang="sv-SE" sz="1100" dirty="0"/>
              <a:t>Vi möter alla med hänsyn, vänlighet och respekt  och arbetar för att barnen ska utveckla förståelse för alla människors lika värde.</a:t>
            </a:r>
          </a:p>
          <a:p>
            <a:endParaRPr lang="sv-SE" sz="1100" dirty="0"/>
          </a:p>
          <a:p>
            <a:pPr marL="171450" indent="-171450">
              <a:buFont typeface="Arial" panose="020B0604020202020204" pitchFamily="34" charset="0"/>
              <a:buChar char="•"/>
            </a:pPr>
            <a:r>
              <a:rPr lang="sv-SE" sz="1100" dirty="0"/>
              <a:t>Vi stöttar barnen att hantera och lösa konflikter och utveckla sin förmåga att ta ansvar för sina handlingar och för förskolans miljö.</a:t>
            </a:r>
          </a:p>
          <a:p>
            <a:endParaRPr lang="sv-SE" sz="1100" dirty="0"/>
          </a:p>
          <a:p>
            <a:pPr marL="171450" indent="-171450">
              <a:buFont typeface="Arial" panose="020B0604020202020204" pitchFamily="34" charset="0"/>
              <a:buChar char="•"/>
            </a:pPr>
            <a:r>
              <a:rPr lang="sv-SE" sz="1100" dirty="0"/>
              <a:t>Vi erbjuder minst ett föräldramöte per år och ett utvecklingssamtal.</a:t>
            </a:r>
          </a:p>
          <a:p>
            <a:endParaRPr lang="sv-SE" sz="1100" dirty="0"/>
          </a:p>
          <a:p>
            <a:pPr marL="171450" indent="-171450">
              <a:buFont typeface="Arial" panose="020B0604020202020204" pitchFamily="34" charset="0"/>
              <a:buChar char="•"/>
            </a:pPr>
            <a:r>
              <a:rPr lang="sv-SE" sz="1100" dirty="0"/>
              <a:t>Vi utvärderar och utvecklar vår verksamhet kontinuerligt för att uppnå en god kvalitet. </a:t>
            </a:r>
          </a:p>
          <a:p>
            <a:endParaRPr lang="sv-SE" sz="1100" dirty="0"/>
          </a:p>
          <a:p>
            <a:pPr marL="171450" indent="-171450">
              <a:buFont typeface="Arial" panose="020B0604020202020204" pitchFamily="34" charset="0"/>
              <a:buChar char="•"/>
            </a:pPr>
            <a:r>
              <a:rPr lang="sv-SE" sz="1100" dirty="0"/>
              <a:t>Vi arbetar för en god hälsa med daglig utevistelse, fysiska aktiviteter av olika slag, samt serverar näringsriktig kost enligt Livsmedelsverkets rekommendationer.</a:t>
            </a:r>
          </a:p>
          <a:p>
            <a:endParaRPr lang="sv-SE" sz="1100" dirty="0"/>
          </a:p>
          <a:p>
            <a:pPr marL="171450" indent="-171450">
              <a:buFont typeface="Arial" panose="020B0604020202020204" pitchFamily="34" charset="0"/>
              <a:buChar char="•"/>
            </a:pPr>
            <a:r>
              <a:rPr lang="sv-SE" sz="1100" dirty="0"/>
              <a:t>Vi arbetar för en trygg och säker förskola och gör barnskyddsronder två gånger/ år.</a:t>
            </a:r>
          </a:p>
        </p:txBody>
      </p:sp>
      <p:sp>
        <p:nvSpPr>
          <p:cNvPr id="8" name="textruta 7">
            <a:extLst>
              <a:ext uri="{FF2B5EF4-FFF2-40B4-BE49-F238E27FC236}">
                <a16:creationId xmlns:a16="http://schemas.microsoft.com/office/drawing/2014/main" id="{80660419-214E-4A72-89C6-52C4B5AB64FF}"/>
              </a:ext>
            </a:extLst>
          </p:cNvPr>
          <p:cNvSpPr txBox="1"/>
          <p:nvPr/>
        </p:nvSpPr>
        <p:spPr>
          <a:xfrm>
            <a:off x="304799" y="5150407"/>
            <a:ext cx="6339841" cy="4662815"/>
          </a:xfrm>
          <a:prstGeom prst="rect">
            <a:avLst/>
          </a:prstGeom>
          <a:noFill/>
        </p:spPr>
        <p:txBody>
          <a:bodyPr wrap="square" rtlCol="0">
            <a:spAutoFit/>
          </a:bodyPr>
          <a:lstStyle/>
          <a:p>
            <a:r>
              <a:rPr lang="sv-SE" sz="1100" dirty="0">
                <a:solidFill>
                  <a:schemeClr val="tx1"/>
                </a:solidFill>
              </a:rPr>
              <a:t>VÅRA FÖRVÄNTNINGAR PÅ DIG SOM </a:t>
            </a:r>
            <a:r>
              <a:rPr lang="sv-SE" sz="1100" dirty="0"/>
              <a:t>VÅRDNADSHAVARE</a:t>
            </a:r>
            <a:endParaRPr lang="sv-SE" sz="1100" dirty="0">
              <a:solidFill>
                <a:schemeClr val="tx1"/>
              </a:solidFill>
            </a:endParaRPr>
          </a:p>
          <a:p>
            <a:pPr algn="ctr"/>
            <a:r>
              <a:rPr lang="sv-SE" sz="1100" dirty="0">
                <a:solidFill>
                  <a:schemeClr val="tx1"/>
                </a:solidFill>
              </a:rPr>
              <a:t>                </a:t>
            </a:r>
          </a:p>
          <a:p>
            <a:pPr marL="171450" indent="-171450">
              <a:buFont typeface="Arial" panose="020B0604020202020204" pitchFamily="34" charset="0"/>
              <a:buChar char="•"/>
            </a:pPr>
            <a:r>
              <a:rPr lang="sv-SE" sz="1100" dirty="0">
                <a:solidFill>
                  <a:schemeClr val="tx1"/>
                </a:solidFill>
              </a:rPr>
              <a:t>Du som </a:t>
            </a:r>
            <a:r>
              <a:rPr lang="sv-SE" sz="1100" dirty="0"/>
              <a:t>vårdnadshavare </a:t>
            </a:r>
            <a:r>
              <a:rPr lang="sv-SE" sz="1100" dirty="0">
                <a:solidFill>
                  <a:schemeClr val="tx1"/>
                </a:solidFill>
              </a:rPr>
              <a:t>bidrar till ett gott samarbete med förskolan.</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Du tar del av aktuell information från förskolan i Infomentor.</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Du talar med pedagogerna om du undrar över något eller har synpunkter på verksamheten. </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Vi får den information vi behöver för att ditt barn ska må bra och att det alltid finns aktuella telefonnummer på förskolan</a:t>
            </a:r>
            <a:r>
              <a:rPr lang="sv-SE" sz="1100" dirty="0"/>
              <a:t> </a:t>
            </a:r>
            <a:r>
              <a:rPr lang="sv-SE" sz="1100" dirty="0">
                <a:solidFill>
                  <a:schemeClr val="tx1"/>
                </a:solidFill>
              </a:rPr>
              <a:t>så att vi kan nå dig vid behov.</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Du meddelar oss om någon annan än du ska hämta ditt barn.</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Ni av säkerhetsskäl tydligt meddelar en pedagog när ni hämtar och lämnar ert barn.</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Ditt barn är hemma vid sjukdom och du meddelar det i Infomentor innan kl.09.00.</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Att ni inte lägger ut fotografier tagna på förskolan, t.ex. från luciatåg, på sociala medier så som Facebook eller bloggar. Utöver det får ni gärna fotografera era egna barn i vår verksamhet.</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Du respekterar schema, kontraktstider och förskolans regler och lägger in ändringar och avslut i Nacka24.</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Ditt barn har kläder efter väderlek och extra kläder samt att ditt barns kläder är märkta.</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Du stänger grindar och dörrar när du kommer och går och inte lär barnen att öppna grindarna.</a:t>
            </a:r>
          </a:p>
          <a:p>
            <a:endParaRPr lang="sv-SE" sz="1100" dirty="0"/>
          </a:p>
        </p:txBody>
      </p:sp>
      <p:sp>
        <p:nvSpPr>
          <p:cNvPr id="9" name="Rektangel 8">
            <a:extLst>
              <a:ext uri="{FF2B5EF4-FFF2-40B4-BE49-F238E27FC236}">
                <a16:creationId xmlns:a16="http://schemas.microsoft.com/office/drawing/2014/main" id="{99A474FD-E48C-4306-8794-170377D3679F}"/>
              </a:ext>
            </a:extLst>
          </p:cNvPr>
          <p:cNvSpPr/>
          <p:nvPr/>
        </p:nvSpPr>
        <p:spPr>
          <a:xfrm>
            <a:off x="304800" y="554182"/>
            <a:ext cx="6248400" cy="692727"/>
          </a:xfrm>
          <a:prstGeom prst="rect">
            <a:avLst/>
          </a:pr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bildnummer 2">
            <a:extLst>
              <a:ext uri="{FF2B5EF4-FFF2-40B4-BE49-F238E27FC236}">
                <a16:creationId xmlns:a16="http://schemas.microsoft.com/office/drawing/2014/main" id="{A65622E8-B1F2-4D19-8399-FE1A36362FB0}"/>
              </a:ext>
            </a:extLst>
          </p:cNvPr>
          <p:cNvSpPr>
            <a:spLocks noGrp="1"/>
          </p:cNvSpPr>
          <p:nvPr>
            <p:ph type="sldNum" sz="quarter" idx="12"/>
          </p:nvPr>
        </p:nvSpPr>
        <p:spPr/>
        <p:txBody>
          <a:bodyPr/>
          <a:lstStyle/>
          <a:p>
            <a:fld id="{00B3D5D5-55A1-42D0-8333-1C8A707DE905}" type="slidenum">
              <a:rPr lang="sv-SE" smtClean="0"/>
              <a:t>8</a:t>
            </a:fld>
            <a:endParaRPr lang="sv-SE"/>
          </a:p>
        </p:txBody>
      </p:sp>
    </p:spTree>
    <p:extLst>
      <p:ext uri="{BB962C8B-B14F-4D97-AF65-F5344CB8AC3E}">
        <p14:creationId xmlns:p14="http://schemas.microsoft.com/office/powerpoint/2010/main" val="1640733109"/>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92D05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75718D3131D48AA604A6A8DC03EDF" ma:contentTypeVersion="6" ma:contentTypeDescription="Skapa ett nytt dokument." ma:contentTypeScope="" ma:versionID="8466ee8f2d653ee572fc1a1af3d744da">
  <xsd:schema xmlns:xsd="http://www.w3.org/2001/XMLSchema" xmlns:xs="http://www.w3.org/2001/XMLSchema" xmlns:p="http://schemas.microsoft.com/office/2006/metadata/properties" xmlns:ns2="d989a277-5dc7-49df-9bbd-80e149037745" xmlns:ns3="9551ed1f-6870-4d4b-8695-b6b94c3571bc" targetNamespace="http://schemas.microsoft.com/office/2006/metadata/properties" ma:root="true" ma:fieldsID="400e6fa2900cf22c824910c4e751abf0" ns2:_="" ns3:_="">
    <xsd:import namespace="d989a277-5dc7-49df-9bbd-80e149037745"/>
    <xsd:import namespace="9551ed1f-6870-4d4b-8695-b6b94c3571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9a277-5dc7-49df-9bbd-80e149037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51ed1f-6870-4d4b-8695-b6b94c3571bc"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B74543-815E-47F0-8006-36DD01432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9a277-5dc7-49df-9bbd-80e149037745"/>
    <ds:schemaRef ds:uri="9551ed1f-6870-4d4b-8695-b6b94c357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ACC4E-BF95-45C8-8E69-C516900DDEB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C9ECC39-20D4-45C5-890B-8935AC7D9A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320</TotalTime>
  <Words>2008</Words>
  <Application>Microsoft Office PowerPoint</Application>
  <PresentationFormat>A4 (210 x 297 mm)</PresentationFormat>
  <Paragraphs>182</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AvenirNextLTW01-Regular</vt:lpstr>
      <vt:lpstr>Calibri</vt:lpstr>
      <vt:lpstr>Calibri Light</vt:lpstr>
      <vt:lpstr>CircularStd</vt:lpstr>
      <vt:lpstr>Office Theme</vt:lpstr>
      <vt:lpstr>PowerPoint-presentation</vt:lpstr>
      <vt:lpstr>Introduktion i förskolan</vt:lpstr>
      <vt:lpstr>Information</vt:lpstr>
      <vt:lpstr>Kläder som är bra att ha på förskolan</vt:lpstr>
      <vt:lpstr>Kontaktuppgifter</vt:lpstr>
      <vt:lpstr>Riktlinjer gällande sjukdomar i förskolan</vt:lpstr>
      <vt:lpstr>PowerPoint-presentation</vt:lpstr>
      <vt:lpstr>Förväntansdokument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Gabriella Jössund</dc:creator>
  <cp:lastModifiedBy>Zsuzsanna Meretei</cp:lastModifiedBy>
  <cp:revision>11</cp:revision>
  <dcterms:created xsi:type="dcterms:W3CDTF">2023-04-27T05:57:42Z</dcterms:created>
  <dcterms:modified xsi:type="dcterms:W3CDTF">2023-08-25T10:59:03Z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0x01010011475718D3131D48AA604A6A8DC03EDF</vt:lpwstr>
  </property>
</Properties>
</file>