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heme/theme2.xml" ContentType="application/vnd.openxmlformats-officedocument.theme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notesSlides/notesSlide2.xml" ContentType="application/vnd.openxmlformats-officedocument.presentationml.notesSlide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notesSlides/notesSlide3.xml" ContentType="application/vnd.openxmlformats-officedocument.presentationml.notesSlide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theme/themeOverride1.xml" ContentType="application/vnd.openxmlformats-officedocument.themeOverride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0.xml" ContentType="application/vnd.openxmlformats-officedocument.presentationml.tags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charts/chart2.xml" ContentType="application/vnd.openxmlformats-officedocument.drawingml.chart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tags/tag186.xml" ContentType="application/vnd.openxmlformats-officedocument.presentationml.tags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tags/tag189.xml" ContentType="application/vnd.openxmlformats-officedocument.presentationml.tags+xml"/>
  <Override PartName="/ppt/tags/tag190.xml" ContentType="application/vnd.openxmlformats-officedocument.presentationml.tags+xml"/>
  <Override PartName="/ppt/tags/tag191.xml" ContentType="application/vnd.openxmlformats-officedocument.presentationml.tags+xml"/>
  <Override PartName="/ppt/tags/tag192.xml" ContentType="application/vnd.openxmlformats-officedocument.presentationml.tags+xml"/>
  <Override PartName="/ppt/tags/tag193.xml" ContentType="application/vnd.openxmlformats-officedocument.presentationml.tags+xml"/>
  <Override PartName="/ppt/tags/tag194.xml" ContentType="application/vnd.openxmlformats-officedocument.presentationml.tags+xml"/>
  <Override PartName="/ppt/tags/tag195.xml" ContentType="application/vnd.openxmlformats-officedocument.presentationml.tags+xml"/>
  <Override PartName="/ppt/tags/tag196.xml" ContentType="application/vnd.openxmlformats-officedocument.presentationml.tags+xml"/>
  <Override PartName="/ppt/tags/tag197.xml" ContentType="application/vnd.openxmlformats-officedocument.presentationml.tags+xml"/>
  <Override PartName="/ppt/tags/tag198.xml" ContentType="application/vnd.openxmlformats-officedocument.presentationml.tags+xml"/>
  <Override PartName="/ppt/tags/tag199.xml" ContentType="application/vnd.openxmlformats-officedocument.presentationml.tags+xml"/>
  <Override PartName="/ppt/tags/tag200.xml" ContentType="application/vnd.openxmlformats-officedocument.presentationml.tags+xml"/>
  <Override PartName="/ppt/tags/tag201.xml" ContentType="application/vnd.openxmlformats-officedocument.presentationml.tags+xml"/>
  <Override PartName="/ppt/tags/tag202.xml" ContentType="application/vnd.openxmlformats-officedocument.presentationml.tags+xml"/>
  <Override PartName="/ppt/tags/tag203.xml" ContentType="application/vnd.openxmlformats-officedocument.presentationml.tags+xml"/>
  <Override PartName="/ppt/tags/tag204.xml" ContentType="application/vnd.openxmlformats-officedocument.presentationml.tags+xml"/>
  <Override PartName="/ppt/tags/tag205.xml" ContentType="application/vnd.openxmlformats-officedocument.presentationml.tags+xml"/>
  <Override PartName="/ppt/tags/tag206.xml" ContentType="application/vnd.openxmlformats-officedocument.presentationml.tags+xml"/>
  <Override PartName="/ppt/tags/tag207.xml" ContentType="application/vnd.openxmlformats-officedocument.presentationml.tags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charts/chart3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rawings/drawing1.xml" ContentType="application/vnd.openxmlformats-officedocument.drawingml.chartshapes+xml"/>
  <Override PartName="/ppt/notesSlides/notesSlide14.xml" ContentType="application/vnd.openxmlformats-officedocument.presentationml.notesSlide+xml"/>
  <Override PartName="/ppt/tags/tag208.xml" ContentType="application/vnd.openxmlformats-officedocument.presentationml.tags+xml"/>
  <Override PartName="/ppt/tags/tag209.xml" ContentType="application/vnd.openxmlformats-officedocument.presentationml.tags+xml"/>
  <Override PartName="/ppt/tags/tag210.xml" ContentType="application/vnd.openxmlformats-officedocument.presentationml.tags+xml"/>
  <Override PartName="/ppt/tags/tag211.xml" ContentType="application/vnd.openxmlformats-officedocument.presentationml.tags+xml"/>
  <Override PartName="/ppt/tags/tag212.xml" ContentType="application/vnd.openxmlformats-officedocument.presentationml.tags+xml"/>
  <Override PartName="/ppt/notesSlides/notesSlide15.xml" ContentType="application/vnd.openxmlformats-officedocument.presentationml.notesSlide+xml"/>
  <Override PartName="/ppt/tags/tag213.xml" ContentType="application/vnd.openxmlformats-officedocument.presentationml.tags+xml"/>
  <Override PartName="/ppt/tags/tag214.xml" ContentType="application/vnd.openxmlformats-officedocument.presentationml.tags+xml"/>
  <Override PartName="/ppt/tags/tag215.xml" ContentType="application/vnd.openxmlformats-officedocument.presentationml.tags+xml"/>
  <Override PartName="/ppt/tags/tag216.xml" ContentType="application/vnd.openxmlformats-officedocument.presentationml.tags+xml"/>
  <Override PartName="/ppt/tags/tag217.xml" ContentType="application/vnd.openxmlformats-officedocument.presentationml.tags+xml"/>
  <Override PartName="/ppt/tags/tag218.xml" ContentType="application/vnd.openxmlformats-officedocument.presentationml.tags+xml"/>
  <Override PartName="/ppt/tags/tag219.xml" ContentType="application/vnd.openxmlformats-officedocument.presentationml.tags+xml"/>
  <Override PartName="/ppt/tags/tag220.xml" ContentType="application/vnd.openxmlformats-officedocument.presentationml.tags+xml"/>
  <Override PartName="/ppt/tags/tag221.xml" ContentType="application/vnd.openxmlformats-officedocument.presentationml.tags+xml"/>
  <Override PartName="/ppt/tags/tag222.xml" ContentType="application/vnd.openxmlformats-officedocument.presentationml.tags+xml"/>
  <Override PartName="/ppt/notesSlides/notesSlide16.xml" ContentType="application/vnd.openxmlformats-officedocument.presentationml.notesSlide+xml"/>
  <Override PartName="/ppt/tags/tag223.xml" ContentType="application/vnd.openxmlformats-officedocument.presentationml.tags+xml"/>
  <Override PartName="/ppt/tags/tag224.xml" ContentType="application/vnd.openxmlformats-officedocument.presentationml.tags+xml"/>
  <Override PartName="/ppt/tags/tag225.xml" ContentType="application/vnd.openxmlformats-officedocument.presentationml.tags+xml"/>
  <Override PartName="/ppt/tags/tag226.xml" ContentType="application/vnd.openxmlformats-officedocument.presentationml.tags+xml"/>
  <Override PartName="/ppt/tags/tag227.xml" ContentType="application/vnd.openxmlformats-officedocument.presentationml.tags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tags/tag228.xml" ContentType="application/vnd.openxmlformats-officedocument.presentationml.tags+xml"/>
  <Override PartName="/ppt/tags/tag229.xml" ContentType="application/vnd.openxmlformats-officedocument.presentationml.tags+xml"/>
  <Override PartName="/ppt/tags/tag230.xml" ContentType="application/vnd.openxmlformats-officedocument.presentationml.tags+xml"/>
  <Override PartName="/ppt/tags/tag231.xml" ContentType="application/vnd.openxmlformats-officedocument.presentationml.tags+xml"/>
  <Override PartName="/ppt/tags/tag232.xml" ContentType="application/vnd.openxmlformats-officedocument.presentationml.tags+xml"/>
  <Override PartName="/ppt/tags/tag233.xml" ContentType="application/vnd.openxmlformats-officedocument.presentationml.tags+xml"/>
  <Override PartName="/ppt/tags/tag234.xml" ContentType="application/vnd.openxmlformats-officedocument.presentationml.tags+xml"/>
  <Override PartName="/ppt/tags/tag235.xml" ContentType="application/vnd.openxmlformats-officedocument.presentationml.tags+xml"/>
  <Override PartName="/ppt/tags/tag236.xml" ContentType="application/vnd.openxmlformats-officedocument.presentationml.tags+xml"/>
  <Override PartName="/ppt/tags/tag237.xml" ContentType="application/vnd.openxmlformats-officedocument.presentationml.tags+xml"/>
  <Override PartName="/ppt/tags/tag238.xml" ContentType="application/vnd.openxmlformats-officedocument.presentationml.tags+xml"/>
  <Override PartName="/ppt/notesSlides/notesSlide19.xml" ContentType="application/vnd.openxmlformats-officedocument.presentationml.notesSlide+xml"/>
  <Override PartName="/ppt/tags/tag239.xml" ContentType="application/vnd.openxmlformats-officedocument.presentationml.tags+xml"/>
  <Override PartName="/ppt/tags/tag240.xml" ContentType="application/vnd.openxmlformats-officedocument.presentationml.tags+xml"/>
  <Override PartName="/ppt/tags/tag241.xml" ContentType="application/vnd.openxmlformats-officedocument.presentationml.tags+xml"/>
  <Override PartName="/ppt/tags/tag242.xml" ContentType="application/vnd.openxmlformats-officedocument.presentationml.tags+xml"/>
  <Override PartName="/ppt/tags/tag243.xml" ContentType="application/vnd.openxmlformats-officedocument.presentationml.tags+xml"/>
  <Override PartName="/ppt/tags/tag244.xml" ContentType="application/vnd.openxmlformats-officedocument.presentationml.tags+xml"/>
  <Override PartName="/ppt/tags/tag245.xml" ContentType="application/vnd.openxmlformats-officedocument.presentationml.tags+xml"/>
  <Override PartName="/ppt/tags/tag246.xml" ContentType="application/vnd.openxmlformats-officedocument.presentationml.tags+xml"/>
  <Override PartName="/ppt/tags/tag247.xml" ContentType="application/vnd.openxmlformats-officedocument.presentationml.tags+xml"/>
  <Override PartName="/ppt/tags/tag248.xml" ContentType="application/vnd.openxmlformats-officedocument.presentationml.tags+xml"/>
  <Override PartName="/ppt/tags/tag249.xml" ContentType="application/vnd.openxmlformats-officedocument.presentationml.tags+xml"/>
  <Override PartName="/ppt/tags/tag250.xml" ContentType="application/vnd.openxmlformats-officedocument.presentationml.tags+xml"/>
  <Override PartName="/ppt/notesSlides/notesSlide20.xml" ContentType="application/vnd.openxmlformats-officedocument.presentationml.notesSlide+xml"/>
  <Override PartName="/ppt/charts/chart4.xml" ContentType="application/vnd.openxmlformats-officedocument.drawingml.chart+xml"/>
  <Override PartName="/ppt/tags/tag251.xml" ContentType="application/vnd.openxmlformats-officedocument.presentationml.tags+xml"/>
  <Override PartName="/ppt/tags/tag252.xml" ContentType="application/vnd.openxmlformats-officedocument.presentationml.tags+xml"/>
  <Override PartName="/ppt/tags/tag253.xml" ContentType="application/vnd.openxmlformats-officedocument.presentationml.tags+xml"/>
  <Override PartName="/ppt/tags/tag254.xml" ContentType="application/vnd.openxmlformats-officedocument.presentationml.tags+xml"/>
  <Override PartName="/ppt/tags/tag255.xml" ContentType="application/vnd.openxmlformats-officedocument.presentationml.tags+xml"/>
  <Override PartName="/ppt/tags/tag256.xml" ContentType="application/vnd.openxmlformats-officedocument.presentationml.tags+xml"/>
  <Override PartName="/ppt/tags/tag257.xml" ContentType="application/vnd.openxmlformats-officedocument.presentationml.tags+xml"/>
  <Override PartName="/ppt/tags/tag258.xml" ContentType="application/vnd.openxmlformats-officedocument.presentationml.tags+xml"/>
  <Override PartName="/ppt/tags/tag259.xml" ContentType="application/vnd.openxmlformats-officedocument.presentationml.tags+xml"/>
  <Override PartName="/ppt/tags/tag260.xml" ContentType="application/vnd.openxmlformats-officedocument.presentationml.tags+xml"/>
  <Override PartName="/ppt/charts/chart5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6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21.xml" ContentType="application/vnd.openxmlformats-officedocument.presentationml.notesSlide+xml"/>
  <Override PartName="/ppt/charts/chart7.xml" ContentType="application/vnd.openxmlformats-officedocument.drawingml.chart+xml"/>
  <Override PartName="/ppt/theme/themeOverride2.xml" ContentType="application/vnd.openxmlformats-officedocument.themeOverride+xml"/>
  <Override PartName="/ppt/notesSlides/notesSlide22.xml" ContentType="application/vnd.openxmlformats-officedocument.presentationml.notesSlide+xml"/>
  <Override PartName="/ppt/charts/chart8.xml" ContentType="application/vnd.openxmlformats-officedocument.drawingml.chart+xml"/>
  <Override PartName="/ppt/theme/themeOverride3.xml" ContentType="application/vnd.openxmlformats-officedocument.themeOverride+xml"/>
  <Override PartName="/ppt/notesSlides/notesSlide23.xml" ContentType="application/vnd.openxmlformats-officedocument.presentationml.notesSlide+xml"/>
  <Override PartName="/ppt/tags/tag261.xml" ContentType="application/vnd.openxmlformats-officedocument.presentationml.tags+xml"/>
  <Override PartName="/ppt/media/image34.svg" ContentType="image/svg+xml"/>
  <Override PartName="/ppt/media/image36.svg" ContentType="image/svg+xml"/>
  <Override PartName="/ppt/charts/chart9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10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11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12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13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76"/>
  </p:notesMasterIdLst>
  <p:sldIdLst>
    <p:sldId id="1274" r:id="rId2"/>
    <p:sldId id="1217" r:id="rId3"/>
    <p:sldId id="1171" r:id="rId4"/>
    <p:sldId id="1169" r:id="rId5"/>
    <p:sldId id="1214" r:id="rId6"/>
    <p:sldId id="549" r:id="rId7"/>
    <p:sldId id="522" r:id="rId8"/>
    <p:sldId id="544" r:id="rId9"/>
    <p:sldId id="1219" r:id="rId10"/>
    <p:sldId id="571" r:id="rId11"/>
    <p:sldId id="1262" r:id="rId12"/>
    <p:sldId id="1253" r:id="rId13"/>
    <p:sldId id="1254" r:id="rId14"/>
    <p:sldId id="552" r:id="rId15"/>
    <p:sldId id="641" r:id="rId16"/>
    <p:sldId id="564" r:id="rId17"/>
    <p:sldId id="1271" r:id="rId18"/>
    <p:sldId id="1178" r:id="rId19"/>
    <p:sldId id="474" r:id="rId20"/>
    <p:sldId id="578" r:id="rId21"/>
    <p:sldId id="610" r:id="rId22"/>
    <p:sldId id="609" r:id="rId23"/>
    <p:sldId id="579" r:id="rId24"/>
    <p:sldId id="1272" r:id="rId25"/>
    <p:sldId id="1215" r:id="rId26"/>
    <p:sldId id="644" r:id="rId27"/>
    <p:sldId id="1245" r:id="rId28"/>
    <p:sldId id="1246" r:id="rId29"/>
    <p:sldId id="1273" r:id="rId30"/>
    <p:sldId id="645" r:id="rId31"/>
    <p:sldId id="536" r:id="rId32"/>
    <p:sldId id="1221" r:id="rId33"/>
    <p:sldId id="1220" r:id="rId34"/>
    <p:sldId id="577" r:id="rId35"/>
    <p:sldId id="1188" r:id="rId36"/>
    <p:sldId id="1182" r:id="rId37"/>
    <p:sldId id="1238" r:id="rId38"/>
    <p:sldId id="1184" r:id="rId39"/>
    <p:sldId id="576" r:id="rId40"/>
    <p:sldId id="1175" r:id="rId41"/>
    <p:sldId id="1243" r:id="rId42"/>
    <p:sldId id="1239" r:id="rId43"/>
    <p:sldId id="1268" r:id="rId44"/>
    <p:sldId id="1257" r:id="rId45"/>
    <p:sldId id="1186" r:id="rId46"/>
    <p:sldId id="580" r:id="rId47"/>
    <p:sldId id="1240" r:id="rId48"/>
    <p:sldId id="1248" r:id="rId49"/>
    <p:sldId id="1269" r:id="rId50"/>
    <p:sldId id="1189" r:id="rId51"/>
    <p:sldId id="551" r:id="rId52"/>
    <p:sldId id="1190" r:id="rId53"/>
    <p:sldId id="1192" r:id="rId54"/>
    <p:sldId id="1236" r:id="rId55"/>
    <p:sldId id="1237" r:id="rId56"/>
    <p:sldId id="1270" r:id="rId57"/>
    <p:sldId id="488" r:id="rId58"/>
    <p:sldId id="489" r:id="rId59"/>
    <p:sldId id="1242" r:id="rId60"/>
    <p:sldId id="594" r:id="rId61"/>
    <p:sldId id="595" r:id="rId62"/>
    <p:sldId id="596" r:id="rId63"/>
    <p:sldId id="1265" r:id="rId64"/>
    <p:sldId id="490" r:id="rId65"/>
    <p:sldId id="1260" r:id="rId66"/>
    <p:sldId id="1218" r:id="rId67"/>
    <p:sldId id="1251" r:id="rId68"/>
    <p:sldId id="268" r:id="rId69"/>
    <p:sldId id="1235" r:id="rId70"/>
    <p:sldId id="1231" r:id="rId71"/>
    <p:sldId id="1234" r:id="rId72"/>
    <p:sldId id="1232" r:id="rId73"/>
    <p:sldId id="1233" r:id="rId74"/>
    <p:sldId id="542" r:id="rId75"/>
  </p:sldIdLst>
  <p:sldSz cx="12192000" cy="6858000"/>
  <p:notesSz cx="6858000" cy="9144000"/>
  <p:custDataLst>
    <p:tags r:id="rId77"/>
  </p:custDataLst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114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anmörkt format 2 - Dekorfär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Inget format, inget rutnät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0505E3EF-67EA-436B-97B2-0124C06EBD24}" styleName="Mellanmörkt format 4 - Dekorfärg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69C7853C-536D-4A76-A0AE-DD22124D55A5}" styleName="Format med tema 1 - dekorfärg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F2DE63D5-997A-4646-A377-4702673A728D}" styleName="Ljust format 2 - Dekorfärg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69012ECD-51FC-41F1-AA8D-1B2483CD663E}" styleName="Ljust format 2 - Dekorfärg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BC89EF96-8CEA-46FF-86C4-4CE0E7609802}" styleName="Ljust format 3 - Dekorfärg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B301B821-A1FF-4177-AEE7-76D212191A09}" styleName="Mellanmörkt format 1 - Dekorfärg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9CF1AB2-1976-4502-BF36-3FF5EA218861}" styleName="Mellanmörkt format 4 - Dekorfärg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F5AB1C69-6EDB-4FF4-983F-18BD219EF322}" styleName="Mellanmörkt format 2 - Dekorfärg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1FECB4D8-DB02-4DC6-A0A2-4F2EBAE1DC90}" styleName="Mellanmörkt format 1 - Dekorfärg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000" autoAdjust="0"/>
    <p:restoredTop sz="95359" autoAdjust="0"/>
  </p:normalViewPr>
  <p:slideViewPr>
    <p:cSldViewPr snapToGrid="0">
      <p:cViewPr varScale="1">
        <p:scale>
          <a:sx n="62" d="100"/>
          <a:sy n="62" d="100"/>
        </p:scale>
        <p:origin x="636" y="56"/>
      </p:cViewPr>
      <p:guideLst>
        <p:guide orient="horz" pos="2160"/>
        <p:guide pos="3114"/>
      </p:guideLst>
    </p:cSldViewPr>
  </p:slideViewPr>
  <p:outlineViewPr>
    <p:cViewPr>
      <p:scale>
        <a:sx n="33" d="100"/>
        <a:sy n="33" d="100"/>
      </p:scale>
      <p:origin x="0" y="-7998"/>
    </p:cViewPr>
  </p:outlineViewPr>
  <p:notesTextViewPr>
    <p:cViewPr>
      <p:scale>
        <a:sx n="1" d="1"/>
        <a:sy n="1" d="1"/>
      </p:scale>
      <p:origin x="0" y="0"/>
    </p:cViewPr>
  </p:notesTextViewPr>
  <p:notesViewPr>
    <p:cSldViewPr>
      <p:cViewPr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viewProps" Target="view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presProps" Target="presProps.xml"/><Relationship Id="rId8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tags" Target="tags/tag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henri\Desktop\Zondera\Nacka\MU%202023\PPT\Underlag\Nacka%20kommun%20historik%20utvalda%20indikatorer%202012-2023.xlsx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henri\Desktop\Zondera\Nacka\MU%202023\PPT\Underlag\Nacka%20kommun%20historik%20utvalda%20indikatorer%202012-2023.xlsx" TargetMode="External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henri\Desktop\Zondera\Nacka\MU%202023\PPT\Underlag\Nacka%20kommun%20historik%20utvalda%20indikatorer%202012-2023.xlsx" TargetMode="External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henri\Desktop\Zondera\Nacka\MU%202023\PPT\Underlag\Nacka%20kommun%20historik%20utvalda%20indikatorer%202012-2023.xlsx" TargetMode="External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chartUserShapes" Target="../drawings/drawing1.xm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henri\Desktop\Zondera\Nacka\MU%202023\PPT\Underlag\Nacka%20kommun%20historik%20utvalda%20indikatorer%202012-2023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henri\Desktop\Zondera\Nacka\MU%202023\PPT\Underlag\Nacka%20kommun%20historik%20utvalda%20indikatorer%202012-2023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7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4.xlsx"/><Relationship Id="rId1" Type="http://schemas.openxmlformats.org/officeDocument/2006/relationships/themeOverride" Target="../theme/themeOverride2.xml"/></Relationships>
</file>

<file path=ppt/charts/_rels/chart8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5.xlsx"/><Relationship Id="rId1" Type="http://schemas.openxmlformats.org/officeDocument/2006/relationships/themeOverride" Target="../theme/themeOverride3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henri\Desktop\Zondera\Nacka\MU%202023\PPT\Underlag\Nacka%20kommun%20historik%20utvalda%20indikatorer%202012-2023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4604906588792801E-2"/>
          <c:y val="3.3615697175264359E-2"/>
          <c:w val="0.93394076824188232"/>
          <c:h val="0.7644039392471313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</c:strCache>
            </c:strRef>
          </c:tx>
          <c:spPr>
            <a:solidFill>
              <a:srgbClr val="FFFF99"/>
            </a:solidFill>
            <a:ln w="9778">
              <a:solidFill>
                <a:schemeClr val="bg1">
                  <a:lumMod val="50000"/>
                </a:schemeClr>
              </a:solidFill>
              <a:prstDash val="solid"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C15A44"/>
              </a:solidFill>
              <a:ln w="9778">
                <a:noFill/>
                <a:prstDash val="solid"/>
              </a:ln>
              <a:effectLst/>
            </c:spPr>
  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  <c:ext xmlns:c16="http://schemas.microsoft.com/office/drawing/2014/chart" uri="{C3380CC4-5D6E-409C-BE32-E72D297353CC}">
                <c16:uniqueId val="{00000001-8C4A-402C-8143-78FC2704ACC0}"/>
              </c:ext>
            </c:extLst>
          </c:dPt>
          <c:dPt>
            <c:idx val="1"/>
            <c:invertIfNegative val="0"/>
            <c:bubble3D val="0"/>
            <c:spPr>
              <a:solidFill>
                <a:srgbClr val="FFCC03"/>
              </a:solidFill>
              <a:ln w="9778">
                <a:noFill/>
                <a:prstDash val="solid"/>
              </a:ln>
              <a:effectLst/>
            </c:spPr>
  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  <c:ext xmlns:c16="http://schemas.microsoft.com/office/drawing/2014/chart" uri="{C3380CC4-5D6E-409C-BE32-E72D297353CC}">
                <c16:uniqueId val="{00000003-8C4A-402C-8143-78FC2704ACC0}"/>
              </c:ext>
            </c:extLst>
          </c:dPt>
          <c:dPt>
            <c:idx val="2"/>
            <c:invertIfNegative val="0"/>
            <c:bubble3D val="0"/>
            <c:spPr>
              <a:solidFill>
                <a:srgbClr val="529341"/>
              </a:solidFill>
              <a:ln w="9778">
                <a:noFill/>
                <a:prstDash val="solid"/>
              </a:ln>
              <a:effectLst/>
            </c:spPr>
  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  <c:ext xmlns:c16="http://schemas.microsoft.com/office/drawing/2014/chart" uri="{C3380CC4-5D6E-409C-BE32-E72D297353CC}">
                <c16:uniqueId val="{00000005-8C4A-402C-8143-78FC2704ACC0}"/>
              </c:ext>
            </c:extLst>
          </c:dPt>
          <c:dPt>
            <c:idx val="3"/>
            <c:invertIfNegative val="0"/>
            <c:bubble3D val="0"/>
            <c:spPr>
              <a:solidFill>
                <a:srgbClr val="529341"/>
              </a:solidFill>
              <a:ln w="9778">
                <a:noFill/>
                <a:prstDash val="solid"/>
              </a:ln>
              <a:effectLst/>
            </c:spPr>
  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  <c:ext xmlns:c16="http://schemas.microsoft.com/office/drawing/2014/chart" uri="{C3380CC4-5D6E-409C-BE32-E72D297353CC}">
                <c16:uniqueId val="{00000007-8C4A-402C-8143-78FC2704ACC0}"/>
              </c:ext>
            </c:extLst>
          </c:dPt>
          <c:dPt>
            <c:idx val="4"/>
            <c:invertIfNegative val="0"/>
            <c:bubble3D val="0"/>
            <c:spPr>
              <a:solidFill>
                <a:srgbClr val="529341"/>
              </a:solidFill>
              <a:ln w="9778">
                <a:noFill/>
                <a:prstDash val="solid"/>
              </a:ln>
              <a:effectLst/>
            </c:spPr>
  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  <c:ext xmlns:c16="http://schemas.microsoft.com/office/drawing/2014/chart" uri="{C3380CC4-5D6E-409C-BE32-E72D297353CC}">
                <c16:uniqueId val="{00000009-8C4A-402C-8143-78FC2704ACC0}"/>
              </c:ext>
            </c:extLst>
          </c:dPt>
          <c:dLbls>
            <c:numFmt formatCode="0\%" sourceLinked="0"/>
            <c:spPr>
              <a:noFill/>
              <a:ln w="19556">
                <a:noFill/>
              </a:ln>
            </c:spPr>
            <c:txPr>
              <a:bodyPr/>
              <a:lstStyle/>
              <a:p>
                <a:pPr>
                  <a:defRPr sz="1200" b="1" i="0" u="none" strike="noStrike" baseline="0" smtId="4294967295">
                    <a:solidFill>
                      <a:schemeClr val="tx1"/>
                    </a:solidFill>
                    <a:latin typeface="Arial" panose="020B0604020202020204" pitchFamily="34" charset="0"/>
                    <a:ea typeface="Calibri"/>
                    <a:cs typeface="Arial" panose="020B0604020202020204" pitchFamily="34" charset="0"/>
                  </a:defRPr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Sheet1!$B$1:$F$1</c:f>
              <c:strCache>
                <c:ptCount val="5"/>
                <c:pt idx="0">
                  <c:v>0-55 (24st)</c:v>
                </c:pt>
                <c:pt idx="1">
                  <c:v>56-68 (54st)</c:v>
                </c:pt>
                <c:pt idx="2">
                  <c:v>68-82 (106st)</c:v>
                </c:pt>
                <c:pt idx="3">
                  <c:v>83-91 (68st)</c:v>
                </c:pt>
                <c:pt idx="4">
                  <c:v>92-100 (41st)</c:v>
                </c:pt>
              </c:strCache>
            </c:strRef>
          </c:cat>
          <c:val>
            <c:numRef>
              <c:f>Sheet1!$B$2:$F$2</c:f>
              <c:numCache>
                <c:formatCode>General</c:formatCode>
                <c:ptCount val="5"/>
                <c:pt idx="0">
                  <c:v>8</c:v>
                </c:pt>
                <c:pt idx="1">
                  <c:v>19</c:v>
                </c:pt>
                <c:pt idx="2">
                  <c:v>37</c:v>
                </c:pt>
                <c:pt idx="3">
                  <c:v>24</c:v>
                </c:pt>
                <c:pt idx="4">
                  <c:v>14</c:v>
                </c:pt>
              </c:numCache>
            </c:numRef>
          </c:val>
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<c:ext xmlns:c16="http://schemas.microsoft.com/office/drawing/2014/chart" uri="{C3380CC4-5D6E-409C-BE32-E72D297353CC}">
              <c16:uniqueId val="{0000000A-8C4A-402C-8143-78FC2704ACC0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</c:strCache>
            </c:strRef>
          </c:tx>
          <c:spPr>
            <a:solidFill>
              <a:schemeClr val="accent1">
                <a:lumMod val="40000"/>
                <a:lumOff val="60000"/>
              </a:schemeClr>
            </a:solidFill>
            <a:ln w="9778">
              <a:noFill/>
              <a:prstDash val="solid"/>
            </a:ln>
          </c:spPr>
          <c:invertIfNegative val="0"/>
          <c:dLbls>
            <c:numFmt formatCode="0\%" sourceLinked="0"/>
            <c:spPr>
              <a:noFill/>
              <a:ln w="19556">
                <a:noFill/>
              </a:ln>
            </c:spPr>
            <c:txPr>
              <a:bodyPr/>
              <a:lstStyle/>
              <a:p>
                <a:pPr>
                  <a:defRPr sz="1200" b="1" i="0" u="none" strike="noStrike" baseline="0" smtId="4294967295">
                    <a:solidFill>
                      <a:schemeClr val="tx1"/>
                    </a:solidFill>
                    <a:latin typeface="Arial" panose="020B0604020202020204" pitchFamily="34" charset="0"/>
                    <a:ea typeface="Calibri"/>
                    <a:cs typeface="Arial" panose="020B0604020202020204" pitchFamily="34" charset="0"/>
                  </a:defRPr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Sheet1!$B$1:$F$1</c:f>
              <c:strCache>
                <c:ptCount val="5"/>
                <c:pt idx="0">
                  <c:v>0-55 (24st)</c:v>
                </c:pt>
                <c:pt idx="1">
                  <c:v>56-68 (54st)</c:v>
                </c:pt>
                <c:pt idx="2">
                  <c:v>68-82 (106st)</c:v>
                </c:pt>
                <c:pt idx="3">
                  <c:v>83-91 (68st)</c:v>
                </c:pt>
                <c:pt idx="4">
                  <c:v>92-100 (41st)</c:v>
                </c:pt>
              </c:strCache>
            </c:strRef>
          </c:cat>
          <c:val>
            <c:numRef>
              <c:f>Sheet1!$B$3:$F$3</c:f>
              <c:numCache>
                <c:formatCode>General</c:formatCode>
                <c:ptCount val="5"/>
                <c:pt idx="0">
                  <c:v>8</c:v>
                </c:pt>
                <c:pt idx="1">
                  <c:v>18</c:v>
                </c:pt>
                <c:pt idx="2">
                  <c:v>40</c:v>
                </c:pt>
                <c:pt idx="3">
                  <c:v>28</c:v>
                </c:pt>
                <c:pt idx="4">
                  <c:v>9</c:v>
                </c:pt>
              </c:numCache>
            </c:numRef>
          </c:val>
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<c:ext xmlns:c16="http://schemas.microsoft.com/office/drawing/2014/chart" uri="{C3380CC4-5D6E-409C-BE32-E72D297353CC}">
              <c16:uniqueId val="{0000000B-8C4A-402C-8143-78FC2704ACC0}"/>
            </c:ext>
          </c:extLst>
        </c:ser>
        <c:ser>
          <c:idx val="2"/>
          <c:order val="2"/>
          <c:tx>
            <c:strRef>
              <c:f>Sheet1!$A$4</c:f>
              <c:strCache>
                <c:ptCount val="1"/>
              </c:strCache>
            </c:strRef>
          </c:tx>
          <c:invertIfNegative val="0"/>
          <c:cat>
            <c:strRef>
              <c:f>Sheet1!$B$1:$F$1</c:f>
              <c:strCache>
                <c:ptCount val="5"/>
                <c:pt idx="0">
                  <c:v>0-55 (24st)</c:v>
                </c:pt>
                <c:pt idx="1">
                  <c:v>56-68 (54st)</c:v>
                </c:pt>
                <c:pt idx="2">
                  <c:v>68-82 (106st)</c:v>
                </c:pt>
                <c:pt idx="3">
                  <c:v>83-91 (68st)</c:v>
                </c:pt>
                <c:pt idx="4">
                  <c:v>92-100 (41st)</c:v>
                </c:pt>
              </c:strCache>
            </c:strRef>
          </c:cat>
          <c:val>
            <c:numRef>
              <c:f>Sheet1!$B$4:$F$4</c:f>
              <c:numCache>
                <c:formatCode>General</c:formatCode>
                <c:ptCount val="5"/>
              </c:numCache>
            </c:numRef>
          </c:val>
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<c:ext xmlns:c16="http://schemas.microsoft.com/office/drawing/2014/chart" uri="{C3380CC4-5D6E-409C-BE32-E72D297353CC}">
              <c16:uniqueId val="{0000000C-8C4A-402C-8143-78FC2704ACC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-30"/>
        <c:axId val="301242624"/>
        <c:axId val="301257472"/>
      </c:barChart>
      <c:catAx>
        <c:axId val="30124262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2445">
            <a:solidFill>
              <a:schemeClr val="tx1"/>
            </a:solidFill>
            <a:prstDash val="solid"/>
          </a:ln>
        </c:spPr>
        <c:txPr>
          <a:bodyPr rot="-2700000" vert="horz"/>
          <a:lstStyle/>
          <a:p>
            <a:pPr>
              <a:defRPr sz="1200" b="1" i="0" u="none" strike="noStrike" baseline="0" smtId="4294967295">
                <a:solidFill>
                  <a:schemeClr val="tx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defRPr>
            </a:pPr>
            <a:endParaRPr lang="sv-SE"/>
          </a:p>
        </c:txPr>
        <c:crossAx val="301257472"/>
        <c:crosses val="autoZero"/>
        <c:auto val="0"/>
        <c:lblAlgn val="ctr"/>
        <c:lblOffset val="100"/>
        <c:tickLblSkip val="1"/>
        <c:tickMarkSkip val="1"/>
        <c:noMultiLvlLbl val="0"/>
      </c:catAx>
      <c:valAx>
        <c:axId val="301257472"/>
        <c:scaling>
          <c:orientation val="minMax"/>
          <c:max val="80"/>
          <c:min val="0"/>
        </c:scaling>
        <c:delete val="0"/>
        <c:axPos val="l"/>
        <c:majorGridlines>
          <c:spPr>
            <a:ln w="9778">
              <a:solidFill>
                <a:srgbClr val="C0C0C0"/>
              </a:solidFill>
              <a:prstDash val="solid"/>
            </a:ln>
          </c:spPr>
        </c:majorGridlines>
        <c:numFmt formatCode="General" sourceLinked="1"/>
        <c:majorTickMark val="out"/>
        <c:minorTickMark val="none"/>
        <c:tickLblPos val="nextTo"/>
        <c:spPr>
          <a:ln w="2445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100" b="1" i="0" u="none" strike="noStrike" baseline="0" smtId="4294967295">
                <a:solidFill>
                  <a:schemeClr val="tx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defRPr>
            </a:pPr>
            <a:endParaRPr lang="sv-SE"/>
          </a:p>
        </c:txPr>
        <c:crossAx val="301242624"/>
        <c:crosses val="autoZero"/>
        <c:crossBetween val="between"/>
      </c:valAx>
      <c:spPr>
        <a:solidFill>
          <a:srgbClr val="FFFFFF"/>
        </a:solidFill>
        <a:ln w="9778">
          <a:solidFill>
            <a:srgbClr val="808080"/>
          </a:solidFill>
          <a:prstDash val="solid"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867" b="1" i="0" u="none" strike="noStrike" baseline="0" smtId="4294967295">
          <a:solidFill>
            <a:schemeClr val="tx1"/>
          </a:solidFill>
          <a:latin typeface="Calibri"/>
          <a:ea typeface="Calibri"/>
          <a:cs typeface="Calibri"/>
        </a:defRPr>
      </a:pPr>
      <a:endParaRPr lang="sv-SE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8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sv-SE"/>
              <a:t>HME-index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8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v-SE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'HME (index)'!$A$3</c:f>
              <c:strCache>
                <c:ptCount val="1"/>
                <c:pt idx="0">
                  <c:v>Nacka kommun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cat>
            <c:strRef>
              <c:f>'HME (index)'!$B$2:$N$2</c:f>
              <c:strCache>
                <c:ptCount val="13"/>
                <c:pt idx="0">
                  <c:v>2023</c:v>
                </c:pt>
                <c:pt idx="1">
                  <c:v>Fokus 2023</c:v>
                </c:pt>
                <c:pt idx="2">
                  <c:v>2022</c:v>
                </c:pt>
                <c:pt idx="3">
                  <c:v>2021</c:v>
                </c:pt>
                <c:pt idx="4">
                  <c:v>2020</c:v>
                </c:pt>
                <c:pt idx="5">
                  <c:v>2019</c:v>
                </c:pt>
                <c:pt idx="6">
                  <c:v>2018</c:v>
                </c:pt>
                <c:pt idx="7">
                  <c:v>2017</c:v>
                </c:pt>
                <c:pt idx="8">
                  <c:v>2016</c:v>
                </c:pt>
                <c:pt idx="9">
                  <c:v>2015</c:v>
                </c:pt>
                <c:pt idx="10">
                  <c:v>2014</c:v>
                </c:pt>
                <c:pt idx="11">
                  <c:v>2013</c:v>
                </c:pt>
                <c:pt idx="12">
                  <c:v>2012</c:v>
                </c:pt>
              </c:strCache>
            </c:strRef>
          </c:cat>
          <c:val>
            <c:numRef>
              <c:f>'HME (index)'!$B$3:$N$3</c:f>
              <c:numCache>
                <c:formatCode>General</c:formatCode>
                <c:ptCount val="13"/>
                <c:pt idx="0">
                  <c:v>81</c:v>
                </c:pt>
                <c:pt idx="1">
                  <c:v>79</c:v>
                </c:pt>
                <c:pt idx="2" formatCode="0">
                  <c:v>80</c:v>
                </c:pt>
                <c:pt idx="3" formatCode="0">
                  <c:v>80</c:v>
                </c:pt>
                <c:pt idx="4" formatCode="0">
                  <c:v>80</c:v>
                </c:pt>
                <c:pt idx="5" formatCode="0">
                  <c:v>80</c:v>
                </c:pt>
                <c:pt idx="6" formatCode="0">
                  <c:v>81</c:v>
                </c:pt>
                <c:pt idx="7" formatCode="0">
                  <c:v>81</c:v>
                </c:pt>
                <c:pt idx="8" formatCode="0">
                  <c:v>82</c:v>
                </c:pt>
                <c:pt idx="9" formatCode="0">
                  <c:v>81</c:v>
                </c:pt>
                <c:pt idx="10" formatCode="0">
                  <c:v>81</c:v>
                </c:pt>
                <c:pt idx="11" formatCode="0">
                  <c:v>80</c:v>
                </c:pt>
                <c:pt idx="12" formatCode="0">
                  <c:v>80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5287-41A6-B84D-E3709E9AAC2F}"/>
            </c:ext>
          </c:extLst>
        </c:ser>
        <c:ser>
          <c:idx val="1"/>
          <c:order val="1"/>
          <c:tx>
            <c:strRef>
              <c:f>'HME (index)'!$A$4</c:f>
              <c:strCache>
                <c:ptCount val="1"/>
                <c:pt idx="0">
                  <c:v>VS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cat>
            <c:strRef>
              <c:f>'HME (index)'!$B$2:$N$2</c:f>
              <c:strCache>
                <c:ptCount val="13"/>
                <c:pt idx="0">
                  <c:v>2023</c:v>
                </c:pt>
                <c:pt idx="1">
                  <c:v>Fokus 2023</c:v>
                </c:pt>
                <c:pt idx="2">
                  <c:v>2022</c:v>
                </c:pt>
                <c:pt idx="3">
                  <c:v>2021</c:v>
                </c:pt>
                <c:pt idx="4">
                  <c:v>2020</c:v>
                </c:pt>
                <c:pt idx="5">
                  <c:v>2019</c:v>
                </c:pt>
                <c:pt idx="6">
                  <c:v>2018</c:v>
                </c:pt>
                <c:pt idx="7">
                  <c:v>2017</c:v>
                </c:pt>
                <c:pt idx="8">
                  <c:v>2016</c:v>
                </c:pt>
                <c:pt idx="9">
                  <c:v>2015</c:v>
                </c:pt>
                <c:pt idx="10">
                  <c:v>2014</c:v>
                </c:pt>
                <c:pt idx="11">
                  <c:v>2013</c:v>
                </c:pt>
                <c:pt idx="12">
                  <c:v>2012</c:v>
                </c:pt>
              </c:strCache>
            </c:strRef>
          </c:cat>
          <c:val>
            <c:numRef>
              <c:f>'HME (index)'!$B$4:$N$4</c:f>
              <c:numCache>
                <c:formatCode>General</c:formatCode>
                <c:ptCount val="13"/>
                <c:pt idx="0">
                  <c:v>81</c:v>
                </c:pt>
                <c:pt idx="1">
                  <c:v>79</c:v>
                </c:pt>
                <c:pt idx="2" formatCode="0">
                  <c:v>81</c:v>
                </c:pt>
                <c:pt idx="3" formatCode="0">
                  <c:v>81</c:v>
                </c:pt>
                <c:pt idx="4" formatCode="0">
                  <c:v>82</c:v>
                </c:pt>
                <c:pt idx="5" formatCode="0">
                  <c:v>82</c:v>
                </c:pt>
                <c:pt idx="6" formatCode="0">
                  <c:v>82</c:v>
                </c:pt>
                <c:pt idx="7" formatCode="0">
                  <c:v>83</c:v>
                </c:pt>
                <c:pt idx="8" formatCode="0">
                  <c:v>84</c:v>
                </c:pt>
                <c:pt idx="9" formatCode="0">
                  <c:v>82</c:v>
                </c:pt>
                <c:pt idx="10" formatCode="0">
                  <c:v>81</c:v>
                </c:pt>
                <c:pt idx="11" formatCode="0">
                  <c:v>80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5287-41A6-B84D-E3709E9AAC2F}"/>
            </c:ext>
          </c:extLst>
        </c:ser>
        <c:ser>
          <c:idx val="2"/>
          <c:order val="2"/>
          <c:tx>
            <c:strRef>
              <c:f>'HME (index)'!$A$5</c:f>
              <c:strCache>
                <c:ptCount val="1"/>
                <c:pt idx="0">
                  <c:v>VSS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3"/>
              </a:solidFill>
              <a:ln w="9525">
                <a:solidFill>
                  <a:schemeClr val="accent3"/>
                </a:solidFill>
              </a:ln>
              <a:effectLst/>
            </c:spPr>
          </c:marker>
          <c:dLbls>
            <c:dLbl>
              <c:idx val="0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5287-41A6-B84D-E3709E9AAC2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sv-SE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'HME (index)'!$B$2:$N$2</c:f>
              <c:strCache>
                <c:ptCount val="13"/>
                <c:pt idx="0">
                  <c:v>2023</c:v>
                </c:pt>
                <c:pt idx="1">
                  <c:v>Fokus 2023</c:v>
                </c:pt>
                <c:pt idx="2">
                  <c:v>2022</c:v>
                </c:pt>
                <c:pt idx="3">
                  <c:v>2021</c:v>
                </c:pt>
                <c:pt idx="4">
                  <c:v>2020</c:v>
                </c:pt>
                <c:pt idx="5">
                  <c:v>2019</c:v>
                </c:pt>
                <c:pt idx="6">
                  <c:v>2018</c:v>
                </c:pt>
                <c:pt idx="7">
                  <c:v>2017</c:v>
                </c:pt>
                <c:pt idx="8">
                  <c:v>2016</c:v>
                </c:pt>
                <c:pt idx="9">
                  <c:v>2015</c:v>
                </c:pt>
                <c:pt idx="10">
                  <c:v>2014</c:v>
                </c:pt>
                <c:pt idx="11">
                  <c:v>2013</c:v>
                </c:pt>
                <c:pt idx="12">
                  <c:v>2012</c:v>
                </c:pt>
              </c:strCache>
            </c:strRef>
          </c:cat>
          <c:val>
            <c:numRef>
              <c:f>'HME (index)'!$B$5:$N$5</c:f>
              <c:numCache>
                <c:formatCode>General</c:formatCode>
                <c:ptCount val="13"/>
                <c:pt idx="0">
                  <c:v>80</c:v>
                </c:pt>
                <c:pt idx="1">
                  <c:v>80</c:v>
                </c:pt>
                <c:pt idx="2" formatCode="0">
                  <c:v>79</c:v>
                </c:pt>
                <c:pt idx="3" formatCode="0">
                  <c:v>78</c:v>
                </c:pt>
                <c:pt idx="4" formatCode="0">
                  <c:v>79</c:v>
                </c:pt>
                <c:pt idx="5" formatCode="0">
                  <c:v>77</c:v>
                </c:pt>
                <c:pt idx="6" formatCode="0">
                  <c:v>82</c:v>
                </c:pt>
                <c:pt idx="7" formatCode="0">
                  <c:v>79</c:v>
                </c:pt>
                <c:pt idx="8" formatCode="0">
                  <c:v>79</c:v>
                </c:pt>
                <c:pt idx="9" formatCode="0">
                  <c:v>80</c:v>
                </c:pt>
                <c:pt idx="10" formatCode="0">
                  <c:v>80</c:v>
                </c:pt>
                <c:pt idx="11" formatCode="0">
                  <c:v>81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5287-41A6-B84D-E3709E9AAC2F}"/>
            </c:ext>
          </c:extLst>
        </c:ser>
        <c:ser>
          <c:idx val="3"/>
          <c:order val="3"/>
          <c:tx>
            <c:strRef>
              <c:f>'HME (index)'!$A$6</c:f>
              <c:strCache>
                <c:ptCount val="1"/>
                <c:pt idx="0">
                  <c:v>Enheter</c:v>
                </c:pt>
              </c:strCache>
            </c:strRef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4"/>
              </a:solidFill>
              <a:ln w="9525">
                <a:solidFill>
                  <a:schemeClr val="accent4"/>
                </a:solidFill>
              </a:ln>
              <a:effectLst/>
            </c:spPr>
          </c:marker>
          <c:dLbls>
            <c:dLbl>
              <c:idx val="0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5287-41A6-B84D-E3709E9AAC2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sv-SE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'HME (index)'!$B$2:$N$2</c:f>
              <c:strCache>
                <c:ptCount val="13"/>
                <c:pt idx="0">
                  <c:v>2023</c:v>
                </c:pt>
                <c:pt idx="1">
                  <c:v>Fokus 2023</c:v>
                </c:pt>
                <c:pt idx="2">
                  <c:v>2022</c:v>
                </c:pt>
                <c:pt idx="3">
                  <c:v>2021</c:v>
                </c:pt>
                <c:pt idx="4">
                  <c:v>2020</c:v>
                </c:pt>
                <c:pt idx="5">
                  <c:v>2019</c:v>
                </c:pt>
                <c:pt idx="6">
                  <c:v>2018</c:v>
                </c:pt>
                <c:pt idx="7">
                  <c:v>2017</c:v>
                </c:pt>
                <c:pt idx="8">
                  <c:v>2016</c:v>
                </c:pt>
                <c:pt idx="9">
                  <c:v>2015</c:v>
                </c:pt>
                <c:pt idx="10">
                  <c:v>2014</c:v>
                </c:pt>
                <c:pt idx="11">
                  <c:v>2013</c:v>
                </c:pt>
                <c:pt idx="12">
                  <c:v>2012</c:v>
                </c:pt>
              </c:strCache>
            </c:strRef>
          </c:cat>
          <c:val>
            <c:numRef>
              <c:f>'HME (index)'!$B$6:$N$6</c:f>
              <c:numCache>
                <c:formatCode>General</c:formatCode>
                <c:ptCount val="13"/>
                <c:pt idx="0">
                  <c:v>81</c:v>
                </c:pt>
                <c:pt idx="1">
                  <c:v>79</c:v>
                </c:pt>
                <c:pt idx="2" formatCode="0">
                  <c:v>80</c:v>
                </c:pt>
                <c:pt idx="3" formatCode="0">
                  <c:v>78</c:v>
                </c:pt>
                <c:pt idx="4" formatCode="0">
                  <c:v>78</c:v>
                </c:pt>
                <c:pt idx="5" formatCode="0">
                  <c:v>78</c:v>
                </c:pt>
                <c:pt idx="6" formatCode="0">
                  <c:v>79</c:v>
                </c:pt>
                <c:pt idx="7" formatCode="0">
                  <c:v>78</c:v>
                </c:pt>
                <c:pt idx="8" formatCode="0">
                  <c:v>78</c:v>
                </c:pt>
                <c:pt idx="9" formatCode="0">
                  <c:v>78</c:v>
                </c:pt>
                <c:pt idx="10" formatCode="0">
                  <c:v>80</c:v>
                </c:pt>
                <c:pt idx="11" formatCode="0">
                  <c:v>79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5287-41A6-B84D-E3709E9AAC2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91845407"/>
        <c:axId val="1740046031"/>
      </c:lineChart>
      <c:catAx>
        <c:axId val="191845407"/>
        <c:scaling>
          <c:orientation val="maxMin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v-SE"/>
          </a:p>
        </c:txPr>
        <c:crossAx val="1740046031"/>
        <c:crosses val="autoZero"/>
        <c:auto val="1"/>
        <c:lblAlgn val="ctr"/>
        <c:lblOffset val="100"/>
        <c:noMultiLvlLbl val="0"/>
      </c:catAx>
      <c:valAx>
        <c:axId val="1740046031"/>
        <c:scaling>
          <c:orientation val="minMax"/>
          <c:max val="90"/>
          <c:min val="70"/>
        </c:scaling>
        <c:delete val="0"/>
        <c:axPos val="r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v-SE"/>
          </a:p>
        </c:txPr>
        <c:crossAx val="191845407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v-SE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400"/>
      </a:pPr>
      <a:endParaRPr lang="sv-SE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8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sv-SE"/>
              <a:t>Min arbetsplats genomsyras av Nacka kommuns grundläggande värdering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8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v-SE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Värd!$A$3</c:f>
              <c:strCache>
                <c:ptCount val="1"/>
                <c:pt idx="0">
                  <c:v>Nacka kommun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cat>
            <c:strRef>
              <c:f>Värd!$B$2:$N$2</c:f>
              <c:strCache>
                <c:ptCount val="13"/>
                <c:pt idx="0">
                  <c:v>2023</c:v>
                </c:pt>
                <c:pt idx="1">
                  <c:v>Fokus 2023</c:v>
                </c:pt>
                <c:pt idx="2">
                  <c:v>2022</c:v>
                </c:pt>
                <c:pt idx="3">
                  <c:v>2021</c:v>
                </c:pt>
                <c:pt idx="4">
                  <c:v>2020</c:v>
                </c:pt>
                <c:pt idx="5">
                  <c:v>2019</c:v>
                </c:pt>
                <c:pt idx="6">
                  <c:v>2018</c:v>
                </c:pt>
                <c:pt idx="7">
                  <c:v>2017</c:v>
                </c:pt>
                <c:pt idx="8">
                  <c:v>2016</c:v>
                </c:pt>
                <c:pt idx="9">
                  <c:v>2015</c:v>
                </c:pt>
                <c:pt idx="10">
                  <c:v>2014</c:v>
                </c:pt>
                <c:pt idx="11">
                  <c:v>2013</c:v>
                </c:pt>
                <c:pt idx="12">
                  <c:v>2012</c:v>
                </c:pt>
              </c:strCache>
            </c:strRef>
          </c:cat>
          <c:val>
            <c:numRef>
              <c:f>Värd!$B$3:$N$3</c:f>
              <c:numCache>
                <c:formatCode>General</c:formatCode>
                <c:ptCount val="13"/>
                <c:pt idx="0">
                  <c:v>77</c:v>
                </c:pt>
                <c:pt idx="1">
                  <c:v>77</c:v>
                </c:pt>
                <c:pt idx="2">
                  <c:v>79</c:v>
                </c:pt>
                <c:pt idx="3">
                  <c:v>76</c:v>
                </c:pt>
                <c:pt idx="4">
                  <c:v>81</c:v>
                </c:pt>
                <c:pt idx="5">
                  <c:v>79</c:v>
                </c:pt>
                <c:pt idx="6">
                  <c:v>76</c:v>
                </c:pt>
                <c:pt idx="7">
                  <c:v>75</c:v>
                </c:pt>
                <c:pt idx="8">
                  <c:v>78</c:v>
                </c:pt>
                <c:pt idx="9">
                  <c:v>75</c:v>
                </c:pt>
                <c:pt idx="10">
                  <c:v>76</c:v>
                </c:pt>
                <c:pt idx="11">
                  <c:v>74</c:v>
                </c:pt>
                <c:pt idx="12">
                  <c:v>58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2070-4EB5-97ED-4453277FCB72}"/>
            </c:ext>
          </c:extLst>
        </c:ser>
        <c:ser>
          <c:idx val="1"/>
          <c:order val="1"/>
          <c:tx>
            <c:strRef>
              <c:f>Värd!$A$4</c:f>
              <c:strCache>
                <c:ptCount val="1"/>
                <c:pt idx="0">
                  <c:v>VS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dLbls>
            <c:dLbl>
              <c:idx val="0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2070-4EB5-97ED-4453277FCB7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sv-SE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Värd!$B$2:$N$2</c:f>
              <c:strCache>
                <c:ptCount val="13"/>
                <c:pt idx="0">
                  <c:v>2023</c:v>
                </c:pt>
                <c:pt idx="1">
                  <c:v>Fokus 2023</c:v>
                </c:pt>
                <c:pt idx="2">
                  <c:v>2022</c:v>
                </c:pt>
                <c:pt idx="3">
                  <c:v>2021</c:v>
                </c:pt>
                <c:pt idx="4">
                  <c:v>2020</c:v>
                </c:pt>
                <c:pt idx="5">
                  <c:v>2019</c:v>
                </c:pt>
                <c:pt idx="6">
                  <c:v>2018</c:v>
                </c:pt>
                <c:pt idx="7">
                  <c:v>2017</c:v>
                </c:pt>
                <c:pt idx="8">
                  <c:v>2016</c:v>
                </c:pt>
                <c:pt idx="9">
                  <c:v>2015</c:v>
                </c:pt>
                <c:pt idx="10">
                  <c:v>2014</c:v>
                </c:pt>
                <c:pt idx="11">
                  <c:v>2013</c:v>
                </c:pt>
                <c:pt idx="12">
                  <c:v>2012</c:v>
                </c:pt>
              </c:strCache>
            </c:strRef>
          </c:cat>
          <c:val>
            <c:numRef>
              <c:f>Värd!$B$4:$N$4</c:f>
              <c:numCache>
                <c:formatCode>General</c:formatCode>
                <c:ptCount val="13"/>
                <c:pt idx="0">
                  <c:v>74</c:v>
                </c:pt>
                <c:pt idx="1">
                  <c:v>75</c:v>
                </c:pt>
                <c:pt idx="2">
                  <c:v>79</c:v>
                </c:pt>
                <c:pt idx="3">
                  <c:v>74</c:v>
                </c:pt>
                <c:pt idx="4">
                  <c:v>82</c:v>
                </c:pt>
                <c:pt idx="5">
                  <c:v>82</c:v>
                </c:pt>
                <c:pt idx="6">
                  <c:v>77</c:v>
                </c:pt>
                <c:pt idx="7">
                  <c:v>77</c:v>
                </c:pt>
                <c:pt idx="8">
                  <c:v>80</c:v>
                </c:pt>
                <c:pt idx="9">
                  <c:v>76</c:v>
                </c:pt>
                <c:pt idx="10">
                  <c:v>77</c:v>
                </c:pt>
                <c:pt idx="11">
                  <c:v>72</c:v>
                </c:pt>
                <c:pt idx="12">
                  <c:v>58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2070-4EB5-97ED-4453277FCB72}"/>
            </c:ext>
          </c:extLst>
        </c:ser>
        <c:ser>
          <c:idx val="2"/>
          <c:order val="2"/>
          <c:tx>
            <c:strRef>
              <c:f>Värd!$A$5</c:f>
              <c:strCache>
                <c:ptCount val="1"/>
                <c:pt idx="0">
                  <c:v>VSS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3"/>
              </a:solidFill>
              <a:ln w="9525">
                <a:solidFill>
                  <a:schemeClr val="accent3"/>
                </a:solidFill>
              </a:ln>
              <a:effectLst/>
            </c:spPr>
          </c:marker>
          <c:dLbls>
            <c:dLbl>
              <c:idx val="0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2070-4EB5-97ED-4453277FCB7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sv-SE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Värd!$B$2:$N$2</c:f>
              <c:strCache>
                <c:ptCount val="13"/>
                <c:pt idx="0">
                  <c:v>2023</c:v>
                </c:pt>
                <c:pt idx="1">
                  <c:v>Fokus 2023</c:v>
                </c:pt>
                <c:pt idx="2">
                  <c:v>2022</c:v>
                </c:pt>
                <c:pt idx="3">
                  <c:v>2021</c:v>
                </c:pt>
                <c:pt idx="4">
                  <c:v>2020</c:v>
                </c:pt>
                <c:pt idx="5">
                  <c:v>2019</c:v>
                </c:pt>
                <c:pt idx="6">
                  <c:v>2018</c:v>
                </c:pt>
                <c:pt idx="7">
                  <c:v>2017</c:v>
                </c:pt>
                <c:pt idx="8">
                  <c:v>2016</c:v>
                </c:pt>
                <c:pt idx="9">
                  <c:v>2015</c:v>
                </c:pt>
                <c:pt idx="10">
                  <c:v>2014</c:v>
                </c:pt>
                <c:pt idx="11">
                  <c:v>2013</c:v>
                </c:pt>
                <c:pt idx="12">
                  <c:v>2012</c:v>
                </c:pt>
              </c:strCache>
            </c:strRef>
          </c:cat>
          <c:val>
            <c:numRef>
              <c:f>Värd!$B$5:$N$5</c:f>
              <c:numCache>
                <c:formatCode>General</c:formatCode>
                <c:ptCount val="13"/>
                <c:pt idx="0">
                  <c:v>77</c:v>
                </c:pt>
                <c:pt idx="1">
                  <c:v>78</c:v>
                </c:pt>
                <c:pt idx="2">
                  <c:v>77</c:v>
                </c:pt>
                <c:pt idx="3">
                  <c:v>76</c:v>
                </c:pt>
                <c:pt idx="4">
                  <c:v>79</c:v>
                </c:pt>
                <c:pt idx="5">
                  <c:v>73</c:v>
                </c:pt>
                <c:pt idx="6">
                  <c:v>74</c:v>
                </c:pt>
                <c:pt idx="7">
                  <c:v>74</c:v>
                </c:pt>
                <c:pt idx="8">
                  <c:v>74</c:v>
                </c:pt>
                <c:pt idx="9">
                  <c:v>74</c:v>
                </c:pt>
                <c:pt idx="10">
                  <c:v>75</c:v>
                </c:pt>
                <c:pt idx="11">
                  <c:v>78</c:v>
                </c:pt>
                <c:pt idx="12">
                  <c:v>58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2070-4EB5-97ED-4453277FCB72}"/>
            </c:ext>
          </c:extLst>
        </c:ser>
        <c:ser>
          <c:idx val="3"/>
          <c:order val="3"/>
          <c:tx>
            <c:strRef>
              <c:f>Värd!$A$6</c:f>
              <c:strCache>
                <c:ptCount val="1"/>
                <c:pt idx="0">
                  <c:v>Enheter</c:v>
                </c:pt>
              </c:strCache>
            </c:strRef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4"/>
              </a:solidFill>
              <a:ln w="9525">
                <a:solidFill>
                  <a:schemeClr val="accent4"/>
                </a:solidFill>
              </a:ln>
              <a:effectLst/>
            </c:spPr>
          </c:marker>
          <c:dLbls>
            <c:dLbl>
              <c:idx val="0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2070-4EB5-97ED-4453277FCB7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sv-SE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Värd!$B$2:$N$2</c:f>
              <c:strCache>
                <c:ptCount val="13"/>
                <c:pt idx="0">
                  <c:v>2023</c:v>
                </c:pt>
                <c:pt idx="1">
                  <c:v>Fokus 2023</c:v>
                </c:pt>
                <c:pt idx="2">
                  <c:v>2022</c:v>
                </c:pt>
                <c:pt idx="3">
                  <c:v>2021</c:v>
                </c:pt>
                <c:pt idx="4">
                  <c:v>2020</c:v>
                </c:pt>
                <c:pt idx="5">
                  <c:v>2019</c:v>
                </c:pt>
                <c:pt idx="6">
                  <c:v>2018</c:v>
                </c:pt>
                <c:pt idx="7">
                  <c:v>2017</c:v>
                </c:pt>
                <c:pt idx="8">
                  <c:v>2016</c:v>
                </c:pt>
                <c:pt idx="9">
                  <c:v>2015</c:v>
                </c:pt>
                <c:pt idx="10">
                  <c:v>2014</c:v>
                </c:pt>
                <c:pt idx="11">
                  <c:v>2013</c:v>
                </c:pt>
                <c:pt idx="12">
                  <c:v>2012</c:v>
                </c:pt>
              </c:strCache>
            </c:strRef>
          </c:cat>
          <c:val>
            <c:numRef>
              <c:f>Värd!$B$6:$N$6</c:f>
              <c:numCache>
                <c:formatCode>General</c:formatCode>
                <c:ptCount val="13"/>
                <c:pt idx="0">
                  <c:v>84</c:v>
                </c:pt>
                <c:pt idx="1">
                  <c:v>81</c:v>
                </c:pt>
                <c:pt idx="2">
                  <c:v>80</c:v>
                </c:pt>
                <c:pt idx="3">
                  <c:v>80</c:v>
                </c:pt>
                <c:pt idx="4">
                  <c:v>79</c:v>
                </c:pt>
                <c:pt idx="5">
                  <c:v>76</c:v>
                </c:pt>
                <c:pt idx="6">
                  <c:v>74</c:v>
                </c:pt>
                <c:pt idx="7">
                  <c:v>71</c:v>
                </c:pt>
                <c:pt idx="8">
                  <c:v>74</c:v>
                </c:pt>
                <c:pt idx="9">
                  <c:v>73</c:v>
                </c:pt>
                <c:pt idx="10">
                  <c:v>74</c:v>
                </c:pt>
                <c:pt idx="11">
                  <c:v>76</c:v>
                </c:pt>
                <c:pt idx="12">
                  <c:v>54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2070-4EB5-97ED-4453277FCB7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91845407"/>
        <c:axId val="1740046031"/>
      </c:lineChart>
      <c:catAx>
        <c:axId val="191845407"/>
        <c:scaling>
          <c:orientation val="maxMin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v-SE"/>
          </a:p>
        </c:txPr>
        <c:crossAx val="1740046031"/>
        <c:crosses val="autoZero"/>
        <c:auto val="1"/>
        <c:lblAlgn val="ctr"/>
        <c:lblOffset val="100"/>
        <c:noMultiLvlLbl val="0"/>
      </c:catAx>
      <c:valAx>
        <c:axId val="1740046031"/>
        <c:scaling>
          <c:orientation val="minMax"/>
          <c:min val="50"/>
        </c:scaling>
        <c:delete val="0"/>
        <c:axPos val="r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v-SE"/>
          </a:p>
        </c:txPr>
        <c:crossAx val="191845407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v-SE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400"/>
      </a:pPr>
      <a:endParaRPr lang="sv-SE"/>
    </a:p>
  </c:txPr>
  <c:externalData r:id="rId3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8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sv-SE"/>
              <a:t>Jag kan rekommendera andra att söka jobb inom Nacka kommun</a:t>
            </a:r>
          </a:p>
        </c:rich>
      </c:tx>
      <c:layout>
        <c:manualLayout>
          <c:xMode val="edge"/>
          <c:yMode val="edge"/>
          <c:x val="0.16238525268702647"/>
          <c:y val="8.8202856383525468E-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8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v-SE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Rek!$A$3</c:f>
              <c:strCache>
                <c:ptCount val="1"/>
                <c:pt idx="0">
                  <c:v>Nacka kommun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dLbls>
            <c:dLbl>
              <c:idx val="0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2D7F-40A9-B00D-3CD2B2D92A5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sv-SE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Rek!$B$2:$N$2</c:f>
              <c:strCache>
                <c:ptCount val="13"/>
                <c:pt idx="0">
                  <c:v>2023</c:v>
                </c:pt>
                <c:pt idx="1">
                  <c:v>Fokus 2023</c:v>
                </c:pt>
                <c:pt idx="2">
                  <c:v>2022</c:v>
                </c:pt>
                <c:pt idx="3">
                  <c:v>2021</c:v>
                </c:pt>
                <c:pt idx="4">
                  <c:v>2020</c:v>
                </c:pt>
                <c:pt idx="5">
                  <c:v>2019</c:v>
                </c:pt>
                <c:pt idx="6">
                  <c:v>2018</c:v>
                </c:pt>
                <c:pt idx="7">
                  <c:v>2017</c:v>
                </c:pt>
                <c:pt idx="8">
                  <c:v>2016</c:v>
                </c:pt>
                <c:pt idx="9">
                  <c:v>2015</c:v>
                </c:pt>
                <c:pt idx="10">
                  <c:v>2014</c:v>
                </c:pt>
                <c:pt idx="11">
                  <c:v>2013</c:v>
                </c:pt>
                <c:pt idx="12">
                  <c:v>2012</c:v>
                </c:pt>
              </c:strCache>
            </c:strRef>
          </c:cat>
          <c:val>
            <c:numRef>
              <c:f>Rek!$B$3:$N$3</c:f>
              <c:numCache>
                <c:formatCode>General</c:formatCode>
                <c:ptCount val="13"/>
                <c:pt idx="0">
                  <c:v>69</c:v>
                </c:pt>
                <c:pt idx="1">
                  <c:v>67</c:v>
                </c:pt>
                <c:pt idx="2" formatCode="0">
                  <c:v>66</c:v>
                </c:pt>
                <c:pt idx="3" formatCode="0">
                  <c:v>70</c:v>
                </c:pt>
                <c:pt idx="4" formatCode="0">
                  <c:v>75</c:v>
                </c:pt>
                <c:pt idx="5" formatCode="0">
                  <c:v>73</c:v>
                </c:pt>
                <c:pt idx="6" formatCode="0">
                  <c:v>75</c:v>
                </c:pt>
                <c:pt idx="7" formatCode="0">
                  <c:v>77</c:v>
                </c:pt>
                <c:pt idx="8" formatCode="0">
                  <c:v>80</c:v>
                </c:pt>
                <c:pt idx="9" formatCode="0">
                  <c:v>75</c:v>
                </c:pt>
                <c:pt idx="10" formatCode="0">
                  <c:v>75</c:v>
                </c:pt>
                <c:pt idx="11" formatCode="0">
                  <c:v>69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2D7F-40A9-B00D-3CD2B2D92A52}"/>
            </c:ext>
          </c:extLst>
        </c:ser>
        <c:ser>
          <c:idx val="1"/>
          <c:order val="1"/>
          <c:tx>
            <c:strRef>
              <c:f>Rek!$A$4</c:f>
              <c:strCache>
                <c:ptCount val="1"/>
                <c:pt idx="0">
                  <c:v>VS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dLbls>
            <c:dLbl>
              <c:idx val="0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2D7F-40A9-B00D-3CD2B2D92A5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sv-SE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Rek!$B$2:$N$2</c:f>
              <c:strCache>
                <c:ptCount val="13"/>
                <c:pt idx="0">
                  <c:v>2023</c:v>
                </c:pt>
                <c:pt idx="1">
                  <c:v>Fokus 2023</c:v>
                </c:pt>
                <c:pt idx="2">
                  <c:v>2022</c:v>
                </c:pt>
                <c:pt idx="3">
                  <c:v>2021</c:v>
                </c:pt>
                <c:pt idx="4">
                  <c:v>2020</c:v>
                </c:pt>
                <c:pt idx="5">
                  <c:v>2019</c:v>
                </c:pt>
                <c:pt idx="6">
                  <c:v>2018</c:v>
                </c:pt>
                <c:pt idx="7">
                  <c:v>2017</c:v>
                </c:pt>
                <c:pt idx="8">
                  <c:v>2016</c:v>
                </c:pt>
                <c:pt idx="9">
                  <c:v>2015</c:v>
                </c:pt>
                <c:pt idx="10">
                  <c:v>2014</c:v>
                </c:pt>
                <c:pt idx="11">
                  <c:v>2013</c:v>
                </c:pt>
                <c:pt idx="12">
                  <c:v>2012</c:v>
                </c:pt>
              </c:strCache>
            </c:strRef>
          </c:cat>
          <c:val>
            <c:numRef>
              <c:f>Rek!$B$4:$N$4</c:f>
              <c:numCache>
                <c:formatCode>General</c:formatCode>
                <c:ptCount val="13"/>
                <c:pt idx="0">
                  <c:v>67</c:v>
                </c:pt>
                <c:pt idx="1">
                  <c:v>64</c:v>
                </c:pt>
                <c:pt idx="2" formatCode="0">
                  <c:v>65</c:v>
                </c:pt>
                <c:pt idx="3" formatCode="0">
                  <c:v>72</c:v>
                </c:pt>
                <c:pt idx="4" formatCode="0">
                  <c:v>78</c:v>
                </c:pt>
                <c:pt idx="5" formatCode="0">
                  <c:v>77</c:v>
                </c:pt>
                <c:pt idx="6" formatCode="0">
                  <c:v>78</c:v>
                </c:pt>
                <c:pt idx="7" formatCode="0">
                  <c:v>80</c:v>
                </c:pt>
                <c:pt idx="8" formatCode="0">
                  <c:v>84</c:v>
                </c:pt>
                <c:pt idx="9" formatCode="0">
                  <c:v>77</c:v>
                </c:pt>
                <c:pt idx="10" formatCode="0">
                  <c:v>75</c:v>
                </c:pt>
                <c:pt idx="11" formatCode="0">
                  <c:v>67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2D7F-40A9-B00D-3CD2B2D92A52}"/>
            </c:ext>
          </c:extLst>
        </c:ser>
        <c:ser>
          <c:idx val="2"/>
          <c:order val="2"/>
          <c:tx>
            <c:strRef>
              <c:f>Rek!$A$5</c:f>
              <c:strCache>
                <c:ptCount val="1"/>
                <c:pt idx="0">
                  <c:v>VSS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3"/>
              </a:solidFill>
              <a:ln w="9525">
                <a:solidFill>
                  <a:schemeClr val="accent3"/>
                </a:solidFill>
              </a:ln>
              <a:effectLst/>
            </c:spPr>
          </c:marker>
          <c:dLbls>
            <c:dLbl>
              <c:idx val="0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2D7F-40A9-B00D-3CD2B2D92A5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sv-SE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Rek!$B$2:$N$2</c:f>
              <c:strCache>
                <c:ptCount val="13"/>
                <c:pt idx="0">
                  <c:v>2023</c:v>
                </c:pt>
                <c:pt idx="1">
                  <c:v>Fokus 2023</c:v>
                </c:pt>
                <c:pt idx="2">
                  <c:v>2022</c:v>
                </c:pt>
                <c:pt idx="3">
                  <c:v>2021</c:v>
                </c:pt>
                <c:pt idx="4">
                  <c:v>2020</c:v>
                </c:pt>
                <c:pt idx="5">
                  <c:v>2019</c:v>
                </c:pt>
                <c:pt idx="6">
                  <c:v>2018</c:v>
                </c:pt>
                <c:pt idx="7">
                  <c:v>2017</c:v>
                </c:pt>
                <c:pt idx="8">
                  <c:v>2016</c:v>
                </c:pt>
                <c:pt idx="9">
                  <c:v>2015</c:v>
                </c:pt>
                <c:pt idx="10">
                  <c:v>2014</c:v>
                </c:pt>
                <c:pt idx="11">
                  <c:v>2013</c:v>
                </c:pt>
                <c:pt idx="12">
                  <c:v>2012</c:v>
                </c:pt>
              </c:strCache>
            </c:strRef>
          </c:cat>
          <c:val>
            <c:numRef>
              <c:f>Rek!$B$5:$N$5</c:f>
              <c:numCache>
                <c:formatCode>General</c:formatCode>
                <c:ptCount val="13"/>
                <c:pt idx="0">
                  <c:v>66</c:v>
                </c:pt>
                <c:pt idx="1">
                  <c:v>66</c:v>
                </c:pt>
                <c:pt idx="2" formatCode="0">
                  <c:v>61</c:v>
                </c:pt>
                <c:pt idx="3" formatCode="0">
                  <c:v>67</c:v>
                </c:pt>
                <c:pt idx="4" formatCode="0">
                  <c:v>71</c:v>
                </c:pt>
                <c:pt idx="5" formatCode="0">
                  <c:v>69</c:v>
                </c:pt>
                <c:pt idx="6" formatCode="0">
                  <c:v>67</c:v>
                </c:pt>
                <c:pt idx="7" formatCode="0">
                  <c:v>69</c:v>
                </c:pt>
                <c:pt idx="8" formatCode="0">
                  <c:v>69</c:v>
                </c:pt>
                <c:pt idx="9" formatCode="0">
                  <c:v>65</c:v>
                </c:pt>
                <c:pt idx="10" formatCode="0">
                  <c:v>69</c:v>
                </c:pt>
                <c:pt idx="11" formatCode="0">
                  <c:v>70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2D7F-40A9-B00D-3CD2B2D92A52}"/>
            </c:ext>
          </c:extLst>
        </c:ser>
        <c:ser>
          <c:idx val="3"/>
          <c:order val="3"/>
          <c:tx>
            <c:strRef>
              <c:f>Rek!$A$6</c:f>
              <c:strCache>
                <c:ptCount val="1"/>
                <c:pt idx="0">
                  <c:v>Enheter</c:v>
                </c:pt>
              </c:strCache>
            </c:strRef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4"/>
              </a:solidFill>
              <a:ln w="9525">
                <a:solidFill>
                  <a:schemeClr val="accent4"/>
                </a:solidFill>
              </a:ln>
              <a:effectLst/>
            </c:spPr>
          </c:marker>
          <c:dLbls>
            <c:dLbl>
              <c:idx val="0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2D7F-40A9-B00D-3CD2B2D92A5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sv-SE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Rek!$B$2:$N$2</c:f>
              <c:strCache>
                <c:ptCount val="13"/>
                <c:pt idx="0">
                  <c:v>2023</c:v>
                </c:pt>
                <c:pt idx="1">
                  <c:v>Fokus 2023</c:v>
                </c:pt>
                <c:pt idx="2">
                  <c:v>2022</c:v>
                </c:pt>
                <c:pt idx="3">
                  <c:v>2021</c:v>
                </c:pt>
                <c:pt idx="4">
                  <c:v>2020</c:v>
                </c:pt>
                <c:pt idx="5">
                  <c:v>2019</c:v>
                </c:pt>
                <c:pt idx="6">
                  <c:v>2018</c:v>
                </c:pt>
                <c:pt idx="7">
                  <c:v>2017</c:v>
                </c:pt>
                <c:pt idx="8">
                  <c:v>2016</c:v>
                </c:pt>
                <c:pt idx="9">
                  <c:v>2015</c:v>
                </c:pt>
                <c:pt idx="10">
                  <c:v>2014</c:v>
                </c:pt>
                <c:pt idx="11">
                  <c:v>2013</c:v>
                </c:pt>
                <c:pt idx="12">
                  <c:v>2012</c:v>
                </c:pt>
              </c:strCache>
            </c:strRef>
          </c:cat>
          <c:val>
            <c:numRef>
              <c:f>Rek!$B$6:$N$6</c:f>
              <c:numCache>
                <c:formatCode>General</c:formatCode>
                <c:ptCount val="13"/>
                <c:pt idx="0">
                  <c:v>76</c:v>
                </c:pt>
                <c:pt idx="1">
                  <c:v>74</c:v>
                </c:pt>
                <c:pt idx="2" formatCode="0">
                  <c:v>73</c:v>
                </c:pt>
                <c:pt idx="3" formatCode="0">
                  <c:v>67</c:v>
                </c:pt>
                <c:pt idx="4" formatCode="0">
                  <c:v>70</c:v>
                </c:pt>
                <c:pt idx="5" formatCode="0">
                  <c:v>67</c:v>
                </c:pt>
                <c:pt idx="6" formatCode="0">
                  <c:v>75</c:v>
                </c:pt>
                <c:pt idx="7" formatCode="0">
                  <c:v>71</c:v>
                </c:pt>
                <c:pt idx="8" formatCode="0">
                  <c:v>75</c:v>
                </c:pt>
                <c:pt idx="9" formatCode="0">
                  <c:v>76</c:v>
                </c:pt>
                <c:pt idx="10" formatCode="0">
                  <c:v>79</c:v>
                </c:pt>
                <c:pt idx="11" formatCode="0">
                  <c:v>72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2D7F-40A9-B00D-3CD2B2D92A5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91845407"/>
        <c:axId val="1740046031"/>
      </c:lineChart>
      <c:catAx>
        <c:axId val="191845407"/>
        <c:scaling>
          <c:orientation val="maxMin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v-SE"/>
          </a:p>
        </c:txPr>
        <c:crossAx val="1740046031"/>
        <c:crosses val="autoZero"/>
        <c:auto val="1"/>
        <c:lblAlgn val="ctr"/>
        <c:lblOffset val="100"/>
        <c:noMultiLvlLbl val="0"/>
      </c:catAx>
      <c:valAx>
        <c:axId val="1740046031"/>
        <c:scaling>
          <c:orientation val="minMax"/>
          <c:min val="50"/>
        </c:scaling>
        <c:delete val="0"/>
        <c:axPos val="r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v-SE"/>
          </a:p>
        </c:txPr>
        <c:crossAx val="191845407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v-SE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400"/>
      </a:pPr>
      <a:endParaRPr lang="sv-SE"/>
    </a:p>
  </c:txPr>
  <c:externalData r:id="rId3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8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sv-SE" sz="1680" b="0" i="0" u="none" strike="noStrike" baseline="0">
                <a:effectLst/>
              </a:rPr>
              <a:t>Jag är totalt sett nöjd med min arbetssituation</a:t>
            </a:r>
            <a:r>
              <a:rPr lang="sv-SE" sz="1680" b="0" i="0" u="none" strike="noStrike" baseline="0"/>
              <a:t> </a:t>
            </a:r>
            <a:endParaRPr lang="sv-SE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8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v-SE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Nöjd!$A$3</c:f>
              <c:strCache>
                <c:ptCount val="1"/>
                <c:pt idx="0">
                  <c:v>Nacka kommun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dLbls>
            <c:dLbl>
              <c:idx val="0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9F9C-4D77-91DC-EE7B61F7984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sv-SE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Nöjd!$B$2:$N$2</c:f>
              <c:strCache>
                <c:ptCount val="13"/>
                <c:pt idx="0">
                  <c:v>2023</c:v>
                </c:pt>
                <c:pt idx="1">
                  <c:v>Fokus 2023</c:v>
                </c:pt>
                <c:pt idx="2">
                  <c:v>2022</c:v>
                </c:pt>
                <c:pt idx="3">
                  <c:v>2021</c:v>
                </c:pt>
                <c:pt idx="4">
                  <c:v>2020</c:v>
                </c:pt>
                <c:pt idx="5">
                  <c:v>2019</c:v>
                </c:pt>
                <c:pt idx="6">
                  <c:v>2018</c:v>
                </c:pt>
                <c:pt idx="7">
                  <c:v>2017</c:v>
                </c:pt>
                <c:pt idx="8">
                  <c:v>2016</c:v>
                </c:pt>
                <c:pt idx="9">
                  <c:v>2015</c:v>
                </c:pt>
                <c:pt idx="10">
                  <c:v>2014</c:v>
                </c:pt>
                <c:pt idx="11">
                  <c:v>2013</c:v>
                </c:pt>
                <c:pt idx="12">
                  <c:v>2012</c:v>
                </c:pt>
              </c:strCache>
            </c:strRef>
          </c:cat>
          <c:val>
            <c:numRef>
              <c:f>Nöjd!$B$3:$N$3</c:f>
              <c:numCache>
                <c:formatCode>General</c:formatCode>
                <c:ptCount val="13"/>
                <c:pt idx="0">
                  <c:v>73</c:v>
                </c:pt>
                <c:pt idx="1">
                  <c:v>70</c:v>
                </c:pt>
                <c:pt idx="2">
                  <c:v>72</c:v>
                </c:pt>
                <c:pt idx="3">
                  <c:v>71</c:v>
                </c:pt>
                <c:pt idx="4">
                  <c:v>73</c:v>
                </c:pt>
                <c:pt idx="5">
                  <c:v>72</c:v>
                </c:pt>
                <c:pt idx="6">
                  <c:v>71</c:v>
                </c:pt>
                <c:pt idx="7">
                  <c:v>70</c:v>
                </c:pt>
                <c:pt idx="8">
                  <c:v>71</c:v>
                </c:pt>
                <c:pt idx="9">
                  <c:v>68</c:v>
                </c:pt>
                <c:pt idx="10">
                  <c:v>68</c:v>
                </c:pt>
                <c:pt idx="11">
                  <c:v>64</c:v>
                </c:pt>
                <c:pt idx="12">
                  <c:v>63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9F9C-4D77-91DC-EE7B61F79848}"/>
            </c:ext>
          </c:extLst>
        </c:ser>
        <c:ser>
          <c:idx val="1"/>
          <c:order val="1"/>
          <c:tx>
            <c:strRef>
              <c:f>Nöjd!$A$4</c:f>
              <c:strCache>
                <c:ptCount val="1"/>
                <c:pt idx="0">
                  <c:v>VS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cat>
            <c:strRef>
              <c:f>Nöjd!$B$2:$N$2</c:f>
              <c:strCache>
                <c:ptCount val="13"/>
                <c:pt idx="0">
                  <c:v>2023</c:v>
                </c:pt>
                <c:pt idx="1">
                  <c:v>Fokus 2023</c:v>
                </c:pt>
                <c:pt idx="2">
                  <c:v>2022</c:v>
                </c:pt>
                <c:pt idx="3">
                  <c:v>2021</c:v>
                </c:pt>
                <c:pt idx="4">
                  <c:v>2020</c:v>
                </c:pt>
                <c:pt idx="5">
                  <c:v>2019</c:v>
                </c:pt>
                <c:pt idx="6">
                  <c:v>2018</c:v>
                </c:pt>
                <c:pt idx="7">
                  <c:v>2017</c:v>
                </c:pt>
                <c:pt idx="8">
                  <c:v>2016</c:v>
                </c:pt>
                <c:pt idx="9">
                  <c:v>2015</c:v>
                </c:pt>
                <c:pt idx="10">
                  <c:v>2014</c:v>
                </c:pt>
                <c:pt idx="11">
                  <c:v>2013</c:v>
                </c:pt>
                <c:pt idx="12">
                  <c:v>2012</c:v>
                </c:pt>
              </c:strCache>
            </c:strRef>
          </c:cat>
          <c:val>
            <c:numRef>
              <c:f>Nöjd!$B$4:$N$4</c:f>
              <c:numCache>
                <c:formatCode>General</c:formatCode>
                <c:ptCount val="13"/>
                <c:pt idx="0">
                  <c:v>71</c:v>
                </c:pt>
                <c:pt idx="1">
                  <c:v>73</c:v>
                </c:pt>
                <c:pt idx="2">
                  <c:v>71</c:v>
                </c:pt>
                <c:pt idx="3">
                  <c:v>71</c:v>
                </c:pt>
                <c:pt idx="4">
                  <c:v>73</c:v>
                </c:pt>
                <c:pt idx="5">
                  <c:v>73</c:v>
                </c:pt>
                <c:pt idx="6">
                  <c:v>71</c:v>
                </c:pt>
                <c:pt idx="7">
                  <c:v>72</c:v>
                </c:pt>
                <c:pt idx="8">
                  <c:v>73</c:v>
                </c:pt>
                <c:pt idx="9">
                  <c:v>69</c:v>
                </c:pt>
                <c:pt idx="10">
                  <c:v>67</c:v>
                </c:pt>
                <c:pt idx="11">
                  <c:v>62</c:v>
                </c:pt>
                <c:pt idx="12">
                  <c:v>63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9F9C-4D77-91DC-EE7B61F79848}"/>
            </c:ext>
          </c:extLst>
        </c:ser>
        <c:ser>
          <c:idx val="2"/>
          <c:order val="2"/>
          <c:tx>
            <c:strRef>
              <c:f>Nöjd!$A$5</c:f>
              <c:strCache>
                <c:ptCount val="1"/>
                <c:pt idx="0">
                  <c:v>VSS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3"/>
              </a:solidFill>
              <a:ln w="9525">
                <a:solidFill>
                  <a:schemeClr val="accent3"/>
                </a:solidFill>
              </a:ln>
              <a:effectLst/>
            </c:spPr>
          </c:marker>
          <c:dLbls>
            <c:dLbl>
              <c:idx val="0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9F9C-4D77-91DC-EE7B61F7984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sv-SE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Nöjd!$B$2:$N$2</c:f>
              <c:strCache>
                <c:ptCount val="13"/>
                <c:pt idx="0">
                  <c:v>2023</c:v>
                </c:pt>
                <c:pt idx="1">
                  <c:v>Fokus 2023</c:v>
                </c:pt>
                <c:pt idx="2">
                  <c:v>2022</c:v>
                </c:pt>
                <c:pt idx="3">
                  <c:v>2021</c:v>
                </c:pt>
                <c:pt idx="4">
                  <c:v>2020</c:v>
                </c:pt>
                <c:pt idx="5">
                  <c:v>2019</c:v>
                </c:pt>
                <c:pt idx="6">
                  <c:v>2018</c:v>
                </c:pt>
                <c:pt idx="7">
                  <c:v>2017</c:v>
                </c:pt>
                <c:pt idx="8">
                  <c:v>2016</c:v>
                </c:pt>
                <c:pt idx="9">
                  <c:v>2015</c:v>
                </c:pt>
                <c:pt idx="10">
                  <c:v>2014</c:v>
                </c:pt>
                <c:pt idx="11">
                  <c:v>2013</c:v>
                </c:pt>
                <c:pt idx="12">
                  <c:v>2012</c:v>
                </c:pt>
              </c:strCache>
            </c:strRef>
          </c:cat>
          <c:val>
            <c:numRef>
              <c:f>Nöjd!$B$5:$N$5</c:f>
              <c:numCache>
                <c:formatCode>General</c:formatCode>
                <c:ptCount val="13"/>
                <c:pt idx="0">
                  <c:v>71</c:v>
                </c:pt>
                <c:pt idx="1">
                  <c:v>71</c:v>
                </c:pt>
                <c:pt idx="2">
                  <c:v>70</c:v>
                </c:pt>
                <c:pt idx="3">
                  <c:v>69</c:v>
                </c:pt>
                <c:pt idx="4">
                  <c:v>72</c:v>
                </c:pt>
                <c:pt idx="5">
                  <c:v>69</c:v>
                </c:pt>
                <c:pt idx="6">
                  <c:v>72</c:v>
                </c:pt>
                <c:pt idx="7">
                  <c:v>72</c:v>
                </c:pt>
                <c:pt idx="8">
                  <c:v>70</c:v>
                </c:pt>
                <c:pt idx="9">
                  <c:v>67</c:v>
                </c:pt>
                <c:pt idx="10">
                  <c:v>65</c:v>
                </c:pt>
                <c:pt idx="11">
                  <c:v>65</c:v>
                </c:pt>
                <c:pt idx="12">
                  <c:v>62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9F9C-4D77-91DC-EE7B61F79848}"/>
            </c:ext>
          </c:extLst>
        </c:ser>
        <c:ser>
          <c:idx val="3"/>
          <c:order val="3"/>
          <c:tx>
            <c:strRef>
              <c:f>Nöjd!$A$6</c:f>
              <c:strCache>
                <c:ptCount val="1"/>
                <c:pt idx="0">
                  <c:v>Enheter</c:v>
                </c:pt>
              </c:strCache>
            </c:strRef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4"/>
              </a:solidFill>
              <a:ln w="9525">
                <a:solidFill>
                  <a:schemeClr val="accent4"/>
                </a:solidFill>
              </a:ln>
              <a:effectLst/>
            </c:spPr>
          </c:marker>
          <c:dLbls>
            <c:dLbl>
              <c:idx val="0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9F9C-4D77-91DC-EE7B61F7984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sv-SE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Nöjd!$B$2:$N$2</c:f>
              <c:strCache>
                <c:ptCount val="13"/>
                <c:pt idx="0">
                  <c:v>2023</c:v>
                </c:pt>
                <c:pt idx="1">
                  <c:v>Fokus 2023</c:v>
                </c:pt>
                <c:pt idx="2">
                  <c:v>2022</c:v>
                </c:pt>
                <c:pt idx="3">
                  <c:v>2021</c:v>
                </c:pt>
                <c:pt idx="4">
                  <c:v>2020</c:v>
                </c:pt>
                <c:pt idx="5">
                  <c:v>2019</c:v>
                </c:pt>
                <c:pt idx="6">
                  <c:v>2018</c:v>
                </c:pt>
                <c:pt idx="7">
                  <c:v>2017</c:v>
                </c:pt>
                <c:pt idx="8">
                  <c:v>2016</c:v>
                </c:pt>
                <c:pt idx="9">
                  <c:v>2015</c:v>
                </c:pt>
                <c:pt idx="10">
                  <c:v>2014</c:v>
                </c:pt>
                <c:pt idx="11">
                  <c:v>2013</c:v>
                </c:pt>
                <c:pt idx="12">
                  <c:v>2012</c:v>
                </c:pt>
              </c:strCache>
            </c:strRef>
          </c:cat>
          <c:val>
            <c:numRef>
              <c:f>Nöjd!$B$6:$N$6</c:f>
              <c:numCache>
                <c:formatCode>General</c:formatCode>
                <c:ptCount val="13"/>
                <c:pt idx="0">
                  <c:v>76</c:v>
                </c:pt>
                <c:pt idx="1">
                  <c:v>73</c:v>
                </c:pt>
                <c:pt idx="2">
                  <c:v>76</c:v>
                </c:pt>
                <c:pt idx="3">
                  <c:v>71</c:v>
                </c:pt>
                <c:pt idx="4">
                  <c:v>72</c:v>
                </c:pt>
                <c:pt idx="5">
                  <c:v>69</c:v>
                </c:pt>
                <c:pt idx="6">
                  <c:v>69</c:v>
                </c:pt>
                <c:pt idx="7">
                  <c:v>63</c:v>
                </c:pt>
                <c:pt idx="8">
                  <c:v>65</c:v>
                </c:pt>
                <c:pt idx="9">
                  <c:v>66</c:v>
                </c:pt>
                <c:pt idx="10">
                  <c:v>72</c:v>
                </c:pt>
                <c:pt idx="11">
                  <c:v>70</c:v>
                </c:pt>
                <c:pt idx="12">
                  <c:v>66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9F9C-4D77-91DC-EE7B61F7984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91845407"/>
        <c:axId val="1740046031"/>
      </c:lineChart>
      <c:catAx>
        <c:axId val="191845407"/>
        <c:scaling>
          <c:orientation val="maxMin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v-SE"/>
          </a:p>
        </c:txPr>
        <c:crossAx val="1740046031"/>
        <c:crosses val="autoZero"/>
        <c:auto val="1"/>
        <c:lblAlgn val="ctr"/>
        <c:lblOffset val="100"/>
        <c:noMultiLvlLbl val="0"/>
      </c:catAx>
      <c:valAx>
        <c:axId val="1740046031"/>
        <c:scaling>
          <c:orientation val="minMax"/>
          <c:max val="80"/>
          <c:min val="50"/>
        </c:scaling>
        <c:delete val="0"/>
        <c:axPos val="r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v-SE"/>
          </a:p>
        </c:txPr>
        <c:crossAx val="191845407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v-SE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400"/>
      </a:pPr>
      <a:endParaRPr lang="sv-SE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023250937461853E-2"/>
          <c:y val="2.6959642767906189E-2"/>
          <c:w val="0.94178026914596558"/>
          <c:h val="0.6978420019149780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</c:strCache>
            </c:strRef>
          </c:tx>
          <c:spPr>
            <a:solidFill>
              <a:srgbClr val="FFFF99"/>
            </a:solidFill>
            <a:ln w="9778">
              <a:solidFill>
                <a:schemeClr val="bg1">
                  <a:lumMod val="50000"/>
                </a:schemeClr>
              </a:solidFill>
              <a:prstDash val="solid"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C15A44"/>
              </a:solidFill>
              <a:ln w="9778">
                <a:noFill/>
                <a:prstDash val="solid"/>
              </a:ln>
              <a:effectLst/>
            </c:spPr>
  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  <c:ext xmlns:c16="http://schemas.microsoft.com/office/drawing/2014/chart" uri="{C3380CC4-5D6E-409C-BE32-E72D297353CC}">
                <c16:uniqueId val="{00000001-8C4A-402C-8143-78FC2704ACC0}"/>
              </c:ext>
            </c:extLst>
          </c:dPt>
          <c:dPt>
            <c:idx val="1"/>
            <c:invertIfNegative val="0"/>
            <c:bubble3D val="0"/>
            <c:spPr>
              <a:solidFill>
                <a:srgbClr val="FFCC03"/>
              </a:solidFill>
              <a:ln w="9778">
                <a:noFill/>
                <a:prstDash val="solid"/>
              </a:ln>
              <a:effectLst/>
            </c:spPr>
  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  <c:ext xmlns:c16="http://schemas.microsoft.com/office/drawing/2014/chart" uri="{C3380CC4-5D6E-409C-BE32-E72D297353CC}">
                <c16:uniqueId val="{00000003-8C4A-402C-8143-78FC2704ACC0}"/>
              </c:ext>
            </c:extLst>
          </c:dPt>
          <c:dPt>
            <c:idx val="2"/>
            <c:invertIfNegative val="0"/>
            <c:bubble3D val="0"/>
            <c:spPr>
              <a:solidFill>
                <a:srgbClr val="529341"/>
              </a:solidFill>
              <a:ln w="9778">
                <a:noFill/>
                <a:prstDash val="solid"/>
              </a:ln>
              <a:effectLst/>
            </c:spPr>
  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  <c:ext xmlns:c16="http://schemas.microsoft.com/office/drawing/2014/chart" uri="{C3380CC4-5D6E-409C-BE32-E72D297353CC}">
                <c16:uniqueId val="{00000005-8C4A-402C-8143-78FC2704ACC0}"/>
              </c:ext>
            </c:extLst>
          </c:dPt>
          <c:dPt>
            <c:idx val="3"/>
            <c:invertIfNegative val="0"/>
            <c:bubble3D val="0"/>
            <c:spPr>
              <a:solidFill>
                <a:srgbClr val="529341"/>
              </a:solidFill>
              <a:ln w="9778">
                <a:noFill/>
                <a:prstDash val="solid"/>
              </a:ln>
              <a:effectLst/>
            </c:spPr>
  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  <c:ext xmlns:c16="http://schemas.microsoft.com/office/drawing/2014/chart" uri="{C3380CC4-5D6E-409C-BE32-E72D297353CC}">
                <c16:uniqueId val="{00000007-8C4A-402C-8143-78FC2704ACC0}"/>
              </c:ext>
            </c:extLst>
          </c:dPt>
          <c:dPt>
            <c:idx val="4"/>
            <c:invertIfNegative val="0"/>
            <c:bubble3D val="0"/>
            <c:spPr>
              <a:solidFill>
                <a:srgbClr val="529341"/>
              </a:solidFill>
              <a:ln w="9778">
                <a:noFill/>
                <a:prstDash val="solid"/>
              </a:ln>
              <a:effectLst/>
            </c:spPr>
  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  <c:ext xmlns:c16="http://schemas.microsoft.com/office/drawing/2014/chart" uri="{C3380CC4-5D6E-409C-BE32-E72D297353CC}">
                <c16:uniqueId val="{00000009-8C4A-402C-8143-78FC2704ACC0}"/>
              </c:ext>
            </c:extLst>
          </c:dPt>
          <c:dLbls>
            <c:numFmt formatCode="0\%" sourceLinked="0"/>
            <c:spPr>
              <a:noFill/>
              <a:ln w="19556">
                <a:noFill/>
              </a:ln>
            </c:spPr>
            <c:txPr>
              <a:bodyPr/>
              <a:lstStyle/>
              <a:p>
                <a:pPr>
                  <a:defRPr sz="1200" b="1" i="0" u="none" strike="noStrike" baseline="0" smtId="4294967295">
                    <a:solidFill>
                      <a:schemeClr val="tx1"/>
                    </a:solidFill>
                    <a:latin typeface="Arial" panose="020B0604020202020204" pitchFamily="34" charset="0"/>
                    <a:ea typeface="Calibri"/>
                    <a:cs typeface="Arial" panose="020B0604020202020204" pitchFamily="34" charset="0"/>
                  </a:defRPr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Sheet1!$B$1:$F$1</c:f>
              <c:strCache>
                <c:ptCount val="5"/>
                <c:pt idx="0">
                  <c:v>0-67 (19st)</c:v>
                </c:pt>
                <c:pt idx="1">
                  <c:v>68-75 (44st)</c:v>
                </c:pt>
                <c:pt idx="2">
                  <c:v>76-84 (106st)</c:v>
                </c:pt>
                <c:pt idx="3">
                  <c:v>85-89 (63st)</c:v>
                </c:pt>
                <c:pt idx="4">
                  <c:v>90-100 (47st)</c:v>
                </c:pt>
              </c:strCache>
            </c:strRef>
          </c:cat>
          <c:val>
            <c:numRef>
              <c:f>Sheet1!$B$2:$F$2</c:f>
              <c:numCache>
                <c:formatCode>General</c:formatCode>
                <c:ptCount val="5"/>
                <c:pt idx="0">
                  <c:v>7</c:v>
                </c:pt>
                <c:pt idx="1">
                  <c:v>16</c:v>
                </c:pt>
                <c:pt idx="2">
                  <c:v>38</c:v>
                </c:pt>
                <c:pt idx="3">
                  <c:v>23</c:v>
                </c:pt>
                <c:pt idx="4">
                  <c:v>17</c:v>
                </c:pt>
              </c:numCache>
            </c:numRef>
          </c:val>
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<c:ext xmlns:c16="http://schemas.microsoft.com/office/drawing/2014/chart" uri="{C3380CC4-5D6E-409C-BE32-E72D297353CC}">
              <c16:uniqueId val="{0000000A-8C4A-402C-8143-78FC2704ACC0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</c:strCache>
            </c:strRef>
          </c:tx>
          <c:spPr>
            <a:solidFill>
              <a:schemeClr val="bg1">
                <a:lumMod val="65000"/>
              </a:schemeClr>
            </a:solidFill>
            <a:ln w="9778">
              <a:noFill/>
              <a:prstDash val="solid"/>
            </a:ln>
          </c:spPr>
          <c:invertIfNegative val="0"/>
          <c:dLbls>
            <c:numFmt formatCode="0\%" sourceLinked="0"/>
            <c:spPr>
              <a:noFill/>
              <a:ln w="19556">
                <a:noFill/>
              </a:ln>
            </c:spPr>
            <c:txPr>
              <a:bodyPr/>
              <a:lstStyle/>
              <a:p>
                <a:pPr>
                  <a:defRPr sz="1200" b="1" i="0" u="none" strike="noStrike" baseline="0" smtId="4294967295">
                    <a:solidFill>
                      <a:schemeClr val="tx1"/>
                    </a:solidFill>
                    <a:latin typeface="Arial" panose="020B0604020202020204" pitchFamily="34" charset="0"/>
                    <a:ea typeface="Calibri"/>
                    <a:cs typeface="Arial" panose="020B0604020202020204" pitchFamily="34" charset="0"/>
                  </a:defRPr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Sheet1!$B$1:$F$1</c:f>
              <c:strCache>
                <c:ptCount val="5"/>
                <c:pt idx="0">
                  <c:v>0-67 (19st)</c:v>
                </c:pt>
                <c:pt idx="1">
                  <c:v>68-75 (44st)</c:v>
                </c:pt>
                <c:pt idx="2">
                  <c:v>76-84 (106st)</c:v>
                </c:pt>
                <c:pt idx="3">
                  <c:v>85-89 (63st)</c:v>
                </c:pt>
                <c:pt idx="4">
                  <c:v>90-100 (47st)</c:v>
                </c:pt>
              </c:strCache>
            </c:strRef>
          </c:cat>
          <c:val>
            <c:numRef>
              <c:f>Sheet1!$B$3:$F$3</c:f>
              <c:numCache>
                <c:formatCode>General</c:formatCode>
                <c:ptCount val="5"/>
                <c:pt idx="0">
                  <c:v>8</c:v>
                </c:pt>
                <c:pt idx="1">
                  <c:v>18</c:v>
                </c:pt>
                <c:pt idx="2">
                  <c:v>38</c:v>
                </c:pt>
                <c:pt idx="3">
                  <c:v>24</c:v>
                </c:pt>
                <c:pt idx="4">
                  <c:v>12</c:v>
                </c:pt>
              </c:numCache>
            </c:numRef>
          </c:val>
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<c:ext xmlns:c16="http://schemas.microsoft.com/office/drawing/2014/chart" uri="{C3380CC4-5D6E-409C-BE32-E72D297353CC}">
              <c16:uniqueId val="{0000000B-8C4A-402C-8143-78FC2704ACC0}"/>
            </c:ext>
          </c:extLst>
        </c:ser>
        <c:ser>
          <c:idx val="2"/>
          <c:order val="2"/>
          <c:tx>
            <c:strRef>
              <c:f>Sheet1!$A$4</c:f>
              <c:strCache>
                <c:ptCount val="1"/>
              </c:strCache>
            </c:strRef>
          </c:tx>
          <c:invertIfNegative val="0"/>
          <c:cat>
            <c:strRef>
              <c:f>Sheet1!$B$1:$F$1</c:f>
              <c:strCache>
                <c:ptCount val="5"/>
                <c:pt idx="0">
                  <c:v>0-67 (19st)</c:v>
                </c:pt>
                <c:pt idx="1">
                  <c:v>68-75 (44st)</c:v>
                </c:pt>
                <c:pt idx="2">
                  <c:v>76-84 (106st)</c:v>
                </c:pt>
                <c:pt idx="3">
                  <c:v>85-89 (63st)</c:v>
                </c:pt>
                <c:pt idx="4">
                  <c:v>90-100 (47st)</c:v>
                </c:pt>
              </c:strCache>
            </c:strRef>
          </c:cat>
          <c:val>
            <c:numRef>
              <c:f>Sheet1!$B$4:$F$4</c:f>
              <c:numCache>
                <c:formatCode>General</c:formatCode>
                <c:ptCount val="5"/>
              </c:numCache>
            </c:numRef>
          </c:val>
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<c:ext xmlns:c16="http://schemas.microsoft.com/office/drawing/2014/chart" uri="{C3380CC4-5D6E-409C-BE32-E72D297353CC}">
              <c16:uniqueId val="{0000000B-AE7E-4580-AD9F-228A8235376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-30"/>
        <c:axId val="314476800"/>
        <c:axId val="314486784"/>
      </c:barChart>
      <c:catAx>
        <c:axId val="31447680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2445">
            <a:solidFill>
              <a:schemeClr val="tx1"/>
            </a:solidFill>
            <a:prstDash val="solid"/>
          </a:ln>
        </c:spPr>
        <c:txPr>
          <a:bodyPr rot="-2700000" vert="horz"/>
          <a:lstStyle/>
          <a:p>
            <a:pPr>
              <a:defRPr sz="1200" b="1" i="0" u="none" strike="noStrike" baseline="0" smtId="4294967295">
                <a:solidFill>
                  <a:schemeClr val="tx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defRPr>
            </a:pPr>
            <a:endParaRPr lang="sv-SE"/>
          </a:p>
        </c:txPr>
        <c:crossAx val="314486784"/>
        <c:crosses val="autoZero"/>
        <c:auto val="0"/>
        <c:lblAlgn val="ctr"/>
        <c:lblOffset val="100"/>
        <c:tickLblSkip val="1"/>
        <c:tickMarkSkip val="1"/>
        <c:noMultiLvlLbl val="0"/>
      </c:catAx>
      <c:valAx>
        <c:axId val="314486784"/>
        <c:scaling>
          <c:orientation val="minMax"/>
          <c:max val="80"/>
          <c:min val="0"/>
        </c:scaling>
        <c:delete val="0"/>
        <c:axPos val="l"/>
        <c:majorGridlines>
          <c:spPr>
            <a:ln w="9778">
              <a:solidFill>
                <a:srgbClr val="C0C0C0"/>
              </a:solidFill>
              <a:prstDash val="solid"/>
            </a:ln>
          </c:spPr>
        </c:majorGridlines>
        <c:numFmt formatCode="General" sourceLinked="1"/>
        <c:majorTickMark val="out"/>
        <c:minorTickMark val="none"/>
        <c:tickLblPos val="nextTo"/>
        <c:spPr>
          <a:ln w="2445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100" b="1" i="0" u="none" strike="noStrike" baseline="0" smtId="4294967295">
                <a:solidFill>
                  <a:schemeClr val="tx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defRPr>
            </a:pPr>
            <a:endParaRPr lang="sv-SE"/>
          </a:p>
        </c:txPr>
        <c:crossAx val="314476800"/>
        <c:crosses val="autoZero"/>
        <c:crossBetween val="between"/>
      </c:valAx>
      <c:spPr>
        <a:solidFill>
          <a:srgbClr val="FFFFFF"/>
        </a:solidFill>
        <a:ln w="9778">
          <a:solidFill>
            <a:srgbClr val="808080"/>
          </a:solidFill>
          <a:prstDash val="solid"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867" b="1" i="0" u="none" strike="noStrike" baseline="0" smtId="4294967295">
          <a:solidFill>
            <a:schemeClr val="tx1"/>
          </a:solidFill>
          <a:latin typeface="Calibri"/>
          <a:ea typeface="Calibri"/>
          <a:cs typeface="Calibri"/>
        </a:defRPr>
      </a:pPr>
      <a:endParaRPr lang="sv-SE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4527987456320366"/>
          <c:y val="6.4948874279566152E-2"/>
          <c:w val="0.3699143491394038"/>
          <c:h val="0.84571363075805084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Blad1!$A$2</c:f>
              <c:strCache>
                <c:ptCount val="1"/>
                <c:pt idx="0">
                  <c:v>Totalt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1" i="0" u="none" strike="noStrike" kern="1200" baseline="0" smtId="4294967295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Blad1!$B$1:$J$1</c:f>
              <c:strCache>
                <c:ptCount val="9"/>
                <c:pt idx="0">
                  <c:v>Hållbart medarbetarengagemang (9/9)</c:v>
                </c:pt>
                <c:pt idx="1">
                  <c:v>Engagemang och trivsel (3/7)</c:v>
                </c:pt>
                <c:pt idx="2">
                  <c:v>Arbetsförutsättningar och balans (7/12)</c:v>
                </c:pt>
                <c:pt idx="3">
                  <c:v>Effektivitet och utveckling (5/10)</c:v>
                </c:pt>
                <c:pt idx="4">
                  <c:v>Kommunikation och lärande (2/5)</c:v>
                </c:pt>
                <c:pt idx="5">
                  <c:v>Styrmodell och bemötande(1/5)</c:v>
                </c:pt>
                <c:pt idx="6">
                  <c:v>Hållbart ledarskap (16/17)</c:v>
                </c:pt>
                <c:pt idx="7">
                  <c:v>Kommunledningen (2/2)</c:v>
                </c:pt>
                <c:pt idx="8">
                  <c:v>Introduktion (2/2)</c:v>
                </c:pt>
              </c:strCache>
            </c:strRef>
          </c:cat>
          <c:val>
            <c:numRef>
              <c:f>Blad1!$B$2:$J$2</c:f>
              <c:numCache>
                <c:formatCode>0</c:formatCode>
                <c:ptCount val="9"/>
                <c:pt idx="0">
                  <c:v>81.7</c:v>
                </c:pt>
                <c:pt idx="1">
                  <c:v>77</c:v>
                </c:pt>
                <c:pt idx="2">
                  <c:v>76.7</c:v>
                </c:pt>
                <c:pt idx="3">
                  <c:v>68</c:v>
                </c:pt>
                <c:pt idx="4">
                  <c:v>77</c:v>
                </c:pt>
                <c:pt idx="5">
                  <c:v>76.819999999999993</c:v>
                </c:pt>
                <c:pt idx="6">
                  <c:v>80</c:v>
                </c:pt>
                <c:pt idx="7">
                  <c:v>55</c:v>
                </c:pt>
                <c:pt idx="8">
                  <c:v>74</c:v>
                </c:pt>
              </c:numCache>
            </c:numRef>
          </c:val>
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<c:ext xmlns:c16="http://schemas.microsoft.com/office/drawing/2014/chart" uri="{C3380CC4-5D6E-409C-BE32-E72D297353CC}">
              <c16:uniqueId val="{00000000-4437-4660-8E0E-F058FADB123A}"/>
            </c:ext>
          </c:extLst>
        </c:ser>
        <c:ser>
          <c:idx val="3"/>
          <c:order val="1"/>
          <c:tx>
            <c:strRef>
              <c:f>Blad1!$A$3</c:f>
              <c:strCache>
                <c:ptCount val="1"/>
                <c:pt idx="0">
                  <c:v>Välfärd skola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en-US" sz="900" b="1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sv-S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shade val="95000"/>
                          <a:satMod val="105000"/>
                        </a:schemeClr>
                      </a:solidFill>
                      <a:prstDash val="solid"/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Blad1!$B$1:$J$1</c:f>
              <c:strCache>
                <c:ptCount val="9"/>
                <c:pt idx="0">
                  <c:v>Hållbart medarbetarengagemang (9/9)</c:v>
                </c:pt>
                <c:pt idx="1">
                  <c:v>Engagemang och trivsel (3/7)</c:v>
                </c:pt>
                <c:pt idx="2">
                  <c:v>Arbetsförutsättningar och balans (7/12)</c:v>
                </c:pt>
                <c:pt idx="3">
                  <c:v>Effektivitet och utveckling (5/10)</c:v>
                </c:pt>
                <c:pt idx="4">
                  <c:v>Kommunikation och lärande (2/5)</c:v>
                </c:pt>
                <c:pt idx="5">
                  <c:v>Styrmodell och bemötande(1/5)</c:v>
                </c:pt>
                <c:pt idx="6">
                  <c:v>Hållbart ledarskap (16/17)</c:v>
                </c:pt>
                <c:pt idx="7">
                  <c:v>Kommunledningen (2/2)</c:v>
                </c:pt>
                <c:pt idx="8">
                  <c:v>Introduktion (2/2)</c:v>
                </c:pt>
              </c:strCache>
            </c:strRef>
          </c:cat>
          <c:val>
            <c:numRef>
              <c:f>Blad1!$B$3:$J$3</c:f>
              <c:numCache>
                <c:formatCode>0</c:formatCode>
                <c:ptCount val="9"/>
                <c:pt idx="0">
                  <c:v>82</c:v>
                </c:pt>
                <c:pt idx="1">
                  <c:v>76</c:v>
                </c:pt>
                <c:pt idx="2">
                  <c:v>74</c:v>
                </c:pt>
                <c:pt idx="3">
                  <c:v>67</c:v>
                </c:pt>
                <c:pt idx="4">
                  <c:v>76</c:v>
                </c:pt>
                <c:pt idx="5">
                  <c:v>74</c:v>
                </c:pt>
                <c:pt idx="6">
                  <c:v>79</c:v>
                </c:pt>
                <c:pt idx="7">
                  <c:v>52</c:v>
                </c:pt>
                <c:pt idx="8">
                  <c:v>73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437-4660-8E0E-F058FADB123A}"/>
            </c:ext>
          </c:extLst>
        </c:ser>
        <c:ser>
          <c:idx val="2"/>
          <c:order val="2"/>
          <c:tx>
            <c:strRef>
              <c:f>Blad1!$A$4</c:f>
              <c:strCache>
                <c:ptCount val="1"/>
                <c:pt idx="0">
                  <c:v>Välfärd Samhällsservice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1" i="0" u="none" strike="noStrike" kern="1200" baseline="0" smtId="4294967295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Blad1!$B$1:$J$1</c:f>
              <c:strCache>
                <c:ptCount val="9"/>
                <c:pt idx="0">
                  <c:v>Hållbart medarbetarengagemang (9/9)</c:v>
                </c:pt>
                <c:pt idx="1">
                  <c:v>Engagemang och trivsel (3/7)</c:v>
                </c:pt>
                <c:pt idx="2">
                  <c:v>Arbetsförutsättningar och balans (7/12)</c:v>
                </c:pt>
                <c:pt idx="3">
                  <c:v>Effektivitet och utveckling (5/10)</c:v>
                </c:pt>
                <c:pt idx="4">
                  <c:v>Kommunikation och lärande (2/5)</c:v>
                </c:pt>
                <c:pt idx="5">
                  <c:v>Styrmodell och bemötande(1/5)</c:v>
                </c:pt>
                <c:pt idx="6">
                  <c:v>Hållbart ledarskap (16/17)</c:v>
                </c:pt>
                <c:pt idx="7">
                  <c:v>Kommunledningen (2/2)</c:v>
                </c:pt>
                <c:pt idx="8">
                  <c:v>Introduktion (2/2)</c:v>
                </c:pt>
              </c:strCache>
            </c:strRef>
          </c:cat>
          <c:val>
            <c:numRef>
              <c:f>Blad1!$B$4:$J$4</c:f>
              <c:numCache>
                <c:formatCode>0</c:formatCode>
                <c:ptCount val="9"/>
                <c:pt idx="0">
                  <c:v>80</c:v>
                </c:pt>
                <c:pt idx="1">
                  <c:v>75</c:v>
                </c:pt>
                <c:pt idx="2">
                  <c:v>80</c:v>
                </c:pt>
                <c:pt idx="3">
                  <c:v>69</c:v>
                </c:pt>
                <c:pt idx="4">
                  <c:v>74</c:v>
                </c:pt>
                <c:pt idx="5">
                  <c:v>77</c:v>
                </c:pt>
                <c:pt idx="6">
                  <c:v>80</c:v>
                </c:pt>
                <c:pt idx="7">
                  <c:v>55</c:v>
                </c:pt>
                <c:pt idx="8">
                  <c:v>73</c:v>
                </c:pt>
              </c:numCache>
            </c:numRef>
          </c:val>
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<c:ext xmlns:c16="http://schemas.microsoft.com/office/drawing/2014/chart" uri="{C3380CC4-5D6E-409C-BE32-E72D297353CC}">
              <c16:uniqueId val="{00000002-4437-4660-8E0E-F058FADB123A}"/>
            </c:ext>
          </c:extLst>
        </c:ser>
        <c:ser>
          <c:idx val="1"/>
          <c:order val="3"/>
          <c:tx>
            <c:strRef>
              <c:f>Blad1!$A$5</c:f>
              <c:strCache>
                <c:ptCount val="1"/>
                <c:pt idx="0">
                  <c:v>Enheter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1" i="0" u="none" strike="noStrike" kern="1200" baseline="0" smtId="4294967295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Blad1!$B$1:$J$1</c:f>
              <c:strCache>
                <c:ptCount val="9"/>
                <c:pt idx="0">
                  <c:v>Hållbart medarbetarengagemang (9/9)</c:v>
                </c:pt>
                <c:pt idx="1">
                  <c:v>Engagemang och trivsel (3/7)</c:v>
                </c:pt>
                <c:pt idx="2">
                  <c:v>Arbetsförutsättningar och balans (7/12)</c:v>
                </c:pt>
                <c:pt idx="3">
                  <c:v>Effektivitet och utveckling (5/10)</c:v>
                </c:pt>
                <c:pt idx="4">
                  <c:v>Kommunikation och lärande (2/5)</c:v>
                </c:pt>
                <c:pt idx="5">
                  <c:v>Styrmodell och bemötande(1/5)</c:v>
                </c:pt>
                <c:pt idx="6">
                  <c:v>Hållbart ledarskap (16/17)</c:v>
                </c:pt>
                <c:pt idx="7">
                  <c:v>Kommunledningen (2/2)</c:v>
                </c:pt>
                <c:pt idx="8">
                  <c:v>Introduktion (2/2)</c:v>
                </c:pt>
              </c:strCache>
            </c:strRef>
          </c:cat>
          <c:val>
            <c:numRef>
              <c:f>Blad1!$B$5:$J$5</c:f>
              <c:numCache>
                <c:formatCode>0</c:formatCode>
                <c:ptCount val="9"/>
                <c:pt idx="0">
                  <c:v>82</c:v>
                </c:pt>
                <c:pt idx="1">
                  <c:v>81</c:v>
                </c:pt>
                <c:pt idx="2">
                  <c:v>81</c:v>
                </c:pt>
                <c:pt idx="3">
                  <c:v>72</c:v>
                </c:pt>
                <c:pt idx="4">
                  <c:v>81</c:v>
                </c:pt>
                <c:pt idx="5">
                  <c:v>84</c:v>
                </c:pt>
                <c:pt idx="6">
                  <c:v>81</c:v>
                </c:pt>
                <c:pt idx="7">
                  <c:v>61</c:v>
                </c:pt>
                <c:pt idx="8">
                  <c:v>75</c:v>
                </c:pt>
              </c:numCache>
            </c:numRef>
          </c:val>
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<c:ext xmlns:c16="http://schemas.microsoft.com/office/drawing/2014/chart" uri="{C3380CC4-5D6E-409C-BE32-E72D297353CC}">
              <c16:uniqueId val="{00000003-4437-4660-8E0E-F058FADB123A}"/>
            </c:ext>
          </c:extLst>
        </c:ser>
        <c:ser>
          <c:idx val="4"/>
          <c:order val="4"/>
          <c:tx>
            <c:strRef>
              <c:f>Blad1!$A$6</c:f>
              <c:strCache>
                <c:ptCount val="1"/>
                <c:pt idx="0">
                  <c:v>Ext. jämförelse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en-US" sz="900" b="1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sv-S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shade val="95000"/>
                          <a:satMod val="105000"/>
                        </a:schemeClr>
                      </a:solidFill>
                      <a:prstDash val="solid"/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Blad1!$B$1:$J$1</c:f>
              <c:strCache>
                <c:ptCount val="9"/>
                <c:pt idx="0">
                  <c:v>Hållbart medarbetarengagemang (9/9)</c:v>
                </c:pt>
                <c:pt idx="1">
                  <c:v>Engagemang och trivsel (3/7)</c:v>
                </c:pt>
                <c:pt idx="2">
                  <c:v>Arbetsförutsättningar och balans (7/12)</c:v>
                </c:pt>
                <c:pt idx="3">
                  <c:v>Effektivitet och utveckling (5/10)</c:v>
                </c:pt>
                <c:pt idx="4">
                  <c:v>Kommunikation och lärande (2/5)</c:v>
                </c:pt>
                <c:pt idx="5">
                  <c:v>Styrmodell och bemötande(1/5)</c:v>
                </c:pt>
                <c:pt idx="6">
                  <c:v>Hållbart ledarskap (16/17)</c:v>
                </c:pt>
                <c:pt idx="7">
                  <c:v>Kommunledningen (2/2)</c:v>
                </c:pt>
                <c:pt idx="8">
                  <c:v>Introduktion (2/2)</c:v>
                </c:pt>
              </c:strCache>
            </c:strRef>
          </c:cat>
          <c:val>
            <c:numRef>
              <c:f>Blad1!$B$6:$J$6</c:f>
              <c:numCache>
                <c:formatCode>0</c:formatCode>
                <c:ptCount val="9"/>
                <c:pt idx="0">
                  <c:v>80</c:v>
                </c:pt>
                <c:pt idx="1">
                  <c:v>72.84</c:v>
                </c:pt>
                <c:pt idx="2">
                  <c:v>75</c:v>
                </c:pt>
                <c:pt idx="3">
                  <c:v>68</c:v>
                </c:pt>
                <c:pt idx="4">
                  <c:v>73</c:v>
                </c:pt>
                <c:pt idx="5">
                  <c:v>65</c:v>
                </c:pt>
                <c:pt idx="6">
                  <c:v>77</c:v>
                </c:pt>
                <c:pt idx="7">
                  <c:v>49</c:v>
                </c:pt>
                <c:pt idx="8">
                  <c:v>62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4437-4660-8E0E-F058FADB123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228142080"/>
        <c:axId val="228160256"/>
      </c:barChart>
      <c:catAx>
        <c:axId val="228142080"/>
        <c:scaling>
          <c:orientation val="maxMin"/>
        </c:scaling>
        <c:delete val="0"/>
        <c:axPos val="l"/>
        <c:numFmt formatCode="General" sourceLinked="0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tint val="75000"/>
                <a:shade val="95000"/>
                <a:satMod val="105000"/>
              </a:schemeClr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 smtId="4294967295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sv-SE"/>
          </a:p>
        </c:txPr>
        <c:crossAx val="228160256"/>
        <c:crosses val="autoZero"/>
        <c:auto val="0"/>
        <c:lblAlgn val="ctr"/>
        <c:lblOffset val="100"/>
        <c:noMultiLvlLbl val="0"/>
      </c:catAx>
      <c:valAx>
        <c:axId val="228160256"/>
        <c:scaling>
          <c:orientation val="minMax"/>
          <c:max val="100"/>
          <c:min val="0"/>
        </c:scaling>
        <c:delete val="0"/>
        <c:axPos val="t"/>
        <c:majorGridlines>
          <c:spPr>
            <a:ln w="9525" cap="flat" cmpd="sng" algn="ctr">
              <a:solidFill>
                <a:schemeClr val="tx1">
                  <a:tint val="75000"/>
                  <a:shade val="95000"/>
                  <a:satMod val="105000"/>
                </a:schemeClr>
              </a:solidFill>
              <a:prstDash val="solid"/>
              <a:round/>
            </a:ln>
            <a:effectLst/>
          </c:spPr>
        </c:majorGridlines>
        <c:numFmt formatCode="0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tint val="75000"/>
                <a:shade val="95000"/>
                <a:satMod val="105000"/>
              </a:schemeClr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 smtId="4294967295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sv-SE"/>
          </a:p>
        </c:txPr>
        <c:crossAx val="228142080"/>
        <c:crosses val="autoZero"/>
        <c:crossBetween val="between"/>
        <c:majorUnit val="10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68412943635193579"/>
          <c:y val="8.0321042836298526E-2"/>
          <c:w val="0.16052182182412994"/>
          <c:h val="0.36770049715691844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 smtId="4294967295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sv-SE"/>
        </a:p>
      </c:txPr>
    </c:legend>
    <c:plotVisOnly val="1"/>
    <c:dispBlanksAs val="gap"/>
    <c:showDLblsOverMax val="0"/>
  </c:chart>
  <c:spPr>
    <a:noFill/>
    <a:ln w="9525" cap="flat" cmpd="sng" algn="ctr">
      <a:noFill/>
      <a:prstDash val="solid"/>
    </a:ln>
    <a:effectLst/>
  </c:spPr>
  <c:txPr>
    <a:bodyPr/>
    <a:lstStyle/>
    <a:p>
      <a:pPr>
        <a:defRPr sz="1800" smtId="4294967295"/>
      </a:pPr>
      <a:endParaRPr lang="sv-SE"/>
    </a:p>
  </c:txPr>
  <c:externalData r:id="rId3">
    <c:autoUpdate val="0"/>
  </c:externalData>
  <c:userShapes r:id="rId4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023250937461853E-2"/>
          <c:y val="2.6959642767906189E-2"/>
          <c:w val="0.94178026914596558"/>
          <c:h val="0.6978420019149780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</c:strCache>
            </c:strRef>
          </c:tx>
          <c:spPr>
            <a:solidFill>
              <a:srgbClr val="FFFF99"/>
            </a:solidFill>
            <a:ln w="9778">
              <a:solidFill>
                <a:schemeClr val="bg1">
                  <a:lumMod val="50000"/>
                </a:schemeClr>
              </a:solidFill>
              <a:prstDash val="solid"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C15A44"/>
              </a:solidFill>
              <a:ln w="9778">
                <a:noFill/>
                <a:prstDash val="solid"/>
              </a:ln>
              <a:effectLst/>
            </c:spPr>
  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  <c:ext xmlns:c16="http://schemas.microsoft.com/office/drawing/2014/chart" uri="{C3380CC4-5D6E-409C-BE32-E72D297353CC}">
                <c16:uniqueId val="{00000001-8C4A-402C-8143-78FC2704ACC0}"/>
              </c:ext>
            </c:extLst>
          </c:dPt>
          <c:dPt>
            <c:idx val="1"/>
            <c:invertIfNegative val="0"/>
            <c:bubble3D val="0"/>
            <c:spPr>
              <a:solidFill>
                <a:srgbClr val="FFCC03"/>
              </a:solidFill>
              <a:ln w="9778">
                <a:noFill/>
                <a:prstDash val="solid"/>
              </a:ln>
              <a:effectLst/>
            </c:spPr>
  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  <c:ext xmlns:c16="http://schemas.microsoft.com/office/drawing/2014/chart" uri="{C3380CC4-5D6E-409C-BE32-E72D297353CC}">
                <c16:uniqueId val="{00000003-8C4A-402C-8143-78FC2704ACC0}"/>
              </c:ext>
            </c:extLst>
          </c:dPt>
          <c:dPt>
            <c:idx val="2"/>
            <c:invertIfNegative val="0"/>
            <c:bubble3D val="0"/>
            <c:spPr>
              <a:solidFill>
                <a:srgbClr val="529341"/>
              </a:solidFill>
              <a:ln w="9778">
                <a:noFill/>
                <a:prstDash val="solid"/>
              </a:ln>
              <a:effectLst/>
            </c:spPr>
  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  <c:ext xmlns:c16="http://schemas.microsoft.com/office/drawing/2014/chart" uri="{C3380CC4-5D6E-409C-BE32-E72D297353CC}">
                <c16:uniqueId val="{00000005-8C4A-402C-8143-78FC2704ACC0}"/>
              </c:ext>
            </c:extLst>
          </c:dPt>
          <c:dPt>
            <c:idx val="3"/>
            <c:invertIfNegative val="0"/>
            <c:bubble3D val="0"/>
            <c:spPr>
              <a:solidFill>
                <a:srgbClr val="529341"/>
              </a:solidFill>
              <a:ln w="9778">
                <a:noFill/>
                <a:prstDash val="solid"/>
              </a:ln>
              <a:effectLst/>
            </c:spPr>
  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  <c:ext xmlns:c16="http://schemas.microsoft.com/office/drawing/2014/chart" uri="{C3380CC4-5D6E-409C-BE32-E72D297353CC}">
                <c16:uniqueId val="{00000007-8C4A-402C-8143-78FC2704ACC0}"/>
              </c:ext>
            </c:extLst>
          </c:dPt>
          <c:dPt>
            <c:idx val="4"/>
            <c:invertIfNegative val="0"/>
            <c:bubble3D val="0"/>
            <c:spPr>
              <a:solidFill>
                <a:srgbClr val="529341"/>
              </a:solidFill>
              <a:ln w="9778">
                <a:noFill/>
                <a:prstDash val="solid"/>
              </a:ln>
              <a:effectLst/>
            </c:spPr>
  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  <c:ext xmlns:c16="http://schemas.microsoft.com/office/drawing/2014/chart" uri="{C3380CC4-5D6E-409C-BE32-E72D297353CC}">
                <c16:uniqueId val="{00000009-8C4A-402C-8143-78FC2704ACC0}"/>
              </c:ext>
            </c:extLst>
          </c:dPt>
          <c:dLbls>
            <c:numFmt formatCode="0\%" sourceLinked="0"/>
            <c:spPr>
              <a:noFill/>
              <a:ln w="19556">
                <a:noFill/>
              </a:ln>
            </c:spPr>
            <c:txPr>
              <a:bodyPr/>
              <a:lstStyle/>
              <a:p>
                <a:pPr>
                  <a:defRPr sz="1200" b="1" i="0" u="none" strike="noStrike" baseline="0" smtId="4294967295">
                    <a:solidFill>
                      <a:schemeClr val="tx1"/>
                    </a:solidFill>
                    <a:latin typeface="Arial" panose="020B0604020202020204" pitchFamily="34" charset="0"/>
                    <a:ea typeface="Calibri"/>
                    <a:cs typeface="Arial" panose="020B0604020202020204" pitchFamily="34" charset="0"/>
                  </a:defRPr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Sheet1!$B$1:$F$1</c:f>
              <c:strCache>
                <c:ptCount val="5"/>
                <c:pt idx="0">
                  <c:v>0-51 (27st)</c:v>
                </c:pt>
                <c:pt idx="1">
                  <c:v>52-70 (32st)</c:v>
                </c:pt>
                <c:pt idx="2">
                  <c:v>71-88 (108st)</c:v>
                </c:pt>
                <c:pt idx="3">
                  <c:v>89-96 (80st)</c:v>
                </c:pt>
                <c:pt idx="4">
                  <c:v>97-100 (36st)</c:v>
                </c:pt>
              </c:strCache>
            </c:strRef>
          </c:cat>
          <c:val>
            <c:numRef>
              <c:f>Sheet1!$B$2:$F$2</c:f>
              <c:numCache>
                <c:formatCode>General</c:formatCode>
                <c:ptCount val="5"/>
                <c:pt idx="0">
                  <c:v>10</c:v>
                </c:pt>
                <c:pt idx="1">
                  <c:v>11</c:v>
                </c:pt>
                <c:pt idx="2">
                  <c:v>38</c:v>
                </c:pt>
                <c:pt idx="3">
                  <c:v>28</c:v>
                </c:pt>
                <c:pt idx="4">
                  <c:v>13</c:v>
                </c:pt>
              </c:numCache>
            </c:numRef>
          </c:val>
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<c:ext xmlns:c16="http://schemas.microsoft.com/office/drawing/2014/chart" uri="{C3380CC4-5D6E-409C-BE32-E72D297353CC}">
              <c16:uniqueId val="{0000000A-8C4A-402C-8143-78FC2704ACC0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</c:strCache>
            </c:strRef>
          </c:tx>
          <c:spPr>
            <a:solidFill>
              <a:schemeClr val="bg1">
                <a:lumMod val="65000"/>
              </a:schemeClr>
            </a:solidFill>
            <a:ln w="9778">
              <a:noFill/>
              <a:prstDash val="solid"/>
            </a:ln>
          </c:spPr>
          <c:invertIfNegative val="0"/>
          <c:dLbls>
            <c:numFmt formatCode="0\%" sourceLinked="0"/>
            <c:spPr>
              <a:noFill/>
              <a:ln w="19556">
                <a:noFill/>
              </a:ln>
            </c:spPr>
            <c:txPr>
              <a:bodyPr/>
              <a:lstStyle/>
              <a:p>
                <a:pPr>
                  <a:defRPr sz="1200" b="1" i="0" u="none" strike="noStrike" baseline="0" smtId="4294967295">
                    <a:solidFill>
                      <a:schemeClr val="tx1"/>
                    </a:solidFill>
                    <a:latin typeface="Arial" panose="020B0604020202020204" pitchFamily="34" charset="0"/>
                    <a:ea typeface="Calibri"/>
                    <a:cs typeface="Arial" panose="020B0604020202020204" pitchFamily="34" charset="0"/>
                  </a:defRPr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Sheet1!$B$1:$F$1</c:f>
              <c:strCache>
                <c:ptCount val="5"/>
                <c:pt idx="0">
                  <c:v>0-51 (27st)</c:v>
                </c:pt>
                <c:pt idx="1">
                  <c:v>52-70 (32st)</c:v>
                </c:pt>
                <c:pt idx="2">
                  <c:v>71-88 (108st)</c:v>
                </c:pt>
                <c:pt idx="3">
                  <c:v>89-96 (80st)</c:v>
                </c:pt>
                <c:pt idx="4">
                  <c:v>97-100 (36st)</c:v>
                </c:pt>
              </c:strCache>
            </c:strRef>
          </c:cat>
          <c:val>
            <c:numRef>
              <c:f>Sheet1!$B$3:$F$3</c:f>
              <c:numCache>
                <c:formatCode>General</c:formatCode>
                <c:ptCount val="5"/>
                <c:pt idx="0">
                  <c:v>5</c:v>
                </c:pt>
                <c:pt idx="1">
                  <c:v>18</c:v>
                </c:pt>
                <c:pt idx="2">
                  <c:v>44</c:v>
                </c:pt>
                <c:pt idx="3">
                  <c:v>23</c:v>
                </c:pt>
                <c:pt idx="4">
                  <c:v>10</c:v>
                </c:pt>
              </c:numCache>
            </c:numRef>
          </c:val>
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<c:ext xmlns:c16="http://schemas.microsoft.com/office/drawing/2014/chart" uri="{C3380CC4-5D6E-409C-BE32-E72D297353CC}">
              <c16:uniqueId val="{0000000B-8C4A-402C-8143-78FC2704ACC0}"/>
            </c:ext>
          </c:extLst>
        </c:ser>
        <c:ser>
          <c:idx val="2"/>
          <c:order val="2"/>
          <c:tx>
            <c:strRef>
              <c:f>Sheet1!$A$4</c:f>
              <c:strCache>
                <c:ptCount val="1"/>
              </c:strCache>
            </c:strRef>
          </c:tx>
          <c:invertIfNegative val="0"/>
          <c:cat>
            <c:strRef>
              <c:f>Sheet1!$B$1:$F$1</c:f>
              <c:strCache>
                <c:ptCount val="5"/>
                <c:pt idx="0">
                  <c:v>0-51 (27st)</c:v>
                </c:pt>
                <c:pt idx="1">
                  <c:v>52-70 (32st)</c:v>
                </c:pt>
                <c:pt idx="2">
                  <c:v>71-88 (108st)</c:v>
                </c:pt>
                <c:pt idx="3">
                  <c:v>89-96 (80st)</c:v>
                </c:pt>
                <c:pt idx="4">
                  <c:v>97-100 (36st)</c:v>
                </c:pt>
              </c:strCache>
            </c:strRef>
          </c:cat>
          <c:val>
            <c:numRef>
              <c:f>Sheet1!$B$4:$F$4</c:f>
              <c:numCache>
                <c:formatCode>General</c:formatCode>
                <c:ptCount val="5"/>
              </c:numCache>
            </c:numRef>
          </c:val>
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<c:ext xmlns:c16="http://schemas.microsoft.com/office/drawing/2014/chart" uri="{C3380CC4-5D6E-409C-BE32-E72D297353CC}">
              <c16:uniqueId val="{0000000B-AE7E-4580-AD9F-228A8235376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-30"/>
        <c:axId val="314476800"/>
        <c:axId val="314486784"/>
      </c:barChart>
      <c:catAx>
        <c:axId val="31447680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2445">
            <a:solidFill>
              <a:schemeClr val="tx1"/>
            </a:solidFill>
            <a:prstDash val="solid"/>
          </a:ln>
        </c:spPr>
        <c:txPr>
          <a:bodyPr rot="-2700000" vert="horz"/>
          <a:lstStyle/>
          <a:p>
            <a:pPr>
              <a:defRPr sz="1200" b="1" i="0" u="none" strike="noStrike" baseline="0" smtId="4294967295">
                <a:solidFill>
                  <a:schemeClr val="tx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defRPr>
            </a:pPr>
            <a:endParaRPr lang="sv-SE"/>
          </a:p>
        </c:txPr>
        <c:crossAx val="314486784"/>
        <c:crosses val="autoZero"/>
        <c:auto val="0"/>
        <c:lblAlgn val="ctr"/>
        <c:lblOffset val="100"/>
        <c:tickLblSkip val="1"/>
        <c:tickMarkSkip val="1"/>
        <c:noMultiLvlLbl val="0"/>
      </c:catAx>
      <c:valAx>
        <c:axId val="314486784"/>
        <c:scaling>
          <c:orientation val="minMax"/>
          <c:max val="80"/>
          <c:min val="0"/>
        </c:scaling>
        <c:delete val="0"/>
        <c:axPos val="l"/>
        <c:majorGridlines>
          <c:spPr>
            <a:ln w="9778">
              <a:solidFill>
                <a:srgbClr val="C0C0C0"/>
              </a:solidFill>
              <a:prstDash val="solid"/>
            </a:ln>
          </c:spPr>
        </c:majorGridlines>
        <c:numFmt formatCode="General" sourceLinked="1"/>
        <c:majorTickMark val="out"/>
        <c:minorTickMark val="none"/>
        <c:tickLblPos val="nextTo"/>
        <c:spPr>
          <a:ln w="2445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100" b="1" i="0" u="none" strike="noStrike" baseline="0" smtId="4294967295">
                <a:solidFill>
                  <a:schemeClr val="tx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defRPr>
            </a:pPr>
            <a:endParaRPr lang="sv-SE"/>
          </a:p>
        </c:txPr>
        <c:crossAx val="314476800"/>
        <c:crosses val="autoZero"/>
        <c:crossBetween val="between"/>
      </c:valAx>
      <c:spPr>
        <a:solidFill>
          <a:srgbClr val="FFFFFF"/>
        </a:solidFill>
        <a:ln w="9778">
          <a:solidFill>
            <a:srgbClr val="808080"/>
          </a:solidFill>
          <a:prstDash val="solid"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867" b="1" i="0" u="none" strike="noStrike" baseline="0" smtId="4294967295">
          <a:solidFill>
            <a:schemeClr val="tx1"/>
          </a:solidFill>
          <a:latin typeface="Calibri"/>
          <a:ea typeface="Calibri"/>
          <a:cs typeface="Calibri"/>
        </a:defRPr>
      </a:pPr>
      <a:endParaRPr lang="sv-SE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8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sv-SE" sz="1680" b="0" i="0" u="none" strike="noStrike" baseline="0">
                <a:effectLst/>
              </a:rPr>
              <a:t>Jag har förtroende för Nacka kommuns ledning</a:t>
            </a:r>
            <a:endParaRPr lang="sv-SE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8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v-SE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'Led förtroende'!$A$3</c:f>
              <c:strCache>
                <c:ptCount val="1"/>
                <c:pt idx="0">
                  <c:v>Nacka kommun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cat>
            <c:strRef>
              <c:f>'Led förtroende'!$B$2:$N$2</c:f>
              <c:strCache>
                <c:ptCount val="13"/>
                <c:pt idx="0">
                  <c:v>2023</c:v>
                </c:pt>
                <c:pt idx="1">
                  <c:v>Fokus 2023</c:v>
                </c:pt>
                <c:pt idx="2">
                  <c:v>2022</c:v>
                </c:pt>
                <c:pt idx="3">
                  <c:v>2021</c:v>
                </c:pt>
                <c:pt idx="4">
                  <c:v>2020</c:v>
                </c:pt>
                <c:pt idx="5">
                  <c:v>2019</c:v>
                </c:pt>
                <c:pt idx="6">
                  <c:v>2018</c:v>
                </c:pt>
                <c:pt idx="7">
                  <c:v>2017</c:v>
                </c:pt>
                <c:pt idx="8">
                  <c:v>2016</c:v>
                </c:pt>
                <c:pt idx="9">
                  <c:v>2015</c:v>
                </c:pt>
                <c:pt idx="10">
                  <c:v>2014</c:v>
                </c:pt>
                <c:pt idx="11">
                  <c:v>2013</c:v>
                </c:pt>
                <c:pt idx="12">
                  <c:v>2012</c:v>
                </c:pt>
              </c:strCache>
            </c:strRef>
          </c:cat>
          <c:val>
            <c:numRef>
              <c:f>'Led förtroende'!$B$3:$N$3</c:f>
              <c:numCache>
                <c:formatCode>General</c:formatCode>
                <c:ptCount val="13"/>
                <c:pt idx="0">
                  <c:v>55</c:v>
                </c:pt>
                <c:pt idx="1">
                  <c:v>55</c:v>
                </c:pt>
                <c:pt idx="2" formatCode="0">
                  <c:v>53</c:v>
                </c:pt>
                <c:pt idx="3" formatCode="0">
                  <c:v>53</c:v>
                </c:pt>
                <c:pt idx="4" formatCode="0">
                  <c:v>59</c:v>
                </c:pt>
                <c:pt idx="5" formatCode="0">
                  <c:v>53</c:v>
                </c:pt>
                <c:pt idx="6" formatCode="0">
                  <c:v>52</c:v>
                </c:pt>
                <c:pt idx="7" formatCode="0">
                  <c:v>53</c:v>
                </c:pt>
                <c:pt idx="8" formatCode="0">
                  <c:v>56</c:v>
                </c:pt>
                <c:pt idx="9" formatCode="0">
                  <c:v>51</c:v>
                </c:pt>
                <c:pt idx="10" formatCode="0">
                  <c:v>50</c:v>
                </c:pt>
                <c:pt idx="11" formatCode="0">
                  <c:v>47</c:v>
                </c:pt>
                <c:pt idx="12" formatCode="0">
                  <c:v>42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AC42-4789-B822-22F64D30346B}"/>
            </c:ext>
          </c:extLst>
        </c:ser>
        <c:ser>
          <c:idx val="1"/>
          <c:order val="1"/>
          <c:tx>
            <c:strRef>
              <c:f>'Led förtroende'!$A$4</c:f>
              <c:strCache>
                <c:ptCount val="1"/>
                <c:pt idx="0">
                  <c:v>VS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dLbls>
            <c:dLbl>
              <c:idx val="0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AC42-4789-B822-22F64D30346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sv-SE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'Led förtroende'!$B$2:$N$2</c:f>
              <c:strCache>
                <c:ptCount val="13"/>
                <c:pt idx="0">
                  <c:v>2023</c:v>
                </c:pt>
                <c:pt idx="1">
                  <c:v>Fokus 2023</c:v>
                </c:pt>
                <c:pt idx="2">
                  <c:v>2022</c:v>
                </c:pt>
                <c:pt idx="3">
                  <c:v>2021</c:v>
                </c:pt>
                <c:pt idx="4">
                  <c:v>2020</c:v>
                </c:pt>
                <c:pt idx="5">
                  <c:v>2019</c:v>
                </c:pt>
                <c:pt idx="6">
                  <c:v>2018</c:v>
                </c:pt>
                <c:pt idx="7">
                  <c:v>2017</c:v>
                </c:pt>
                <c:pt idx="8">
                  <c:v>2016</c:v>
                </c:pt>
                <c:pt idx="9">
                  <c:v>2015</c:v>
                </c:pt>
                <c:pt idx="10">
                  <c:v>2014</c:v>
                </c:pt>
                <c:pt idx="11">
                  <c:v>2013</c:v>
                </c:pt>
                <c:pt idx="12">
                  <c:v>2012</c:v>
                </c:pt>
              </c:strCache>
            </c:strRef>
          </c:cat>
          <c:val>
            <c:numRef>
              <c:f>'Led förtroende'!$B$4:$N$4</c:f>
              <c:numCache>
                <c:formatCode>General</c:formatCode>
                <c:ptCount val="13"/>
                <c:pt idx="0">
                  <c:v>51</c:v>
                </c:pt>
                <c:pt idx="1">
                  <c:v>50</c:v>
                </c:pt>
                <c:pt idx="2" formatCode="0">
                  <c:v>50</c:v>
                </c:pt>
                <c:pt idx="3" formatCode="0">
                  <c:v>51</c:v>
                </c:pt>
                <c:pt idx="4" formatCode="0">
                  <c:v>59</c:v>
                </c:pt>
                <c:pt idx="5" formatCode="0">
                  <c:v>57</c:v>
                </c:pt>
                <c:pt idx="6" formatCode="0">
                  <c:v>54</c:v>
                </c:pt>
                <c:pt idx="7" formatCode="0">
                  <c:v>56</c:v>
                </c:pt>
                <c:pt idx="8" formatCode="0">
                  <c:v>62</c:v>
                </c:pt>
                <c:pt idx="9" formatCode="0">
                  <c:v>53</c:v>
                </c:pt>
                <c:pt idx="10" formatCode="0">
                  <c:v>51</c:v>
                </c:pt>
                <c:pt idx="11" formatCode="0">
                  <c:v>43</c:v>
                </c:pt>
                <c:pt idx="12" formatCode="0">
                  <c:v>41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AC42-4789-B822-22F64D30346B}"/>
            </c:ext>
          </c:extLst>
        </c:ser>
        <c:ser>
          <c:idx val="2"/>
          <c:order val="2"/>
          <c:tx>
            <c:strRef>
              <c:f>'Led förtroende'!$A$5</c:f>
              <c:strCache>
                <c:ptCount val="1"/>
                <c:pt idx="0">
                  <c:v>VSS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3"/>
              </a:solidFill>
              <a:ln w="9525">
                <a:solidFill>
                  <a:schemeClr val="accent3"/>
                </a:solidFill>
              </a:ln>
              <a:effectLst/>
            </c:spPr>
          </c:marker>
          <c:dLbls>
            <c:dLbl>
              <c:idx val="0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AC42-4789-B822-22F64D30346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sv-SE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'Led förtroende'!$B$2:$N$2</c:f>
              <c:strCache>
                <c:ptCount val="13"/>
                <c:pt idx="0">
                  <c:v>2023</c:v>
                </c:pt>
                <c:pt idx="1">
                  <c:v>Fokus 2023</c:v>
                </c:pt>
                <c:pt idx="2">
                  <c:v>2022</c:v>
                </c:pt>
                <c:pt idx="3">
                  <c:v>2021</c:v>
                </c:pt>
                <c:pt idx="4">
                  <c:v>2020</c:v>
                </c:pt>
                <c:pt idx="5">
                  <c:v>2019</c:v>
                </c:pt>
                <c:pt idx="6">
                  <c:v>2018</c:v>
                </c:pt>
                <c:pt idx="7">
                  <c:v>2017</c:v>
                </c:pt>
                <c:pt idx="8">
                  <c:v>2016</c:v>
                </c:pt>
                <c:pt idx="9">
                  <c:v>2015</c:v>
                </c:pt>
                <c:pt idx="10">
                  <c:v>2014</c:v>
                </c:pt>
                <c:pt idx="11">
                  <c:v>2013</c:v>
                </c:pt>
                <c:pt idx="12">
                  <c:v>2012</c:v>
                </c:pt>
              </c:strCache>
            </c:strRef>
          </c:cat>
          <c:val>
            <c:numRef>
              <c:f>'Led förtroende'!$B$5:$N$5</c:f>
              <c:numCache>
                <c:formatCode>General</c:formatCode>
                <c:ptCount val="13"/>
                <c:pt idx="0">
                  <c:v>55</c:v>
                </c:pt>
                <c:pt idx="1">
                  <c:v>61</c:v>
                </c:pt>
                <c:pt idx="2" formatCode="0">
                  <c:v>55</c:v>
                </c:pt>
                <c:pt idx="3" formatCode="0">
                  <c:v>54</c:v>
                </c:pt>
                <c:pt idx="4" formatCode="0">
                  <c:v>63</c:v>
                </c:pt>
                <c:pt idx="5" formatCode="0">
                  <c:v>53</c:v>
                </c:pt>
                <c:pt idx="6" formatCode="0">
                  <c:v>53</c:v>
                </c:pt>
                <c:pt idx="7" formatCode="0">
                  <c:v>48</c:v>
                </c:pt>
                <c:pt idx="8" formatCode="0">
                  <c:v>52</c:v>
                </c:pt>
                <c:pt idx="9" formatCode="0">
                  <c:v>48</c:v>
                </c:pt>
                <c:pt idx="10" formatCode="0">
                  <c:v>46</c:v>
                </c:pt>
                <c:pt idx="11" formatCode="0">
                  <c:v>52</c:v>
                </c:pt>
                <c:pt idx="12" formatCode="0">
                  <c:v>47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AC42-4789-B822-22F64D30346B}"/>
            </c:ext>
          </c:extLst>
        </c:ser>
        <c:ser>
          <c:idx val="3"/>
          <c:order val="3"/>
          <c:tx>
            <c:strRef>
              <c:f>'Led förtroende'!$A$6</c:f>
              <c:strCache>
                <c:ptCount val="1"/>
                <c:pt idx="0">
                  <c:v>Enheter</c:v>
                </c:pt>
              </c:strCache>
            </c:strRef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4"/>
              </a:solidFill>
              <a:ln w="9525">
                <a:solidFill>
                  <a:schemeClr val="accent4"/>
                </a:solidFill>
              </a:ln>
              <a:effectLst/>
            </c:spPr>
          </c:marker>
          <c:dLbls>
            <c:dLbl>
              <c:idx val="0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AC42-4789-B822-22F64D30346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sv-SE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'Led förtroende'!$B$2:$N$2</c:f>
              <c:strCache>
                <c:ptCount val="13"/>
                <c:pt idx="0">
                  <c:v>2023</c:v>
                </c:pt>
                <c:pt idx="1">
                  <c:v>Fokus 2023</c:v>
                </c:pt>
                <c:pt idx="2">
                  <c:v>2022</c:v>
                </c:pt>
                <c:pt idx="3">
                  <c:v>2021</c:v>
                </c:pt>
                <c:pt idx="4">
                  <c:v>2020</c:v>
                </c:pt>
                <c:pt idx="5">
                  <c:v>2019</c:v>
                </c:pt>
                <c:pt idx="6">
                  <c:v>2018</c:v>
                </c:pt>
                <c:pt idx="7">
                  <c:v>2017</c:v>
                </c:pt>
                <c:pt idx="8">
                  <c:v>2016</c:v>
                </c:pt>
                <c:pt idx="9">
                  <c:v>2015</c:v>
                </c:pt>
                <c:pt idx="10">
                  <c:v>2014</c:v>
                </c:pt>
                <c:pt idx="11">
                  <c:v>2013</c:v>
                </c:pt>
                <c:pt idx="12">
                  <c:v>2012</c:v>
                </c:pt>
              </c:strCache>
            </c:strRef>
          </c:cat>
          <c:val>
            <c:numRef>
              <c:f>'Led förtroende'!$B$6:$N$6</c:f>
              <c:numCache>
                <c:formatCode>General</c:formatCode>
                <c:ptCount val="13"/>
                <c:pt idx="0">
                  <c:v>58</c:v>
                </c:pt>
                <c:pt idx="1">
                  <c:v>64</c:v>
                </c:pt>
                <c:pt idx="2" formatCode="0">
                  <c:v>59</c:v>
                </c:pt>
                <c:pt idx="3" formatCode="0">
                  <c:v>53</c:v>
                </c:pt>
                <c:pt idx="4" formatCode="0">
                  <c:v>55</c:v>
                </c:pt>
                <c:pt idx="5" formatCode="0">
                  <c:v>42</c:v>
                </c:pt>
                <c:pt idx="6" formatCode="0">
                  <c:v>49</c:v>
                </c:pt>
                <c:pt idx="7" formatCode="0">
                  <c:v>50</c:v>
                </c:pt>
                <c:pt idx="8" formatCode="0">
                  <c:v>45</c:v>
                </c:pt>
                <c:pt idx="9" formatCode="0">
                  <c:v>49</c:v>
                </c:pt>
                <c:pt idx="10" formatCode="0">
                  <c:v>51</c:v>
                </c:pt>
                <c:pt idx="11" formatCode="0">
                  <c:v>50</c:v>
                </c:pt>
                <c:pt idx="12" formatCode="0">
                  <c:v>43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AC42-4789-B822-22F64D30346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91845407"/>
        <c:axId val="1740046031"/>
      </c:lineChart>
      <c:catAx>
        <c:axId val="191845407"/>
        <c:scaling>
          <c:orientation val="maxMin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v-SE"/>
          </a:p>
        </c:txPr>
        <c:crossAx val="1740046031"/>
        <c:crosses val="autoZero"/>
        <c:auto val="1"/>
        <c:lblAlgn val="ctr"/>
        <c:lblOffset val="100"/>
        <c:noMultiLvlLbl val="0"/>
      </c:catAx>
      <c:valAx>
        <c:axId val="1740046031"/>
        <c:scaling>
          <c:orientation val="minMax"/>
          <c:max val="65"/>
          <c:min val="40"/>
        </c:scaling>
        <c:delete val="0"/>
        <c:axPos val="r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v-SE"/>
          </a:p>
        </c:txPr>
        <c:crossAx val="191845407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v-SE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400"/>
      </a:pPr>
      <a:endParaRPr lang="sv-SE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8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sv-SE" sz="1680" b="0" i="0" u="none" strike="noStrike" baseline="0">
                <a:effectLst/>
              </a:rPr>
              <a:t>Nacka kommuns ledning är öppen i sin kommunikation</a:t>
            </a:r>
            <a:endParaRPr lang="sv-SE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8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v-SE"/>
        </a:p>
      </c:txPr>
    </c:title>
    <c:autoTitleDeleted val="0"/>
    <c:plotArea>
      <c:layout>
        <c:manualLayout>
          <c:layoutTarget val="inner"/>
          <c:xMode val="edge"/>
          <c:yMode val="edge"/>
          <c:x val="1.5479329001558902E-2"/>
          <c:y val="0.11991189900518291"/>
          <c:w val="0.93510393809863979"/>
          <c:h val="0.64404498762381968"/>
        </c:manualLayout>
      </c:layout>
      <c:lineChart>
        <c:grouping val="standard"/>
        <c:varyColors val="0"/>
        <c:ser>
          <c:idx val="0"/>
          <c:order val="0"/>
          <c:tx>
            <c:strRef>
              <c:f>'Led Kom'!$A$3</c:f>
              <c:strCache>
                <c:ptCount val="1"/>
                <c:pt idx="0">
                  <c:v>Nacka kommun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cat>
            <c:strRef>
              <c:f>'Led Kom'!$B$2:$N$2</c:f>
              <c:strCache>
                <c:ptCount val="13"/>
                <c:pt idx="0">
                  <c:v>2023</c:v>
                </c:pt>
                <c:pt idx="1">
                  <c:v>Fokus 2023</c:v>
                </c:pt>
                <c:pt idx="2">
                  <c:v>2022</c:v>
                </c:pt>
                <c:pt idx="3">
                  <c:v>2021</c:v>
                </c:pt>
                <c:pt idx="4">
                  <c:v>2020</c:v>
                </c:pt>
                <c:pt idx="5">
                  <c:v>2019</c:v>
                </c:pt>
                <c:pt idx="6">
                  <c:v>2018</c:v>
                </c:pt>
                <c:pt idx="7">
                  <c:v>2017</c:v>
                </c:pt>
                <c:pt idx="8">
                  <c:v>2016</c:v>
                </c:pt>
                <c:pt idx="9">
                  <c:v>2015</c:v>
                </c:pt>
                <c:pt idx="10">
                  <c:v>2014</c:v>
                </c:pt>
                <c:pt idx="11">
                  <c:v>2013</c:v>
                </c:pt>
                <c:pt idx="12">
                  <c:v>2012</c:v>
                </c:pt>
              </c:strCache>
            </c:strRef>
          </c:cat>
          <c:val>
            <c:numRef>
              <c:f>'Led Kom'!$B$3:$N$3</c:f>
              <c:numCache>
                <c:formatCode>General</c:formatCode>
                <c:ptCount val="13"/>
                <c:pt idx="0">
                  <c:v>55</c:v>
                </c:pt>
                <c:pt idx="1">
                  <c:v>56</c:v>
                </c:pt>
                <c:pt idx="2" formatCode="0">
                  <c:v>55</c:v>
                </c:pt>
                <c:pt idx="3" formatCode="0">
                  <c:v>51</c:v>
                </c:pt>
                <c:pt idx="4" formatCode="0">
                  <c:v>57</c:v>
                </c:pt>
                <c:pt idx="5" formatCode="0">
                  <c:v>48</c:v>
                </c:pt>
                <c:pt idx="6" formatCode="0">
                  <c:v>46</c:v>
                </c:pt>
                <c:pt idx="7" formatCode="0">
                  <c:v>48</c:v>
                </c:pt>
                <c:pt idx="8" formatCode="0">
                  <c:v>50</c:v>
                </c:pt>
                <c:pt idx="9" formatCode="0">
                  <c:v>46</c:v>
                </c:pt>
                <c:pt idx="10" formatCode="0">
                  <c:v>45</c:v>
                </c:pt>
                <c:pt idx="11" formatCode="0">
                  <c:v>42</c:v>
                </c:pt>
                <c:pt idx="12" formatCode="0">
                  <c:v>39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D3D2-4CCE-8E29-C0E62D0C7050}"/>
            </c:ext>
          </c:extLst>
        </c:ser>
        <c:ser>
          <c:idx val="1"/>
          <c:order val="1"/>
          <c:tx>
            <c:strRef>
              <c:f>'Led Kom'!$A$4</c:f>
              <c:strCache>
                <c:ptCount val="1"/>
                <c:pt idx="0">
                  <c:v>VS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dLbls>
            <c:dLbl>
              <c:idx val="0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D3D2-4CCE-8E29-C0E62D0C705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sv-SE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'Led Kom'!$B$2:$N$2</c:f>
              <c:strCache>
                <c:ptCount val="13"/>
                <c:pt idx="0">
                  <c:v>2023</c:v>
                </c:pt>
                <c:pt idx="1">
                  <c:v>Fokus 2023</c:v>
                </c:pt>
                <c:pt idx="2">
                  <c:v>2022</c:v>
                </c:pt>
                <c:pt idx="3">
                  <c:v>2021</c:v>
                </c:pt>
                <c:pt idx="4">
                  <c:v>2020</c:v>
                </c:pt>
                <c:pt idx="5">
                  <c:v>2019</c:v>
                </c:pt>
                <c:pt idx="6">
                  <c:v>2018</c:v>
                </c:pt>
                <c:pt idx="7">
                  <c:v>2017</c:v>
                </c:pt>
                <c:pt idx="8">
                  <c:v>2016</c:v>
                </c:pt>
                <c:pt idx="9">
                  <c:v>2015</c:v>
                </c:pt>
                <c:pt idx="10">
                  <c:v>2014</c:v>
                </c:pt>
                <c:pt idx="11">
                  <c:v>2013</c:v>
                </c:pt>
                <c:pt idx="12">
                  <c:v>2012</c:v>
                </c:pt>
              </c:strCache>
            </c:strRef>
          </c:cat>
          <c:val>
            <c:numRef>
              <c:f>'Led Kom'!$B$4:$N$4</c:f>
              <c:numCache>
                <c:formatCode>General</c:formatCode>
                <c:ptCount val="13"/>
                <c:pt idx="0">
                  <c:v>54</c:v>
                </c:pt>
                <c:pt idx="1">
                  <c:v>53</c:v>
                </c:pt>
                <c:pt idx="2" formatCode="0">
                  <c:v>54</c:v>
                </c:pt>
                <c:pt idx="3" formatCode="0">
                  <c:v>50</c:v>
                </c:pt>
                <c:pt idx="4" formatCode="0">
                  <c:v>59</c:v>
                </c:pt>
                <c:pt idx="5" formatCode="0">
                  <c:v>54</c:v>
                </c:pt>
                <c:pt idx="6" formatCode="0">
                  <c:v>48</c:v>
                </c:pt>
                <c:pt idx="7" formatCode="0">
                  <c:v>51</c:v>
                </c:pt>
                <c:pt idx="8" formatCode="0">
                  <c:v>57</c:v>
                </c:pt>
                <c:pt idx="9" formatCode="0">
                  <c:v>49</c:v>
                </c:pt>
                <c:pt idx="10" formatCode="0">
                  <c:v>48</c:v>
                </c:pt>
                <c:pt idx="11" formatCode="0">
                  <c:v>40</c:v>
                </c:pt>
                <c:pt idx="12" formatCode="0">
                  <c:v>37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D3D2-4CCE-8E29-C0E62D0C7050}"/>
            </c:ext>
          </c:extLst>
        </c:ser>
        <c:ser>
          <c:idx val="2"/>
          <c:order val="2"/>
          <c:tx>
            <c:strRef>
              <c:f>'Led Kom'!$A$5</c:f>
              <c:strCache>
                <c:ptCount val="1"/>
                <c:pt idx="0">
                  <c:v>VSS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3"/>
              </a:solidFill>
              <a:ln w="9525">
                <a:solidFill>
                  <a:schemeClr val="accent3"/>
                </a:solidFill>
              </a:ln>
              <a:effectLst/>
            </c:spPr>
          </c:marker>
          <c:dLbls>
            <c:dLbl>
              <c:idx val="0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D3D2-4CCE-8E29-C0E62D0C705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sv-SE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'Led Kom'!$B$2:$N$2</c:f>
              <c:strCache>
                <c:ptCount val="13"/>
                <c:pt idx="0">
                  <c:v>2023</c:v>
                </c:pt>
                <c:pt idx="1">
                  <c:v>Fokus 2023</c:v>
                </c:pt>
                <c:pt idx="2">
                  <c:v>2022</c:v>
                </c:pt>
                <c:pt idx="3">
                  <c:v>2021</c:v>
                </c:pt>
                <c:pt idx="4">
                  <c:v>2020</c:v>
                </c:pt>
                <c:pt idx="5">
                  <c:v>2019</c:v>
                </c:pt>
                <c:pt idx="6">
                  <c:v>2018</c:v>
                </c:pt>
                <c:pt idx="7">
                  <c:v>2017</c:v>
                </c:pt>
                <c:pt idx="8">
                  <c:v>2016</c:v>
                </c:pt>
                <c:pt idx="9">
                  <c:v>2015</c:v>
                </c:pt>
                <c:pt idx="10">
                  <c:v>2014</c:v>
                </c:pt>
                <c:pt idx="11">
                  <c:v>2013</c:v>
                </c:pt>
                <c:pt idx="12">
                  <c:v>2012</c:v>
                </c:pt>
              </c:strCache>
            </c:strRef>
          </c:cat>
          <c:val>
            <c:numRef>
              <c:f>'Led Kom'!$B$5:$N$5</c:f>
              <c:numCache>
                <c:formatCode>General</c:formatCode>
                <c:ptCount val="13"/>
                <c:pt idx="0">
                  <c:v>55</c:v>
                </c:pt>
                <c:pt idx="1">
                  <c:v>61</c:v>
                </c:pt>
                <c:pt idx="2" formatCode="0">
                  <c:v>58</c:v>
                </c:pt>
                <c:pt idx="3" formatCode="0">
                  <c:v>54</c:v>
                </c:pt>
                <c:pt idx="4" formatCode="0">
                  <c:v>64</c:v>
                </c:pt>
                <c:pt idx="5" formatCode="0">
                  <c:v>51</c:v>
                </c:pt>
                <c:pt idx="6" formatCode="0">
                  <c:v>48</c:v>
                </c:pt>
                <c:pt idx="7" formatCode="0">
                  <c:v>47</c:v>
                </c:pt>
                <c:pt idx="8" formatCode="0">
                  <c:v>49</c:v>
                </c:pt>
                <c:pt idx="9" formatCode="0">
                  <c:v>46</c:v>
                </c:pt>
                <c:pt idx="10" formatCode="0">
                  <c:v>42</c:v>
                </c:pt>
                <c:pt idx="11" formatCode="0">
                  <c:v>50</c:v>
                </c:pt>
                <c:pt idx="12" formatCode="0">
                  <c:v>46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D3D2-4CCE-8E29-C0E62D0C7050}"/>
            </c:ext>
          </c:extLst>
        </c:ser>
        <c:ser>
          <c:idx val="3"/>
          <c:order val="3"/>
          <c:tx>
            <c:strRef>
              <c:f>'Led Kom'!$A$6</c:f>
              <c:strCache>
                <c:ptCount val="1"/>
                <c:pt idx="0">
                  <c:v>Enheter</c:v>
                </c:pt>
              </c:strCache>
            </c:strRef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4"/>
              </a:solidFill>
              <a:ln w="9525">
                <a:solidFill>
                  <a:schemeClr val="accent4"/>
                </a:solidFill>
              </a:ln>
              <a:effectLst/>
            </c:spPr>
          </c:marker>
          <c:dLbls>
            <c:dLbl>
              <c:idx val="0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D3D2-4CCE-8E29-C0E62D0C705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sv-SE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'Led Kom'!$B$2:$N$2</c:f>
              <c:strCache>
                <c:ptCount val="13"/>
                <c:pt idx="0">
                  <c:v>2023</c:v>
                </c:pt>
                <c:pt idx="1">
                  <c:v>Fokus 2023</c:v>
                </c:pt>
                <c:pt idx="2">
                  <c:v>2022</c:v>
                </c:pt>
                <c:pt idx="3">
                  <c:v>2021</c:v>
                </c:pt>
                <c:pt idx="4">
                  <c:v>2020</c:v>
                </c:pt>
                <c:pt idx="5">
                  <c:v>2019</c:v>
                </c:pt>
                <c:pt idx="6">
                  <c:v>2018</c:v>
                </c:pt>
                <c:pt idx="7">
                  <c:v>2017</c:v>
                </c:pt>
                <c:pt idx="8">
                  <c:v>2016</c:v>
                </c:pt>
                <c:pt idx="9">
                  <c:v>2015</c:v>
                </c:pt>
                <c:pt idx="10">
                  <c:v>2014</c:v>
                </c:pt>
                <c:pt idx="11">
                  <c:v>2013</c:v>
                </c:pt>
                <c:pt idx="12">
                  <c:v>2012</c:v>
                </c:pt>
              </c:strCache>
            </c:strRef>
          </c:cat>
          <c:val>
            <c:numRef>
              <c:f>'Led Kom'!$B$6:$N$6</c:f>
              <c:numCache>
                <c:formatCode>General</c:formatCode>
                <c:ptCount val="13"/>
                <c:pt idx="0">
                  <c:v>58</c:v>
                </c:pt>
                <c:pt idx="1">
                  <c:v>61</c:v>
                </c:pt>
                <c:pt idx="2" formatCode="0">
                  <c:v>54</c:v>
                </c:pt>
                <c:pt idx="3" formatCode="0">
                  <c:v>47</c:v>
                </c:pt>
                <c:pt idx="4" formatCode="0">
                  <c:v>49</c:v>
                </c:pt>
                <c:pt idx="5" formatCode="0">
                  <c:v>30</c:v>
                </c:pt>
                <c:pt idx="6" formatCode="0">
                  <c:v>38</c:v>
                </c:pt>
                <c:pt idx="7" formatCode="0">
                  <c:v>39</c:v>
                </c:pt>
                <c:pt idx="8" formatCode="0">
                  <c:v>33</c:v>
                </c:pt>
                <c:pt idx="9" formatCode="0">
                  <c:v>38</c:v>
                </c:pt>
                <c:pt idx="10" formatCode="0">
                  <c:v>41</c:v>
                </c:pt>
                <c:pt idx="11" formatCode="0">
                  <c:v>41</c:v>
                </c:pt>
                <c:pt idx="12" formatCode="0">
                  <c:v>36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6-D3D2-4CCE-8E29-C0E62D0C705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91845407"/>
        <c:axId val="1740046031"/>
      </c:lineChart>
      <c:catAx>
        <c:axId val="191845407"/>
        <c:scaling>
          <c:orientation val="maxMin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v-SE"/>
          </a:p>
        </c:txPr>
        <c:crossAx val="1740046031"/>
        <c:crosses val="autoZero"/>
        <c:auto val="1"/>
        <c:lblAlgn val="ctr"/>
        <c:lblOffset val="100"/>
        <c:noMultiLvlLbl val="0"/>
      </c:catAx>
      <c:valAx>
        <c:axId val="1740046031"/>
        <c:scaling>
          <c:orientation val="minMax"/>
          <c:min val="25"/>
        </c:scaling>
        <c:delete val="0"/>
        <c:axPos val="r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v-SE"/>
          </a:p>
        </c:txPr>
        <c:crossAx val="191845407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v-SE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400"/>
      </a:pPr>
      <a:endParaRPr lang="sv-SE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"/>
          <c:y val="2.5482643395662308E-2"/>
          <c:w val="0.99427503347396851"/>
          <c:h val="0.96910738945007324"/>
        </c:manualLayout>
      </c:layout>
      <c:bubbleChart>
        <c:varyColors val="0"/>
        <c:ser>
          <c:idx val="0"/>
          <c:order val="0"/>
          <c:tx>
            <c:strRef>
              <c:f>Blad1!$B$1</c:f>
              <c:strCache>
                <c:ptCount val="1"/>
                <c:pt idx="0">
                  <c:v>Bubbelhöjd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529341">
                  <a:alpha val="80000"/>
                </a:srgbClr>
              </a:solidFill>
              <a:ln>
                <a:noFill/>
              </a:ln>
              <a:effectLst/>
            </c:spPr>
  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  <c:ext xmlns:c16="http://schemas.microsoft.com/office/drawing/2014/chart" uri="{C3380CC4-5D6E-409C-BE32-E72D297353CC}">
                <c16:uniqueId val="{00000001-EE68-41A0-BB07-5AD33C161B4B}"/>
              </c:ext>
            </c:extLst>
          </c:dPt>
          <c:dPt>
            <c:idx val="1"/>
            <c:invertIfNegative val="0"/>
            <c:bubble3D val="0"/>
            <c:spPr>
              <a:solidFill>
                <a:srgbClr val="C15A44">
                  <a:alpha val="80000"/>
                </a:srgbClr>
              </a:solidFill>
              <a:ln>
                <a:noFill/>
              </a:ln>
              <a:effectLst/>
            </c:spPr>
  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  <c:ext xmlns:c16="http://schemas.microsoft.com/office/drawing/2014/chart" uri="{C3380CC4-5D6E-409C-BE32-E72D297353CC}">
                <c16:uniqueId val="{00000003-EE68-41A0-BB07-5AD33C161B4B}"/>
              </c:ext>
            </c:extLst>
          </c:dPt>
          <c:dLbls>
            <c:dLbl>
              <c:idx val="0"/>
              <c:tx>
                <c:rich>
                  <a:bodyPr/>
                  <a:lstStyle/>
                  <a:p>
                    <a:fld id="{8799B512-6C2A-4C43-9A24-4521546D31E8}" type="CELLRANGE">
                      <a:rPr lang="en-US"/>
                      <a:pPr/>
                      <a:t>[CELLRANGE]</a:t>
                    </a:fld>
                    <a:endParaRPr lang="en-US" baseline="0" dirty="0"/>
                  </a:p>
                  <a:p>
                    <a:r>
                      <a:rPr lang="en-US" dirty="0"/>
                      <a:t>94%</a:t>
                    </a:r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1"/>
              <c:separator>
</c:separator>
    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1-EE68-41A0-BB07-5AD33C161B4B}"/>
                </c:ext>
              </c:extLst>
            </c:dLbl>
            <c:dLbl>
              <c:idx val="1"/>
              <c:tx>
                <c:rich>
                  <a:bodyPr wrap="square" lIns="38100" tIns="19050" rIns="38100" bIns="19050" anchor="ctr">
                    <a:spAutoFit/>
                  </a:bodyPr>
                  <a:lstStyle/>
                  <a:p>
                    <a:pPr>
                      <a:defRPr sz="1400" b="1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pPr>
                    <a:fld id="{75298528-EA8E-4ACD-8057-DC576B07D079}" type="CELLRANGE">
                      <a:rPr lang="en-US" sz="1400">
                        <a:solidFill>
                          <a:schemeClr val="tx1"/>
                        </a:solidFill>
                      </a:rPr>
                      <a:pPr>
                        <a:defRPr sz="1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pPr>
                      <a:t>[CELLRANGE]</a:t>
                    </a:fld>
                    <a:endParaRPr lang="en-US" sz="1400" baseline="0" dirty="0">
                      <a:solidFill>
                        <a:schemeClr val="tx1"/>
                      </a:solidFill>
                    </a:endParaRPr>
                  </a:p>
                  <a:p>
                    <a:pPr>
                      <a:defRPr sz="1400" b="1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pPr>
                    <a:r>
                      <a:rPr lang="en-US" sz="1400" dirty="0">
                        <a:solidFill>
                          <a:schemeClr val="tx1"/>
                        </a:solidFill>
                      </a:rPr>
                      <a:t>6%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dLblPos val="b"/>
              <c:showLegendKey val="0"/>
              <c:showVal val="0"/>
              <c:showCatName val="0"/>
              <c:showSerName val="0"/>
              <c:showPercent val="0"/>
              <c:showBubbleSize val="1"/>
              <c:separator>
</c:separator>
    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3-EE68-41A0-BB07-5AD33C161B4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400" b="1" smtId="4294967295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endParaRPr lang="sv-SE"/>
              </a:p>
            </c:txPr>
            <c:dLblPos val="ctr"/>
            <c:showLegendKey val="0"/>
            <c:showVal val="0"/>
            <c:showCatName val="0"/>
            <c:showSerName val="0"/>
            <c:showPercent val="0"/>
            <c:showBubbleSize val="1"/>
            <c:separator>
</c:separator>
            <c:showLeaderLines val="0"/>
  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  <c:ext xmlns:c15="http://schemas.microsoft.com/office/drawing/2012/chart" uri="{CE6537A1-D6FC-4f65-9D91-7224C49458BB}">
                <c15:showDataLabelsRange val="1"/>
                <c15:showLeaderLines val="1"/>
              </c:ext>
            </c:extLst>
          </c:dLbls>
          <c:xVal>
            <c:numRef>
              <c:f>Blad1!$A$2:$A$3</c:f>
              <c:numCache>
                <c:formatCode>General</c:formatCode>
                <c:ptCount val="2"/>
                <c:pt idx="0">
                  <c:v>1</c:v>
                </c:pt>
                <c:pt idx="1">
                  <c:v>3</c:v>
                </c:pt>
              </c:numCache>
            </c:numRef>
          </c:xVal>
          <c:yVal>
            <c:numRef>
              <c:f>Blad1!$B$2:$B$3</c:f>
              <c:numCache>
                <c:formatCode>General</c:formatCode>
                <c:ptCount val="2"/>
                <c:pt idx="0">
                  <c:v>1</c:v>
                </c:pt>
                <c:pt idx="1">
                  <c:v>1</c:v>
                </c:pt>
              </c:numCache>
            </c:numRef>
          </c:yVal>
          <c:bubbleSize>
            <c:numRef>
              <c:f>Blad1!$C$2:$C$3</c:f>
              <c:numCache>
                <c:formatCode>0%</c:formatCode>
                <c:ptCount val="2"/>
                <c:pt idx="0">
                  <c:v>0.93</c:v>
                </c:pt>
                <c:pt idx="1">
                  <c:v>7.0000000000000007E-2</c:v>
                </c:pt>
              </c:numCache>
            </c:numRef>
          </c:bubbleSize>
          <c:bubble3D val="0"/>
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<c:ext xmlns:c15="http://schemas.microsoft.com/office/drawing/2012/chart" uri="{02D57815-91ED-43cb-92C2-25804820EDAC}">
              <c15:datalabelsRange>
                <c15:f>Blad1!$D$2:$D$3</c15:f>
                <c15:dlblRangeCache>
                  <c:ptCount val="2"/>
                  <c:pt idx="0">
                    <c:v>Ja</c:v>
                  </c:pt>
                  <c:pt idx="1">
                    <c:v>Nej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04-EE68-41A0-BB07-5AD33C161B4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bubbleScale val="300"/>
        <c:showNegBubbles val="0"/>
        <c:axId val="239414272"/>
        <c:axId val="239416064"/>
      </c:bubbleChart>
      <c:valAx>
        <c:axId val="239414272"/>
        <c:scaling>
          <c:orientation val="minMax"/>
          <c:max val="4"/>
          <c:min val="0"/>
        </c:scaling>
        <c:delete val="1"/>
        <c:axPos val="b"/>
        <c:numFmt formatCode="General" sourceLinked="1"/>
        <c:majorTickMark val="out"/>
        <c:minorTickMark val="none"/>
        <c:tickLblPos val="nextTo"/>
        <c:crossAx val="239416064"/>
        <c:crosses val="autoZero"/>
        <c:crossBetween val="midCat"/>
        <c:majorUnit val="5"/>
      </c:valAx>
      <c:valAx>
        <c:axId val="239416064"/>
        <c:scaling>
          <c:orientation val="minMax"/>
          <c:max val="2"/>
        </c:scaling>
        <c:delete val="1"/>
        <c:axPos val="l"/>
        <c:numFmt formatCode="General" sourceLinked="1"/>
        <c:majorTickMark val="out"/>
        <c:minorTickMark val="none"/>
        <c:tickLblPos val="nextTo"/>
        <c:crossAx val="239414272"/>
        <c:crosses val="autoZero"/>
        <c:crossBetween val="midCat"/>
        <c:majorUnit val="1"/>
      </c:valAx>
      <c:spPr>
        <a:noFill/>
        <a:ln>
          <a:noFill/>
        </a:ln>
        <a:effectLst/>
      </c:spPr>
    </c:plotArea>
    <c:plotVisOnly val="1"/>
    <c:dispBlanksAs val="gap"/>
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sv-SE"/>
    </a:p>
  </c:txPr>
  <c:externalData r:id="rId2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1.0359644657000899E-3"/>
          <c:y val="1.4423868618905544E-2"/>
          <c:w val="0.99427503347396851"/>
          <c:h val="0.96910738945007324"/>
        </c:manualLayout>
      </c:layout>
      <c:bubbleChart>
        <c:varyColors val="0"/>
        <c:ser>
          <c:idx val="0"/>
          <c:order val="0"/>
          <c:tx>
            <c:strRef>
              <c:f>Blad1!$B$1</c:f>
              <c:strCache>
                <c:ptCount val="1"/>
                <c:pt idx="0">
                  <c:v>Bubbelhöjd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C15A44">
                  <a:alpha val="80000"/>
                </a:srgbClr>
              </a:solidFill>
              <a:ln>
                <a:noFill/>
              </a:ln>
              <a:effectLst/>
            </c:spPr>
  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  <c:ext xmlns:c16="http://schemas.microsoft.com/office/drawing/2014/chart" uri="{C3380CC4-5D6E-409C-BE32-E72D297353CC}">
                <c16:uniqueId val="{00000001-EE68-41A0-BB07-5AD33C161B4B}"/>
              </c:ext>
            </c:extLst>
          </c:dPt>
          <c:dPt>
            <c:idx val="1"/>
            <c:invertIfNegative val="0"/>
            <c:bubble3D val="0"/>
            <c:spPr>
              <a:solidFill>
                <a:srgbClr val="529341">
                  <a:alpha val="80000"/>
                </a:srgbClr>
              </a:solidFill>
              <a:ln>
                <a:noFill/>
              </a:ln>
              <a:effectLst/>
            </c:spPr>
  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  <c:ext xmlns:c16="http://schemas.microsoft.com/office/drawing/2014/chart" uri="{C3380CC4-5D6E-409C-BE32-E72D297353CC}">
                <c16:uniqueId val="{00000003-EE68-41A0-BB07-5AD33C161B4B}"/>
              </c:ext>
            </c:extLst>
          </c:dPt>
          <c:dLbls>
            <c:dLbl>
              <c:idx val="0"/>
              <c:tx>
                <c:rich>
                  <a:bodyPr/>
                  <a:lstStyle/>
                  <a:p>
                    <a:fld id="{8799B512-6C2A-4C43-9A24-4521546D31E8}" type="CELLRANGE">
                      <a:rPr lang="en-US">
                        <a:solidFill>
                          <a:schemeClr val="tx1"/>
                        </a:solidFill>
                      </a:rPr>
                      <a:pPr/>
                      <a:t>[CELLRANGE]</a:t>
                    </a:fld>
                    <a:endParaRPr lang="en-US" baseline="0">
                      <a:solidFill>
                        <a:schemeClr val="tx1"/>
                      </a:solidFill>
                    </a:endParaRPr>
                  </a:p>
                  <a:p>
                    <a:fld id="{937ADA73-9D01-4E50-8D04-801DF57F8A5F}" type="BUBBLESIZE">
                      <a:rPr lang="en-US"/>
                      <a:pPr/>
                      <a:t>[BUBBELSTORLEK]</a:t>
                    </a:fld>
                    <a:endParaRPr lang="sv-SE"/>
                  </a:p>
                </c:rich>
              </c:tx>
              <c:dLblPos val="b"/>
              <c:showLegendKey val="0"/>
              <c:showVal val="0"/>
              <c:showCatName val="0"/>
              <c:showSerName val="0"/>
              <c:showPercent val="0"/>
              <c:showBubbleSize val="1"/>
              <c:separator>
</c:separator>
    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1-EE68-41A0-BB07-5AD33C161B4B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fld id="{75298528-EA8E-4ACD-8057-DC576B07D079}" type="CELLRANGE">
                      <a:rPr lang="en-US">
                        <a:solidFill>
                          <a:schemeClr val="tx1"/>
                        </a:solidFill>
                      </a:rPr>
                      <a:pPr/>
                      <a:t>[CELLRANGE]</a:t>
                    </a:fld>
                    <a:endParaRPr lang="en-US" baseline="0">
                      <a:solidFill>
                        <a:schemeClr val="tx1"/>
                      </a:solidFill>
                    </a:endParaRPr>
                  </a:p>
                  <a:p>
                    <a:fld id="{C81210D7-0C34-4BA1-AD8B-EC954B6EBBA8}" type="BUBBLESIZE">
                      <a:rPr lang="en-US">
                        <a:solidFill>
                          <a:schemeClr val="tx1"/>
                        </a:solidFill>
                      </a:rPr>
                      <a:pPr/>
                      <a:t>[BUBBELSTORLEK]</a:t>
                    </a:fld>
                    <a:endParaRPr lang="sv-SE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1"/>
              <c:separator>
</c:separator>
    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3-EE68-41A0-BB07-5AD33C161B4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400" b="1" smtId="4294967295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endParaRPr lang="sv-SE"/>
              </a:p>
            </c:txPr>
            <c:dLblPos val="ctr"/>
            <c:showLegendKey val="0"/>
            <c:showVal val="0"/>
            <c:showCatName val="0"/>
            <c:showSerName val="0"/>
            <c:showPercent val="0"/>
            <c:showBubbleSize val="1"/>
            <c:separator>
</c:separator>
            <c:showLeaderLines val="0"/>
  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  <c:ext xmlns:c15="http://schemas.microsoft.com/office/drawing/2012/chart" uri="{CE6537A1-D6FC-4f65-9D91-7224C49458BB}">
                <c15:showDataLabelsRange val="1"/>
                <c15:showLeaderLines val="1"/>
              </c:ext>
            </c:extLst>
          </c:dLbls>
          <c:xVal>
            <c:numRef>
              <c:f>Blad1!$A$2:$A$3</c:f>
              <c:numCache>
                <c:formatCode>General</c:formatCode>
                <c:ptCount val="2"/>
                <c:pt idx="0">
                  <c:v>1</c:v>
                </c:pt>
                <c:pt idx="1">
                  <c:v>3</c:v>
                </c:pt>
              </c:numCache>
            </c:numRef>
          </c:xVal>
          <c:yVal>
            <c:numRef>
              <c:f>Blad1!$B$2:$B$3</c:f>
              <c:numCache>
                <c:formatCode>General</c:formatCode>
                <c:ptCount val="2"/>
                <c:pt idx="0">
                  <c:v>1</c:v>
                </c:pt>
                <c:pt idx="1">
                  <c:v>1</c:v>
                </c:pt>
              </c:numCache>
            </c:numRef>
          </c:yVal>
          <c:bubbleSize>
            <c:numRef>
              <c:f>Blad1!$C$2:$C$3</c:f>
              <c:numCache>
                <c:formatCode>0%</c:formatCode>
                <c:ptCount val="2"/>
                <c:pt idx="0">
                  <c:v>0.04</c:v>
                </c:pt>
                <c:pt idx="1">
                  <c:v>0.96</c:v>
                </c:pt>
              </c:numCache>
            </c:numRef>
          </c:bubbleSize>
          <c:bubble3D val="0"/>
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<c:ext xmlns:c15="http://schemas.microsoft.com/office/drawing/2012/chart" uri="{02D57815-91ED-43cb-92C2-25804820EDAC}">
              <c15:datalabelsRange>
                <c15:f>Blad1!$D$2:$D$3</c15:f>
                <c15:dlblRangeCache>
                  <c:ptCount val="2"/>
                  <c:pt idx="0">
                    <c:v>Ja</c:v>
                  </c:pt>
                  <c:pt idx="1">
                    <c:v>Nej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04-EE68-41A0-BB07-5AD33C161B4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bubbleScale val="300"/>
        <c:showNegBubbles val="0"/>
        <c:axId val="240230400"/>
        <c:axId val="240231936"/>
      </c:bubbleChart>
      <c:valAx>
        <c:axId val="240230400"/>
        <c:scaling>
          <c:orientation val="minMax"/>
          <c:max val="4"/>
          <c:min val="0"/>
        </c:scaling>
        <c:delete val="1"/>
        <c:axPos val="b"/>
        <c:numFmt formatCode="General" sourceLinked="1"/>
        <c:majorTickMark val="out"/>
        <c:minorTickMark val="none"/>
        <c:tickLblPos val="nextTo"/>
        <c:crossAx val="240231936"/>
        <c:crosses val="autoZero"/>
        <c:crossBetween val="midCat"/>
        <c:majorUnit val="5"/>
      </c:valAx>
      <c:valAx>
        <c:axId val="240231936"/>
        <c:scaling>
          <c:orientation val="minMax"/>
          <c:max val="2"/>
        </c:scaling>
        <c:delete val="1"/>
        <c:axPos val="l"/>
        <c:numFmt formatCode="General" sourceLinked="1"/>
        <c:majorTickMark val="out"/>
        <c:minorTickMark val="none"/>
        <c:tickLblPos val="nextTo"/>
        <c:crossAx val="240230400"/>
        <c:crosses val="autoZero"/>
        <c:crossBetween val="midCat"/>
        <c:majorUnit val="1"/>
      </c:valAx>
      <c:spPr>
        <a:noFill/>
        <a:ln>
          <a:noFill/>
        </a:ln>
        <a:effectLst/>
      </c:spPr>
    </c:plotArea>
    <c:plotVisOnly val="1"/>
    <c:dispBlanksAs val="gap"/>
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sv-SE"/>
    </a:p>
  </c:txPr>
  <c:externalData r:id="rId2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8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sv-SE" sz="1680" b="0" i="0" u="none" strike="noStrike" baseline="0">
                <a:effectLst/>
              </a:rPr>
              <a:t>Jag är stolt över det arbete vi utför på min arbetsplats</a:t>
            </a:r>
            <a:r>
              <a:rPr lang="sv-SE" sz="1680" b="0" i="0" u="none" strike="noStrike" baseline="0"/>
              <a:t> </a:t>
            </a:r>
            <a:endParaRPr lang="sv-SE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8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v-SE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Stolt!$A$3</c:f>
              <c:strCache>
                <c:ptCount val="1"/>
                <c:pt idx="0">
                  <c:v>Nacka kommun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dLbls>
            <c:dLbl>
              <c:idx val="0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A863-478F-A6C1-C88447C7718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sv-SE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Stolt!$B$2:$N$2</c:f>
              <c:strCache>
                <c:ptCount val="13"/>
                <c:pt idx="0">
                  <c:v>2023</c:v>
                </c:pt>
                <c:pt idx="1">
                  <c:v>Fokus 2023</c:v>
                </c:pt>
                <c:pt idx="2">
                  <c:v>2022</c:v>
                </c:pt>
                <c:pt idx="3">
                  <c:v>2021</c:v>
                </c:pt>
                <c:pt idx="4">
                  <c:v>2020</c:v>
                </c:pt>
                <c:pt idx="5">
                  <c:v>2019</c:v>
                </c:pt>
                <c:pt idx="6">
                  <c:v>2018</c:v>
                </c:pt>
                <c:pt idx="7">
                  <c:v>2017</c:v>
                </c:pt>
                <c:pt idx="8">
                  <c:v>2016</c:v>
                </c:pt>
                <c:pt idx="9">
                  <c:v>2015</c:v>
                </c:pt>
                <c:pt idx="10">
                  <c:v>2014</c:v>
                </c:pt>
                <c:pt idx="11">
                  <c:v>2013</c:v>
                </c:pt>
                <c:pt idx="12">
                  <c:v>2012</c:v>
                </c:pt>
              </c:strCache>
            </c:strRef>
          </c:cat>
          <c:val>
            <c:numRef>
              <c:f>Stolt!$B$3:$N$3</c:f>
              <c:numCache>
                <c:formatCode>General</c:formatCode>
                <c:ptCount val="13"/>
                <c:pt idx="0">
                  <c:v>85</c:v>
                </c:pt>
                <c:pt idx="1">
                  <c:v>85</c:v>
                </c:pt>
                <c:pt idx="2">
                  <c:v>84</c:v>
                </c:pt>
                <c:pt idx="3">
                  <c:v>84</c:v>
                </c:pt>
                <c:pt idx="4">
                  <c:v>85</c:v>
                </c:pt>
                <c:pt idx="5">
                  <c:v>84</c:v>
                </c:pt>
                <c:pt idx="6">
                  <c:v>84</c:v>
                </c:pt>
                <c:pt idx="7">
                  <c:v>84</c:v>
                </c:pt>
                <c:pt idx="8">
                  <c:v>86</c:v>
                </c:pt>
                <c:pt idx="9">
                  <c:v>84</c:v>
                </c:pt>
                <c:pt idx="10">
                  <c:v>85</c:v>
                </c:pt>
                <c:pt idx="11">
                  <c:v>84</c:v>
                </c:pt>
                <c:pt idx="12">
                  <c:v>83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A863-478F-A6C1-C88447C7718B}"/>
            </c:ext>
          </c:extLst>
        </c:ser>
        <c:ser>
          <c:idx val="1"/>
          <c:order val="1"/>
          <c:tx>
            <c:strRef>
              <c:f>Stolt!$A$4</c:f>
              <c:strCache>
                <c:ptCount val="1"/>
                <c:pt idx="0">
                  <c:v>VS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cat>
            <c:strRef>
              <c:f>Stolt!$B$2:$N$2</c:f>
              <c:strCache>
                <c:ptCount val="13"/>
                <c:pt idx="0">
                  <c:v>2023</c:v>
                </c:pt>
                <c:pt idx="1">
                  <c:v>Fokus 2023</c:v>
                </c:pt>
                <c:pt idx="2">
                  <c:v>2022</c:v>
                </c:pt>
                <c:pt idx="3">
                  <c:v>2021</c:v>
                </c:pt>
                <c:pt idx="4">
                  <c:v>2020</c:v>
                </c:pt>
                <c:pt idx="5">
                  <c:v>2019</c:v>
                </c:pt>
                <c:pt idx="6">
                  <c:v>2018</c:v>
                </c:pt>
                <c:pt idx="7">
                  <c:v>2017</c:v>
                </c:pt>
                <c:pt idx="8">
                  <c:v>2016</c:v>
                </c:pt>
                <c:pt idx="9">
                  <c:v>2015</c:v>
                </c:pt>
                <c:pt idx="10">
                  <c:v>2014</c:v>
                </c:pt>
                <c:pt idx="11">
                  <c:v>2013</c:v>
                </c:pt>
                <c:pt idx="12">
                  <c:v>2012</c:v>
                </c:pt>
              </c:strCache>
            </c:strRef>
          </c:cat>
          <c:val>
            <c:numRef>
              <c:f>Stolt!$B$4:$N$4</c:f>
              <c:numCache>
                <c:formatCode>General</c:formatCode>
                <c:ptCount val="13"/>
                <c:pt idx="0">
                  <c:v>84</c:v>
                </c:pt>
                <c:pt idx="1">
                  <c:v>84</c:v>
                </c:pt>
                <c:pt idx="2">
                  <c:v>85</c:v>
                </c:pt>
                <c:pt idx="3">
                  <c:v>85</c:v>
                </c:pt>
                <c:pt idx="4">
                  <c:v>87</c:v>
                </c:pt>
                <c:pt idx="5">
                  <c:v>86</c:v>
                </c:pt>
                <c:pt idx="6">
                  <c:v>85</c:v>
                </c:pt>
                <c:pt idx="7">
                  <c:v>87</c:v>
                </c:pt>
                <c:pt idx="8">
                  <c:v>88</c:v>
                </c:pt>
                <c:pt idx="9">
                  <c:v>85</c:v>
                </c:pt>
                <c:pt idx="10">
                  <c:v>85</c:v>
                </c:pt>
                <c:pt idx="11">
                  <c:v>84</c:v>
                </c:pt>
                <c:pt idx="12">
                  <c:v>84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A863-478F-A6C1-C88447C7718B}"/>
            </c:ext>
          </c:extLst>
        </c:ser>
        <c:ser>
          <c:idx val="2"/>
          <c:order val="2"/>
          <c:tx>
            <c:strRef>
              <c:f>Stolt!$A$5</c:f>
              <c:strCache>
                <c:ptCount val="1"/>
                <c:pt idx="0">
                  <c:v>VSS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3"/>
              </a:solidFill>
              <a:ln w="9525">
                <a:solidFill>
                  <a:schemeClr val="accent3"/>
                </a:solidFill>
              </a:ln>
              <a:effectLst/>
            </c:spPr>
          </c:marker>
          <c:dLbls>
            <c:dLbl>
              <c:idx val="0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A863-478F-A6C1-C88447C7718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sv-SE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Stolt!$B$2:$N$2</c:f>
              <c:strCache>
                <c:ptCount val="13"/>
                <c:pt idx="0">
                  <c:v>2023</c:v>
                </c:pt>
                <c:pt idx="1">
                  <c:v>Fokus 2023</c:v>
                </c:pt>
                <c:pt idx="2">
                  <c:v>2022</c:v>
                </c:pt>
                <c:pt idx="3">
                  <c:v>2021</c:v>
                </c:pt>
                <c:pt idx="4">
                  <c:v>2020</c:v>
                </c:pt>
                <c:pt idx="5">
                  <c:v>2019</c:v>
                </c:pt>
                <c:pt idx="6">
                  <c:v>2018</c:v>
                </c:pt>
                <c:pt idx="7">
                  <c:v>2017</c:v>
                </c:pt>
                <c:pt idx="8">
                  <c:v>2016</c:v>
                </c:pt>
                <c:pt idx="9">
                  <c:v>2015</c:v>
                </c:pt>
                <c:pt idx="10">
                  <c:v>2014</c:v>
                </c:pt>
                <c:pt idx="11">
                  <c:v>2013</c:v>
                </c:pt>
                <c:pt idx="12">
                  <c:v>2012</c:v>
                </c:pt>
              </c:strCache>
            </c:strRef>
          </c:cat>
          <c:val>
            <c:numRef>
              <c:f>Stolt!$B$5:$N$5</c:f>
              <c:numCache>
                <c:formatCode>General</c:formatCode>
                <c:ptCount val="13"/>
                <c:pt idx="0">
                  <c:v>84</c:v>
                </c:pt>
                <c:pt idx="1">
                  <c:v>84</c:v>
                </c:pt>
                <c:pt idx="2">
                  <c:v>82</c:v>
                </c:pt>
                <c:pt idx="3">
                  <c:v>83</c:v>
                </c:pt>
                <c:pt idx="4">
                  <c:v>86</c:v>
                </c:pt>
                <c:pt idx="5">
                  <c:v>84</c:v>
                </c:pt>
                <c:pt idx="6">
                  <c:v>83</c:v>
                </c:pt>
                <c:pt idx="7">
                  <c:v>85</c:v>
                </c:pt>
                <c:pt idx="8">
                  <c:v>84</c:v>
                </c:pt>
                <c:pt idx="9">
                  <c:v>84</c:v>
                </c:pt>
                <c:pt idx="10">
                  <c:v>85</c:v>
                </c:pt>
                <c:pt idx="11">
                  <c:v>83</c:v>
                </c:pt>
                <c:pt idx="12">
                  <c:v>79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A863-478F-A6C1-C88447C7718B}"/>
            </c:ext>
          </c:extLst>
        </c:ser>
        <c:ser>
          <c:idx val="3"/>
          <c:order val="3"/>
          <c:tx>
            <c:strRef>
              <c:f>Stolt!$A$6</c:f>
              <c:strCache>
                <c:ptCount val="1"/>
                <c:pt idx="0">
                  <c:v>Enheter</c:v>
                </c:pt>
              </c:strCache>
            </c:strRef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4"/>
              </a:solidFill>
              <a:ln w="9525">
                <a:solidFill>
                  <a:schemeClr val="accent4"/>
                </a:solidFill>
              </a:ln>
              <a:effectLst/>
            </c:spPr>
          </c:marker>
          <c:dLbls>
            <c:dLbl>
              <c:idx val="0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A863-478F-A6C1-C88447C7718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sv-SE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Stolt!$B$2:$N$2</c:f>
              <c:strCache>
                <c:ptCount val="13"/>
                <c:pt idx="0">
                  <c:v>2023</c:v>
                </c:pt>
                <c:pt idx="1">
                  <c:v>Fokus 2023</c:v>
                </c:pt>
                <c:pt idx="2">
                  <c:v>2022</c:v>
                </c:pt>
                <c:pt idx="3">
                  <c:v>2021</c:v>
                </c:pt>
                <c:pt idx="4">
                  <c:v>2020</c:v>
                </c:pt>
                <c:pt idx="5">
                  <c:v>2019</c:v>
                </c:pt>
                <c:pt idx="6">
                  <c:v>2018</c:v>
                </c:pt>
                <c:pt idx="7">
                  <c:v>2017</c:v>
                </c:pt>
                <c:pt idx="8">
                  <c:v>2016</c:v>
                </c:pt>
                <c:pt idx="9">
                  <c:v>2015</c:v>
                </c:pt>
                <c:pt idx="10">
                  <c:v>2014</c:v>
                </c:pt>
                <c:pt idx="11">
                  <c:v>2013</c:v>
                </c:pt>
                <c:pt idx="12">
                  <c:v>2012</c:v>
                </c:pt>
              </c:strCache>
            </c:strRef>
          </c:cat>
          <c:val>
            <c:numRef>
              <c:f>Stolt!$B$6:$N$6</c:f>
              <c:numCache>
                <c:formatCode>General</c:formatCode>
                <c:ptCount val="13"/>
                <c:pt idx="0">
                  <c:v>86</c:v>
                </c:pt>
                <c:pt idx="1">
                  <c:v>86</c:v>
                </c:pt>
                <c:pt idx="2">
                  <c:v>83</c:v>
                </c:pt>
                <c:pt idx="3">
                  <c:v>82</c:v>
                </c:pt>
                <c:pt idx="4">
                  <c:v>82</c:v>
                </c:pt>
                <c:pt idx="5">
                  <c:v>81</c:v>
                </c:pt>
                <c:pt idx="6">
                  <c:v>82</c:v>
                </c:pt>
                <c:pt idx="7">
                  <c:v>77</c:v>
                </c:pt>
                <c:pt idx="8">
                  <c:v>82</c:v>
                </c:pt>
                <c:pt idx="9">
                  <c:v>83</c:v>
                </c:pt>
                <c:pt idx="10">
                  <c:v>84</c:v>
                </c:pt>
                <c:pt idx="11">
                  <c:v>83</c:v>
                </c:pt>
                <c:pt idx="12">
                  <c:v>82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A863-478F-A6C1-C88447C7718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91845407"/>
        <c:axId val="1740046031"/>
      </c:lineChart>
      <c:catAx>
        <c:axId val="191845407"/>
        <c:scaling>
          <c:orientation val="maxMin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v-SE"/>
          </a:p>
        </c:txPr>
        <c:crossAx val="1740046031"/>
        <c:crosses val="autoZero"/>
        <c:auto val="1"/>
        <c:lblAlgn val="ctr"/>
        <c:lblOffset val="100"/>
        <c:noMultiLvlLbl val="0"/>
      </c:catAx>
      <c:valAx>
        <c:axId val="1740046031"/>
        <c:scaling>
          <c:orientation val="minMax"/>
          <c:min val="70"/>
        </c:scaling>
        <c:delete val="0"/>
        <c:axPos val="r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v-SE"/>
          </a:p>
        </c:txPr>
        <c:crossAx val="191845407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v-SE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400"/>
      </a:pPr>
      <a:endParaRPr lang="sv-SE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102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9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0.66119</cdr:x>
      <cdr:y>0.48133</cdr:y>
    </cdr:from>
    <cdr:to>
      <cdr:x>0.81214</cdr:x>
      <cdr:y>0.77174</cdr:y>
    </cdr:to>
    <cdr:sp macro="" textlink="">
      <cdr:nvSpPr>
        <cdr:cNvPr id="2" name="Ellips 1">
          <a:extLst xmlns:a="http://schemas.openxmlformats.org/drawingml/2006/main">
            <a:ext uri="{FF2B5EF4-FFF2-40B4-BE49-F238E27FC236}">
              <a16:creationId xmlns:a16="http://schemas.microsoft.com/office/drawing/2014/main" id="{64C7775B-3220-4041-B17F-8EF8830AA8BD}"/>
            </a:ext>
          </a:extLst>
        </cdr:cNvPr>
        <cdr:cNvSpPr>
          <a:spLocks xmlns:a="http://schemas.openxmlformats.org/drawingml/2006/main" noChangeAspect="1"/>
        </cdr:cNvSpPr>
      </cdr:nvSpPr>
      <cdr:spPr>
        <a:xfrm xmlns:a="http://schemas.openxmlformats.org/drawingml/2006/main">
          <a:off x="7570192" y="2864042"/>
          <a:ext cx="1728192" cy="1728000"/>
        </a:xfrm>
        <a:prstGeom xmlns:a="http://schemas.openxmlformats.org/drawingml/2006/main" prst="ellipse">
          <a:avLst/>
        </a:prstGeom>
        <a:solidFill xmlns:a="http://schemas.openxmlformats.org/drawingml/2006/main">
          <a:schemeClr val="bg1">
            <a:lumMod val="75000"/>
          </a:schemeClr>
        </a:solidFill>
        <a:ln xmlns:a="http://schemas.openxmlformats.org/drawingml/2006/main" w="28575" cap="flat" cmpd="sng" algn="ctr">
          <a:noFill/>
          <a:prstDash val="solid"/>
          <a:round/>
          <a:headEnd type="none" w="med" len="med"/>
          <a:tailEnd type="none" w="med" len="med"/>
        </a:ln>
      </cdr:spPr>
      <cdr:style>
        <a:lnRef xmlns:a="http://schemas.openxmlformats.org/drawingml/2006/main" idx="0">
          <a:scrgbClr r="0" g="0" b="0"/>
        </a:lnRef>
        <a:fillRef xmlns:a="http://schemas.openxmlformats.org/drawingml/2006/main" idx="0">
          <a:scrgbClr r="0" g="0" b="0"/>
        </a:fillRef>
        <a:effectRef xmlns:a="http://schemas.openxmlformats.org/drawingml/2006/main" idx="0">
          <a:scrgbClr r="0" g="0" b="0"/>
        </a:effectRef>
        <a:fontRef xmlns:a="http://schemas.openxmlformats.org/drawingml/2006/main" idx="minor">
          <a:schemeClr val="accent2"/>
        </a:fontRef>
      </cdr:style>
      <cdr:txBody>
        <a:bodyPr xmlns:a="http://schemas.openxmlformats.org/drawingml/2006/main" rtlCol="0" anchor="ctr"/>
        <a:lstStyle xmlns:a="http://schemas.openxmlformats.org/drawingml/2006/main">
          <a:defPPr>
            <a:defRPr lang="sv-SE"/>
          </a:defPPr>
          <a:lvl1pPr marL="0" algn="l" defTabSz="914400" rtl="0" eaLnBrk="1" latinLnBrk="0" hangingPunct="1">
            <a:defRPr sz="1800" kern="1200">
              <a:solidFill>
                <a:schemeClr val="accent2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accent2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accent2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accent2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accent2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accent2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accent2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accent2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accent2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marL="0" marR="0" lvl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kumimoji="0" lang="sv-SE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rPr>
            <a:t>Snitt andel positiva svar </a:t>
          </a:r>
          <a:r>
            <a:rPr kumimoji="0" lang="sv-SE" sz="1400" b="0" i="0" u="none" strike="noStrike" kern="1200" cap="none" spc="0" normalizeH="0" baseline="0" noProof="0" dirty="0" err="1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rPr>
            <a:t>ext</a:t>
          </a:r>
          <a:r>
            <a:rPr kumimoji="0" lang="sv-SE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rPr>
            <a:t>. jmf.</a:t>
          </a:r>
        </a:p>
        <a:p xmlns:a="http://schemas.openxmlformats.org/drawingml/2006/main">
          <a:pPr marL="0" marR="0" lvl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kumimoji="0" lang="sv-SE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rPr>
            <a:t>73,0%</a:t>
          </a:r>
        </a:p>
      </cdr:txBody>
    </cdr:sp>
  </cdr:relSizeAnchor>
  <cdr:relSizeAnchor xmlns:cdr="http://schemas.openxmlformats.org/drawingml/2006/chartDrawing">
    <cdr:from>
      <cdr:x>0.81437</cdr:x>
      <cdr:y>0.48133</cdr:y>
    </cdr:from>
    <cdr:to>
      <cdr:x>0.96531</cdr:x>
      <cdr:y>0.77174</cdr:y>
    </cdr:to>
    <cdr:sp macro="" textlink="">
      <cdr:nvSpPr>
        <cdr:cNvPr id="3" name="Ellips 2">
          <a:extLst xmlns:a="http://schemas.openxmlformats.org/drawingml/2006/main">
            <a:ext uri="{FF2B5EF4-FFF2-40B4-BE49-F238E27FC236}">
              <a16:creationId xmlns:a16="http://schemas.microsoft.com/office/drawing/2014/main" id="{255881BC-F3F0-4125-8BD3-48746DD91353}"/>
            </a:ext>
          </a:extLst>
        </cdr:cNvPr>
        <cdr:cNvSpPr>
          <a:spLocks xmlns:a="http://schemas.openxmlformats.org/drawingml/2006/main" noChangeAspect="1"/>
        </cdr:cNvSpPr>
      </cdr:nvSpPr>
      <cdr:spPr>
        <a:xfrm xmlns:a="http://schemas.openxmlformats.org/drawingml/2006/main">
          <a:off x="9323899" y="2864042"/>
          <a:ext cx="1728192" cy="1728000"/>
        </a:xfrm>
        <a:prstGeom xmlns:a="http://schemas.openxmlformats.org/drawingml/2006/main" prst="ellipse">
          <a:avLst/>
        </a:prstGeom>
        <a:solidFill xmlns:a="http://schemas.openxmlformats.org/drawingml/2006/main">
          <a:schemeClr val="accent1"/>
        </a:solidFill>
        <a:ln xmlns:a="http://schemas.openxmlformats.org/drawingml/2006/main" w="28575" cap="flat" cmpd="sng" algn="ctr">
          <a:noFill/>
          <a:prstDash val="solid"/>
          <a:round/>
          <a:headEnd type="none" w="med" len="med"/>
          <a:tailEnd type="none" w="med" len="med"/>
        </a:ln>
      </cdr:spPr>
      <cdr:style>
        <a:lnRef xmlns:a="http://schemas.openxmlformats.org/drawingml/2006/main" idx="0">
          <a:scrgbClr r="0" g="0" b="0"/>
        </a:lnRef>
        <a:fillRef xmlns:a="http://schemas.openxmlformats.org/drawingml/2006/main" idx="0">
          <a:scrgbClr r="0" g="0" b="0"/>
        </a:fillRef>
        <a:effectRef xmlns:a="http://schemas.openxmlformats.org/drawingml/2006/main" idx="0">
          <a:scrgbClr r="0" g="0" b="0"/>
        </a:effectRef>
        <a:fontRef xmlns:a="http://schemas.openxmlformats.org/drawingml/2006/main" idx="minor">
          <a:schemeClr val="accent2"/>
        </a:fontRef>
      </cdr:style>
      <cdr:txBody>
        <a:bodyPr xmlns:a="http://schemas.openxmlformats.org/drawingml/2006/main" rtlCol="0" anchor="ctr"/>
        <a:lstStyle xmlns:a="http://schemas.openxmlformats.org/drawingml/2006/main">
          <a:defPPr>
            <a:defRPr lang="sv-SE"/>
          </a:defPPr>
          <a:lvl1pPr marL="0" algn="l" defTabSz="914400" rtl="0" eaLnBrk="1" latinLnBrk="0" hangingPunct="1">
            <a:defRPr sz="1800" kern="1200">
              <a:solidFill>
                <a:schemeClr val="accent2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accent2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accent2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accent2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accent2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accent2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accent2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accent2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accent2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marL="0" marR="0" lvl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kumimoji="0" lang="sv-SE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rPr>
            <a:t>Snitt andel positiva svar Nacka kommun</a:t>
          </a:r>
        </a:p>
        <a:p xmlns:a="http://schemas.openxmlformats.org/drawingml/2006/main">
          <a:pPr marL="0" marR="0" lvl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sv-SE" sz="1400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rPr>
            <a:t>76,2</a:t>
          </a:r>
          <a:r>
            <a:rPr kumimoji="0" lang="sv-SE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rPr>
            <a:t>%</a:t>
          </a:r>
        </a:p>
      </cdr:txBody>
    </cdr:sp>
  </cdr:relSizeAnchor>
  <cdr:relSizeAnchor xmlns:cdr="http://schemas.openxmlformats.org/drawingml/2006/chartDrawing">
    <cdr:from>
      <cdr:x>0.85345</cdr:x>
      <cdr:y>0.72277</cdr:y>
    </cdr:from>
    <cdr:to>
      <cdr:x>0.94444</cdr:x>
      <cdr:y>0.89783</cdr:y>
    </cdr:to>
    <cdr:sp macro="" textlink="">
      <cdr:nvSpPr>
        <cdr:cNvPr id="4" name="Ellips 3">
          <a:extLst xmlns:a="http://schemas.openxmlformats.org/drawingml/2006/main">
            <a:ext uri="{FF2B5EF4-FFF2-40B4-BE49-F238E27FC236}">
              <a16:creationId xmlns:a16="http://schemas.microsoft.com/office/drawing/2014/main" id="{4C4B9020-9B4B-41C3-AB69-F788543A943E}"/>
            </a:ext>
          </a:extLst>
        </cdr:cNvPr>
        <cdr:cNvSpPr>
          <a:spLocks xmlns:a="http://schemas.openxmlformats.org/drawingml/2006/main" noChangeAspect="1"/>
        </cdr:cNvSpPr>
      </cdr:nvSpPr>
      <cdr:spPr>
        <a:xfrm xmlns:a="http://schemas.openxmlformats.org/drawingml/2006/main">
          <a:off x="9771421" y="4300644"/>
          <a:ext cx="1041740" cy="1041625"/>
        </a:xfrm>
        <a:prstGeom xmlns:a="http://schemas.openxmlformats.org/drawingml/2006/main" prst="ellipse">
          <a:avLst/>
        </a:prstGeom>
        <a:solidFill xmlns:a="http://schemas.openxmlformats.org/drawingml/2006/main">
          <a:schemeClr val="accent4"/>
        </a:solidFill>
        <a:ln xmlns:a="http://schemas.openxmlformats.org/drawingml/2006/main" w="28575" cap="flat" cmpd="sng" algn="ctr">
          <a:noFill/>
          <a:prstDash val="solid"/>
          <a:round/>
          <a:headEnd type="none" w="med" len="med"/>
          <a:tailEnd type="none" w="med" len="med"/>
        </a:ln>
      </cdr:spPr>
      <cdr:style>
        <a:lnRef xmlns:a="http://schemas.openxmlformats.org/drawingml/2006/main" idx="0">
          <a:scrgbClr r="0" g="0" b="0"/>
        </a:lnRef>
        <a:fillRef xmlns:a="http://schemas.openxmlformats.org/drawingml/2006/main" idx="0">
          <a:scrgbClr r="0" g="0" b="0"/>
        </a:fillRef>
        <a:effectRef xmlns:a="http://schemas.openxmlformats.org/drawingml/2006/main" idx="0">
          <a:scrgbClr r="0" g="0" b="0"/>
        </a:effectRef>
        <a:fontRef xmlns:a="http://schemas.openxmlformats.org/drawingml/2006/main" idx="minor">
          <a:schemeClr val="accent2"/>
        </a:fontRef>
      </cdr:style>
      <cdr:txBody>
        <a:bodyPr xmlns:a="http://schemas.openxmlformats.org/drawingml/2006/main" rtlCol="0" anchor="ctr"/>
        <a:lstStyle xmlns:a="http://schemas.openxmlformats.org/drawingml/2006/main">
          <a:defPPr>
            <a:defRPr lang="sv-SE"/>
          </a:defPPr>
          <a:lvl1pPr marL="0" algn="l" defTabSz="914400" rtl="0" eaLnBrk="1" latinLnBrk="0" hangingPunct="1">
            <a:defRPr sz="1800" kern="1200">
              <a:solidFill>
                <a:schemeClr val="accent2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accent2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accent2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accent2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accent2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accent2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accent2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accent2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accent2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marL="0" marR="0" lvl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kumimoji="0" lang="sv-SE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rPr>
            <a:t>Enheter</a:t>
          </a:r>
        </a:p>
        <a:p xmlns:a="http://schemas.openxmlformats.org/drawingml/2006/main">
          <a:pPr marL="0" marR="0" lvl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kumimoji="0" lang="sv-SE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rPr>
            <a:t>79,0%</a:t>
          </a:r>
        </a:p>
      </cdr:txBody>
    </cdr:sp>
  </cdr:relSizeAnchor>
  <cdr:relSizeAnchor xmlns:cdr="http://schemas.openxmlformats.org/drawingml/2006/chartDrawing">
    <cdr:from>
      <cdr:x>0.77555</cdr:x>
      <cdr:y>0.72277</cdr:y>
    </cdr:from>
    <cdr:to>
      <cdr:x>0.86654</cdr:x>
      <cdr:y>0.89783</cdr:y>
    </cdr:to>
    <cdr:sp macro="" textlink="">
      <cdr:nvSpPr>
        <cdr:cNvPr id="5" name="Ellips 4">
          <a:extLst xmlns:a="http://schemas.openxmlformats.org/drawingml/2006/main">
            <a:ext uri="{FF2B5EF4-FFF2-40B4-BE49-F238E27FC236}">
              <a16:creationId xmlns:a16="http://schemas.microsoft.com/office/drawing/2014/main" id="{FC4B8BA6-9984-4688-B725-4D513F1E7B46}"/>
            </a:ext>
          </a:extLst>
        </cdr:cNvPr>
        <cdr:cNvSpPr>
          <a:spLocks xmlns:a="http://schemas.openxmlformats.org/drawingml/2006/main" noChangeAspect="1"/>
        </cdr:cNvSpPr>
      </cdr:nvSpPr>
      <cdr:spPr>
        <a:xfrm xmlns:a="http://schemas.openxmlformats.org/drawingml/2006/main">
          <a:off x="8879479" y="4300644"/>
          <a:ext cx="1041740" cy="1041625"/>
        </a:xfrm>
        <a:prstGeom xmlns:a="http://schemas.openxmlformats.org/drawingml/2006/main" prst="ellipse">
          <a:avLst/>
        </a:prstGeom>
        <a:solidFill xmlns:a="http://schemas.openxmlformats.org/drawingml/2006/main">
          <a:schemeClr val="accent3"/>
        </a:solidFill>
        <a:ln xmlns:a="http://schemas.openxmlformats.org/drawingml/2006/main" w="28575" cap="flat" cmpd="sng" algn="ctr">
          <a:noFill/>
          <a:prstDash val="solid"/>
          <a:round/>
          <a:headEnd type="none" w="med" len="med"/>
          <a:tailEnd type="none" w="med" len="med"/>
        </a:ln>
      </cdr:spPr>
      <cdr:style>
        <a:lnRef xmlns:a="http://schemas.openxmlformats.org/drawingml/2006/main" idx="0">
          <a:scrgbClr r="0" g="0" b="0"/>
        </a:lnRef>
        <a:fillRef xmlns:a="http://schemas.openxmlformats.org/drawingml/2006/main" idx="0">
          <a:scrgbClr r="0" g="0" b="0"/>
        </a:fillRef>
        <a:effectRef xmlns:a="http://schemas.openxmlformats.org/drawingml/2006/main" idx="0">
          <a:scrgbClr r="0" g="0" b="0"/>
        </a:effectRef>
        <a:fontRef xmlns:a="http://schemas.openxmlformats.org/drawingml/2006/main" idx="minor">
          <a:schemeClr val="accent2"/>
        </a:fontRef>
      </cdr:style>
      <cdr:txBody>
        <a:bodyPr xmlns:a="http://schemas.openxmlformats.org/drawingml/2006/main" rtlCol="0" anchor="ctr"/>
        <a:lstStyle xmlns:a="http://schemas.openxmlformats.org/drawingml/2006/main">
          <a:defPPr>
            <a:defRPr lang="sv-SE"/>
          </a:defPPr>
          <a:lvl1pPr marL="0" algn="l" defTabSz="914400" rtl="0" eaLnBrk="1" latinLnBrk="0" hangingPunct="1">
            <a:defRPr sz="1800" kern="1200">
              <a:solidFill>
                <a:schemeClr val="accent2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accent2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accent2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accent2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accent2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accent2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accent2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accent2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accent2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marL="0" marR="0" lvl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kumimoji="0" lang="sv-SE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rPr>
            <a:t>VSS</a:t>
          </a:r>
        </a:p>
        <a:p xmlns:a="http://schemas.openxmlformats.org/drawingml/2006/main">
          <a:pPr marL="0" marR="0" lvl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kumimoji="0" lang="sv-SE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rPr>
            <a:t>76,0%</a:t>
          </a:r>
        </a:p>
      </cdr:txBody>
    </cdr:sp>
  </cdr:relSizeAnchor>
  <cdr:relSizeAnchor xmlns:cdr="http://schemas.openxmlformats.org/drawingml/2006/chartDrawing">
    <cdr:from>
      <cdr:x>0.69067</cdr:x>
      <cdr:y>0.72277</cdr:y>
    </cdr:from>
    <cdr:to>
      <cdr:x>0.78166</cdr:x>
      <cdr:y>0.89783</cdr:y>
    </cdr:to>
    <cdr:sp macro="" textlink="">
      <cdr:nvSpPr>
        <cdr:cNvPr id="6" name="Ellips 5">
          <a:extLst xmlns:a="http://schemas.openxmlformats.org/drawingml/2006/main">
            <a:ext uri="{FF2B5EF4-FFF2-40B4-BE49-F238E27FC236}">
              <a16:creationId xmlns:a16="http://schemas.microsoft.com/office/drawing/2014/main" id="{11484330-633D-4922-B539-442AFAA32475}"/>
            </a:ext>
          </a:extLst>
        </cdr:cNvPr>
        <cdr:cNvSpPr>
          <a:spLocks xmlns:a="http://schemas.openxmlformats.org/drawingml/2006/main" noChangeAspect="1"/>
        </cdr:cNvSpPr>
      </cdr:nvSpPr>
      <cdr:spPr>
        <a:xfrm xmlns:a="http://schemas.openxmlformats.org/drawingml/2006/main">
          <a:off x="7907725" y="4300644"/>
          <a:ext cx="1041740" cy="1041625"/>
        </a:xfrm>
        <a:prstGeom xmlns:a="http://schemas.openxmlformats.org/drawingml/2006/main" prst="ellipse">
          <a:avLst/>
        </a:prstGeom>
        <a:solidFill xmlns:a="http://schemas.openxmlformats.org/drawingml/2006/main">
          <a:schemeClr val="accent2"/>
        </a:solidFill>
        <a:ln xmlns:a="http://schemas.openxmlformats.org/drawingml/2006/main" w="28575" cap="flat" cmpd="sng" algn="ctr">
          <a:noFill/>
          <a:prstDash val="solid"/>
          <a:round/>
          <a:headEnd type="none" w="med" len="med"/>
          <a:tailEnd type="none" w="med" len="med"/>
        </a:ln>
      </cdr:spPr>
      <cdr:style>
        <a:lnRef xmlns:a="http://schemas.openxmlformats.org/drawingml/2006/main" idx="0">
          <a:scrgbClr r="0" g="0" b="0"/>
        </a:lnRef>
        <a:fillRef xmlns:a="http://schemas.openxmlformats.org/drawingml/2006/main" idx="0">
          <a:scrgbClr r="0" g="0" b="0"/>
        </a:fillRef>
        <a:effectRef xmlns:a="http://schemas.openxmlformats.org/drawingml/2006/main" idx="0">
          <a:scrgbClr r="0" g="0" b="0"/>
        </a:effectRef>
        <a:fontRef xmlns:a="http://schemas.openxmlformats.org/drawingml/2006/main" idx="minor">
          <a:schemeClr val="accent2"/>
        </a:fontRef>
      </cdr:style>
      <cdr:txBody>
        <a:bodyPr xmlns:a="http://schemas.openxmlformats.org/drawingml/2006/main" rtlCol="0" anchor="ctr"/>
        <a:lstStyle xmlns:a="http://schemas.openxmlformats.org/drawingml/2006/main">
          <a:defPPr>
            <a:defRPr lang="sv-SE"/>
          </a:defPPr>
          <a:lvl1pPr marL="0" algn="l" defTabSz="914400" rtl="0" eaLnBrk="1" latinLnBrk="0" hangingPunct="1">
            <a:defRPr sz="1800" kern="1200">
              <a:solidFill>
                <a:schemeClr val="accent2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accent2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accent2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accent2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accent2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accent2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accent2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accent2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accent2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marL="0" marR="0" lvl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kumimoji="0" lang="sv-SE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rPr>
            <a:t>VS</a:t>
          </a:r>
        </a:p>
        <a:p xmlns:a="http://schemas.openxmlformats.org/drawingml/2006/main">
          <a:pPr marL="0" marR="0" lvl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kumimoji="0" lang="sv-SE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rPr>
            <a:t>75,0%</a:t>
          </a: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3" Type="http://schemas.openxmlformats.org/officeDocument/2006/relationships/tags" Target="../tags/tag126.xml"/><Relationship Id="rId7" Type="http://schemas.openxmlformats.org/officeDocument/2006/relationships/tags" Target="../tags/tag130.xml"/><Relationship Id="rId2" Type="http://schemas.openxmlformats.org/officeDocument/2006/relationships/tags" Target="../tags/tag125.xml"/><Relationship Id="rId1" Type="http://schemas.openxmlformats.org/officeDocument/2006/relationships/theme" Target="../theme/theme2.xml"/><Relationship Id="rId6" Type="http://schemas.openxmlformats.org/officeDocument/2006/relationships/tags" Target="../tags/tag129.xml"/><Relationship Id="rId5" Type="http://schemas.openxmlformats.org/officeDocument/2006/relationships/tags" Target="../tags/tag128.xml"/><Relationship Id="rId4" Type="http://schemas.openxmlformats.org/officeDocument/2006/relationships/tags" Target="../tags/tag12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  <p:custDataLst>
              <p:tags r:id="rId2"/>
            </p:custDataLst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  <p:custDataLst>
              <p:tags r:id="rId3"/>
            </p:custDataLst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B966E79-D7A7-4E1D-80E6-2D9B02CF899E}" type="datetimeFigureOut">
              <a:rPr lang="sv-SE" smtClean="0"/>
              <a:t>2023-10-13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  <p:custDataLst>
              <p:tags r:id="rId4"/>
            </p:custDataLst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Platshållare för anteckningar 4"/>
          <p:cNvSpPr>
            <a:spLocks noGrp="1"/>
          </p:cNvSpPr>
          <p:nvPr>
            <p:ph type="body" sz="quarter" idx="3"/>
            <p:custDataLst>
              <p:tags r:id="rId5"/>
            </p:custDataLst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  <p:custDataLst>
              <p:tags r:id="rId6"/>
            </p:custDataLst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  <p:custDataLst>
              <p:tags r:id="rId7"/>
            </p:custDataLst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D00715A-2095-49C5-A046-0B6F33B98521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7256345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/>
              <a:t>264 grupper totalt</a:t>
            </a:r>
          </a:p>
          <a:p>
            <a:endParaRPr lang="sv-SE" dirty="0"/>
          </a:p>
          <a:p>
            <a:r>
              <a:rPr lang="sv-SE" dirty="0"/>
              <a:t>2021: </a:t>
            </a:r>
          </a:p>
          <a:p>
            <a:r>
              <a:rPr lang="sv-SE" dirty="0"/>
              <a:t>Röd 16</a:t>
            </a:r>
          </a:p>
          <a:p>
            <a:r>
              <a:rPr lang="sv-SE" dirty="0"/>
              <a:t>Gul 44</a:t>
            </a:r>
          </a:p>
          <a:p>
            <a:r>
              <a:rPr lang="sv-SE" dirty="0"/>
              <a:t>Grön 114</a:t>
            </a:r>
          </a:p>
          <a:p>
            <a:r>
              <a:rPr lang="sv-SE" dirty="0"/>
              <a:t>Grön2 67</a:t>
            </a:r>
          </a:p>
          <a:p>
            <a:r>
              <a:rPr lang="sv-SE" dirty="0"/>
              <a:t>Grön3 33</a:t>
            </a:r>
          </a:p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09812D6-7522-4065-8260-BD9DF41B2150}" type="slidenum">
              <a:rPr lang="sv-SE" smtClean="0"/>
              <a:t>6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4834898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709812D6-7522-4065-8260-BD9DF41B2150}" type="slidenum">
              <a:rPr kumimoji="0" lang="sv-S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cs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t>20</a:t>
            </a:fld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24051214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09812D6-7522-4065-8260-BD9DF41B2150}" type="slidenum">
              <a:rPr kumimoji="0" lang="sv-S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cs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24350288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709812D6-7522-4065-8260-BD9DF41B2150}" type="slidenum">
              <a:rPr kumimoji="0" lang="sv-S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cs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t>22</a:t>
            </a:fld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77671329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dirty="0"/>
              <a:t>Inte tillbaka på samma nivå som 2020 än</a:t>
            </a:r>
          </a:p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2937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09812D6-7522-4065-8260-BD9DF41B2150}" type="slidenum">
              <a:rPr kumimoji="0" lang="sv-SE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/>
              </a:rPr>
              <a:pPr marL="0" marR="0" lvl="0" indent="0" algn="r" defTabSz="912937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57351774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sz="1200"/>
              <a:t>Nacka kommuns anseende under nivå från 2020</a:t>
            </a:r>
          </a:p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09812D6-7522-4065-8260-BD9DF41B2150}" type="slidenum">
              <a:rPr lang="sv-SE" smtClean="0"/>
              <a:t>31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62009548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709812D6-7522-4065-8260-BD9DF41B2150}" type="slidenum">
              <a:rPr kumimoji="0" lang="sv-S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cs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t>34</a:t>
            </a:fld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9896047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709812D6-7522-4065-8260-BD9DF41B2150}" type="slidenum">
              <a:rPr kumimoji="0" lang="sv-S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cs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t>37</a:t>
            </a:fld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31041182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09812D6-7522-4065-8260-BD9DF41B2150}" type="slidenum">
              <a:rPr kumimoji="0" lang="sv-S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cs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39</a:t>
            </a:fld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42673873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09812D6-7522-4065-8260-BD9DF41B2150}" type="slidenum">
              <a:rPr kumimoji="0" lang="sv-S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cs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42</a:t>
            </a:fld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2633757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/>
              <a:t>Inte tillbaka på samma nivå som 2020 än</a:t>
            </a: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2937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09812D6-7522-4065-8260-BD9DF41B2150}" type="slidenum">
              <a:rPr kumimoji="0" lang="sv-SE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/>
              </a:rPr>
              <a:pPr marL="0" marR="0" lvl="0" indent="0" algn="r" defTabSz="912937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46</a:t>
            </a:fld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29555389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/>
              <a:t>Chefer ökat TI</a:t>
            </a:r>
          </a:p>
          <a:p>
            <a:r>
              <a:rPr lang="sv-SE" dirty="0"/>
              <a:t>Jämnare resultat i åldersgrupperna (30-49 ökat TI)</a:t>
            </a:r>
          </a:p>
          <a:p>
            <a:r>
              <a:rPr lang="sv-SE" dirty="0"/>
              <a:t>Anställningstid 1-5 år ökat mest</a:t>
            </a:r>
          </a:p>
          <a:p>
            <a:endParaRPr lang="sv-SE" dirty="0"/>
          </a:p>
          <a:p>
            <a:r>
              <a:rPr lang="sv-SE" sz="1800" b="0" i="0" u="none" strike="noStrike" dirty="0">
                <a:effectLst/>
                <a:latin typeface="Calibri" panose="020F0502020204030204" pitchFamily="34" charset="0"/>
              </a:rPr>
              <a:t>Kvinna/Man - Kvinnor</a:t>
            </a:r>
            <a:r>
              <a:rPr lang="sv-SE" dirty="0"/>
              <a:t> </a:t>
            </a:r>
            <a:r>
              <a:rPr lang="sv-SE" sz="1800" b="0" i="0" u="none" strike="noStrike" dirty="0">
                <a:effectLst/>
                <a:latin typeface="Calibri" panose="020F0502020204030204" pitchFamily="34" charset="0"/>
              </a:rPr>
              <a:t>2526</a:t>
            </a:r>
            <a:r>
              <a:rPr lang="sv-SE" dirty="0"/>
              <a:t> </a:t>
            </a:r>
          </a:p>
          <a:p>
            <a:r>
              <a:rPr lang="sv-SE" sz="1800" b="0" i="0" u="none" strike="noStrike" dirty="0">
                <a:effectLst/>
                <a:latin typeface="Calibri" panose="020F0502020204030204" pitchFamily="34" charset="0"/>
              </a:rPr>
              <a:t>Kvinna/Man - Män</a:t>
            </a:r>
            <a:r>
              <a:rPr lang="sv-SE" dirty="0"/>
              <a:t> </a:t>
            </a:r>
            <a:r>
              <a:rPr lang="sv-SE" sz="1800" b="0" i="0" u="none" strike="noStrike" dirty="0">
                <a:effectLst/>
                <a:latin typeface="Calibri" panose="020F0502020204030204" pitchFamily="34" charset="0"/>
              </a:rPr>
              <a:t>898</a:t>
            </a:r>
            <a:r>
              <a:rPr lang="sv-SE" dirty="0"/>
              <a:t> </a:t>
            </a:r>
          </a:p>
          <a:p>
            <a:r>
              <a:rPr lang="sv-SE" sz="1800" b="0" i="0" u="none" strike="noStrike" dirty="0">
                <a:effectLst/>
                <a:latin typeface="Calibri" panose="020F0502020204030204" pitchFamily="34" charset="0"/>
              </a:rPr>
              <a:t>Chef/Medarbetare - Chefer</a:t>
            </a:r>
            <a:r>
              <a:rPr lang="sv-SE" dirty="0"/>
              <a:t> </a:t>
            </a:r>
            <a:r>
              <a:rPr lang="sv-SE" sz="1800" b="0" i="0" u="none" strike="noStrike" dirty="0">
                <a:effectLst/>
                <a:latin typeface="Calibri" panose="020F0502020204030204" pitchFamily="34" charset="0"/>
              </a:rPr>
              <a:t>218</a:t>
            </a:r>
            <a:r>
              <a:rPr lang="sv-SE" dirty="0"/>
              <a:t> </a:t>
            </a:r>
          </a:p>
          <a:p>
            <a:r>
              <a:rPr lang="sv-SE" sz="1800" b="0" i="0" u="none" strike="noStrike" dirty="0">
                <a:effectLst/>
                <a:latin typeface="Calibri" panose="020F0502020204030204" pitchFamily="34" charset="0"/>
              </a:rPr>
              <a:t>Chef/Medarbetare - Medarbetare</a:t>
            </a:r>
            <a:r>
              <a:rPr lang="sv-SE" dirty="0"/>
              <a:t> </a:t>
            </a:r>
            <a:r>
              <a:rPr lang="sv-SE" sz="1800" b="0" i="0" u="none" strike="noStrike" dirty="0">
                <a:effectLst/>
                <a:latin typeface="Calibri" panose="020F0502020204030204" pitchFamily="34" charset="0"/>
              </a:rPr>
              <a:t>3208</a:t>
            </a:r>
            <a:r>
              <a:rPr lang="sv-SE" dirty="0"/>
              <a:t> </a:t>
            </a:r>
          </a:p>
          <a:p>
            <a:endParaRPr lang="sv-SE" sz="1800" b="0" i="0" u="none" strike="noStrike" dirty="0">
              <a:effectLst/>
              <a:latin typeface="Calibri" panose="020F0502020204030204" pitchFamily="34" charset="0"/>
            </a:endParaRPr>
          </a:p>
          <a:p>
            <a:r>
              <a:rPr lang="sv-SE" sz="1800" b="0" i="0" u="none" strike="noStrike" dirty="0">
                <a:effectLst/>
                <a:latin typeface="Calibri" panose="020F0502020204030204" pitchFamily="34" charset="0"/>
              </a:rPr>
              <a:t>Ålder - 29 år och yngre</a:t>
            </a:r>
            <a:r>
              <a:rPr lang="sv-SE" dirty="0"/>
              <a:t> </a:t>
            </a:r>
            <a:r>
              <a:rPr lang="sv-SE" sz="1800" b="0" i="0" u="none" strike="noStrike" dirty="0">
                <a:effectLst/>
                <a:latin typeface="Calibri" panose="020F0502020204030204" pitchFamily="34" charset="0"/>
              </a:rPr>
              <a:t>226</a:t>
            </a:r>
            <a:r>
              <a:rPr lang="sv-SE" dirty="0"/>
              <a:t> </a:t>
            </a:r>
          </a:p>
          <a:p>
            <a:r>
              <a:rPr lang="sv-SE" sz="1800" b="0" i="0" u="none" strike="noStrike" dirty="0">
                <a:effectLst/>
                <a:latin typeface="Calibri" panose="020F0502020204030204" pitchFamily="34" charset="0"/>
              </a:rPr>
              <a:t>Ålder - 30-39 år</a:t>
            </a:r>
            <a:r>
              <a:rPr lang="sv-SE" dirty="0"/>
              <a:t> </a:t>
            </a:r>
            <a:r>
              <a:rPr lang="sv-SE" sz="1800" b="0" i="0" u="none" strike="noStrike" dirty="0">
                <a:effectLst/>
                <a:latin typeface="Calibri" panose="020F0502020204030204" pitchFamily="34" charset="0"/>
              </a:rPr>
              <a:t>702</a:t>
            </a:r>
            <a:r>
              <a:rPr lang="sv-SE" dirty="0"/>
              <a:t> </a:t>
            </a:r>
          </a:p>
          <a:p>
            <a:r>
              <a:rPr lang="sv-SE" sz="1800" b="0" i="0" u="none" strike="noStrike" dirty="0">
                <a:effectLst/>
                <a:latin typeface="Calibri" panose="020F0502020204030204" pitchFamily="34" charset="0"/>
              </a:rPr>
              <a:t>Ålder - 40-49 år</a:t>
            </a:r>
            <a:r>
              <a:rPr lang="sv-SE" dirty="0"/>
              <a:t> </a:t>
            </a:r>
            <a:r>
              <a:rPr lang="sv-SE" sz="1800" b="0" i="0" u="none" strike="noStrike" dirty="0">
                <a:effectLst/>
                <a:latin typeface="Calibri" panose="020F0502020204030204" pitchFamily="34" charset="0"/>
              </a:rPr>
              <a:t>1080</a:t>
            </a:r>
            <a:r>
              <a:rPr lang="sv-SE" dirty="0"/>
              <a:t> </a:t>
            </a:r>
          </a:p>
          <a:p>
            <a:r>
              <a:rPr lang="sv-SE" sz="1800" b="0" i="0" u="none" strike="noStrike" dirty="0">
                <a:effectLst/>
                <a:latin typeface="Calibri" panose="020F0502020204030204" pitchFamily="34" charset="0"/>
              </a:rPr>
              <a:t>Ålder - 50-59 år</a:t>
            </a:r>
            <a:r>
              <a:rPr lang="sv-SE" dirty="0"/>
              <a:t> </a:t>
            </a:r>
            <a:r>
              <a:rPr lang="sv-SE" sz="1800" b="0" i="0" u="none" strike="noStrike" dirty="0">
                <a:effectLst/>
                <a:latin typeface="Calibri" panose="020F0502020204030204" pitchFamily="34" charset="0"/>
              </a:rPr>
              <a:t>981</a:t>
            </a:r>
            <a:r>
              <a:rPr lang="sv-SE" dirty="0"/>
              <a:t> </a:t>
            </a:r>
          </a:p>
          <a:p>
            <a:r>
              <a:rPr lang="sv-SE" sz="1800" b="0" i="0" u="none" strike="noStrike" dirty="0">
                <a:effectLst/>
                <a:latin typeface="Calibri" panose="020F0502020204030204" pitchFamily="34" charset="0"/>
              </a:rPr>
              <a:t>Ålder - 60+ år</a:t>
            </a:r>
            <a:r>
              <a:rPr lang="sv-SE" dirty="0"/>
              <a:t> </a:t>
            </a:r>
            <a:r>
              <a:rPr lang="sv-SE" sz="1800" b="0" i="0" u="none" strike="noStrike" dirty="0">
                <a:effectLst/>
                <a:latin typeface="Calibri" panose="020F0502020204030204" pitchFamily="34" charset="0"/>
              </a:rPr>
              <a:t>431</a:t>
            </a:r>
            <a:r>
              <a:rPr lang="sv-SE" dirty="0"/>
              <a:t> </a:t>
            </a:r>
          </a:p>
          <a:p>
            <a:endParaRPr lang="sv-SE" sz="1800" b="0" i="0" u="none" strike="noStrike" dirty="0">
              <a:effectLst/>
              <a:latin typeface="Calibri" panose="020F0502020204030204" pitchFamily="34" charset="0"/>
            </a:endParaRPr>
          </a:p>
          <a:p>
            <a:r>
              <a:rPr lang="sv-SE" sz="1800" b="0" i="0" u="none" strike="noStrike" dirty="0">
                <a:effectLst/>
                <a:latin typeface="Calibri" panose="020F0502020204030204" pitchFamily="34" charset="0"/>
              </a:rPr>
              <a:t>Anställningstid - Upp till 1 år</a:t>
            </a:r>
            <a:r>
              <a:rPr lang="sv-SE" dirty="0"/>
              <a:t> </a:t>
            </a:r>
            <a:r>
              <a:rPr lang="sv-SE" sz="1800" b="0" i="0" u="none" strike="noStrike" dirty="0">
                <a:effectLst/>
                <a:latin typeface="Calibri" panose="020F0502020204030204" pitchFamily="34" charset="0"/>
              </a:rPr>
              <a:t>278</a:t>
            </a:r>
            <a:r>
              <a:rPr lang="sv-SE" dirty="0"/>
              <a:t> </a:t>
            </a:r>
          </a:p>
          <a:p>
            <a:r>
              <a:rPr lang="sv-SE" sz="1800" b="0" i="0" u="none" strike="noStrike" dirty="0">
                <a:effectLst/>
                <a:latin typeface="Calibri" panose="020F0502020204030204" pitchFamily="34" charset="0"/>
              </a:rPr>
              <a:t>Anställningstid - 1-5 år</a:t>
            </a:r>
            <a:r>
              <a:rPr lang="sv-SE" dirty="0"/>
              <a:t> </a:t>
            </a:r>
            <a:r>
              <a:rPr lang="sv-SE" sz="1800" b="0" i="0" u="none" strike="noStrike" dirty="0">
                <a:effectLst/>
                <a:latin typeface="Calibri" panose="020F0502020204030204" pitchFamily="34" charset="0"/>
              </a:rPr>
              <a:t>1140</a:t>
            </a:r>
            <a:r>
              <a:rPr lang="sv-SE" dirty="0"/>
              <a:t> </a:t>
            </a:r>
          </a:p>
          <a:p>
            <a:r>
              <a:rPr lang="sv-SE" sz="1800" b="0" i="0" u="none" strike="noStrike" dirty="0">
                <a:effectLst/>
                <a:latin typeface="Calibri" panose="020F0502020204030204" pitchFamily="34" charset="0"/>
              </a:rPr>
              <a:t>Anställningstid - 6-9 år</a:t>
            </a:r>
            <a:r>
              <a:rPr lang="sv-SE" dirty="0"/>
              <a:t> </a:t>
            </a:r>
            <a:r>
              <a:rPr lang="sv-SE" sz="1800" b="0" i="0" u="none" strike="noStrike" dirty="0">
                <a:effectLst/>
                <a:latin typeface="Calibri" panose="020F0502020204030204" pitchFamily="34" charset="0"/>
              </a:rPr>
              <a:t>607</a:t>
            </a:r>
            <a:r>
              <a:rPr lang="sv-SE" dirty="0"/>
              <a:t> </a:t>
            </a:r>
          </a:p>
          <a:p>
            <a:r>
              <a:rPr lang="sv-SE" sz="1800" b="0" i="0" u="none" strike="noStrike" dirty="0">
                <a:effectLst/>
                <a:latin typeface="Calibri" panose="020F0502020204030204" pitchFamily="34" charset="0"/>
              </a:rPr>
              <a:t>Anställningstid - 10-15 år</a:t>
            </a:r>
            <a:r>
              <a:rPr lang="sv-SE" dirty="0"/>
              <a:t> </a:t>
            </a:r>
            <a:r>
              <a:rPr lang="sv-SE" sz="1800" b="0" i="0" u="none" strike="noStrike" dirty="0">
                <a:effectLst/>
                <a:latin typeface="Calibri" panose="020F0502020204030204" pitchFamily="34" charset="0"/>
              </a:rPr>
              <a:t>471</a:t>
            </a:r>
            <a:r>
              <a:rPr lang="sv-SE" dirty="0"/>
              <a:t> </a:t>
            </a:r>
          </a:p>
          <a:p>
            <a:r>
              <a:rPr lang="sv-SE" sz="1800" b="0" i="0" u="none" strike="noStrike" dirty="0">
                <a:effectLst/>
                <a:latin typeface="Calibri" panose="020F0502020204030204" pitchFamily="34" charset="0"/>
              </a:rPr>
              <a:t>Anställningstid - 16 år och längre</a:t>
            </a:r>
            <a:r>
              <a:rPr lang="sv-SE" dirty="0"/>
              <a:t> </a:t>
            </a:r>
            <a:r>
              <a:rPr lang="sv-SE" sz="1800" b="0" i="0" u="none" strike="noStrike" dirty="0">
                <a:effectLst/>
                <a:latin typeface="Calibri" panose="020F0502020204030204" pitchFamily="34" charset="0"/>
              </a:rPr>
              <a:t>924</a:t>
            </a:r>
            <a:r>
              <a:rPr lang="sv-SE" dirty="0"/>
              <a:t> </a:t>
            </a:r>
          </a:p>
          <a:p>
            <a:endParaRPr lang="sv-SE" dirty="0"/>
          </a:p>
          <a:p>
            <a:endParaRPr lang="sv-SE" sz="1200" b="0" i="0" u="none" strike="noStrike" dirty="0">
              <a:effectLst/>
              <a:latin typeface="Calibri" panose="020F0502020204030204" pitchFamily="34" charset="0"/>
            </a:endParaRPr>
          </a:p>
          <a:p>
            <a:r>
              <a:rPr lang="sv-SE" sz="1200" b="0" i="0" u="none" strike="noStrike" dirty="0" err="1">
                <a:effectLst/>
                <a:latin typeface="Calibri" panose="020F0502020204030204" pitchFamily="34" charset="0"/>
              </a:rPr>
              <a:t>Anst.form</a:t>
            </a:r>
            <a:r>
              <a:rPr lang="sv-SE" sz="1200" b="0" i="0" u="none" strike="noStrike" dirty="0">
                <a:effectLst/>
                <a:latin typeface="Calibri" panose="020F0502020204030204" pitchFamily="34" charset="0"/>
              </a:rPr>
              <a:t> - Tillsvidare</a:t>
            </a:r>
            <a:r>
              <a:rPr lang="sv-SE" sz="1200" dirty="0"/>
              <a:t> </a:t>
            </a:r>
            <a:r>
              <a:rPr lang="sv-SE" sz="1200" b="0" i="0" u="none" strike="noStrike" dirty="0">
                <a:effectLst/>
                <a:latin typeface="Calibri" panose="020F0502020204030204" pitchFamily="34" charset="0"/>
              </a:rPr>
              <a:t>3084</a:t>
            </a:r>
            <a:r>
              <a:rPr lang="sv-SE" sz="1200" dirty="0"/>
              <a:t> </a:t>
            </a:r>
          </a:p>
          <a:p>
            <a:r>
              <a:rPr lang="sv-SE" sz="1200" b="0" i="0" u="none" strike="noStrike" dirty="0" err="1">
                <a:effectLst/>
                <a:latin typeface="Calibri" panose="020F0502020204030204" pitchFamily="34" charset="0"/>
              </a:rPr>
              <a:t>Anst.form</a:t>
            </a:r>
            <a:r>
              <a:rPr lang="sv-SE" sz="1200" b="0" i="0" u="none" strike="noStrike" dirty="0">
                <a:effectLst/>
                <a:latin typeface="Calibri" panose="020F0502020204030204" pitchFamily="34" charset="0"/>
              </a:rPr>
              <a:t> - Visstid</a:t>
            </a:r>
            <a:r>
              <a:rPr lang="sv-SE" sz="1200" dirty="0"/>
              <a:t> </a:t>
            </a:r>
            <a:r>
              <a:rPr lang="sv-SE" sz="1200" b="0" i="0" u="none" strike="noStrike" dirty="0">
                <a:effectLst/>
                <a:latin typeface="Calibri" panose="020F0502020204030204" pitchFamily="34" charset="0"/>
              </a:rPr>
              <a:t>339</a:t>
            </a:r>
            <a:r>
              <a:rPr lang="sv-SE" sz="1200" dirty="0"/>
              <a:t> </a:t>
            </a:r>
          </a:p>
          <a:p>
            <a:endParaRPr lang="sv-SE" sz="1200" dirty="0"/>
          </a:p>
          <a:p>
            <a:r>
              <a:rPr lang="sv-SE" sz="1200" b="0" i="0" u="none" strike="noStrike" dirty="0">
                <a:effectLst/>
                <a:latin typeface="Calibri" panose="020F0502020204030204" pitchFamily="34" charset="0"/>
              </a:rPr>
              <a:t>Heltid/Deltid - Heltid</a:t>
            </a:r>
            <a:r>
              <a:rPr lang="sv-SE" dirty="0"/>
              <a:t> </a:t>
            </a:r>
            <a:r>
              <a:rPr lang="sv-SE" sz="1200" b="0" i="0" u="none" strike="noStrike" dirty="0">
                <a:effectLst/>
                <a:latin typeface="Calibri" panose="020F0502020204030204" pitchFamily="34" charset="0"/>
              </a:rPr>
              <a:t>3107</a:t>
            </a:r>
            <a:r>
              <a:rPr lang="sv-SE" dirty="0"/>
              <a:t> </a:t>
            </a:r>
          </a:p>
          <a:p>
            <a:r>
              <a:rPr lang="sv-SE" sz="1200" b="0" i="0" u="none" strike="noStrike" dirty="0">
                <a:effectLst/>
                <a:latin typeface="Calibri" panose="020F0502020204030204" pitchFamily="34" charset="0"/>
              </a:rPr>
              <a:t>Heltid/Deltid - Deltid</a:t>
            </a:r>
            <a:r>
              <a:rPr lang="sv-SE" dirty="0"/>
              <a:t> </a:t>
            </a:r>
            <a:r>
              <a:rPr lang="sv-SE" sz="1200" b="0" i="0" u="none" strike="noStrike" dirty="0">
                <a:effectLst/>
                <a:latin typeface="Calibri" panose="020F0502020204030204" pitchFamily="34" charset="0"/>
              </a:rPr>
              <a:t>316</a:t>
            </a:r>
            <a:r>
              <a:rPr lang="sv-SE" dirty="0"/>
              <a:t> </a:t>
            </a:r>
          </a:p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09812D6-7522-4065-8260-BD9DF41B2150}" type="slidenum">
              <a:rPr lang="sv-SE" smtClean="0"/>
              <a:t>7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20831856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9812D6-7522-4065-8260-BD9DF41B2150}" type="slidenum">
              <a:rPr lang="sv-SE" smtClean="0"/>
              <a:t>51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97575968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/>
              <a:t>Annat</a:t>
            </a:r>
          </a:p>
          <a:p>
            <a:r>
              <a:rPr lang="sv-SE"/>
              <a:t>Ålder</a:t>
            </a:r>
          </a:p>
          <a:p>
            <a:r>
              <a:rPr lang="sv-SE"/>
              <a:t>Kön</a:t>
            </a:r>
          </a:p>
          <a:p>
            <a:r>
              <a:rPr lang="sv-SE"/>
              <a:t>Etnisk tillhörighet</a:t>
            </a: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09812D6-7522-4065-8260-BD9DF41B2150}" type="slidenum">
              <a:rPr lang="sv-SE" smtClean="0"/>
              <a:t>60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83222276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/>
              <a:t>Annat</a:t>
            </a:r>
          </a:p>
          <a:p>
            <a:r>
              <a:rPr lang="sv-SE"/>
              <a:t>Ålder</a:t>
            </a:r>
          </a:p>
          <a:p>
            <a:r>
              <a:rPr lang="sv-SE"/>
              <a:t>Kön</a:t>
            </a:r>
          </a:p>
          <a:p>
            <a:r>
              <a:rPr lang="sv-SE"/>
              <a:t>Etnisk tillhörighet</a:t>
            </a: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09812D6-7522-4065-8260-BD9DF41B2150}" type="slidenum">
              <a:rPr lang="sv-SE" smtClean="0"/>
              <a:t>61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68881670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09812D6-7522-4065-8260-BD9DF41B2150}" type="slidenum">
              <a:rPr lang="sv-SE" smtClean="0"/>
              <a:t>62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86034963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/>
              <a:t>Addera fler förändringsbilder</a:t>
            </a: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D00715A-2095-49C5-A046-0B6F33B98521}" type="slidenum">
              <a:rPr lang="sv-SE" smtClean="0"/>
              <a:t>8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71472211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D00715A-2095-49C5-A046-0B6F33B98521}" type="slidenum">
              <a:rPr lang="sv-SE" smtClean="0"/>
              <a:t>9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34697423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709812D6-7522-4065-8260-BD9DF41B2150}" type="slidenum">
              <a:rPr kumimoji="0" lang="sv-S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cs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t>10</a:t>
            </a:fld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54254639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D00715A-2095-49C5-A046-0B6F33B98521}" type="slidenum">
              <a:rPr lang="sv-SE" smtClean="0"/>
              <a:t>13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18914417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sv-SE" dirty="0">
                <a:solidFill>
                  <a:srgbClr val="595959"/>
                </a:solidFill>
              </a:rPr>
              <a:t>Hållbart medarbetarengagemang är ett sammanfattande mått på nio delfrågor som SKR (Sveriges kommuner och regioner) tagit fram.</a:t>
            </a:r>
            <a:r>
              <a:rPr lang="sv-SE" dirty="0"/>
              <a:t> </a:t>
            </a:r>
            <a:r>
              <a:rPr lang="sv-SE" dirty="0">
                <a:solidFill>
                  <a:srgbClr val="595959"/>
                </a:solidFill>
              </a:rPr>
              <a:t>Det utgörs av tre delområden; motivation, styrning och ledarskap.</a:t>
            </a:r>
            <a:endParaRPr lang="sv-SE" dirty="0"/>
          </a:p>
          <a:p>
            <a:endParaRPr lang="sv-SE" dirty="0"/>
          </a:p>
          <a:p>
            <a:r>
              <a:rPr lang="sv-SE" dirty="0"/>
              <a:t>Ledarskap något under Kolada</a:t>
            </a: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9FB716-DC9C-4868-906D-6332672F6779}" type="slidenum">
              <a:rPr lang="sv-SE" smtClean="0"/>
              <a:t>14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82084867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/>
              <a:t>Förskola sjunker, under </a:t>
            </a:r>
            <a:r>
              <a:rPr lang="sv-SE" dirty="0" err="1"/>
              <a:t>kolada</a:t>
            </a:r>
            <a:endParaRPr lang="sv-SE" dirty="0"/>
          </a:p>
          <a:p>
            <a:endParaRPr lang="sv-SE" dirty="0"/>
          </a:p>
          <a:p>
            <a:r>
              <a:rPr lang="sv-SE" dirty="0"/>
              <a:t>Antal svarande:</a:t>
            </a:r>
          </a:p>
          <a:p>
            <a:endParaRPr lang="sv-SE" dirty="0"/>
          </a:p>
          <a:p>
            <a:r>
              <a:rPr lang="sv-SE" dirty="0" err="1"/>
              <a:t>Förskla</a:t>
            </a:r>
            <a:r>
              <a:rPr lang="sv-SE" dirty="0"/>
              <a:t> 478</a:t>
            </a:r>
          </a:p>
          <a:p>
            <a:r>
              <a:rPr lang="sv-SE" dirty="0"/>
              <a:t>Grundskola 1207</a:t>
            </a:r>
          </a:p>
          <a:p>
            <a:r>
              <a:rPr lang="sv-SE" dirty="0"/>
              <a:t>Gym 182</a:t>
            </a:r>
          </a:p>
          <a:p>
            <a:r>
              <a:rPr lang="sv-SE" dirty="0"/>
              <a:t>IFO 222</a:t>
            </a:r>
          </a:p>
          <a:p>
            <a:r>
              <a:rPr lang="sv-SE" dirty="0"/>
              <a:t>Infra 275</a:t>
            </a:r>
          </a:p>
          <a:p>
            <a:r>
              <a:rPr lang="sv-SE" dirty="0"/>
              <a:t>Kof 102</a:t>
            </a:r>
          </a:p>
          <a:p>
            <a:r>
              <a:rPr lang="sv-SE" dirty="0"/>
              <a:t>Omsorg 160</a:t>
            </a:r>
          </a:p>
          <a:p>
            <a:r>
              <a:rPr lang="sv-SE" dirty="0"/>
              <a:t>Särbo 201</a:t>
            </a: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709812D6-7522-4065-8260-BD9DF41B2150}" type="slidenum">
              <a:rPr kumimoji="0" lang="sv-S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cs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t>15</a:t>
            </a:fld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34717467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/>
              <a:t>262 grupper totalt</a:t>
            </a: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709812D6-7522-4065-8260-BD9DF41B2150}" type="slidenum">
              <a:rPr kumimoji="0" lang="sv-S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t>16</a:t>
            </a:fld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757596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tags" Target="../tags/tag8.xml"/><Relationship Id="rId2" Type="http://schemas.openxmlformats.org/officeDocument/2006/relationships/tags" Target="../tags/tag7.xml"/><Relationship Id="rId1" Type="http://schemas.openxmlformats.org/officeDocument/2006/relationships/tags" Target="../tags/tag6.xml"/><Relationship Id="rId4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1.xml"/><Relationship Id="rId3" Type="http://schemas.openxmlformats.org/officeDocument/2006/relationships/tags" Target="../tags/tag55.xml"/><Relationship Id="rId7" Type="http://schemas.openxmlformats.org/officeDocument/2006/relationships/tags" Target="../tags/tag59.xml"/><Relationship Id="rId2" Type="http://schemas.openxmlformats.org/officeDocument/2006/relationships/tags" Target="../tags/tag54.xml"/><Relationship Id="rId1" Type="http://schemas.openxmlformats.org/officeDocument/2006/relationships/tags" Target="../tags/tag53.xml"/><Relationship Id="rId6" Type="http://schemas.openxmlformats.org/officeDocument/2006/relationships/tags" Target="../tags/tag58.xml"/><Relationship Id="rId5" Type="http://schemas.openxmlformats.org/officeDocument/2006/relationships/tags" Target="../tags/tag57.xml"/><Relationship Id="rId10" Type="http://schemas.openxmlformats.org/officeDocument/2006/relationships/image" Target="../media/image1.jpeg"/><Relationship Id="rId4" Type="http://schemas.openxmlformats.org/officeDocument/2006/relationships/tags" Target="../tags/tag56.xml"/><Relationship Id="rId9" Type="http://schemas.openxmlformats.org/officeDocument/2006/relationships/image" Target="../media/image4.jpeg"/></Relationships>
</file>

<file path=ppt/slideLayouts/_rels/slideLayout11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1.xml"/><Relationship Id="rId3" Type="http://schemas.openxmlformats.org/officeDocument/2006/relationships/tags" Target="../tags/tag62.xml"/><Relationship Id="rId7" Type="http://schemas.openxmlformats.org/officeDocument/2006/relationships/tags" Target="../tags/tag66.xml"/><Relationship Id="rId2" Type="http://schemas.openxmlformats.org/officeDocument/2006/relationships/tags" Target="../tags/tag61.xml"/><Relationship Id="rId1" Type="http://schemas.openxmlformats.org/officeDocument/2006/relationships/tags" Target="../tags/tag60.xml"/><Relationship Id="rId6" Type="http://schemas.openxmlformats.org/officeDocument/2006/relationships/tags" Target="../tags/tag65.xml"/><Relationship Id="rId5" Type="http://schemas.openxmlformats.org/officeDocument/2006/relationships/tags" Target="../tags/tag64.xml"/><Relationship Id="rId10" Type="http://schemas.openxmlformats.org/officeDocument/2006/relationships/image" Target="../media/image1.jpeg"/><Relationship Id="rId4" Type="http://schemas.openxmlformats.org/officeDocument/2006/relationships/tags" Target="../tags/tag63.xml"/><Relationship Id="rId9" Type="http://schemas.openxmlformats.org/officeDocument/2006/relationships/image" Target="../media/image5.jpeg"/></Relationships>
</file>

<file path=ppt/slideLayouts/_rels/slideLayout12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1.xml"/><Relationship Id="rId3" Type="http://schemas.openxmlformats.org/officeDocument/2006/relationships/tags" Target="../tags/tag69.xml"/><Relationship Id="rId7" Type="http://schemas.openxmlformats.org/officeDocument/2006/relationships/tags" Target="../tags/tag73.xml"/><Relationship Id="rId2" Type="http://schemas.openxmlformats.org/officeDocument/2006/relationships/tags" Target="../tags/tag68.xml"/><Relationship Id="rId1" Type="http://schemas.openxmlformats.org/officeDocument/2006/relationships/tags" Target="../tags/tag67.xml"/><Relationship Id="rId6" Type="http://schemas.openxmlformats.org/officeDocument/2006/relationships/tags" Target="../tags/tag72.xml"/><Relationship Id="rId5" Type="http://schemas.openxmlformats.org/officeDocument/2006/relationships/tags" Target="../tags/tag71.xml"/><Relationship Id="rId10" Type="http://schemas.openxmlformats.org/officeDocument/2006/relationships/image" Target="../media/image1.jpeg"/><Relationship Id="rId4" Type="http://schemas.openxmlformats.org/officeDocument/2006/relationships/tags" Target="../tags/tag70.xml"/><Relationship Id="rId9" Type="http://schemas.openxmlformats.org/officeDocument/2006/relationships/image" Target="../media/image6.jpeg"/></Relationships>
</file>

<file path=ppt/slideLayouts/_rels/slideLayout13.xml.rels><?xml version="1.0" encoding="UTF-8" standalone="yes"?>
<Relationships xmlns="http://schemas.openxmlformats.org/package/2006/relationships"><Relationship Id="rId8" Type="http://schemas.openxmlformats.org/officeDocument/2006/relationships/tags" Target="../tags/tag81.xml"/><Relationship Id="rId3" Type="http://schemas.openxmlformats.org/officeDocument/2006/relationships/tags" Target="../tags/tag76.xml"/><Relationship Id="rId7" Type="http://schemas.openxmlformats.org/officeDocument/2006/relationships/tags" Target="../tags/tag80.xml"/><Relationship Id="rId2" Type="http://schemas.openxmlformats.org/officeDocument/2006/relationships/tags" Target="../tags/tag75.xml"/><Relationship Id="rId1" Type="http://schemas.openxmlformats.org/officeDocument/2006/relationships/tags" Target="../tags/tag74.xml"/><Relationship Id="rId6" Type="http://schemas.openxmlformats.org/officeDocument/2006/relationships/tags" Target="../tags/tag79.xml"/><Relationship Id="rId11" Type="http://schemas.openxmlformats.org/officeDocument/2006/relationships/image" Target="../media/image1.jpeg"/><Relationship Id="rId5" Type="http://schemas.openxmlformats.org/officeDocument/2006/relationships/tags" Target="../tags/tag78.xml"/><Relationship Id="rId10" Type="http://schemas.openxmlformats.org/officeDocument/2006/relationships/slideMaster" Target="../slideMasters/slideMaster1.xml"/><Relationship Id="rId4" Type="http://schemas.openxmlformats.org/officeDocument/2006/relationships/tags" Target="../tags/tag77.xml"/><Relationship Id="rId9" Type="http://schemas.openxmlformats.org/officeDocument/2006/relationships/tags" Target="../tags/tag82.xml"/></Relationships>
</file>

<file path=ppt/slideLayouts/_rels/slideLayout14.xml.rels><?xml version="1.0" encoding="UTF-8" standalone="yes"?>
<Relationships xmlns="http://schemas.openxmlformats.org/package/2006/relationships"><Relationship Id="rId8" Type="http://schemas.openxmlformats.org/officeDocument/2006/relationships/tags" Target="../tags/tag90.xml"/><Relationship Id="rId3" Type="http://schemas.openxmlformats.org/officeDocument/2006/relationships/tags" Target="../tags/tag85.xml"/><Relationship Id="rId7" Type="http://schemas.openxmlformats.org/officeDocument/2006/relationships/tags" Target="../tags/tag89.xml"/><Relationship Id="rId2" Type="http://schemas.openxmlformats.org/officeDocument/2006/relationships/tags" Target="../tags/tag84.xml"/><Relationship Id="rId1" Type="http://schemas.openxmlformats.org/officeDocument/2006/relationships/tags" Target="../tags/tag83.xml"/><Relationship Id="rId6" Type="http://schemas.openxmlformats.org/officeDocument/2006/relationships/tags" Target="../tags/tag88.xml"/><Relationship Id="rId11" Type="http://schemas.openxmlformats.org/officeDocument/2006/relationships/image" Target="../media/image1.jpeg"/><Relationship Id="rId5" Type="http://schemas.openxmlformats.org/officeDocument/2006/relationships/tags" Target="../tags/tag87.xml"/><Relationship Id="rId10" Type="http://schemas.openxmlformats.org/officeDocument/2006/relationships/slideMaster" Target="../slideMasters/slideMaster1.xml"/><Relationship Id="rId4" Type="http://schemas.openxmlformats.org/officeDocument/2006/relationships/tags" Target="../tags/tag86.xml"/><Relationship Id="rId9" Type="http://schemas.openxmlformats.org/officeDocument/2006/relationships/tags" Target="../tags/tag91.xml"/></Relationships>
</file>

<file path=ppt/slideLayouts/_rels/slideLayout15.xml.rels><?xml version="1.0" encoding="UTF-8" standalone="yes"?>
<Relationships xmlns="http://schemas.openxmlformats.org/package/2006/relationships"><Relationship Id="rId8" Type="http://schemas.openxmlformats.org/officeDocument/2006/relationships/tags" Target="../tags/tag99.xml"/><Relationship Id="rId3" Type="http://schemas.openxmlformats.org/officeDocument/2006/relationships/tags" Target="../tags/tag94.xml"/><Relationship Id="rId7" Type="http://schemas.openxmlformats.org/officeDocument/2006/relationships/tags" Target="../tags/tag98.xml"/><Relationship Id="rId2" Type="http://schemas.openxmlformats.org/officeDocument/2006/relationships/tags" Target="../tags/tag93.xml"/><Relationship Id="rId1" Type="http://schemas.openxmlformats.org/officeDocument/2006/relationships/tags" Target="../tags/tag92.xml"/><Relationship Id="rId6" Type="http://schemas.openxmlformats.org/officeDocument/2006/relationships/tags" Target="../tags/tag97.xml"/><Relationship Id="rId11" Type="http://schemas.openxmlformats.org/officeDocument/2006/relationships/image" Target="../media/image1.jpeg"/><Relationship Id="rId5" Type="http://schemas.openxmlformats.org/officeDocument/2006/relationships/tags" Target="../tags/tag96.xml"/><Relationship Id="rId10" Type="http://schemas.openxmlformats.org/officeDocument/2006/relationships/slideMaster" Target="../slideMasters/slideMaster1.xml"/><Relationship Id="rId4" Type="http://schemas.openxmlformats.org/officeDocument/2006/relationships/tags" Target="../tags/tag95.xml"/><Relationship Id="rId9" Type="http://schemas.openxmlformats.org/officeDocument/2006/relationships/tags" Target="../tags/tag100.xml"/></Relationships>
</file>

<file path=ppt/slideLayouts/_rels/slideLayout16.xml.rels><?xml version="1.0" encoding="UTF-8" standalone="yes"?>
<Relationships xmlns="http://schemas.openxmlformats.org/package/2006/relationships"><Relationship Id="rId8" Type="http://schemas.openxmlformats.org/officeDocument/2006/relationships/tags" Target="../tags/tag108.xml"/><Relationship Id="rId13" Type="http://schemas.openxmlformats.org/officeDocument/2006/relationships/image" Target="../media/image1.jpeg"/><Relationship Id="rId3" Type="http://schemas.openxmlformats.org/officeDocument/2006/relationships/tags" Target="../tags/tag103.xml"/><Relationship Id="rId7" Type="http://schemas.openxmlformats.org/officeDocument/2006/relationships/tags" Target="../tags/tag107.xml"/><Relationship Id="rId12" Type="http://schemas.openxmlformats.org/officeDocument/2006/relationships/slideMaster" Target="../slideMasters/slideMaster1.xml"/><Relationship Id="rId2" Type="http://schemas.openxmlformats.org/officeDocument/2006/relationships/tags" Target="../tags/tag102.xml"/><Relationship Id="rId1" Type="http://schemas.openxmlformats.org/officeDocument/2006/relationships/tags" Target="../tags/tag101.xml"/><Relationship Id="rId6" Type="http://schemas.openxmlformats.org/officeDocument/2006/relationships/tags" Target="../tags/tag106.xml"/><Relationship Id="rId11" Type="http://schemas.openxmlformats.org/officeDocument/2006/relationships/tags" Target="../tags/tag111.xml"/><Relationship Id="rId5" Type="http://schemas.openxmlformats.org/officeDocument/2006/relationships/tags" Target="../tags/tag105.xml"/><Relationship Id="rId10" Type="http://schemas.openxmlformats.org/officeDocument/2006/relationships/tags" Target="../tags/tag110.xml"/><Relationship Id="rId4" Type="http://schemas.openxmlformats.org/officeDocument/2006/relationships/tags" Target="../tags/tag104.xml"/><Relationship Id="rId9" Type="http://schemas.openxmlformats.org/officeDocument/2006/relationships/tags" Target="../tags/tag109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tags" Target="../tags/tag114.xml"/><Relationship Id="rId2" Type="http://schemas.openxmlformats.org/officeDocument/2006/relationships/tags" Target="../tags/tag113.xml"/><Relationship Id="rId1" Type="http://schemas.openxmlformats.org/officeDocument/2006/relationships/tags" Target="../tags/tag112.xml"/><Relationship Id="rId6" Type="http://schemas.openxmlformats.org/officeDocument/2006/relationships/image" Target="../media/image1.jpeg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115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116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tags" Target="../tags/tag119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118.xml"/><Relationship Id="rId1" Type="http://schemas.openxmlformats.org/officeDocument/2006/relationships/tags" Target="../tags/tag117.xml"/><Relationship Id="rId6" Type="http://schemas.openxmlformats.org/officeDocument/2006/relationships/tags" Target="../tags/tag122.xml"/><Relationship Id="rId5" Type="http://schemas.openxmlformats.org/officeDocument/2006/relationships/tags" Target="../tags/tag121.xml"/><Relationship Id="rId4" Type="http://schemas.openxmlformats.org/officeDocument/2006/relationships/tags" Target="../tags/tag120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tags" Target="../tags/tag11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10.xml"/><Relationship Id="rId1" Type="http://schemas.openxmlformats.org/officeDocument/2006/relationships/tags" Target="../tags/tag9.xml"/><Relationship Id="rId6" Type="http://schemas.openxmlformats.org/officeDocument/2006/relationships/tags" Target="../tags/tag14.xml"/><Relationship Id="rId5" Type="http://schemas.openxmlformats.org/officeDocument/2006/relationships/tags" Target="../tags/tag13.xml"/><Relationship Id="rId4" Type="http://schemas.openxmlformats.org/officeDocument/2006/relationships/tags" Target="../tags/tag12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124.xml"/><Relationship Id="rId1" Type="http://schemas.openxmlformats.org/officeDocument/2006/relationships/tags" Target="../tags/tag12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tags" Target="../tags/tag17.xml"/><Relationship Id="rId2" Type="http://schemas.openxmlformats.org/officeDocument/2006/relationships/tags" Target="../tags/tag16.xml"/><Relationship Id="rId1" Type="http://schemas.openxmlformats.org/officeDocument/2006/relationships/tags" Target="../tags/tag15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19.xml"/><Relationship Id="rId4" Type="http://schemas.openxmlformats.org/officeDocument/2006/relationships/tags" Target="../tags/tag18.xml"/></Relationships>
</file>

<file path=ppt/slideLayouts/_rels/slideLayout4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1.xml"/><Relationship Id="rId3" Type="http://schemas.openxmlformats.org/officeDocument/2006/relationships/tags" Target="../tags/tag22.xml"/><Relationship Id="rId7" Type="http://schemas.openxmlformats.org/officeDocument/2006/relationships/tags" Target="../tags/tag26.xml"/><Relationship Id="rId2" Type="http://schemas.openxmlformats.org/officeDocument/2006/relationships/tags" Target="../tags/tag21.xml"/><Relationship Id="rId1" Type="http://schemas.openxmlformats.org/officeDocument/2006/relationships/tags" Target="../tags/tag20.xml"/><Relationship Id="rId6" Type="http://schemas.openxmlformats.org/officeDocument/2006/relationships/tags" Target="../tags/tag25.xml"/><Relationship Id="rId5" Type="http://schemas.openxmlformats.org/officeDocument/2006/relationships/tags" Target="../tags/tag24.xml"/><Relationship Id="rId4" Type="http://schemas.openxmlformats.org/officeDocument/2006/relationships/tags" Target="../tags/tag23.xml"/><Relationship Id="rId9" Type="http://schemas.openxmlformats.org/officeDocument/2006/relationships/image" Target="../media/image1.jpe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tags" Target="../tags/tag29.xml"/><Relationship Id="rId2" Type="http://schemas.openxmlformats.org/officeDocument/2006/relationships/tags" Target="../tags/tag28.xml"/><Relationship Id="rId1" Type="http://schemas.openxmlformats.org/officeDocument/2006/relationships/tags" Target="../tags/tag27.xml"/><Relationship Id="rId6" Type="http://schemas.openxmlformats.org/officeDocument/2006/relationships/image" Target="../media/image1.jpeg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30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tags" Target="../tags/tag33.xml"/><Relationship Id="rId2" Type="http://schemas.openxmlformats.org/officeDocument/2006/relationships/tags" Target="../tags/tag32.xml"/><Relationship Id="rId1" Type="http://schemas.openxmlformats.org/officeDocument/2006/relationships/tags" Target="../tags/tag31.xml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34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tags" Target="../tags/tag37.xml"/><Relationship Id="rId2" Type="http://schemas.openxmlformats.org/officeDocument/2006/relationships/tags" Target="../tags/tag36.xml"/><Relationship Id="rId1" Type="http://schemas.openxmlformats.org/officeDocument/2006/relationships/tags" Target="../tags/tag35.xml"/><Relationship Id="rId6" Type="http://schemas.openxmlformats.org/officeDocument/2006/relationships/image" Target="../media/image1.jpeg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38.xml"/></Relationships>
</file>

<file path=ppt/slideLayouts/_rels/slideLayout8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1.xml"/><Relationship Id="rId3" Type="http://schemas.openxmlformats.org/officeDocument/2006/relationships/tags" Target="../tags/tag41.xml"/><Relationship Id="rId7" Type="http://schemas.openxmlformats.org/officeDocument/2006/relationships/tags" Target="../tags/tag45.xml"/><Relationship Id="rId2" Type="http://schemas.openxmlformats.org/officeDocument/2006/relationships/tags" Target="../tags/tag40.xml"/><Relationship Id="rId1" Type="http://schemas.openxmlformats.org/officeDocument/2006/relationships/tags" Target="../tags/tag39.xml"/><Relationship Id="rId6" Type="http://schemas.openxmlformats.org/officeDocument/2006/relationships/tags" Target="../tags/tag44.xml"/><Relationship Id="rId5" Type="http://schemas.openxmlformats.org/officeDocument/2006/relationships/tags" Target="../tags/tag43.xml"/><Relationship Id="rId10" Type="http://schemas.openxmlformats.org/officeDocument/2006/relationships/image" Target="../media/image1.jpeg"/><Relationship Id="rId4" Type="http://schemas.openxmlformats.org/officeDocument/2006/relationships/tags" Target="../tags/tag42.xml"/><Relationship Id="rId9" Type="http://schemas.openxmlformats.org/officeDocument/2006/relationships/image" Target="../media/image2.jpeg"/></Relationships>
</file>

<file path=ppt/slideLayouts/_rels/slideLayout9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1.xml"/><Relationship Id="rId3" Type="http://schemas.openxmlformats.org/officeDocument/2006/relationships/tags" Target="../tags/tag48.xml"/><Relationship Id="rId7" Type="http://schemas.openxmlformats.org/officeDocument/2006/relationships/tags" Target="../tags/tag52.xml"/><Relationship Id="rId2" Type="http://schemas.openxmlformats.org/officeDocument/2006/relationships/tags" Target="../tags/tag47.xml"/><Relationship Id="rId1" Type="http://schemas.openxmlformats.org/officeDocument/2006/relationships/tags" Target="../tags/tag46.xml"/><Relationship Id="rId6" Type="http://schemas.openxmlformats.org/officeDocument/2006/relationships/tags" Target="../tags/tag51.xml"/><Relationship Id="rId5" Type="http://schemas.openxmlformats.org/officeDocument/2006/relationships/tags" Target="../tags/tag50.xml"/><Relationship Id="rId10" Type="http://schemas.openxmlformats.org/officeDocument/2006/relationships/image" Target="../media/image1.jpeg"/><Relationship Id="rId4" Type="http://schemas.openxmlformats.org/officeDocument/2006/relationships/tags" Target="../tags/tag49.xml"/><Relationship Id="rId9" Type="http://schemas.openxmlformats.org/officeDocument/2006/relationships/image" Target="../media/image3.jpe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sto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Holder 3"/>
          <p:cNvSpPr>
            <a:spLocks noGrp="1"/>
          </p:cNvSpPr>
          <p:nvPr>
            <p:ph type="body" idx="1" hasCustomPrompt="1"/>
            <p:custDataLst>
              <p:tags r:id="rId1"/>
            </p:custDataLst>
          </p:nvPr>
        </p:nvSpPr>
        <p:spPr>
          <a:xfrm>
            <a:off x="361996" y="734169"/>
            <a:ext cx="5681101" cy="251183"/>
          </a:xfrm>
          <a:prstGeom prst="rect">
            <a:avLst/>
          </a:prstGeom>
        </p:spPr>
        <p:txBody>
          <a:bodyPr lIns="0" tIns="0" rIns="0" bIns="0"/>
          <a:lstStyle>
            <a:lvl1pPr marL="0" algn="l">
              <a:defRPr sz="1632" b="0" i="0">
                <a:solidFill>
                  <a:schemeClr val="tx1"/>
                </a:solidFill>
                <a:latin typeface="Arial Nova Light" panose="020B0304020202020204" pitchFamily="34" charset="0"/>
                <a:ea typeface="+mn-ea"/>
                <a:cs typeface="+mn-cs"/>
              </a:defRPr>
            </a:lvl1pPr>
          </a:lstStyle>
          <a:p>
            <a:r>
              <a:rPr lang="sv-SE"/>
              <a:t>Text</a:t>
            </a:r>
            <a:endParaRPr/>
          </a:p>
        </p:txBody>
      </p:sp>
      <p:sp>
        <p:nvSpPr>
          <p:cNvPr id="6" name="Holder 6">
            <a:extLst>
              <a:ext uri="{FF2B5EF4-FFF2-40B4-BE49-F238E27FC236}">
                <a16:creationId xmlns:a16="http://schemas.microsoft.com/office/drawing/2014/main" id="{86402209-990A-4617-90AD-4FA09D17CFD2}"/>
              </a:ext>
            </a:extLst>
          </p:cNvPr>
          <p:cNvSpPr>
            <a:spLocks noGrp="1"/>
          </p:cNvSpPr>
          <p:nvPr>
            <p:ph type="sldNum" sz="quarter" idx="7"/>
            <p:custDataLst>
              <p:tags r:id="rId2"/>
            </p:custDataLst>
          </p:nvPr>
        </p:nvSpPr>
        <p:spPr>
          <a:xfrm>
            <a:off x="11416774" y="6578260"/>
            <a:ext cx="636111" cy="16741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 sz="1088" b="0" i="0">
                <a:solidFill>
                  <a:srgbClr val="231F20"/>
                </a:solidFill>
                <a:latin typeface="Arial Nova Light" panose="020B0304020202020204" pitchFamily="34" charset="0"/>
                <a:cs typeface="Arial Nova Light" panose="020B0304020202020204" pitchFamily="34" charset="0"/>
              </a:defRPr>
            </a:lvl1pPr>
          </a:lstStyle>
          <a:p>
            <a:pPr marL="43438" algn="r">
              <a:spcBef>
                <a:spcPts val="251"/>
              </a:spcBef>
            </a:pPr>
            <a:fld id="{0DDEA9E2-90FF-4DE4-86EB-D5B8216D19AC}" type="slidenum">
              <a:rPr lang="sv-SE" smtClean="0"/>
              <a:pPr marL="43438" algn="r">
                <a:spcBef>
                  <a:spcPts val="251"/>
                </a:spcBef>
              </a:pPr>
              <a:t>‹#›</a:t>
            </a:fld>
            <a:endParaRPr lang="sv-SE"/>
          </a:p>
        </p:txBody>
      </p:sp>
      <p:sp>
        <p:nvSpPr>
          <p:cNvPr id="2" name="Holder 2">
            <a:extLst>
              <a:ext uri="{FF2B5EF4-FFF2-40B4-BE49-F238E27FC236}">
                <a16:creationId xmlns:a16="http://schemas.microsoft.com/office/drawing/2014/main" id="{12334405-36B8-3AC7-B11E-3697E59BF908}"/>
              </a:ext>
            </a:extLst>
          </p:cNvPr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361995" y="398862"/>
            <a:ext cx="7275421" cy="335307"/>
          </a:xfrm>
          <a:prstGeom prst="rect">
            <a:avLst/>
          </a:prstGeom>
        </p:spPr>
        <p:txBody>
          <a:bodyPr lIns="0" tIns="0" rIns="0" bIns="0"/>
          <a:lstStyle>
            <a:lvl1pPr>
              <a:defRPr sz="2176" b="0" i="0">
                <a:solidFill>
                  <a:schemeClr val="tx1"/>
                </a:solidFill>
                <a:latin typeface="Century Gothic"/>
                <a:cs typeface="Century Gothic"/>
              </a:defRPr>
            </a:lvl1pPr>
          </a:lstStyle>
          <a:p>
            <a:r>
              <a:rPr lang="sv-SE"/>
              <a:t>Klicka här för att ändra mall för rubrikformat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088222842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ild 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latshållare för bild 9">
            <a:extLst>
              <a:ext uri="{FF2B5EF4-FFF2-40B4-BE49-F238E27FC236}">
                <a16:creationId xmlns:a16="http://schemas.microsoft.com/office/drawing/2014/main" id="{DC235511-FB04-9E50-7310-4815954F14E6}"/>
              </a:ext>
            </a:extLst>
          </p:cNvPr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79"/>
          <a:stretch>
            <a:fillRect/>
          </a:stretch>
        </p:blipFill>
        <p:spPr>
          <a:xfrm>
            <a:off x="1" y="117753"/>
            <a:ext cx="4053896" cy="6745584"/>
          </a:xfrm>
          <a:prstGeom prst="rect">
            <a:avLst/>
          </a:prstGeom>
          <a:noFill/>
        </p:spPr>
      </p:pic>
      <p:sp>
        <p:nvSpPr>
          <p:cNvPr id="18" name="bg object 18"/>
          <p:cNvSpPr/>
          <p:nvPr>
            <p:custDataLst>
              <p:tags r:id="rId2"/>
            </p:custDataLst>
          </p:nvPr>
        </p:nvSpPr>
        <p:spPr>
          <a:xfrm flipH="1">
            <a:off x="12190404" y="5"/>
            <a:ext cx="0" cy="184262"/>
          </a:xfrm>
          <a:custGeom>
            <a:avLst/>
            <a:gdLst/>
            <a:ahLst/>
            <a:cxnLst/>
            <a:rect l="l" t="t" r="r" b="b"/>
            <a:pathLst>
              <a:path h="203200">
                <a:moveTo>
                  <a:pt x="0" y="203200"/>
                </a:moveTo>
                <a:lnTo>
                  <a:pt x="3" y="0"/>
                </a:lnTo>
                <a:lnTo>
                  <a:pt x="0" y="203200"/>
                </a:lnTo>
                <a:close/>
              </a:path>
            </a:pathLst>
          </a:custGeom>
          <a:solidFill>
            <a:srgbClr val="549442"/>
          </a:solidFill>
        </p:spPr>
        <p:txBody>
          <a:bodyPr wrap="square" lIns="0" tIns="0" rIns="0" bIns="0" rtlCol="0"/>
          <a:lstStyle/>
          <a:p>
            <a:endParaRPr sz="2052"/>
          </a:p>
        </p:txBody>
      </p:sp>
      <p:pic>
        <p:nvPicPr>
          <p:cNvPr id="4" name="bg object 17">
            <a:extLst>
              <a:ext uri="{FF2B5EF4-FFF2-40B4-BE49-F238E27FC236}">
                <a16:creationId xmlns:a16="http://schemas.microsoft.com/office/drawing/2014/main" id="{A8E7B1E4-E645-9F07-DAE4-283BC162F871}"/>
              </a:ext>
            </a:extLst>
          </p:cNvPr>
          <p:cNvPicPr/>
          <p:nvPr userDrawn="1">
            <p:custDataLst>
              <p:tags r:id="rId3"/>
            </p:custDataLst>
          </p:nvPr>
        </p:nvPicPr>
        <p:blipFill>
          <a:blip r:embed="rId10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24606" y="388678"/>
            <a:ext cx="1319018" cy="345491"/>
          </a:xfrm>
          <a:prstGeom prst="rect">
            <a:avLst/>
          </a:prstGeom>
        </p:spPr>
      </p:pic>
      <p:sp>
        <p:nvSpPr>
          <p:cNvPr id="5" name="Rektangel 4">
            <a:extLst>
              <a:ext uri="{FF2B5EF4-FFF2-40B4-BE49-F238E27FC236}">
                <a16:creationId xmlns:a16="http://schemas.microsoft.com/office/drawing/2014/main" id="{BBE22D35-BF35-8701-4BE3-7312ACCE998A}"/>
              </a:ext>
            </a:extLst>
          </p:cNvPr>
          <p:cNvSpPr/>
          <p:nvPr userDrawn="1">
            <p:custDataLst>
              <p:tags r:id="rId4"/>
            </p:custDataLst>
          </p:nvPr>
        </p:nvSpPr>
        <p:spPr>
          <a:xfrm>
            <a:off x="1" y="5702"/>
            <a:ext cx="12191999" cy="195365"/>
          </a:xfrm>
          <a:prstGeom prst="rect">
            <a:avLst/>
          </a:prstGeom>
          <a:solidFill>
            <a:srgbClr val="52934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632"/>
          </a:p>
        </p:txBody>
      </p:sp>
      <p:sp>
        <p:nvSpPr>
          <p:cNvPr id="15" name="Holder 3">
            <a:extLst>
              <a:ext uri="{FF2B5EF4-FFF2-40B4-BE49-F238E27FC236}">
                <a16:creationId xmlns:a16="http://schemas.microsoft.com/office/drawing/2014/main" id="{47EA90C5-0CFB-5FAB-E460-AEF3C46A3EF5}"/>
              </a:ext>
            </a:extLst>
          </p:cNvPr>
          <p:cNvSpPr>
            <a:spLocks noGrp="1"/>
          </p:cNvSpPr>
          <p:nvPr>
            <p:ph sz="half" idx="2" hasCustomPrompt="1"/>
            <p:custDataLst>
              <p:tags r:id="rId5"/>
            </p:custDataLst>
          </p:nvPr>
        </p:nvSpPr>
        <p:spPr>
          <a:xfrm>
            <a:off x="4368477" y="455077"/>
            <a:ext cx="4308681" cy="27909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814">
                <a:latin typeface="Century Gothic" panose="020B0502020202020204" pitchFamily="34" charset="0"/>
              </a:defRPr>
            </a:lvl1pPr>
          </a:lstStyle>
          <a:p>
            <a:r>
              <a:rPr lang="sv-SE"/>
              <a:t>Rubrik</a:t>
            </a:r>
          </a:p>
        </p:txBody>
      </p:sp>
      <p:sp>
        <p:nvSpPr>
          <p:cNvPr id="16" name="Holder 3">
            <a:extLst>
              <a:ext uri="{FF2B5EF4-FFF2-40B4-BE49-F238E27FC236}">
                <a16:creationId xmlns:a16="http://schemas.microsoft.com/office/drawing/2014/main" id="{5E887DF1-8801-F1FC-C39A-DB9A82A3D36E}"/>
              </a:ext>
            </a:extLst>
          </p:cNvPr>
          <p:cNvSpPr>
            <a:spLocks noGrp="1"/>
          </p:cNvSpPr>
          <p:nvPr>
            <p:ph sz="half" idx="10" hasCustomPrompt="1"/>
            <p:custDataLst>
              <p:tags r:id="rId6"/>
            </p:custDataLst>
          </p:nvPr>
        </p:nvSpPr>
        <p:spPr>
          <a:xfrm>
            <a:off x="4368476" y="817897"/>
            <a:ext cx="4308681" cy="22327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451">
                <a:latin typeface="Arial Nova Light" panose="020B0304020202020204" pitchFamily="34" charset="0"/>
              </a:defRPr>
            </a:lvl1pPr>
          </a:lstStyle>
          <a:p>
            <a:r>
              <a:rPr lang="sv-SE"/>
              <a:t>Text</a:t>
            </a:r>
            <a:endParaRPr/>
          </a:p>
        </p:txBody>
      </p:sp>
      <p:sp>
        <p:nvSpPr>
          <p:cNvPr id="2" name="Holder 6">
            <a:extLst>
              <a:ext uri="{FF2B5EF4-FFF2-40B4-BE49-F238E27FC236}">
                <a16:creationId xmlns:a16="http://schemas.microsoft.com/office/drawing/2014/main" id="{E3FCA65D-DE0F-C88C-2928-97B7400226A6}"/>
              </a:ext>
            </a:extLst>
          </p:cNvPr>
          <p:cNvSpPr>
            <a:spLocks noGrp="1"/>
          </p:cNvSpPr>
          <p:nvPr>
            <p:ph type="sldNum" sz="quarter" idx="7"/>
            <p:custDataLst>
              <p:tags r:id="rId7"/>
            </p:custDataLst>
          </p:nvPr>
        </p:nvSpPr>
        <p:spPr>
          <a:xfrm>
            <a:off x="11416774" y="6578260"/>
            <a:ext cx="636111" cy="16741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 sz="1088" b="0" i="0">
                <a:solidFill>
                  <a:srgbClr val="231F20"/>
                </a:solidFill>
                <a:latin typeface="Arial Nova Light" panose="020B0304020202020204" pitchFamily="34" charset="0"/>
                <a:cs typeface="Arial Nova Light" panose="020B0304020202020204" pitchFamily="34" charset="0"/>
              </a:defRPr>
            </a:lvl1pPr>
          </a:lstStyle>
          <a:p>
            <a:pPr marL="43438" algn="r">
              <a:spcBef>
                <a:spcPts val="251"/>
              </a:spcBef>
            </a:pPr>
            <a:fld id="{8A7257A5-9160-4A3E-8335-D8B00B851F1C}" type="slidenum">
              <a:rPr lang="sv-SE" smtClean="0"/>
              <a:pPr marL="43438" algn="r">
                <a:spcBef>
                  <a:spcPts val="251"/>
                </a:spcBef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638069682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ild 3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latshållare för bild 9">
            <a:extLst>
              <a:ext uri="{FF2B5EF4-FFF2-40B4-BE49-F238E27FC236}">
                <a16:creationId xmlns:a16="http://schemas.microsoft.com/office/drawing/2014/main" id="{4E4EC15B-FED7-8460-6E84-A37D3F8B4259}"/>
              </a:ext>
            </a:extLst>
          </p:cNvPr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05309"/>
            <a:ext cx="4036648" cy="6746989"/>
          </a:xfrm>
          <a:prstGeom prst="rect">
            <a:avLst/>
          </a:prstGeom>
          <a:noFill/>
        </p:spPr>
      </p:pic>
      <p:sp>
        <p:nvSpPr>
          <p:cNvPr id="18" name="bg object 18"/>
          <p:cNvSpPr/>
          <p:nvPr>
            <p:custDataLst>
              <p:tags r:id="rId2"/>
            </p:custDataLst>
          </p:nvPr>
        </p:nvSpPr>
        <p:spPr>
          <a:xfrm flipH="1">
            <a:off x="12190404" y="5"/>
            <a:ext cx="0" cy="184262"/>
          </a:xfrm>
          <a:custGeom>
            <a:avLst/>
            <a:gdLst/>
            <a:ahLst/>
            <a:cxnLst/>
            <a:rect l="l" t="t" r="r" b="b"/>
            <a:pathLst>
              <a:path h="203200">
                <a:moveTo>
                  <a:pt x="0" y="203200"/>
                </a:moveTo>
                <a:lnTo>
                  <a:pt x="3" y="0"/>
                </a:lnTo>
                <a:lnTo>
                  <a:pt x="0" y="203200"/>
                </a:lnTo>
                <a:close/>
              </a:path>
            </a:pathLst>
          </a:custGeom>
          <a:solidFill>
            <a:srgbClr val="549442"/>
          </a:solidFill>
        </p:spPr>
        <p:txBody>
          <a:bodyPr wrap="square" lIns="0" tIns="0" rIns="0" bIns="0" rtlCol="0"/>
          <a:lstStyle/>
          <a:p>
            <a:endParaRPr sz="2052"/>
          </a:p>
        </p:txBody>
      </p:sp>
      <p:pic>
        <p:nvPicPr>
          <p:cNvPr id="4" name="bg object 17">
            <a:extLst>
              <a:ext uri="{FF2B5EF4-FFF2-40B4-BE49-F238E27FC236}">
                <a16:creationId xmlns:a16="http://schemas.microsoft.com/office/drawing/2014/main" id="{A8E7B1E4-E645-9F07-DAE4-283BC162F871}"/>
              </a:ext>
            </a:extLst>
          </p:cNvPr>
          <p:cNvPicPr/>
          <p:nvPr userDrawn="1">
            <p:custDataLst>
              <p:tags r:id="rId3"/>
            </p:custDataLst>
          </p:nvPr>
        </p:nvPicPr>
        <p:blipFill>
          <a:blip r:embed="rId10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24606" y="388678"/>
            <a:ext cx="1319018" cy="345491"/>
          </a:xfrm>
          <a:prstGeom prst="rect">
            <a:avLst/>
          </a:prstGeom>
        </p:spPr>
      </p:pic>
      <p:sp>
        <p:nvSpPr>
          <p:cNvPr id="5" name="Rektangel 4">
            <a:extLst>
              <a:ext uri="{FF2B5EF4-FFF2-40B4-BE49-F238E27FC236}">
                <a16:creationId xmlns:a16="http://schemas.microsoft.com/office/drawing/2014/main" id="{BBE22D35-BF35-8701-4BE3-7312ACCE998A}"/>
              </a:ext>
            </a:extLst>
          </p:cNvPr>
          <p:cNvSpPr/>
          <p:nvPr userDrawn="1">
            <p:custDataLst>
              <p:tags r:id="rId4"/>
            </p:custDataLst>
          </p:nvPr>
        </p:nvSpPr>
        <p:spPr>
          <a:xfrm>
            <a:off x="1" y="5702"/>
            <a:ext cx="12191999" cy="195365"/>
          </a:xfrm>
          <a:prstGeom prst="rect">
            <a:avLst/>
          </a:prstGeom>
          <a:solidFill>
            <a:srgbClr val="52934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632"/>
          </a:p>
        </p:txBody>
      </p:sp>
      <p:sp>
        <p:nvSpPr>
          <p:cNvPr id="3" name="Holder 3">
            <a:extLst>
              <a:ext uri="{FF2B5EF4-FFF2-40B4-BE49-F238E27FC236}">
                <a16:creationId xmlns:a16="http://schemas.microsoft.com/office/drawing/2014/main" id="{A582E8AA-BC4E-C388-E333-4DEBE4322032}"/>
              </a:ext>
            </a:extLst>
          </p:cNvPr>
          <p:cNvSpPr>
            <a:spLocks noGrp="1"/>
          </p:cNvSpPr>
          <p:nvPr>
            <p:ph sz="half" idx="2" hasCustomPrompt="1"/>
            <p:custDataLst>
              <p:tags r:id="rId5"/>
            </p:custDataLst>
          </p:nvPr>
        </p:nvSpPr>
        <p:spPr>
          <a:xfrm>
            <a:off x="4368477" y="455077"/>
            <a:ext cx="4308681" cy="27909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814">
                <a:latin typeface="Century Gothic" panose="020B0502020202020204" pitchFamily="34" charset="0"/>
              </a:defRPr>
            </a:lvl1pPr>
          </a:lstStyle>
          <a:p>
            <a:r>
              <a:rPr lang="sv-SE"/>
              <a:t>Rubrik</a:t>
            </a:r>
          </a:p>
        </p:txBody>
      </p:sp>
      <p:sp>
        <p:nvSpPr>
          <p:cNvPr id="7" name="Holder 6">
            <a:extLst>
              <a:ext uri="{FF2B5EF4-FFF2-40B4-BE49-F238E27FC236}">
                <a16:creationId xmlns:a16="http://schemas.microsoft.com/office/drawing/2014/main" id="{6539724D-CA0D-2059-0290-510A990F5982}"/>
              </a:ext>
            </a:extLst>
          </p:cNvPr>
          <p:cNvSpPr>
            <a:spLocks noGrp="1"/>
          </p:cNvSpPr>
          <p:nvPr>
            <p:ph type="sldNum" sz="quarter" idx="7"/>
            <p:custDataLst>
              <p:tags r:id="rId6"/>
            </p:custDataLst>
          </p:nvPr>
        </p:nvSpPr>
        <p:spPr>
          <a:xfrm>
            <a:off x="11416774" y="6578260"/>
            <a:ext cx="636111" cy="16741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 sz="1088" b="0" i="0">
                <a:solidFill>
                  <a:srgbClr val="231F20"/>
                </a:solidFill>
                <a:latin typeface="Arial Nova Light" panose="020B0304020202020204" pitchFamily="34" charset="0"/>
                <a:cs typeface="Arial Nova Light" panose="020B0304020202020204" pitchFamily="34" charset="0"/>
              </a:defRPr>
            </a:lvl1pPr>
          </a:lstStyle>
          <a:p>
            <a:pPr marL="43438" algn="r">
              <a:spcBef>
                <a:spcPts val="251"/>
              </a:spcBef>
            </a:pPr>
            <a:fld id="{68747A3B-B40E-4B25-955F-93BAB712E54A}" type="slidenum">
              <a:rPr lang="sv-SE" smtClean="0"/>
              <a:pPr marL="43438" algn="r">
                <a:spcBef>
                  <a:spcPts val="251"/>
                </a:spcBef>
              </a:pPr>
              <a:t>‹#›</a:t>
            </a:fld>
            <a:endParaRPr lang="sv-SE"/>
          </a:p>
        </p:txBody>
      </p:sp>
      <p:sp>
        <p:nvSpPr>
          <p:cNvPr id="8" name="Holder 3">
            <a:extLst>
              <a:ext uri="{FF2B5EF4-FFF2-40B4-BE49-F238E27FC236}">
                <a16:creationId xmlns:a16="http://schemas.microsoft.com/office/drawing/2014/main" id="{6FAB7234-A861-F794-9883-C6F34CBD074E}"/>
              </a:ext>
            </a:extLst>
          </p:cNvPr>
          <p:cNvSpPr>
            <a:spLocks noGrp="1"/>
          </p:cNvSpPr>
          <p:nvPr>
            <p:ph sz="half" idx="10" hasCustomPrompt="1"/>
            <p:custDataLst>
              <p:tags r:id="rId7"/>
            </p:custDataLst>
          </p:nvPr>
        </p:nvSpPr>
        <p:spPr>
          <a:xfrm>
            <a:off x="4368476" y="817897"/>
            <a:ext cx="4308681" cy="22327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451">
                <a:latin typeface="Arial Nova Light" panose="020B0304020202020204" pitchFamily="34" charset="0"/>
              </a:defRPr>
            </a:lvl1pPr>
          </a:lstStyle>
          <a:p>
            <a:r>
              <a:rPr lang="sv-SE"/>
              <a:t>Text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378137403"/>
      </p:ext>
    </p:extLst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ild 4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latshållare för bild 9">
            <a:extLst>
              <a:ext uri="{FF2B5EF4-FFF2-40B4-BE49-F238E27FC236}">
                <a16:creationId xmlns:a16="http://schemas.microsoft.com/office/drawing/2014/main" id="{4E4EC15B-FED7-8460-6E84-A37D3F8B4259}"/>
              </a:ext>
            </a:extLst>
          </p:cNvPr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979"/>
          <a:stretch>
            <a:fillRect/>
          </a:stretch>
        </p:blipFill>
        <p:spPr>
          <a:xfrm>
            <a:off x="-1595" y="143899"/>
            <a:ext cx="4038243" cy="6740013"/>
          </a:xfrm>
          <a:prstGeom prst="rect">
            <a:avLst/>
          </a:prstGeom>
          <a:noFill/>
        </p:spPr>
      </p:pic>
      <p:sp>
        <p:nvSpPr>
          <p:cNvPr id="18" name="bg object 18"/>
          <p:cNvSpPr/>
          <p:nvPr>
            <p:custDataLst>
              <p:tags r:id="rId2"/>
            </p:custDataLst>
          </p:nvPr>
        </p:nvSpPr>
        <p:spPr>
          <a:xfrm flipH="1">
            <a:off x="12190404" y="5"/>
            <a:ext cx="0" cy="184262"/>
          </a:xfrm>
          <a:custGeom>
            <a:avLst/>
            <a:gdLst/>
            <a:ahLst/>
            <a:cxnLst/>
            <a:rect l="l" t="t" r="r" b="b"/>
            <a:pathLst>
              <a:path h="203200">
                <a:moveTo>
                  <a:pt x="0" y="203200"/>
                </a:moveTo>
                <a:lnTo>
                  <a:pt x="3" y="0"/>
                </a:lnTo>
                <a:lnTo>
                  <a:pt x="0" y="203200"/>
                </a:lnTo>
                <a:close/>
              </a:path>
            </a:pathLst>
          </a:custGeom>
          <a:solidFill>
            <a:srgbClr val="549442"/>
          </a:solidFill>
        </p:spPr>
        <p:txBody>
          <a:bodyPr wrap="square" lIns="0" tIns="0" rIns="0" bIns="0" rtlCol="0"/>
          <a:lstStyle/>
          <a:p>
            <a:endParaRPr sz="2052"/>
          </a:p>
        </p:txBody>
      </p:sp>
      <p:pic>
        <p:nvPicPr>
          <p:cNvPr id="4" name="bg object 17">
            <a:extLst>
              <a:ext uri="{FF2B5EF4-FFF2-40B4-BE49-F238E27FC236}">
                <a16:creationId xmlns:a16="http://schemas.microsoft.com/office/drawing/2014/main" id="{A8E7B1E4-E645-9F07-DAE4-283BC162F871}"/>
              </a:ext>
            </a:extLst>
          </p:cNvPr>
          <p:cNvPicPr/>
          <p:nvPr userDrawn="1">
            <p:custDataLst>
              <p:tags r:id="rId3"/>
            </p:custDataLst>
          </p:nvPr>
        </p:nvPicPr>
        <p:blipFill>
          <a:blip r:embed="rId10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24606" y="388678"/>
            <a:ext cx="1319018" cy="345491"/>
          </a:xfrm>
          <a:prstGeom prst="rect">
            <a:avLst/>
          </a:prstGeom>
        </p:spPr>
      </p:pic>
      <p:sp>
        <p:nvSpPr>
          <p:cNvPr id="5" name="Rektangel 4">
            <a:extLst>
              <a:ext uri="{FF2B5EF4-FFF2-40B4-BE49-F238E27FC236}">
                <a16:creationId xmlns:a16="http://schemas.microsoft.com/office/drawing/2014/main" id="{BBE22D35-BF35-8701-4BE3-7312ACCE998A}"/>
              </a:ext>
            </a:extLst>
          </p:cNvPr>
          <p:cNvSpPr/>
          <p:nvPr userDrawn="1">
            <p:custDataLst>
              <p:tags r:id="rId4"/>
            </p:custDataLst>
          </p:nvPr>
        </p:nvSpPr>
        <p:spPr>
          <a:xfrm>
            <a:off x="1" y="5702"/>
            <a:ext cx="12191999" cy="195365"/>
          </a:xfrm>
          <a:prstGeom prst="rect">
            <a:avLst/>
          </a:prstGeom>
          <a:solidFill>
            <a:srgbClr val="52934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632"/>
          </a:p>
        </p:txBody>
      </p:sp>
      <p:sp>
        <p:nvSpPr>
          <p:cNvPr id="10" name="Holder 3">
            <a:extLst>
              <a:ext uri="{FF2B5EF4-FFF2-40B4-BE49-F238E27FC236}">
                <a16:creationId xmlns:a16="http://schemas.microsoft.com/office/drawing/2014/main" id="{FBFE5E88-3C41-8821-CAE1-15B5A9F70A30}"/>
              </a:ext>
            </a:extLst>
          </p:cNvPr>
          <p:cNvSpPr>
            <a:spLocks noGrp="1"/>
          </p:cNvSpPr>
          <p:nvPr>
            <p:ph sz="half" idx="2" hasCustomPrompt="1"/>
            <p:custDataLst>
              <p:tags r:id="rId5"/>
            </p:custDataLst>
          </p:nvPr>
        </p:nvSpPr>
        <p:spPr>
          <a:xfrm>
            <a:off x="4368477" y="455077"/>
            <a:ext cx="4308681" cy="27909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814">
                <a:latin typeface="Century Gothic" panose="020B0502020202020204" pitchFamily="34" charset="0"/>
              </a:defRPr>
            </a:lvl1pPr>
          </a:lstStyle>
          <a:p>
            <a:r>
              <a:rPr lang="sv-SE"/>
              <a:t>Rubrik</a:t>
            </a:r>
          </a:p>
        </p:txBody>
      </p:sp>
      <p:sp>
        <p:nvSpPr>
          <p:cNvPr id="11" name="Holder 3">
            <a:extLst>
              <a:ext uri="{FF2B5EF4-FFF2-40B4-BE49-F238E27FC236}">
                <a16:creationId xmlns:a16="http://schemas.microsoft.com/office/drawing/2014/main" id="{19EF920F-54CE-F59E-B8DE-4AC2D8E632CA}"/>
              </a:ext>
            </a:extLst>
          </p:cNvPr>
          <p:cNvSpPr>
            <a:spLocks noGrp="1"/>
          </p:cNvSpPr>
          <p:nvPr>
            <p:ph sz="half" idx="10" hasCustomPrompt="1"/>
            <p:custDataLst>
              <p:tags r:id="rId6"/>
            </p:custDataLst>
          </p:nvPr>
        </p:nvSpPr>
        <p:spPr>
          <a:xfrm>
            <a:off x="4368476" y="817897"/>
            <a:ext cx="4308681" cy="22327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451">
                <a:latin typeface="Arial Nova Light" panose="020B0304020202020204" pitchFamily="34" charset="0"/>
              </a:defRPr>
            </a:lvl1pPr>
          </a:lstStyle>
          <a:p>
            <a:r>
              <a:rPr lang="sv-SE"/>
              <a:t>Text</a:t>
            </a:r>
            <a:endParaRPr/>
          </a:p>
        </p:txBody>
      </p:sp>
      <p:sp>
        <p:nvSpPr>
          <p:cNvPr id="3" name="Holder 6">
            <a:extLst>
              <a:ext uri="{FF2B5EF4-FFF2-40B4-BE49-F238E27FC236}">
                <a16:creationId xmlns:a16="http://schemas.microsoft.com/office/drawing/2014/main" id="{B743216C-2956-0038-E91E-AED64438725B}"/>
              </a:ext>
            </a:extLst>
          </p:cNvPr>
          <p:cNvSpPr>
            <a:spLocks noGrp="1"/>
          </p:cNvSpPr>
          <p:nvPr>
            <p:ph type="sldNum" sz="quarter" idx="7"/>
            <p:custDataLst>
              <p:tags r:id="rId7"/>
            </p:custDataLst>
          </p:nvPr>
        </p:nvSpPr>
        <p:spPr>
          <a:xfrm>
            <a:off x="11416774" y="6578260"/>
            <a:ext cx="636111" cy="16741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 sz="1088" b="0" i="0">
                <a:solidFill>
                  <a:srgbClr val="231F20"/>
                </a:solidFill>
                <a:latin typeface="Arial Nova Light" panose="020B0304020202020204" pitchFamily="34" charset="0"/>
                <a:cs typeface="Arial Nova Light" panose="020B0304020202020204" pitchFamily="34" charset="0"/>
              </a:defRPr>
            </a:lvl1pPr>
          </a:lstStyle>
          <a:p>
            <a:pPr marL="43438" algn="r">
              <a:spcBef>
                <a:spcPts val="251"/>
              </a:spcBef>
            </a:pPr>
            <a:fld id="{A18DDD53-47E9-42D6-B1DD-72251B24865E}" type="slidenum">
              <a:rPr lang="sv-SE" smtClean="0"/>
              <a:pPr marL="43438" algn="r">
                <a:spcBef>
                  <a:spcPts val="251"/>
                </a:spcBef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160476679"/>
      </p:ext>
    </p:extLst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Grön">
    <p:bg>
      <p:bgPr>
        <a:solidFill>
          <a:schemeClr val="bg1">
            <a:alpha val="6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>
            <a:extLst>
              <a:ext uri="{FF2B5EF4-FFF2-40B4-BE49-F238E27FC236}">
                <a16:creationId xmlns:a16="http://schemas.microsoft.com/office/drawing/2014/main" id="{09BC5E88-766D-4A3F-9E6B-47648C03B438}"/>
              </a:ext>
            </a:extLst>
          </p:cNvPr>
          <p:cNvSpPr/>
          <p:nvPr userDrawn="1">
            <p:custDataLst>
              <p:tags r:id="rId1"/>
            </p:custDataLst>
          </p:nvPr>
        </p:nvSpPr>
        <p:spPr>
          <a:xfrm>
            <a:off x="0" y="631095"/>
            <a:ext cx="3800552" cy="5873350"/>
          </a:xfrm>
          <a:prstGeom prst="rect">
            <a:avLst/>
          </a:prstGeom>
          <a:solidFill>
            <a:srgbClr val="458D36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632"/>
          </a:p>
        </p:txBody>
      </p:sp>
      <p:sp>
        <p:nvSpPr>
          <p:cNvPr id="18" name="bg object 18"/>
          <p:cNvSpPr/>
          <p:nvPr>
            <p:custDataLst>
              <p:tags r:id="rId2"/>
            </p:custDataLst>
          </p:nvPr>
        </p:nvSpPr>
        <p:spPr>
          <a:xfrm flipH="1">
            <a:off x="12190404" y="5"/>
            <a:ext cx="0" cy="184262"/>
          </a:xfrm>
          <a:custGeom>
            <a:avLst/>
            <a:gdLst/>
            <a:ahLst/>
            <a:cxnLst/>
            <a:rect l="l" t="t" r="r" b="b"/>
            <a:pathLst>
              <a:path h="203200">
                <a:moveTo>
                  <a:pt x="0" y="203200"/>
                </a:moveTo>
                <a:lnTo>
                  <a:pt x="3" y="0"/>
                </a:lnTo>
                <a:lnTo>
                  <a:pt x="0" y="203200"/>
                </a:lnTo>
                <a:close/>
              </a:path>
            </a:pathLst>
          </a:custGeom>
          <a:solidFill>
            <a:srgbClr val="549442"/>
          </a:solidFill>
        </p:spPr>
        <p:txBody>
          <a:bodyPr wrap="square" lIns="0" tIns="0" rIns="0" bIns="0" rtlCol="0"/>
          <a:lstStyle/>
          <a:p>
            <a:endParaRPr sz="2052"/>
          </a:p>
        </p:txBody>
      </p:sp>
      <p:sp>
        <p:nvSpPr>
          <p:cNvPr id="7" name="Holder 3">
            <a:extLst>
              <a:ext uri="{FF2B5EF4-FFF2-40B4-BE49-F238E27FC236}">
                <a16:creationId xmlns:a16="http://schemas.microsoft.com/office/drawing/2014/main" id="{8F535C17-59C4-47CA-B0B8-2C98CA876FBE}"/>
              </a:ext>
            </a:extLst>
          </p:cNvPr>
          <p:cNvSpPr>
            <a:spLocks noGrp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361996" y="2047035"/>
            <a:ext cx="3108168" cy="4076796"/>
          </a:xfrm>
          <a:prstGeom prst="rect">
            <a:avLst/>
          </a:prstGeom>
        </p:spPr>
        <p:txBody>
          <a:bodyPr lIns="0" tIns="0" rIns="0" bIns="0"/>
          <a:lstStyle>
            <a:lvl1pPr>
              <a:defRPr b="0" i="0">
                <a:solidFill>
                  <a:schemeClr val="bg1"/>
                </a:solidFill>
                <a:latin typeface="Arial Nova" panose="020B0504020202020204" pitchFamily="34" charset="0"/>
              </a:defRPr>
            </a:lvl1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8" name="Holder 2">
            <a:extLst>
              <a:ext uri="{FF2B5EF4-FFF2-40B4-BE49-F238E27FC236}">
                <a16:creationId xmlns:a16="http://schemas.microsoft.com/office/drawing/2014/main" id="{FDB950B7-44C1-4158-8972-BF58283C902C}"/>
              </a:ext>
            </a:extLst>
          </p:cNvPr>
          <p:cNvSpPr>
            <a:spLocks noGrp="1"/>
          </p:cNvSpPr>
          <p:nvPr>
            <p:ph type="title" hasCustomPrompt="1"/>
            <p:custDataLst>
              <p:tags r:id="rId4"/>
            </p:custDataLst>
          </p:nvPr>
        </p:nvSpPr>
        <p:spPr>
          <a:xfrm>
            <a:off x="361996" y="820252"/>
            <a:ext cx="3108168" cy="279092"/>
          </a:xfrm>
          <a:prstGeom prst="rect">
            <a:avLst/>
          </a:prstGeom>
        </p:spPr>
        <p:txBody>
          <a:bodyPr lIns="0" tIns="0" rIns="0" bIns="0"/>
          <a:lstStyle>
            <a:lvl1pPr>
              <a:defRPr sz="1814" b="1" i="0">
                <a:solidFill>
                  <a:schemeClr val="bg1"/>
                </a:solidFill>
                <a:latin typeface="Century Gothic"/>
                <a:cs typeface="Century Gothic"/>
              </a:defRPr>
            </a:lvl1pPr>
          </a:lstStyle>
          <a:p>
            <a:r>
              <a:rPr lang="sv-SE"/>
              <a:t>Rubrik</a:t>
            </a:r>
            <a:endParaRPr/>
          </a:p>
        </p:txBody>
      </p:sp>
      <p:sp>
        <p:nvSpPr>
          <p:cNvPr id="10" name="Platshållare för bild 2">
            <a:extLst>
              <a:ext uri="{FF2B5EF4-FFF2-40B4-BE49-F238E27FC236}">
                <a16:creationId xmlns:a16="http://schemas.microsoft.com/office/drawing/2014/main" id="{32481B46-5FB7-4276-965B-276CE4C6E142}"/>
              </a:ext>
            </a:extLst>
          </p:cNvPr>
          <p:cNvSpPr>
            <a:spLocks noGrp="1"/>
          </p:cNvSpPr>
          <p:nvPr>
            <p:ph type="pic" sz="quarter" idx="10" hasCustomPrompt="1"/>
            <p:custDataLst>
              <p:tags r:id="rId5"/>
            </p:custDataLst>
          </p:nvPr>
        </p:nvSpPr>
        <p:spPr>
          <a:xfrm>
            <a:off x="4368476" y="1099344"/>
            <a:ext cx="7046923" cy="5251466"/>
          </a:xfrm>
          <a:prstGeom prst="rect">
            <a:avLst/>
          </a:prstGeom>
        </p:spPr>
        <p:txBody>
          <a:bodyPr/>
          <a:lstStyle>
            <a:lvl1pPr>
              <a:defRPr>
                <a:latin typeface="Arial Nova Light" panose="020B0304020202020204" pitchFamily="34" charset="0"/>
              </a:defRPr>
            </a:lvl1pPr>
          </a:lstStyle>
          <a:p>
            <a:r>
              <a:rPr lang="sv-SE"/>
              <a:t>Infoga bild eller placera bilder och grafiska element inom detta område</a:t>
            </a:r>
          </a:p>
        </p:txBody>
      </p:sp>
      <p:pic>
        <p:nvPicPr>
          <p:cNvPr id="4" name="bg object 17">
            <a:extLst>
              <a:ext uri="{FF2B5EF4-FFF2-40B4-BE49-F238E27FC236}">
                <a16:creationId xmlns:a16="http://schemas.microsoft.com/office/drawing/2014/main" id="{34DAE25C-4CE6-5C4F-D620-129DB23DBC07}"/>
              </a:ext>
            </a:extLst>
          </p:cNvPr>
          <p:cNvPicPr/>
          <p:nvPr userDrawn="1">
            <p:custDataLst>
              <p:tags r:id="rId6"/>
            </p:custDataLst>
          </p:nvPr>
        </p:nvPicPr>
        <p:blipFill>
          <a:blip r:embed="rId11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24606" y="388678"/>
            <a:ext cx="1319018" cy="345491"/>
          </a:xfrm>
          <a:prstGeom prst="rect">
            <a:avLst/>
          </a:prstGeom>
        </p:spPr>
      </p:pic>
      <p:sp>
        <p:nvSpPr>
          <p:cNvPr id="3" name="Rektangel 2">
            <a:extLst>
              <a:ext uri="{FF2B5EF4-FFF2-40B4-BE49-F238E27FC236}">
                <a16:creationId xmlns:a16="http://schemas.microsoft.com/office/drawing/2014/main" id="{0D71D84F-913B-5DF2-96F4-96E22A285770}"/>
              </a:ext>
            </a:extLst>
          </p:cNvPr>
          <p:cNvSpPr/>
          <p:nvPr userDrawn="1">
            <p:custDataLst>
              <p:tags r:id="rId7"/>
            </p:custDataLst>
          </p:nvPr>
        </p:nvSpPr>
        <p:spPr>
          <a:xfrm>
            <a:off x="1" y="5702"/>
            <a:ext cx="12191999" cy="195365"/>
          </a:xfrm>
          <a:prstGeom prst="rect">
            <a:avLst/>
          </a:prstGeom>
          <a:solidFill>
            <a:srgbClr val="52934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632"/>
          </a:p>
        </p:txBody>
      </p:sp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B80EC2A1-D6C9-201A-79BD-1D55039CE708}"/>
              </a:ext>
            </a:extLst>
          </p:cNvPr>
          <p:cNvSpPr>
            <a:spLocks noGrp="1"/>
          </p:cNvSpPr>
          <p:nvPr>
            <p:ph type="body" sz="quarter" idx="11"/>
            <p:custDataLst>
              <p:tags r:id="rId8"/>
            </p:custDataLst>
          </p:nvPr>
        </p:nvSpPr>
        <p:spPr>
          <a:xfrm>
            <a:off x="4368476" y="1977937"/>
            <a:ext cx="4283539" cy="1934751"/>
          </a:xfrm>
          <a:prstGeom prst="rect">
            <a:avLst/>
          </a:prstGeom>
        </p:spPr>
        <p:txBody>
          <a:bodyPr/>
          <a:lstStyle>
            <a:lvl1pPr>
              <a:defRPr sz="1451">
                <a:latin typeface="Arial Nova Light" panose="020B0304020202020204" pitchFamily="34" charset="0"/>
              </a:defRPr>
            </a:lvl1pPr>
            <a:lvl2pPr>
              <a:defRPr sz="1270">
                <a:latin typeface="Arial Nova Light" panose="020B0304020202020204" pitchFamily="34" charset="0"/>
              </a:defRPr>
            </a:lvl2pPr>
            <a:lvl3pPr>
              <a:defRPr sz="1270">
                <a:latin typeface="Arial Nova Light" panose="020B0304020202020204" pitchFamily="34" charset="0"/>
              </a:defRPr>
            </a:lvl3pPr>
            <a:lvl4pPr>
              <a:defRPr sz="1270">
                <a:latin typeface="Arial Nova Light" panose="020B0304020202020204" pitchFamily="34" charset="0"/>
              </a:defRPr>
            </a:lvl4pPr>
            <a:lvl5pPr>
              <a:defRPr sz="1270">
                <a:latin typeface="Arial Nova Light" panose="020B0304020202020204" pitchFamily="34" charset="0"/>
              </a:defRPr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6" name="Holder 6">
            <a:extLst>
              <a:ext uri="{FF2B5EF4-FFF2-40B4-BE49-F238E27FC236}">
                <a16:creationId xmlns:a16="http://schemas.microsoft.com/office/drawing/2014/main" id="{164BE4F8-4AB8-EA3D-E81D-1C55EF7C2E5A}"/>
              </a:ext>
            </a:extLst>
          </p:cNvPr>
          <p:cNvSpPr>
            <a:spLocks noGrp="1"/>
          </p:cNvSpPr>
          <p:nvPr>
            <p:ph type="sldNum" sz="quarter" idx="7"/>
            <p:custDataLst>
              <p:tags r:id="rId9"/>
            </p:custDataLst>
          </p:nvPr>
        </p:nvSpPr>
        <p:spPr>
          <a:xfrm>
            <a:off x="11416774" y="6578260"/>
            <a:ext cx="636111" cy="16741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 sz="1088" b="0" i="0">
                <a:solidFill>
                  <a:srgbClr val="231F20"/>
                </a:solidFill>
                <a:latin typeface="Arial Nova Light" panose="020B0304020202020204" pitchFamily="34" charset="0"/>
                <a:cs typeface="Arial Nova Light" panose="020B0304020202020204" pitchFamily="34" charset="0"/>
              </a:defRPr>
            </a:lvl1pPr>
          </a:lstStyle>
          <a:p>
            <a:pPr marL="43438" algn="r">
              <a:spcBef>
                <a:spcPts val="251"/>
              </a:spcBef>
            </a:pPr>
            <a:fld id="{05A5DDA7-506F-4A32-AA8C-AA63207AA32A}" type="slidenum">
              <a:rPr lang="sv-SE" smtClean="0"/>
              <a:pPr marL="43438" algn="r">
                <a:spcBef>
                  <a:spcPts val="251"/>
                </a:spcBef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268454431"/>
      </p:ext>
    </p:extLst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ila">
    <p:bg>
      <p:bgPr>
        <a:solidFill>
          <a:schemeClr val="bg1">
            <a:alpha val="6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3">
            <a:extLst>
              <a:ext uri="{FF2B5EF4-FFF2-40B4-BE49-F238E27FC236}">
                <a16:creationId xmlns:a16="http://schemas.microsoft.com/office/drawing/2014/main" id="{83EFB7AC-23A4-A77F-3D2C-2676A8F608AC}"/>
              </a:ext>
            </a:extLst>
          </p:cNvPr>
          <p:cNvSpPr/>
          <p:nvPr userDrawn="1">
            <p:custDataLst>
              <p:tags r:id="rId1"/>
            </p:custDataLst>
          </p:nvPr>
        </p:nvSpPr>
        <p:spPr>
          <a:xfrm>
            <a:off x="0" y="595972"/>
            <a:ext cx="3800552" cy="5873350"/>
          </a:xfrm>
          <a:prstGeom prst="rect">
            <a:avLst/>
          </a:prstGeom>
          <a:solidFill>
            <a:srgbClr val="83537C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632"/>
          </a:p>
        </p:txBody>
      </p:sp>
      <p:sp>
        <p:nvSpPr>
          <p:cNvPr id="6" name="bg object 18">
            <a:extLst>
              <a:ext uri="{FF2B5EF4-FFF2-40B4-BE49-F238E27FC236}">
                <a16:creationId xmlns:a16="http://schemas.microsoft.com/office/drawing/2014/main" id="{23CB0114-EDFD-867C-C5A6-262436E8A737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 flipH="1">
            <a:off x="12190404" y="5"/>
            <a:ext cx="0" cy="184262"/>
          </a:xfrm>
          <a:custGeom>
            <a:avLst/>
            <a:gdLst/>
            <a:ahLst/>
            <a:cxnLst/>
            <a:rect l="l" t="t" r="r" b="b"/>
            <a:pathLst>
              <a:path h="203200">
                <a:moveTo>
                  <a:pt x="0" y="203200"/>
                </a:moveTo>
                <a:lnTo>
                  <a:pt x="3" y="0"/>
                </a:lnTo>
                <a:lnTo>
                  <a:pt x="0" y="203200"/>
                </a:lnTo>
                <a:close/>
              </a:path>
            </a:pathLst>
          </a:custGeom>
          <a:solidFill>
            <a:srgbClr val="549442"/>
          </a:solidFill>
        </p:spPr>
        <p:txBody>
          <a:bodyPr wrap="square" lIns="0" tIns="0" rIns="0" bIns="0" rtlCol="0"/>
          <a:lstStyle/>
          <a:p>
            <a:endParaRPr sz="2052"/>
          </a:p>
        </p:txBody>
      </p:sp>
      <p:sp>
        <p:nvSpPr>
          <p:cNvPr id="12" name="Holder 2">
            <a:extLst>
              <a:ext uri="{FF2B5EF4-FFF2-40B4-BE49-F238E27FC236}">
                <a16:creationId xmlns:a16="http://schemas.microsoft.com/office/drawing/2014/main" id="{676A5A1B-0EDA-ED17-3B8A-8C253322D38C}"/>
              </a:ext>
            </a:extLst>
          </p:cNvPr>
          <p:cNvSpPr>
            <a:spLocks noGrp="1"/>
          </p:cNvSpPr>
          <p:nvPr>
            <p:ph type="title" hasCustomPrompt="1"/>
            <p:custDataLst>
              <p:tags r:id="rId3"/>
            </p:custDataLst>
          </p:nvPr>
        </p:nvSpPr>
        <p:spPr>
          <a:xfrm>
            <a:off x="361996" y="820252"/>
            <a:ext cx="3108168" cy="279092"/>
          </a:xfrm>
          <a:prstGeom prst="rect">
            <a:avLst/>
          </a:prstGeom>
        </p:spPr>
        <p:txBody>
          <a:bodyPr lIns="0" tIns="0" rIns="0" bIns="0"/>
          <a:lstStyle>
            <a:lvl1pPr>
              <a:defRPr sz="1814" b="1" i="0">
                <a:solidFill>
                  <a:schemeClr val="bg1"/>
                </a:solidFill>
                <a:latin typeface="Century Gothic"/>
                <a:cs typeface="Century Gothic"/>
              </a:defRPr>
            </a:lvl1pPr>
          </a:lstStyle>
          <a:p>
            <a:r>
              <a:rPr lang="sv-SE"/>
              <a:t>Rubrik</a:t>
            </a:r>
            <a:endParaRPr/>
          </a:p>
        </p:txBody>
      </p:sp>
      <p:sp>
        <p:nvSpPr>
          <p:cNvPr id="13" name="Platshållare för bild 2">
            <a:extLst>
              <a:ext uri="{FF2B5EF4-FFF2-40B4-BE49-F238E27FC236}">
                <a16:creationId xmlns:a16="http://schemas.microsoft.com/office/drawing/2014/main" id="{97B32829-E7C0-099C-E43D-6887FF6806DD}"/>
              </a:ext>
            </a:extLst>
          </p:cNvPr>
          <p:cNvSpPr>
            <a:spLocks noGrp="1"/>
          </p:cNvSpPr>
          <p:nvPr>
            <p:ph type="pic" sz="quarter" idx="10" hasCustomPrompt="1"/>
            <p:custDataLst>
              <p:tags r:id="rId4"/>
            </p:custDataLst>
          </p:nvPr>
        </p:nvSpPr>
        <p:spPr>
          <a:xfrm>
            <a:off x="4368476" y="1099344"/>
            <a:ext cx="7046923" cy="5251466"/>
          </a:xfrm>
          <a:prstGeom prst="rect">
            <a:avLst/>
          </a:prstGeom>
        </p:spPr>
        <p:txBody>
          <a:bodyPr/>
          <a:lstStyle>
            <a:lvl1pPr>
              <a:defRPr>
                <a:latin typeface="Arial Nova Light" panose="020B0304020202020204" pitchFamily="34" charset="0"/>
              </a:defRPr>
            </a:lvl1pPr>
          </a:lstStyle>
          <a:p>
            <a:r>
              <a:rPr lang="sv-SE"/>
              <a:t>Infoga bild eller placera bilder och grafiska element inom detta område</a:t>
            </a:r>
          </a:p>
        </p:txBody>
      </p:sp>
      <p:pic>
        <p:nvPicPr>
          <p:cNvPr id="15" name="bg object 17">
            <a:extLst>
              <a:ext uri="{FF2B5EF4-FFF2-40B4-BE49-F238E27FC236}">
                <a16:creationId xmlns:a16="http://schemas.microsoft.com/office/drawing/2014/main" id="{6EB04B60-C52B-4891-7720-33EC3312661B}"/>
              </a:ext>
            </a:extLst>
          </p:cNvPr>
          <p:cNvPicPr/>
          <p:nvPr userDrawn="1">
            <p:custDataLst>
              <p:tags r:id="rId5"/>
            </p:custDataLst>
          </p:nvPr>
        </p:nvPicPr>
        <p:blipFill>
          <a:blip r:embed="rId11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24606" y="388678"/>
            <a:ext cx="1319018" cy="345491"/>
          </a:xfrm>
          <a:prstGeom prst="rect">
            <a:avLst/>
          </a:prstGeom>
        </p:spPr>
      </p:pic>
      <p:sp>
        <p:nvSpPr>
          <p:cNvPr id="16" name="Rektangel 15">
            <a:extLst>
              <a:ext uri="{FF2B5EF4-FFF2-40B4-BE49-F238E27FC236}">
                <a16:creationId xmlns:a16="http://schemas.microsoft.com/office/drawing/2014/main" id="{1D6777B9-7FA2-D79D-6B3C-C3425054D0D0}"/>
              </a:ext>
            </a:extLst>
          </p:cNvPr>
          <p:cNvSpPr/>
          <p:nvPr userDrawn="1">
            <p:custDataLst>
              <p:tags r:id="rId6"/>
            </p:custDataLst>
          </p:nvPr>
        </p:nvSpPr>
        <p:spPr>
          <a:xfrm>
            <a:off x="1" y="5702"/>
            <a:ext cx="12191999" cy="195365"/>
          </a:xfrm>
          <a:prstGeom prst="rect">
            <a:avLst/>
          </a:prstGeom>
          <a:solidFill>
            <a:srgbClr val="52934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632"/>
          </a:p>
        </p:txBody>
      </p:sp>
      <p:sp>
        <p:nvSpPr>
          <p:cNvPr id="3" name="Holder 3">
            <a:extLst>
              <a:ext uri="{FF2B5EF4-FFF2-40B4-BE49-F238E27FC236}">
                <a16:creationId xmlns:a16="http://schemas.microsoft.com/office/drawing/2014/main" id="{3FE2B667-4E54-CDDF-46A2-4D4179575C6C}"/>
              </a:ext>
            </a:extLst>
          </p:cNvPr>
          <p:cNvSpPr>
            <a:spLocks noGrp="1"/>
          </p:cNvSpPr>
          <p:nvPr>
            <p:ph type="body" idx="1"/>
            <p:custDataLst>
              <p:tags r:id="rId7"/>
            </p:custDataLst>
          </p:nvPr>
        </p:nvSpPr>
        <p:spPr>
          <a:xfrm>
            <a:off x="361996" y="2047035"/>
            <a:ext cx="3108168" cy="4076796"/>
          </a:xfrm>
          <a:prstGeom prst="rect">
            <a:avLst/>
          </a:prstGeom>
        </p:spPr>
        <p:txBody>
          <a:bodyPr lIns="0" tIns="0" rIns="0" bIns="0"/>
          <a:lstStyle>
            <a:lvl1pPr>
              <a:defRPr b="0" i="0">
                <a:solidFill>
                  <a:schemeClr val="bg1"/>
                </a:solidFill>
                <a:latin typeface="Arial Nova" panose="020B0504020202020204" pitchFamily="34" charset="0"/>
              </a:defRPr>
            </a:lvl1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D87C0A0E-AE8C-AFAE-2744-9DF92D4C1214}"/>
              </a:ext>
            </a:extLst>
          </p:cNvPr>
          <p:cNvSpPr>
            <a:spLocks noGrp="1"/>
          </p:cNvSpPr>
          <p:nvPr>
            <p:ph type="body" sz="quarter" idx="11"/>
            <p:custDataLst>
              <p:tags r:id="rId8"/>
            </p:custDataLst>
          </p:nvPr>
        </p:nvSpPr>
        <p:spPr>
          <a:xfrm>
            <a:off x="4368476" y="1977937"/>
            <a:ext cx="4283539" cy="1934751"/>
          </a:xfrm>
          <a:prstGeom prst="rect">
            <a:avLst/>
          </a:prstGeom>
        </p:spPr>
        <p:txBody>
          <a:bodyPr/>
          <a:lstStyle>
            <a:lvl1pPr>
              <a:defRPr sz="1451">
                <a:latin typeface="Arial Nova Light" panose="020B0304020202020204" pitchFamily="34" charset="0"/>
              </a:defRPr>
            </a:lvl1pPr>
            <a:lvl2pPr>
              <a:defRPr sz="1270">
                <a:latin typeface="Arial Nova Light" panose="020B0304020202020204" pitchFamily="34" charset="0"/>
              </a:defRPr>
            </a:lvl2pPr>
            <a:lvl3pPr>
              <a:defRPr sz="1270">
                <a:latin typeface="Arial Nova Light" panose="020B0304020202020204" pitchFamily="34" charset="0"/>
              </a:defRPr>
            </a:lvl3pPr>
            <a:lvl4pPr>
              <a:defRPr sz="1270">
                <a:latin typeface="Arial Nova Light" panose="020B0304020202020204" pitchFamily="34" charset="0"/>
              </a:defRPr>
            </a:lvl4pPr>
            <a:lvl5pPr>
              <a:defRPr sz="1270">
                <a:latin typeface="Arial Nova Light" panose="020B0304020202020204" pitchFamily="34" charset="0"/>
              </a:defRPr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2" name="Holder 6">
            <a:extLst>
              <a:ext uri="{FF2B5EF4-FFF2-40B4-BE49-F238E27FC236}">
                <a16:creationId xmlns:a16="http://schemas.microsoft.com/office/drawing/2014/main" id="{D23D2A9C-D074-EAA7-DFEF-C2099A36CC81}"/>
              </a:ext>
            </a:extLst>
          </p:cNvPr>
          <p:cNvSpPr>
            <a:spLocks noGrp="1"/>
          </p:cNvSpPr>
          <p:nvPr>
            <p:ph type="sldNum" sz="quarter" idx="7"/>
            <p:custDataLst>
              <p:tags r:id="rId9"/>
            </p:custDataLst>
          </p:nvPr>
        </p:nvSpPr>
        <p:spPr>
          <a:xfrm>
            <a:off x="11416774" y="6578260"/>
            <a:ext cx="636111" cy="16741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 sz="1088" b="0" i="0">
                <a:solidFill>
                  <a:srgbClr val="231F20"/>
                </a:solidFill>
                <a:latin typeface="Arial Nova Light" panose="020B0304020202020204" pitchFamily="34" charset="0"/>
                <a:cs typeface="Arial Nova Light" panose="020B0304020202020204" pitchFamily="34" charset="0"/>
              </a:defRPr>
            </a:lvl1pPr>
          </a:lstStyle>
          <a:p>
            <a:pPr marL="43438" algn="r">
              <a:spcBef>
                <a:spcPts val="251"/>
              </a:spcBef>
            </a:pPr>
            <a:fld id="{8D200BAA-C401-46B1-95CB-20528D1BF691}" type="slidenum">
              <a:rPr lang="sv-SE" smtClean="0"/>
              <a:pPr marL="43438" algn="r">
                <a:spcBef>
                  <a:spcPts val="251"/>
                </a:spcBef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24849214"/>
      </p:ext>
    </p:extLst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å">
    <p:bg>
      <p:bgPr>
        <a:solidFill>
          <a:schemeClr val="bg1">
            <a:alpha val="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3">
            <a:extLst>
              <a:ext uri="{FF2B5EF4-FFF2-40B4-BE49-F238E27FC236}">
                <a16:creationId xmlns:a16="http://schemas.microsoft.com/office/drawing/2014/main" id="{A15A99FC-BBA8-F12A-6602-3A4F84133AB0}"/>
              </a:ext>
            </a:extLst>
          </p:cNvPr>
          <p:cNvSpPr/>
          <p:nvPr userDrawn="1">
            <p:custDataLst>
              <p:tags r:id="rId1"/>
            </p:custDataLst>
          </p:nvPr>
        </p:nvSpPr>
        <p:spPr>
          <a:xfrm>
            <a:off x="0" y="595972"/>
            <a:ext cx="3800552" cy="5873350"/>
          </a:xfrm>
          <a:prstGeom prst="rect">
            <a:avLst/>
          </a:prstGeom>
          <a:solidFill>
            <a:srgbClr val="417B8B">
              <a:alpha val="6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632"/>
          </a:p>
        </p:txBody>
      </p:sp>
      <p:sp>
        <p:nvSpPr>
          <p:cNvPr id="6" name="bg object 18">
            <a:extLst>
              <a:ext uri="{FF2B5EF4-FFF2-40B4-BE49-F238E27FC236}">
                <a16:creationId xmlns:a16="http://schemas.microsoft.com/office/drawing/2014/main" id="{BE66E718-DDE2-1C24-C41D-5CAF6A635E2D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 flipH="1">
            <a:off x="12190404" y="5"/>
            <a:ext cx="0" cy="184262"/>
          </a:xfrm>
          <a:custGeom>
            <a:avLst/>
            <a:gdLst/>
            <a:ahLst/>
            <a:cxnLst/>
            <a:rect l="l" t="t" r="r" b="b"/>
            <a:pathLst>
              <a:path h="203200">
                <a:moveTo>
                  <a:pt x="0" y="203200"/>
                </a:moveTo>
                <a:lnTo>
                  <a:pt x="3" y="0"/>
                </a:lnTo>
                <a:lnTo>
                  <a:pt x="0" y="203200"/>
                </a:lnTo>
                <a:close/>
              </a:path>
            </a:pathLst>
          </a:custGeom>
          <a:solidFill>
            <a:srgbClr val="549442"/>
          </a:solidFill>
        </p:spPr>
        <p:txBody>
          <a:bodyPr wrap="square" lIns="0" tIns="0" rIns="0" bIns="0" rtlCol="0"/>
          <a:lstStyle/>
          <a:p>
            <a:endParaRPr sz="2052"/>
          </a:p>
        </p:txBody>
      </p:sp>
      <p:sp>
        <p:nvSpPr>
          <p:cNvPr id="12" name="Holder 2">
            <a:extLst>
              <a:ext uri="{FF2B5EF4-FFF2-40B4-BE49-F238E27FC236}">
                <a16:creationId xmlns:a16="http://schemas.microsoft.com/office/drawing/2014/main" id="{3B05EB39-56FE-96C9-84A7-FA4E7CD56A72}"/>
              </a:ext>
            </a:extLst>
          </p:cNvPr>
          <p:cNvSpPr>
            <a:spLocks noGrp="1"/>
          </p:cNvSpPr>
          <p:nvPr>
            <p:ph type="title" hasCustomPrompt="1"/>
            <p:custDataLst>
              <p:tags r:id="rId3"/>
            </p:custDataLst>
          </p:nvPr>
        </p:nvSpPr>
        <p:spPr>
          <a:xfrm>
            <a:off x="361996" y="820252"/>
            <a:ext cx="3108168" cy="279092"/>
          </a:xfrm>
          <a:prstGeom prst="rect">
            <a:avLst/>
          </a:prstGeom>
        </p:spPr>
        <p:txBody>
          <a:bodyPr lIns="0" tIns="0" rIns="0" bIns="0"/>
          <a:lstStyle>
            <a:lvl1pPr>
              <a:defRPr sz="1814" b="1" i="0">
                <a:solidFill>
                  <a:schemeClr val="bg1"/>
                </a:solidFill>
                <a:latin typeface="Century Gothic"/>
                <a:cs typeface="Century Gothic"/>
              </a:defRPr>
            </a:lvl1pPr>
          </a:lstStyle>
          <a:p>
            <a:r>
              <a:rPr lang="sv-SE"/>
              <a:t>Rubrik</a:t>
            </a:r>
            <a:endParaRPr/>
          </a:p>
        </p:txBody>
      </p:sp>
      <p:sp>
        <p:nvSpPr>
          <p:cNvPr id="13" name="Platshållare för bild 2">
            <a:extLst>
              <a:ext uri="{FF2B5EF4-FFF2-40B4-BE49-F238E27FC236}">
                <a16:creationId xmlns:a16="http://schemas.microsoft.com/office/drawing/2014/main" id="{6FC4CF4B-047B-2856-25E1-BC3FD56D7460}"/>
              </a:ext>
            </a:extLst>
          </p:cNvPr>
          <p:cNvSpPr>
            <a:spLocks noGrp="1"/>
          </p:cNvSpPr>
          <p:nvPr>
            <p:ph type="pic" sz="quarter" idx="10" hasCustomPrompt="1"/>
            <p:custDataLst>
              <p:tags r:id="rId4"/>
            </p:custDataLst>
          </p:nvPr>
        </p:nvSpPr>
        <p:spPr>
          <a:xfrm>
            <a:off x="4368476" y="1099344"/>
            <a:ext cx="7046923" cy="5251466"/>
          </a:xfrm>
          <a:prstGeom prst="rect">
            <a:avLst/>
          </a:prstGeom>
        </p:spPr>
        <p:txBody>
          <a:bodyPr/>
          <a:lstStyle>
            <a:lvl1pPr>
              <a:defRPr>
                <a:latin typeface="Arial Nova Light" panose="020B0304020202020204" pitchFamily="34" charset="0"/>
              </a:defRPr>
            </a:lvl1pPr>
          </a:lstStyle>
          <a:p>
            <a:r>
              <a:rPr lang="sv-SE"/>
              <a:t>Infoga bild eller placera bilder och grafiska element inom detta område</a:t>
            </a:r>
          </a:p>
        </p:txBody>
      </p:sp>
      <p:pic>
        <p:nvPicPr>
          <p:cNvPr id="15" name="bg object 17">
            <a:extLst>
              <a:ext uri="{FF2B5EF4-FFF2-40B4-BE49-F238E27FC236}">
                <a16:creationId xmlns:a16="http://schemas.microsoft.com/office/drawing/2014/main" id="{22DA4069-9500-485D-24FE-98D04BA881A8}"/>
              </a:ext>
            </a:extLst>
          </p:cNvPr>
          <p:cNvPicPr/>
          <p:nvPr userDrawn="1">
            <p:custDataLst>
              <p:tags r:id="rId5"/>
            </p:custDataLst>
          </p:nvPr>
        </p:nvPicPr>
        <p:blipFill>
          <a:blip r:embed="rId11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24606" y="388678"/>
            <a:ext cx="1319018" cy="345491"/>
          </a:xfrm>
          <a:prstGeom prst="rect">
            <a:avLst/>
          </a:prstGeom>
        </p:spPr>
      </p:pic>
      <p:sp>
        <p:nvSpPr>
          <p:cNvPr id="16" name="Rektangel 15">
            <a:extLst>
              <a:ext uri="{FF2B5EF4-FFF2-40B4-BE49-F238E27FC236}">
                <a16:creationId xmlns:a16="http://schemas.microsoft.com/office/drawing/2014/main" id="{79BABF4A-6664-CD9F-3B00-5E07AAD63D83}"/>
              </a:ext>
            </a:extLst>
          </p:cNvPr>
          <p:cNvSpPr/>
          <p:nvPr userDrawn="1">
            <p:custDataLst>
              <p:tags r:id="rId6"/>
            </p:custDataLst>
          </p:nvPr>
        </p:nvSpPr>
        <p:spPr>
          <a:xfrm>
            <a:off x="1" y="5702"/>
            <a:ext cx="12191999" cy="195365"/>
          </a:xfrm>
          <a:prstGeom prst="rect">
            <a:avLst/>
          </a:prstGeom>
          <a:solidFill>
            <a:srgbClr val="52934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632"/>
          </a:p>
        </p:txBody>
      </p:sp>
      <p:sp>
        <p:nvSpPr>
          <p:cNvPr id="2" name="Holder 3">
            <a:extLst>
              <a:ext uri="{FF2B5EF4-FFF2-40B4-BE49-F238E27FC236}">
                <a16:creationId xmlns:a16="http://schemas.microsoft.com/office/drawing/2014/main" id="{353BD8E1-A862-46E9-A5A5-FFB5021355ED}"/>
              </a:ext>
            </a:extLst>
          </p:cNvPr>
          <p:cNvSpPr>
            <a:spLocks noGrp="1"/>
          </p:cNvSpPr>
          <p:nvPr>
            <p:ph type="body" idx="1"/>
            <p:custDataLst>
              <p:tags r:id="rId7"/>
            </p:custDataLst>
          </p:nvPr>
        </p:nvSpPr>
        <p:spPr>
          <a:xfrm>
            <a:off x="361996" y="2047035"/>
            <a:ext cx="3108168" cy="4076796"/>
          </a:xfrm>
          <a:prstGeom prst="rect">
            <a:avLst/>
          </a:prstGeom>
        </p:spPr>
        <p:txBody>
          <a:bodyPr lIns="0" tIns="0" rIns="0" bIns="0"/>
          <a:lstStyle>
            <a:lvl1pPr>
              <a:defRPr b="0" i="0">
                <a:solidFill>
                  <a:schemeClr val="bg1"/>
                </a:solidFill>
                <a:latin typeface="Arial Nova" panose="020B0504020202020204" pitchFamily="34" charset="0"/>
              </a:defRPr>
            </a:lvl1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3" name="Platshållare för text 4">
            <a:extLst>
              <a:ext uri="{FF2B5EF4-FFF2-40B4-BE49-F238E27FC236}">
                <a16:creationId xmlns:a16="http://schemas.microsoft.com/office/drawing/2014/main" id="{1C256F38-6968-6E82-DB4C-CB0A90AEE303}"/>
              </a:ext>
            </a:extLst>
          </p:cNvPr>
          <p:cNvSpPr>
            <a:spLocks noGrp="1"/>
          </p:cNvSpPr>
          <p:nvPr>
            <p:ph type="body" sz="quarter" idx="11"/>
            <p:custDataLst>
              <p:tags r:id="rId8"/>
            </p:custDataLst>
          </p:nvPr>
        </p:nvSpPr>
        <p:spPr>
          <a:xfrm>
            <a:off x="4368476" y="1977937"/>
            <a:ext cx="4283539" cy="1934751"/>
          </a:xfrm>
          <a:prstGeom prst="rect">
            <a:avLst/>
          </a:prstGeom>
        </p:spPr>
        <p:txBody>
          <a:bodyPr/>
          <a:lstStyle>
            <a:lvl1pPr>
              <a:defRPr sz="1451">
                <a:latin typeface="Arial Nova Light" panose="020B0304020202020204" pitchFamily="34" charset="0"/>
              </a:defRPr>
            </a:lvl1pPr>
            <a:lvl2pPr>
              <a:defRPr sz="1270">
                <a:latin typeface="Arial Nova Light" panose="020B0304020202020204" pitchFamily="34" charset="0"/>
              </a:defRPr>
            </a:lvl2pPr>
            <a:lvl3pPr>
              <a:defRPr sz="1270">
                <a:latin typeface="Arial Nova Light" panose="020B0304020202020204" pitchFamily="34" charset="0"/>
              </a:defRPr>
            </a:lvl3pPr>
            <a:lvl4pPr>
              <a:defRPr sz="1270">
                <a:latin typeface="Arial Nova Light" panose="020B0304020202020204" pitchFamily="34" charset="0"/>
              </a:defRPr>
            </a:lvl4pPr>
            <a:lvl5pPr>
              <a:defRPr sz="1270">
                <a:latin typeface="Arial Nova Light" panose="020B0304020202020204" pitchFamily="34" charset="0"/>
              </a:defRPr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7" name="Holder 6">
            <a:extLst>
              <a:ext uri="{FF2B5EF4-FFF2-40B4-BE49-F238E27FC236}">
                <a16:creationId xmlns:a16="http://schemas.microsoft.com/office/drawing/2014/main" id="{A0847C62-083A-5BDA-5D90-06AFC450B76A}"/>
              </a:ext>
            </a:extLst>
          </p:cNvPr>
          <p:cNvSpPr>
            <a:spLocks noGrp="1"/>
          </p:cNvSpPr>
          <p:nvPr>
            <p:ph type="sldNum" sz="quarter" idx="7"/>
            <p:custDataLst>
              <p:tags r:id="rId9"/>
            </p:custDataLst>
          </p:nvPr>
        </p:nvSpPr>
        <p:spPr>
          <a:xfrm>
            <a:off x="11416774" y="6578260"/>
            <a:ext cx="636111" cy="16741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 sz="1088" b="0" i="0">
                <a:solidFill>
                  <a:srgbClr val="231F20"/>
                </a:solidFill>
                <a:latin typeface="Arial Nova Light" panose="020B0304020202020204" pitchFamily="34" charset="0"/>
                <a:cs typeface="Arial Nova Light" panose="020B0304020202020204" pitchFamily="34" charset="0"/>
              </a:defRPr>
            </a:lvl1pPr>
          </a:lstStyle>
          <a:p>
            <a:pPr marL="43438" algn="r">
              <a:spcBef>
                <a:spcPts val="251"/>
              </a:spcBef>
            </a:pPr>
            <a:fld id="{A90ADD92-CD45-4FE3-896B-4F6CF2F6D515}" type="slidenum">
              <a:rPr lang="sv-SE" smtClean="0"/>
              <a:pPr marL="43438" algn="r">
                <a:spcBef>
                  <a:spcPts val="251"/>
                </a:spcBef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882893886"/>
      </p:ext>
    </p:extLst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Blå">
    <p:bg>
      <p:bgPr>
        <a:solidFill>
          <a:schemeClr val="bg1">
            <a:alpha val="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3">
            <a:extLst>
              <a:ext uri="{FF2B5EF4-FFF2-40B4-BE49-F238E27FC236}">
                <a16:creationId xmlns:a16="http://schemas.microsoft.com/office/drawing/2014/main" id="{A15A99FC-BBA8-F12A-6602-3A4F84133AB0}"/>
              </a:ext>
            </a:extLst>
          </p:cNvPr>
          <p:cNvSpPr/>
          <p:nvPr userDrawn="1">
            <p:custDataLst>
              <p:tags r:id="rId1"/>
            </p:custDataLst>
          </p:nvPr>
        </p:nvSpPr>
        <p:spPr>
          <a:xfrm>
            <a:off x="0" y="595972"/>
            <a:ext cx="3800552" cy="5873350"/>
          </a:xfrm>
          <a:prstGeom prst="rect">
            <a:avLst/>
          </a:prstGeom>
          <a:solidFill>
            <a:srgbClr val="417B8B">
              <a:alpha val="6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632"/>
          </a:p>
        </p:txBody>
      </p:sp>
      <p:sp>
        <p:nvSpPr>
          <p:cNvPr id="14" name="Platshållare för innehåll 13">
            <a:extLst>
              <a:ext uri="{FF2B5EF4-FFF2-40B4-BE49-F238E27FC236}">
                <a16:creationId xmlns:a16="http://schemas.microsoft.com/office/drawing/2014/main" id="{160AC4C2-DA16-5730-CCCD-3CA4A004A032}"/>
              </a:ext>
            </a:extLst>
          </p:cNvPr>
          <p:cNvSpPr>
            <a:spLocks noGrp="1"/>
          </p:cNvSpPr>
          <p:nvPr>
            <p:ph sz="quarter" idx="15"/>
            <p:custDataLst>
              <p:tags r:id="rId2"/>
            </p:custDataLst>
          </p:nvPr>
        </p:nvSpPr>
        <p:spPr>
          <a:xfrm>
            <a:off x="361950" y="2038350"/>
            <a:ext cx="3108325" cy="4083050"/>
          </a:xfrm>
          <a:prstGeom prst="rect">
            <a:avLst/>
          </a:prstGeom>
        </p:spPr>
        <p:txBody>
          <a:bodyPr/>
          <a:lstStyle>
            <a:lvl1pPr>
              <a:defRPr sz="1800">
                <a:solidFill>
                  <a:schemeClr val="bg1"/>
                </a:solidFill>
              </a:defRPr>
            </a:lvl1pPr>
            <a:lvl2pPr>
              <a:defRPr/>
            </a:lvl2pPr>
          </a:lstStyle>
          <a:p>
            <a:pPr lvl="0"/>
            <a:endParaRPr lang="sv-SE"/>
          </a:p>
        </p:txBody>
      </p:sp>
      <p:sp>
        <p:nvSpPr>
          <p:cNvPr id="6" name="bg object 18">
            <a:extLst>
              <a:ext uri="{FF2B5EF4-FFF2-40B4-BE49-F238E27FC236}">
                <a16:creationId xmlns:a16="http://schemas.microsoft.com/office/drawing/2014/main" id="{BE66E718-DDE2-1C24-C41D-5CAF6A635E2D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 flipH="1">
            <a:off x="12190404" y="5"/>
            <a:ext cx="0" cy="184262"/>
          </a:xfrm>
          <a:custGeom>
            <a:avLst/>
            <a:gdLst/>
            <a:ahLst/>
            <a:cxnLst/>
            <a:rect l="l" t="t" r="r" b="b"/>
            <a:pathLst>
              <a:path h="203200">
                <a:moveTo>
                  <a:pt x="0" y="203200"/>
                </a:moveTo>
                <a:lnTo>
                  <a:pt x="3" y="0"/>
                </a:lnTo>
                <a:lnTo>
                  <a:pt x="0" y="203200"/>
                </a:lnTo>
                <a:close/>
              </a:path>
            </a:pathLst>
          </a:custGeom>
          <a:solidFill>
            <a:srgbClr val="549442"/>
          </a:solidFill>
        </p:spPr>
        <p:txBody>
          <a:bodyPr wrap="square" lIns="0" tIns="0" rIns="0" bIns="0" rtlCol="0"/>
          <a:lstStyle/>
          <a:p>
            <a:endParaRPr sz="2052"/>
          </a:p>
        </p:txBody>
      </p:sp>
      <p:sp>
        <p:nvSpPr>
          <p:cNvPr id="12" name="Holder 2">
            <a:extLst>
              <a:ext uri="{FF2B5EF4-FFF2-40B4-BE49-F238E27FC236}">
                <a16:creationId xmlns:a16="http://schemas.microsoft.com/office/drawing/2014/main" id="{3B05EB39-56FE-96C9-84A7-FA4E7CD56A72}"/>
              </a:ext>
            </a:extLst>
          </p:cNvPr>
          <p:cNvSpPr>
            <a:spLocks noGrp="1"/>
          </p:cNvSpPr>
          <p:nvPr>
            <p:ph type="title" hasCustomPrompt="1"/>
            <p:custDataLst>
              <p:tags r:id="rId4"/>
            </p:custDataLst>
          </p:nvPr>
        </p:nvSpPr>
        <p:spPr>
          <a:xfrm>
            <a:off x="361996" y="820252"/>
            <a:ext cx="3108168" cy="279092"/>
          </a:xfrm>
          <a:prstGeom prst="rect">
            <a:avLst/>
          </a:prstGeom>
        </p:spPr>
        <p:txBody>
          <a:bodyPr lIns="0" tIns="0" rIns="0" bIns="0"/>
          <a:lstStyle>
            <a:lvl1pPr>
              <a:defRPr sz="1814" b="1" i="0">
                <a:solidFill>
                  <a:schemeClr val="bg1"/>
                </a:solidFill>
                <a:latin typeface="Century Gothic"/>
                <a:cs typeface="Century Gothic"/>
              </a:defRPr>
            </a:lvl1pPr>
          </a:lstStyle>
          <a:p>
            <a:r>
              <a:rPr lang="sv-SE"/>
              <a:t>Rubrik</a:t>
            </a:r>
            <a:endParaRPr/>
          </a:p>
        </p:txBody>
      </p:sp>
      <p:pic>
        <p:nvPicPr>
          <p:cNvPr id="15" name="bg object 17">
            <a:extLst>
              <a:ext uri="{FF2B5EF4-FFF2-40B4-BE49-F238E27FC236}">
                <a16:creationId xmlns:a16="http://schemas.microsoft.com/office/drawing/2014/main" id="{22DA4069-9500-485D-24FE-98D04BA881A8}"/>
              </a:ext>
            </a:extLst>
          </p:cNvPr>
          <p:cNvPicPr/>
          <p:nvPr userDrawn="1">
            <p:custDataLst>
              <p:tags r:id="rId5"/>
            </p:custDataLst>
          </p:nvPr>
        </p:nvPicPr>
        <p:blipFill>
          <a:blip r:embed="rId1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24606" y="388678"/>
            <a:ext cx="1319018" cy="345491"/>
          </a:xfrm>
          <a:prstGeom prst="rect">
            <a:avLst/>
          </a:prstGeom>
        </p:spPr>
      </p:pic>
      <p:sp>
        <p:nvSpPr>
          <p:cNvPr id="16" name="Rektangel 15">
            <a:extLst>
              <a:ext uri="{FF2B5EF4-FFF2-40B4-BE49-F238E27FC236}">
                <a16:creationId xmlns:a16="http://schemas.microsoft.com/office/drawing/2014/main" id="{79BABF4A-6664-CD9F-3B00-5E07AAD63D83}"/>
              </a:ext>
            </a:extLst>
          </p:cNvPr>
          <p:cNvSpPr/>
          <p:nvPr userDrawn="1">
            <p:custDataLst>
              <p:tags r:id="rId6"/>
            </p:custDataLst>
          </p:nvPr>
        </p:nvSpPr>
        <p:spPr>
          <a:xfrm>
            <a:off x="1" y="5702"/>
            <a:ext cx="12191999" cy="195365"/>
          </a:xfrm>
          <a:prstGeom prst="rect">
            <a:avLst/>
          </a:prstGeom>
          <a:solidFill>
            <a:srgbClr val="52934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632"/>
          </a:p>
        </p:txBody>
      </p:sp>
      <p:sp>
        <p:nvSpPr>
          <p:cNvPr id="7" name="Holder 6">
            <a:extLst>
              <a:ext uri="{FF2B5EF4-FFF2-40B4-BE49-F238E27FC236}">
                <a16:creationId xmlns:a16="http://schemas.microsoft.com/office/drawing/2014/main" id="{A0847C62-083A-5BDA-5D90-06AFC450B76A}"/>
              </a:ext>
            </a:extLst>
          </p:cNvPr>
          <p:cNvSpPr>
            <a:spLocks noGrp="1"/>
          </p:cNvSpPr>
          <p:nvPr>
            <p:ph type="sldNum" sz="quarter" idx="7"/>
            <p:custDataLst>
              <p:tags r:id="rId7"/>
            </p:custDataLst>
          </p:nvPr>
        </p:nvSpPr>
        <p:spPr>
          <a:xfrm>
            <a:off x="11416774" y="6578260"/>
            <a:ext cx="636111" cy="16741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 sz="1088" b="0" i="0">
                <a:solidFill>
                  <a:srgbClr val="231F20"/>
                </a:solidFill>
                <a:latin typeface="Arial Nova Light" panose="020B0304020202020204" pitchFamily="34" charset="0"/>
                <a:cs typeface="Arial Nova Light" panose="020B0304020202020204" pitchFamily="34" charset="0"/>
              </a:defRPr>
            </a:lvl1pPr>
          </a:lstStyle>
          <a:p>
            <a:pPr marL="43438" algn="r">
              <a:spcBef>
                <a:spcPts val="251"/>
              </a:spcBef>
            </a:pPr>
            <a:fld id="{A90ADD92-CD45-4FE3-896B-4F6CF2F6D515}" type="slidenum">
              <a:rPr lang="sv-SE" smtClean="0"/>
              <a:pPr marL="43438" algn="r">
                <a:spcBef>
                  <a:spcPts val="251"/>
                </a:spcBef>
              </a:pPr>
              <a:t>‹#›</a:t>
            </a:fld>
            <a:endParaRPr lang="sv-SE"/>
          </a:p>
        </p:txBody>
      </p:sp>
      <p:sp>
        <p:nvSpPr>
          <p:cNvPr id="5" name="Holder 3">
            <a:extLst>
              <a:ext uri="{FF2B5EF4-FFF2-40B4-BE49-F238E27FC236}">
                <a16:creationId xmlns:a16="http://schemas.microsoft.com/office/drawing/2014/main" id="{E7951A9D-29D3-214E-6F6D-558EF432CA8A}"/>
              </a:ext>
            </a:extLst>
          </p:cNvPr>
          <p:cNvSpPr>
            <a:spLocks noGrp="1"/>
          </p:cNvSpPr>
          <p:nvPr>
            <p:ph sz="half" idx="2" hasCustomPrompt="1"/>
            <p:custDataLst>
              <p:tags r:id="rId8"/>
            </p:custDataLst>
          </p:nvPr>
        </p:nvSpPr>
        <p:spPr>
          <a:xfrm>
            <a:off x="4368477" y="1107094"/>
            <a:ext cx="4308681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r>
              <a:rPr lang="sv-SE"/>
              <a:t>Underrubrik</a:t>
            </a:r>
          </a:p>
        </p:txBody>
      </p:sp>
      <p:sp>
        <p:nvSpPr>
          <p:cNvPr id="8" name="Holder 3">
            <a:extLst>
              <a:ext uri="{FF2B5EF4-FFF2-40B4-BE49-F238E27FC236}">
                <a16:creationId xmlns:a16="http://schemas.microsoft.com/office/drawing/2014/main" id="{7A6A3883-DEA0-3736-28EA-BDD6A42606F7}"/>
              </a:ext>
            </a:extLst>
          </p:cNvPr>
          <p:cNvSpPr>
            <a:spLocks noGrp="1"/>
          </p:cNvSpPr>
          <p:nvPr>
            <p:ph sz="half" idx="12" hasCustomPrompt="1"/>
            <p:custDataLst>
              <p:tags r:id="rId9"/>
            </p:custDataLst>
          </p:nvPr>
        </p:nvSpPr>
        <p:spPr>
          <a:xfrm>
            <a:off x="4368476" y="1469915"/>
            <a:ext cx="6656575" cy="22326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285750" indent="-285750">
              <a:buClr>
                <a:schemeClr val="accent2"/>
              </a:buClr>
              <a:buFont typeface="Arial" panose="020B0604020202020204" pitchFamily="34" charset="0"/>
              <a:buChar char="•"/>
              <a:defRPr sz="1451">
                <a:latin typeface="Arial Nova Light" panose="020B0304020202020204" pitchFamily="34" charset="0"/>
              </a:defRPr>
            </a:lvl1pPr>
          </a:lstStyle>
          <a:p>
            <a:r>
              <a:rPr lang="sv-SE"/>
              <a:t>Text</a:t>
            </a:r>
            <a:endParaRPr/>
          </a:p>
        </p:txBody>
      </p:sp>
      <p:sp>
        <p:nvSpPr>
          <p:cNvPr id="9" name="Holder 3">
            <a:extLst>
              <a:ext uri="{FF2B5EF4-FFF2-40B4-BE49-F238E27FC236}">
                <a16:creationId xmlns:a16="http://schemas.microsoft.com/office/drawing/2014/main" id="{3939E0FA-8358-18D9-34EC-A9E3A9348C69}"/>
              </a:ext>
            </a:extLst>
          </p:cNvPr>
          <p:cNvSpPr>
            <a:spLocks noGrp="1"/>
          </p:cNvSpPr>
          <p:nvPr>
            <p:ph sz="half" idx="13" hasCustomPrompt="1"/>
            <p:custDataLst>
              <p:tags r:id="rId10"/>
            </p:custDataLst>
          </p:nvPr>
        </p:nvSpPr>
        <p:spPr>
          <a:xfrm>
            <a:off x="4368477" y="3636934"/>
            <a:ext cx="4308681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r>
              <a:rPr lang="sv-SE"/>
              <a:t>Underrubrik</a:t>
            </a:r>
          </a:p>
        </p:txBody>
      </p:sp>
      <p:sp>
        <p:nvSpPr>
          <p:cNvPr id="10" name="Holder 3">
            <a:extLst>
              <a:ext uri="{FF2B5EF4-FFF2-40B4-BE49-F238E27FC236}">
                <a16:creationId xmlns:a16="http://schemas.microsoft.com/office/drawing/2014/main" id="{5CBAEAB0-8BCE-24B5-C5B1-9530082D3483}"/>
              </a:ext>
            </a:extLst>
          </p:cNvPr>
          <p:cNvSpPr>
            <a:spLocks noGrp="1"/>
          </p:cNvSpPr>
          <p:nvPr>
            <p:ph sz="half" idx="14" hasCustomPrompt="1"/>
            <p:custDataLst>
              <p:tags r:id="rId11"/>
            </p:custDataLst>
          </p:nvPr>
        </p:nvSpPr>
        <p:spPr>
          <a:xfrm>
            <a:off x="4368476" y="3999755"/>
            <a:ext cx="6656575" cy="22326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285750" indent="-285750" eaLnBrk="1" hangingPunct="1">
              <a:buClr>
                <a:schemeClr val="accent2"/>
              </a:buClr>
              <a:buFont typeface="Arial" panose="020B0604020202020204" pitchFamily="34" charset="0"/>
              <a:buChar char="•"/>
              <a:defRPr sz="1451">
                <a:latin typeface="Arial Nova Light" panose="020B0304020202020204" pitchFamily="34" charset="0"/>
                <a:ea typeface="+mn-ea"/>
                <a:cs typeface="+mn-cs"/>
              </a:defRPr>
            </a:lvl1pPr>
          </a:lstStyle>
          <a:p>
            <a:r>
              <a:rPr lang="sv-SE"/>
              <a:t>Text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56054817"/>
      </p:ext>
    </p:extLst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om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bg object 18"/>
          <p:cNvSpPr/>
          <p:nvPr>
            <p:custDataLst>
              <p:tags r:id="rId1"/>
            </p:custDataLst>
          </p:nvPr>
        </p:nvSpPr>
        <p:spPr>
          <a:xfrm flipH="1">
            <a:off x="12190404" y="5"/>
            <a:ext cx="0" cy="184262"/>
          </a:xfrm>
          <a:custGeom>
            <a:avLst/>
            <a:gdLst/>
            <a:ahLst/>
            <a:cxnLst/>
            <a:rect l="l" t="t" r="r" b="b"/>
            <a:pathLst>
              <a:path h="203200">
                <a:moveTo>
                  <a:pt x="0" y="203200"/>
                </a:moveTo>
                <a:lnTo>
                  <a:pt x="3" y="0"/>
                </a:lnTo>
                <a:lnTo>
                  <a:pt x="0" y="203200"/>
                </a:lnTo>
                <a:close/>
              </a:path>
            </a:pathLst>
          </a:custGeom>
          <a:solidFill>
            <a:srgbClr val="549442"/>
          </a:solidFill>
        </p:spPr>
        <p:txBody>
          <a:bodyPr wrap="square" lIns="0" tIns="0" rIns="0" bIns="0" rtlCol="0"/>
          <a:lstStyle/>
          <a:p>
            <a:endParaRPr sz="2052"/>
          </a:p>
        </p:txBody>
      </p:sp>
      <p:sp>
        <p:nvSpPr>
          <p:cNvPr id="3" name="Rektangel 2">
            <a:extLst>
              <a:ext uri="{FF2B5EF4-FFF2-40B4-BE49-F238E27FC236}">
                <a16:creationId xmlns:a16="http://schemas.microsoft.com/office/drawing/2014/main" id="{2F94FCAF-64BF-ABA0-6F6A-7AF152428B2B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1" y="5702"/>
            <a:ext cx="12191999" cy="195365"/>
          </a:xfrm>
          <a:prstGeom prst="rect">
            <a:avLst/>
          </a:prstGeom>
          <a:solidFill>
            <a:srgbClr val="52934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632"/>
          </a:p>
        </p:txBody>
      </p:sp>
      <p:pic>
        <p:nvPicPr>
          <p:cNvPr id="5" name="bg object 17">
            <a:extLst>
              <a:ext uri="{FF2B5EF4-FFF2-40B4-BE49-F238E27FC236}">
                <a16:creationId xmlns:a16="http://schemas.microsoft.com/office/drawing/2014/main" id="{A241C9DA-87C3-319C-ABDA-2474036AD8F1}"/>
              </a:ext>
            </a:extLst>
          </p:cNvPr>
          <p:cNvPicPr/>
          <p:nvPr userDrawn="1">
            <p:custDataLst>
              <p:tags r:id="rId3"/>
            </p:custData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24606" y="388678"/>
            <a:ext cx="1319018" cy="345491"/>
          </a:xfrm>
          <a:prstGeom prst="rect">
            <a:avLst/>
          </a:prstGeom>
        </p:spPr>
      </p:pic>
      <p:sp>
        <p:nvSpPr>
          <p:cNvPr id="2" name="Holder 6">
            <a:extLst>
              <a:ext uri="{FF2B5EF4-FFF2-40B4-BE49-F238E27FC236}">
                <a16:creationId xmlns:a16="http://schemas.microsoft.com/office/drawing/2014/main" id="{56E90A88-0AD6-46F9-4BA6-B7354F6FC138}"/>
              </a:ext>
            </a:extLst>
          </p:cNvPr>
          <p:cNvSpPr>
            <a:spLocks noGrp="1"/>
          </p:cNvSpPr>
          <p:nvPr>
            <p:ph type="sldNum" sz="quarter" idx="7"/>
            <p:custDataLst>
              <p:tags r:id="rId4"/>
            </p:custDataLst>
          </p:nvPr>
        </p:nvSpPr>
        <p:spPr>
          <a:xfrm>
            <a:off x="11416774" y="6578260"/>
            <a:ext cx="636111" cy="16741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 sz="1088" b="0" i="0">
                <a:solidFill>
                  <a:srgbClr val="231F20"/>
                </a:solidFill>
                <a:latin typeface="Arial Nova Light" panose="020B0304020202020204" pitchFamily="34" charset="0"/>
                <a:cs typeface="Arial Nova Light" panose="020B0304020202020204" pitchFamily="34" charset="0"/>
              </a:defRPr>
            </a:lvl1pPr>
          </a:lstStyle>
          <a:p>
            <a:pPr marL="43438" algn="r">
              <a:spcBef>
                <a:spcPts val="251"/>
              </a:spcBef>
            </a:pPr>
            <a:fld id="{79D0BB68-9D85-47A6-94FE-C0BAC262AA4F}" type="slidenum">
              <a:rPr lang="sv-SE" smtClean="0"/>
              <a:pPr marL="43438" algn="r">
                <a:spcBef>
                  <a:spcPts val="251"/>
                </a:spcBef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137534573"/>
      </p:ext>
    </p:extLst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entrerad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tshållare för rubrik 1">
            <a:extLst>
              <a:ext uri="{FF2B5EF4-FFF2-40B4-BE49-F238E27FC236}">
                <a16:creationId xmlns:a16="http://schemas.microsoft.com/office/drawing/2014/main" id="{97EBB393-FC35-4946-AFF6-166C5001999B}"/>
              </a:ext>
            </a:extLst>
          </p:cNvPr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2696175" y="1484785"/>
            <a:ext cx="6799651" cy="792088"/>
          </a:xfrm>
          <a:prstGeom prst="rect">
            <a:avLst/>
          </a:prstGeom>
        </p:spPr>
        <p:txBody>
          <a:bodyPr vert="horz" wrap="square" lIns="91440" tIns="45720" rIns="91440" bIns="45720" rtlCol="0" anchor="t" anchorCtr="0">
            <a:noAutofit/>
          </a:bodyPr>
          <a:lstStyle>
            <a:lvl1pPr algn="ctr">
              <a:defRPr sz="2900"/>
            </a:lvl1pPr>
          </a:lstStyle>
          <a:p>
            <a:r>
              <a:rPr lang="sv-SE"/>
              <a:t>Klicka här för att ändra mall för rubrikformat</a:t>
            </a:r>
          </a:p>
        </p:txBody>
      </p:sp>
    </p:spTree>
    <p:extLst>
      <p:ext uri="{BB962C8B-B14F-4D97-AF65-F5344CB8AC3E}">
        <p14:creationId xmlns:p14="http://schemas.microsoft.com/office/powerpoint/2010/main" val="1699060104"/>
      </p:ext>
    </p:extLst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underrubrik + under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527382" y="260648"/>
            <a:ext cx="8846773" cy="461665"/>
          </a:xfrm>
        </p:spPr>
        <p:txBody>
          <a:bodyPr vert="horz" wrap="square" lIns="91440" tIns="45720" rIns="91440" bIns="45720" rtlCol="0" anchor="t" anchorCtr="0">
            <a:noAutofit/>
          </a:bodyPr>
          <a:lstStyle>
            <a:defPPr>
              <a:defRPr kern="1200"/>
            </a:defPPr>
            <a:lvl1pPr>
              <a:defRPr lang="sv-SE"/>
            </a:lvl1pPr>
          </a:lstStyle>
          <a:p>
            <a:pPr lvl="0"/>
            <a:r>
              <a:rPr lang="sv-SE"/>
              <a:t>Klicka här för att ändra format</a:t>
            </a:r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>
            <a:defPPr>
              <a:defRPr kern="1200"/>
            </a:defPPr>
          </a:lstStyle>
          <a:p>
            <a:fld id="{B4E8A1BC-EF07-47F0-8D61-E8733A20333C}" type="datetimeFigureOut">
              <a:rPr lang="sv-SE" smtClean="0"/>
              <a:t>2023-10-13</a:t>
            </a:fld>
            <a:endParaRPr lang="sv-SE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>
            <a:defPPr>
              <a:defRPr kern="1200"/>
            </a:defPPr>
          </a:lstStyle>
          <a:p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>
            <a:defPPr>
              <a:defRPr kern="1200"/>
            </a:defPPr>
          </a:lstStyle>
          <a:p>
            <a:fld id="{CA65EA27-6DB2-46EB-90AD-D02DF194FA2A}" type="slidenum">
              <a:rPr lang="sv-SE" smtClean="0"/>
              <a:t>‹#›</a:t>
            </a:fld>
            <a:endParaRPr lang="sv-SE"/>
          </a:p>
        </p:txBody>
      </p:sp>
      <p:sp>
        <p:nvSpPr>
          <p:cNvPr id="12" name="Platshållare för text 11"/>
          <p:cNvSpPr>
            <a:spLocks noGrp="1"/>
          </p:cNvSpPr>
          <p:nvPr>
            <p:ph type="body" sz="quarter" idx="15" hasCustomPrompt="1"/>
            <p:custDataLst>
              <p:tags r:id="rId5"/>
            </p:custDataLst>
          </p:nvPr>
        </p:nvSpPr>
        <p:spPr>
          <a:xfrm>
            <a:off x="623392" y="1916833"/>
            <a:ext cx="8832981" cy="504056"/>
          </a:xfrm>
        </p:spPr>
        <p:txBody>
          <a:bodyPr vert="horz" lIns="91440" tIns="45720" rIns="91440" bIns="45720" rtlCol="0">
            <a:noAutofit/>
          </a:bodyPr>
          <a:lstStyle>
            <a:defPPr>
              <a:defRPr kern="1200"/>
            </a:defPPr>
            <a:lvl1pPr>
              <a:defRPr lang="sv-SE" sz="1800" kern="1200">
                <a:solidFill>
                  <a:schemeClr val="accent3">
                    <a:lumMod val="75000"/>
                  </a:schemeClr>
                </a:solidFill>
                <a:latin typeface="Century Gothic" panose="020B0502020202020204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marL="0" lvl="0" indent="0" algn="l" defTabSz="914400" rtl="0" eaLnBrk="1" latinLnBrk="0" hangingPunct="1">
              <a:spcBef>
                <a:spcPct val="20000"/>
              </a:spcBef>
              <a:buFontTx/>
              <a:buNone/>
            </a:pPr>
            <a:r>
              <a:rPr lang="sv-SE"/>
              <a:t>Underrubrik</a:t>
            </a:r>
          </a:p>
        </p:txBody>
      </p:sp>
      <p:sp>
        <p:nvSpPr>
          <p:cNvPr id="7" name="Platshållare för text 9"/>
          <p:cNvSpPr>
            <a:spLocks noGrp="1"/>
          </p:cNvSpPr>
          <p:nvPr>
            <p:ph type="body" sz="quarter" idx="14"/>
            <p:custDataLst>
              <p:tags r:id="rId6"/>
            </p:custDataLst>
          </p:nvPr>
        </p:nvSpPr>
        <p:spPr>
          <a:xfrm>
            <a:off x="623392" y="6073552"/>
            <a:ext cx="10945216" cy="307777"/>
          </a:xfrm>
        </p:spPr>
        <p:txBody>
          <a:bodyPr wrap="square">
            <a:noAutofit/>
          </a:bodyPr>
          <a:lstStyle>
            <a:defPPr>
              <a:defRPr kern="1200"/>
            </a:defPPr>
            <a:lvl1pPr marL="0" indent="0" algn="ctr" defTabSz="914400" rtl="0" eaLnBrk="1" latinLnBrk="0" hangingPunct="1">
              <a:buNone/>
              <a:defRPr lang="sv-SE" sz="1200" kern="1200" smtClean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0" algn="ctr" defTabSz="914400" rtl="0" eaLnBrk="1" latinLnBrk="0" hangingPunct="1">
              <a:defRPr lang="sv-SE" sz="1400" kern="1200" smtClean="0">
                <a:solidFill>
                  <a:schemeClr val="accent3">
                    <a:lumMod val="50000"/>
                  </a:schemeClr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 marL="0" algn="ctr" defTabSz="914400" rtl="0" eaLnBrk="1" latinLnBrk="0" hangingPunct="1">
              <a:defRPr lang="sv-SE" sz="1400" kern="1200" smtClean="0">
                <a:solidFill>
                  <a:schemeClr val="accent3">
                    <a:lumMod val="50000"/>
                  </a:schemeClr>
                </a:solidFill>
                <a:latin typeface="Century Gothic" panose="020B0502020202020204" pitchFamily="34" charset="0"/>
                <a:ea typeface="+mn-ea"/>
                <a:cs typeface="+mn-cs"/>
              </a:defRPr>
            </a:lvl3pPr>
            <a:lvl4pPr marL="0" algn="ctr" defTabSz="914400" rtl="0" eaLnBrk="1" latinLnBrk="0" hangingPunct="1">
              <a:defRPr lang="sv-SE" sz="1400" kern="1200" smtClean="0">
                <a:solidFill>
                  <a:schemeClr val="accent3">
                    <a:lumMod val="50000"/>
                  </a:schemeClr>
                </a:solidFill>
                <a:latin typeface="Century Gothic" panose="020B0502020202020204" pitchFamily="34" charset="0"/>
                <a:ea typeface="+mn-ea"/>
                <a:cs typeface="+mn-cs"/>
              </a:defRPr>
            </a:lvl4pPr>
            <a:lvl5pPr marL="0" algn="ctr" defTabSz="914400" rtl="0" eaLnBrk="1" latinLnBrk="0" hangingPunct="1">
              <a:defRPr lang="sv-SE" sz="1400" kern="1200">
                <a:solidFill>
                  <a:schemeClr val="accent3">
                    <a:lumMod val="50000"/>
                  </a:schemeClr>
                </a:solidFill>
                <a:latin typeface="Century Gothic" panose="020B0502020202020204" pitchFamily="34" charset="0"/>
                <a:ea typeface="+mn-ea"/>
                <a:cs typeface="+mn-cs"/>
              </a:defRPr>
            </a:lvl5pPr>
          </a:lstStyle>
          <a:p>
            <a:pPr lvl="0"/>
            <a:r>
              <a:rPr lang="sv-SE"/>
              <a:t>Redigera format för bakgrundstext</a:t>
            </a:r>
          </a:p>
        </p:txBody>
      </p:sp>
    </p:spTree>
    <p:extLst>
      <p:ext uri="{BB962C8B-B14F-4D97-AF65-F5344CB8AC3E}">
        <p14:creationId xmlns:p14="http://schemas.microsoft.com/office/powerpoint/2010/main" val="4147786054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spal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Holder 3"/>
          <p:cNvSpPr>
            <a:spLocks noGrp="1"/>
          </p:cNvSpPr>
          <p:nvPr>
            <p:ph sz="half" idx="2" hasCustomPrompt="1"/>
            <p:custDataLst>
              <p:tags r:id="rId1"/>
            </p:custDataLst>
          </p:nvPr>
        </p:nvSpPr>
        <p:spPr>
          <a:xfrm>
            <a:off x="1397136" y="2167903"/>
            <a:ext cx="4308681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r>
              <a:rPr lang="sv-SE"/>
              <a:t>Underrubrik</a:t>
            </a:r>
          </a:p>
        </p:txBody>
      </p:sp>
      <p:sp>
        <p:nvSpPr>
          <p:cNvPr id="4" name="Holder 4"/>
          <p:cNvSpPr>
            <a:spLocks noGrp="1"/>
          </p:cNvSpPr>
          <p:nvPr>
            <p:ph sz="half" idx="3" hasCustomPrompt="1"/>
            <p:custDataLst>
              <p:tags r:id="rId2"/>
            </p:custDataLst>
          </p:nvPr>
        </p:nvSpPr>
        <p:spPr>
          <a:xfrm>
            <a:off x="6510606" y="2167903"/>
            <a:ext cx="4308681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r>
              <a:rPr lang="sv-SE"/>
              <a:t>Underrubrik</a:t>
            </a:r>
            <a:endParaRPr/>
          </a:p>
        </p:txBody>
      </p:sp>
      <p:sp>
        <p:nvSpPr>
          <p:cNvPr id="6" name="Holder 3">
            <a:extLst>
              <a:ext uri="{FF2B5EF4-FFF2-40B4-BE49-F238E27FC236}">
                <a16:creationId xmlns:a16="http://schemas.microsoft.com/office/drawing/2014/main" id="{F6805150-6A62-402D-8BA4-6AF087D76C37}"/>
              </a:ext>
            </a:extLst>
          </p:cNvPr>
          <p:cNvSpPr>
            <a:spLocks noGrp="1"/>
          </p:cNvSpPr>
          <p:nvPr>
            <p:ph sz="half" idx="10" hasCustomPrompt="1"/>
            <p:custDataLst>
              <p:tags r:id="rId3"/>
            </p:custDataLst>
          </p:nvPr>
        </p:nvSpPr>
        <p:spPr>
          <a:xfrm>
            <a:off x="1397135" y="2530724"/>
            <a:ext cx="4308681" cy="22327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451">
                <a:latin typeface="Arial Nova Light" panose="020B0304020202020204" pitchFamily="34" charset="0"/>
              </a:defRPr>
            </a:lvl1pPr>
          </a:lstStyle>
          <a:p>
            <a:r>
              <a:rPr lang="sv-SE"/>
              <a:t>Text</a:t>
            </a:r>
            <a:endParaRPr/>
          </a:p>
        </p:txBody>
      </p:sp>
      <p:sp>
        <p:nvSpPr>
          <p:cNvPr id="7" name="Holder 4">
            <a:extLst>
              <a:ext uri="{FF2B5EF4-FFF2-40B4-BE49-F238E27FC236}">
                <a16:creationId xmlns:a16="http://schemas.microsoft.com/office/drawing/2014/main" id="{8FE9206D-CBA7-4062-BDAC-270A46DA31E2}"/>
              </a:ext>
            </a:extLst>
          </p:cNvPr>
          <p:cNvSpPr>
            <a:spLocks noGrp="1"/>
          </p:cNvSpPr>
          <p:nvPr>
            <p:ph sz="half" idx="11" hasCustomPrompt="1"/>
            <p:custDataLst>
              <p:tags r:id="rId4"/>
            </p:custDataLst>
          </p:nvPr>
        </p:nvSpPr>
        <p:spPr>
          <a:xfrm>
            <a:off x="6510606" y="2530725"/>
            <a:ext cx="4308681" cy="22327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451">
                <a:latin typeface="Arial Nova Light" panose="020B0304020202020204" pitchFamily="34" charset="0"/>
              </a:defRPr>
            </a:lvl1pPr>
          </a:lstStyle>
          <a:p>
            <a:r>
              <a:rPr lang="sv-SE"/>
              <a:t>Text</a:t>
            </a:r>
            <a:endParaRPr/>
          </a:p>
        </p:txBody>
      </p:sp>
      <p:sp>
        <p:nvSpPr>
          <p:cNvPr id="8" name="Holder 6">
            <a:extLst>
              <a:ext uri="{FF2B5EF4-FFF2-40B4-BE49-F238E27FC236}">
                <a16:creationId xmlns:a16="http://schemas.microsoft.com/office/drawing/2014/main" id="{B23D4EA4-D1CE-E675-AFAD-963EDA9713E2}"/>
              </a:ext>
            </a:extLst>
          </p:cNvPr>
          <p:cNvSpPr>
            <a:spLocks noGrp="1"/>
          </p:cNvSpPr>
          <p:nvPr>
            <p:ph type="sldNum" sz="quarter" idx="7"/>
            <p:custDataLst>
              <p:tags r:id="rId5"/>
            </p:custDataLst>
          </p:nvPr>
        </p:nvSpPr>
        <p:spPr>
          <a:xfrm>
            <a:off x="11416774" y="6578260"/>
            <a:ext cx="636111" cy="16741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 sz="1088" b="0" i="0">
                <a:solidFill>
                  <a:srgbClr val="231F20"/>
                </a:solidFill>
                <a:latin typeface="Arial Nova Light" panose="020B0304020202020204" pitchFamily="34" charset="0"/>
                <a:cs typeface="Arial Nova Light" panose="020B0304020202020204" pitchFamily="34" charset="0"/>
              </a:defRPr>
            </a:lvl1pPr>
          </a:lstStyle>
          <a:p>
            <a:pPr marL="43438" algn="r">
              <a:spcBef>
                <a:spcPts val="251"/>
              </a:spcBef>
            </a:pPr>
            <a:fld id="{97D5F6CA-E10E-43EB-9A08-66C679F6CB43}" type="slidenum">
              <a:rPr lang="sv-SE" smtClean="0"/>
              <a:pPr marL="43438" algn="r">
                <a:spcBef>
                  <a:spcPts val="251"/>
                </a:spcBef>
              </a:pPr>
              <a:t>‹#›</a:t>
            </a:fld>
            <a:endParaRPr lang="sv-SE"/>
          </a:p>
        </p:txBody>
      </p:sp>
      <p:sp>
        <p:nvSpPr>
          <p:cNvPr id="9" name="Holder 2">
            <a:extLst>
              <a:ext uri="{FF2B5EF4-FFF2-40B4-BE49-F238E27FC236}">
                <a16:creationId xmlns:a16="http://schemas.microsoft.com/office/drawing/2014/main" id="{4DC059AD-8CD9-7348-E364-4C2E5B471F5C}"/>
              </a:ext>
            </a:extLst>
          </p:cNvPr>
          <p:cNvSpPr>
            <a:spLocks noGrp="1"/>
          </p:cNvSpPr>
          <p:nvPr>
            <p:ph type="title"/>
            <p:custDataLst>
              <p:tags r:id="rId6"/>
            </p:custDataLst>
          </p:nvPr>
        </p:nvSpPr>
        <p:spPr>
          <a:xfrm>
            <a:off x="361995" y="398862"/>
            <a:ext cx="7275421" cy="335307"/>
          </a:xfrm>
          <a:prstGeom prst="rect">
            <a:avLst/>
          </a:prstGeom>
        </p:spPr>
        <p:txBody>
          <a:bodyPr lIns="0" tIns="0" rIns="0" bIns="0"/>
          <a:lstStyle>
            <a:lvl1pPr>
              <a:defRPr sz="2176" b="0" i="0">
                <a:solidFill>
                  <a:schemeClr val="tx1"/>
                </a:solidFill>
                <a:latin typeface="Century Gothic"/>
                <a:cs typeface="Century Gothic"/>
              </a:defRPr>
            </a:lvl1pPr>
          </a:lstStyle>
          <a:p>
            <a:r>
              <a:rPr lang="sv-SE"/>
              <a:t>Klicka här för att ändra mall för rubrikformat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692717878"/>
      </p:ext>
    </p:extLst>
  </p:cSld>
  <p:clrMapOvr>
    <a:masterClrMapping/>
  </p:clrMapOvr>
  <p:transition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tshållare för bildnummer 4"/>
          <p:cNvSpPr>
            <a:spLocks noGrp="1"/>
          </p:cNvSpPr>
          <p:nvPr>
            <p:ph type="sldNum" sz="quarter" idx="12"/>
            <p:custDataLst>
              <p:tags r:id="rId1"/>
            </p:custDataLst>
          </p:nvPr>
        </p:nvSpPr>
        <p:spPr/>
        <p:txBody>
          <a:bodyPr/>
          <a:lstStyle/>
          <a:p>
            <a:fld id="{CA65EA27-6DB2-46EB-90AD-D02DF194FA2A}" type="slidenum">
              <a:rPr lang="sv-SE" smtClean="0"/>
              <a:t>‹#›</a:t>
            </a:fld>
            <a:endParaRPr lang="sv-SE"/>
          </a:p>
        </p:txBody>
      </p:sp>
      <p:sp>
        <p:nvSpPr>
          <p:cNvPr id="7" name="Platshållare för rubrik 1">
            <a:extLst>
              <a:ext uri="{FF2B5EF4-FFF2-40B4-BE49-F238E27FC236}">
                <a16:creationId xmlns:a16="http://schemas.microsoft.com/office/drawing/2014/main" id="{0EDDBDDE-26E3-4EEC-9D9E-6DB290C83062}"/>
              </a:ext>
            </a:extLst>
          </p:cNvPr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527384" y="260648"/>
            <a:ext cx="8846773" cy="461665"/>
          </a:xfrm>
          <a:prstGeom prst="rect">
            <a:avLst/>
          </a:prstGeom>
        </p:spPr>
        <p:txBody>
          <a:bodyPr vert="horz" wrap="square" lIns="91440" tIns="45720" rIns="91440" bIns="45720" rtlCol="0" anchor="t" anchorCtr="0">
            <a:noAutofit/>
          </a:bodyPr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058527641"/>
      </p:ext>
    </p:extLst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ild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tshållare för text 11"/>
          <p:cNvSpPr>
            <a:spLocks noGrp="1"/>
          </p:cNvSpPr>
          <p:nvPr>
            <p:ph type="body" sz="quarter" idx="15" hasCustomPrompt="1"/>
          </p:nvPr>
        </p:nvSpPr>
        <p:spPr>
          <a:xfrm>
            <a:off x="5807968" y="2318467"/>
            <a:ext cx="4704519" cy="461665"/>
          </a:xfrm>
          <a:prstGeom prst="rect">
            <a:avLst/>
          </a:prstGeom>
        </p:spPr>
        <p:txBody>
          <a:bodyPr wrap="square">
            <a:noAutofit/>
          </a:bodyPr>
          <a:lstStyle>
            <a:lvl1pPr marL="0" indent="0" algn="l" defTabSz="914377" rtl="0" eaLnBrk="1" latinLnBrk="0" hangingPunct="1">
              <a:spcBef>
                <a:spcPct val="20000"/>
              </a:spcBef>
              <a:buClr>
                <a:schemeClr val="bg1"/>
              </a:buClr>
              <a:buFontTx/>
              <a:buNone/>
              <a:defRPr lang="sv-SE" sz="1400" kern="1200" smtClean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lvl="0" indent="0" algn="l" defTabSz="914377" rtl="0" eaLnBrk="1" latinLnBrk="0" hangingPunct="1">
              <a:spcBef>
                <a:spcPct val="20000"/>
              </a:spcBef>
              <a:buClr>
                <a:schemeClr val="bg1"/>
              </a:buClr>
              <a:buFontTx/>
              <a:buNone/>
            </a:pPr>
            <a:r>
              <a:rPr lang="sv-SE"/>
              <a:t>Underrubrik</a:t>
            </a:r>
          </a:p>
        </p:txBody>
      </p:sp>
      <p:sp>
        <p:nvSpPr>
          <p:cNvPr id="8" name="Platshållare för rubrik 1">
            <a:extLst>
              <a:ext uri="{FF2B5EF4-FFF2-40B4-BE49-F238E27FC236}">
                <a16:creationId xmlns:a16="http://schemas.microsoft.com/office/drawing/2014/main" id="{11D714FA-D9E6-47DF-AE4C-24C91E6AF6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9336" y="260648"/>
            <a:ext cx="8846773" cy="720080"/>
          </a:xfrm>
          <a:prstGeom prst="rect">
            <a:avLst/>
          </a:prstGeom>
        </p:spPr>
        <p:txBody>
          <a:bodyPr vert="horz" wrap="square" lIns="91440" tIns="45720" rIns="91440" bIns="45720" rtlCol="0" anchor="t" anchorCtr="0">
            <a:noAutofit/>
          </a:bodyPr>
          <a:lstStyle/>
          <a:p>
            <a:endParaRPr lang="sv-SE"/>
          </a:p>
        </p:txBody>
      </p:sp>
      <p:sp>
        <p:nvSpPr>
          <p:cNvPr id="9" name="Platshållare för bildnummer 5">
            <a:extLst>
              <a:ext uri="{FF2B5EF4-FFF2-40B4-BE49-F238E27FC236}">
                <a16:creationId xmlns:a16="http://schemas.microsoft.com/office/drawing/2014/main" id="{544D9467-4056-46B8-A67F-02A65559893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24592" y="6436558"/>
            <a:ext cx="66186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65EA27-6DB2-46EB-90AD-D02DF194FA2A}" type="slidenum">
              <a:rPr lang="sv-SE" smtClean="0"/>
              <a:t>‹#›</a:t>
            </a:fld>
            <a:endParaRPr lang="sv-SE"/>
          </a:p>
        </p:txBody>
      </p:sp>
      <p:sp>
        <p:nvSpPr>
          <p:cNvPr id="15" name="Platshållare för text 11">
            <a:extLst>
              <a:ext uri="{FF2B5EF4-FFF2-40B4-BE49-F238E27FC236}">
                <a16:creationId xmlns:a16="http://schemas.microsoft.com/office/drawing/2014/main" id="{AC3BD384-5F78-49CC-9B1B-DBB2569708F0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207568" y="2564904"/>
            <a:ext cx="2952329" cy="2520280"/>
          </a:xfrm>
          <a:prstGeom prst="rect">
            <a:avLst/>
          </a:prstGeom>
        </p:spPr>
        <p:txBody>
          <a:bodyPr wrap="square">
            <a:noAutofit/>
          </a:bodyPr>
          <a:lstStyle>
            <a:lvl1pPr marL="0" indent="0" algn="ctr" defTabSz="914377" rtl="0" eaLnBrk="1" latinLnBrk="0" hangingPunct="1">
              <a:spcBef>
                <a:spcPct val="20000"/>
              </a:spcBef>
              <a:buClr>
                <a:schemeClr val="bg1"/>
              </a:buClr>
              <a:buFontTx/>
              <a:buNone/>
              <a:defRPr lang="sv-SE" sz="1400" kern="120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lvl="0" indent="0" algn="l" defTabSz="914377" rtl="0" eaLnBrk="1" latinLnBrk="0" hangingPunct="1">
              <a:spcBef>
                <a:spcPct val="20000"/>
              </a:spcBef>
              <a:buClr>
                <a:schemeClr val="bg1"/>
              </a:buClr>
              <a:buFontTx/>
              <a:buNone/>
            </a:pPr>
            <a:r>
              <a:rPr lang="sv-SE"/>
              <a:t>Placera bild eller ikon här, anpassa storleken efter denna ruta.</a:t>
            </a:r>
          </a:p>
        </p:txBody>
      </p:sp>
      <p:sp>
        <p:nvSpPr>
          <p:cNvPr id="7" name="Platshållare för innehåll 2">
            <a:extLst>
              <a:ext uri="{FF2B5EF4-FFF2-40B4-BE49-F238E27FC236}">
                <a16:creationId xmlns:a16="http://schemas.microsoft.com/office/drawing/2014/main" id="{6A865816-BC57-4508-80D8-9BB68DF04555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5807968" y="2894086"/>
            <a:ext cx="4704519" cy="2695154"/>
          </a:xfrm>
          <a:prstGeom prst="rect">
            <a:avLst/>
          </a:prstGeom>
        </p:spPr>
        <p:txBody>
          <a:bodyPr/>
          <a:lstStyle>
            <a:lvl1pPr>
              <a:buSzPct val="85000"/>
              <a:defRPr/>
            </a:lvl1pPr>
            <a:lvl2pPr>
              <a:buClr>
                <a:schemeClr val="bg1">
                  <a:lumMod val="50000"/>
                </a:schemeClr>
              </a:buClr>
              <a:buSzPct val="85000"/>
              <a:defRPr sz="1400"/>
            </a:lvl2pPr>
            <a:lvl3pPr marL="1200121" indent="-285744">
              <a:buClr>
                <a:schemeClr val="bg1">
                  <a:lumMod val="50000"/>
                </a:schemeClr>
              </a:buClr>
              <a:buSzPct val="80000"/>
              <a:buFont typeface="Arial" panose="020B0604020202020204" pitchFamily="34" charset="0"/>
              <a:buChar char="•"/>
              <a:defRPr sz="1400"/>
            </a:lvl3pPr>
            <a:lvl4pPr marL="1657309" indent="-285744">
              <a:buClr>
                <a:schemeClr val="bg1">
                  <a:lumMod val="50000"/>
                </a:schemeClr>
              </a:buClr>
              <a:buSzPct val="80000"/>
              <a:buFont typeface="Arial" panose="020B0604020202020204" pitchFamily="34" charset="0"/>
              <a:buChar char="•"/>
              <a:defRPr sz="1200"/>
            </a:lvl4pPr>
            <a:lvl5pPr marL="2057349" indent="-228594">
              <a:buClr>
                <a:schemeClr val="bg1">
                  <a:lumMod val="50000"/>
                </a:schemeClr>
              </a:buClr>
              <a:buSzPct val="80000"/>
              <a:buFont typeface="Arial" panose="020B0604020202020204" pitchFamily="34" charset="0"/>
              <a:buChar char="•"/>
              <a:defRPr sz="1200"/>
            </a:lvl5pPr>
          </a:lstStyle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val="1014988"/>
      </p:ext>
    </p:extLst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tshållare för bild 13"/>
          <p:cNvSpPr>
            <a:spLocks noGrp="1"/>
          </p:cNvSpPr>
          <p:nvPr>
            <p:ph type="pic" sz="quarter" idx="15"/>
          </p:nvPr>
        </p:nvSpPr>
        <p:spPr>
          <a:xfrm>
            <a:off x="3215680" y="908720"/>
            <a:ext cx="5760000" cy="5040000"/>
          </a:xfrm>
        </p:spPr>
        <p:txBody>
          <a:bodyPr vert="horz" wrap="square" lIns="91440" tIns="45720" rIns="91440" bIns="45720" rtlCol="0">
            <a:noAutofit/>
          </a:bodyPr>
          <a:lstStyle>
            <a:lvl1pPr algn="l" defTabSz="914377" rtl="0" eaLnBrk="1" latinLnBrk="0" hangingPunct="1">
              <a:spcBef>
                <a:spcPct val="20000"/>
              </a:spcBef>
              <a:defRPr lang="sv-SE"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 lvl="0">
              <a:spcBef>
                <a:spcPts val="400"/>
              </a:spcBef>
              <a:spcAft>
                <a:spcPts val="300"/>
              </a:spcAft>
              <a:buClr>
                <a:schemeClr val="bg1"/>
              </a:buClr>
              <a:buNone/>
            </a:pPr>
            <a:r>
              <a:rPr lang="sv-SE"/>
              <a:t>Klicka på ikonen för att lägga till en bild</a:t>
            </a:r>
          </a:p>
        </p:txBody>
      </p:sp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65EA27-6DB2-46EB-90AD-D02DF194FA2A}" type="slidenum">
              <a:rPr lang="sv-SE" smtClean="0"/>
              <a:t>‹#›</a:t>
            </a:fld>
            <a:endParaRPr lang="sv-SE"/>
          </a:p>
        </p:txBody>
      </p:sp>
      <p:sp>
        <p:nvSpPr>
          <p:cNvPr id="8" name="Platshållare för rubrik 1">
            <a:extLst>
              <a:ext uri="{FF2B5EF4-FFF2-40B4-BE49-F238E27FC236}">
                <a16:creationId xmlns:a16="http://schemas.microsoft.com/office/drawing/2014/main" id="{AF64C05F-BDE3-44C1-83BC-1FC0496540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7384" y="260648"/>
            <a:ext cx="8846773" cy="461665"/>
          </a:xfrm>
          <a:prstGeom prst="rect">
            <a:avLst/>
          </a:prstGeom>
        </p:spPr>
        <p:txBody>
          <a:bodyPr vert="horz" wrap="square" lIns="91440" tIns="45720" rIns="91440" bIns="45720" rtlCol="0" anchor="t" anchorCtr="0">
            <a:noAutofit/>
          </a:bodyPr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693524804"/>
      </p:ext>
    </p:extLst>
  </p:cSld>
  <p:clrMapOvr>
    <a:masterClrMapping/>
  </p:clrMapOvr>
  <p:transition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 Textruto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tshållare för text 7"/>
          <p:cNvSpPr>
            <a:spLocks noGrp="1"/>
          </p:cNvSpPr>
          <p:nvPr>
            <p:ph type="body" sz="quarter" idx="14" hasCustomPrompt="1"/>
          </p:nvPr>
        </p:nvSpPr>
        <p:spPr>
          <a:xfrm>
            <a:off x="527381" y="4149085"/>
            <a:ext cx="5352595" cy="461665"/>
          </a:xfrm>
          <a:prstGeom prst="rect">
            <a:avLst/>
          </a:prstGeom>
        </p:spPr>
        <p:txBody>
          <a:bodyPr wrap="square">
            <a:noAutofit/>
          </a:bodyPr>
          <a:lstStyle>
            <a:lvl1pPr marL="0" indent="0" algn="l" defTabSz="914377" rtl="0" eaLnBrk="1" latinLnBrk="0" hangingPunct="1">
              <a:spcBef>
                <a:spcPct val="20000"/>
              </a:spcBef>
              <a:buClr>
                <a:schemeClr val="bg1"/>
              </a:buClr>
              <a:buFontTx/>
              <a:buNone/>
              <a:defRPr lang="sv-SE" sz="1400" kern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lvl="0" indent="0" algn="l" defTabSz="914377" rtl="0" eaLnBrk="1" latinLnBrk="0" hangingPunct="1">
              <a:spcBef>
                <a:spcPct val="20000"/>
              </a:spcBef>
              <a:buClr>
                <a:schemeClr val="bg1"/>
              </a:buClr>
              <a:buFontTx/>
              <a:buNone/>
            </a:pPr>
            <a:r>
              <a:rPr lang="sv-SE"/>
              <a:t>Underrubrik</a:t>
            </a:r>
          </a:p>
        </p:txBody>
      </p:sp>
      <p:sp>
        <p:nvSpPr>
          <p:cNvPr id="12" name="Platshållare för text 11"/>
          <p:cNvSpPr>
            <a:spLocks noGrp="1"/>
          </p:cNvSpPr>
          <p:nvPr>
            <p:ph type="body" sz="quarter" idx="15" hasCustomPrompt="1"/>
          </p:nvPr>
        </p:nvSpPr>
        <p:spPr>
          <a:xfrm>
            <a:off x="527381" y="1916837"/>
            <a:ext cx="5352595" cy="461665"/>
          </a:xfrm>
          <a:prstGeom prst="rect">
            <a:avLst/>
          </a:prstGeom>
        </p:spPr>
        <p:txBody>
          <a:bodyPr wrap="square">
            <a:noAutofit/>
          </a:bodyPr>
          <a:lstStyle>
            <a:lvl1pPr marL="0" indent="0" algn="l" defTabSz="914377" rtl="0" eaLnBrk="1" latinLnBrk="0" hangingPunct="1">
              <a:spcBef>
                <a:spcPct val="20000"/>
              </a:spcBef>
              <a:buClr>
                <a:schemeClr val="bg1"/>
              </a:buClr>
              <a:buFontTx/>
              <a:buNone/>
              <a:defRPr lang="sv-SE" sz="1400" kern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lvl="0" indent="0" algn="l" defTabSz="914377" rtl="0" eaLnBrk="1" latinLnBrk="0" hangingPunct="1">
              <a:spcBef>
                <a:spcPct val="20000"/>
              </a:spcBef>
              <a:buClr>
                <a:schemeClr val="bg1"/>
              </a:buClr>
              <a:buFontTx/>
              <a:buNone/>
            </a:pPr>
            <a:r>
              <a:rPr lang="sv-SE"/>
              <a:t>Underrubrik</a:t>
            </a:r>
          </a:p>
        </p:txBody>
      </p:sp>
      <p:sp>
        <p:nvSpPr>
          <p:cNvPr id="15" name="Platshållare för text 14"/>
          <p:cNvSpPr>
            <a:spLocks noGrp="1"/>
          </p:cNvSpPr>
          <p:nvPr>
            <p:ph type="body" sz="quarter" idx="19" hasCustomPrompt="1"/>
          </p:nvPr>
        </p:nvSpPr>
        <p:spPr>
          <a:xfrm>
            <a:off x="6288026" y="1916837"/>
            <a:ext cx="5350878" cy="461665"/>
          </a:xfrm>
          <a:prstGeom prst="rect">
            <a:avLst/>
          </a:prstGeom>
        </p:spPr>
        <p:txBody>
          <a:bodyPr vert="horz" wrap="square" lIns="91440" tIns="45720" rIns="91440" bIns="45720" rtlCol="0">
            <a:noAutofit/>
          </a:bodyPr>
          <a:lstStyle>
            <a:lvl1pPr marL="0" indent="0" algn="l" defTabSz="914377" rtl="0" eaLnBrk="1" latinLnBrk="0" hangingPunct="1">
              <a:spcBef>
                <a:spcPct val="20000"/>
              </a:spcBef>
              <a:buClr>
                <a:schemeClr val="bg1"/>
              </a:buClr>
              <a:buFontTx/>
              <a:buNone/>
              <a:defRPr lang="sv-SE" sz="1400" kern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  <a:lvl2pPr>
              <a:defRPr lang="sv-SE" smtClean="0"/>
            </a:lvl2pPr>
            <a:lvl3pPr>
              <a:defRPr lang="sv-SE" smtClean="0"/>
            </a:lvl3pPr>
            <a:lvl4pPr>
              <a:defRPr lang="sv-SE" smtClean="0"/>
            </a:lvl4pPr>
            <a:lvl5pPr>
              <a:defRPr lang="sv-SE"/>
            </a:lvl5pPr>
          </a:lstStyle>
          <a:p>
            <a:pPr marL="0" lvl="0" indent="0" algn="l" defTabSz="914377" rtl="0" eaLnBrk="1" latinLnBrk="0" hangingPunct="1">
              <a:spcBef>
                <a:spcPct val="20000"/>
              </a:spcBef>
              <a:buClr>
                <a:schemeClr val="bg1"/>
              </a:buClr>
              <a:buFontTx/>
              <a:buNone/>
            </a:pPr>
            <a:r>
              <a:rPr lang="sv-SE"/>
              <a:t>Underrubrik</a:t>
            </a:r>
          </a:p>
        </p:txBody>
      </p:sp>
      <p:sp>
        <p:nvSpPr>
          <p:cNvPr id="17" name="Platshållare för text 16"/>
          <p:cNvSpPr>
            <a:spLocks noGrp="1"/>
          </p:cNvSpPr>
          <p:nvPr>
            <p:ph type="body" sz="quarter" idx="20" hasCustomPrompt="1"/>
          </p:nvPr>
        </p:nvSpPr>
        <p:spPr>
          <a:xfrm>
            <a:off x="6288026" y="4147746"/>
            <a:ext cx="5352914" cy="461665"/>
          </a:xfrm>
          <a:prstGeom prst="rect">
            <a:avLst/>
          </a:prstGeom>
        </p:spPr>
        <p:txBody>
          <a:bodyPr vert="horz" wrap="square" lIns="91440" tIns="45720" rIns="91440" bIns="45720" rtlCol="0">
            <a:noAutofit/>
          </a:bodyPr>
          <a:lstStyle>
            <a:lvl1pPr marL="0" indent="0" algn="l" defTabSz="914377" rtl="0" eaLnBrk="1" latinLnBrk="0" hangingPunct="1">
              <a:spcBef>
                <a:spcPct val="20000"/>
              </a:spcBef>
              <a:buClr>
                <a:schemeClr val="bg1"/>
              </a:buClr>
              <a:buFontTx/>
              <a:buNone/>
              <a:defRPr lang="sv-SE" sz="1400" kern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  <a:lvl2pPr>
              <a:defRPr lang="sv-SE" smtClean="0"/>
            </a:lvl2pPr>
            <a:lvl3pPr>
              <a:defRPr lang="sv-SE" smtClean="0"/>
            </a:lvl3pPr>
            <a:lvl4pPr>
              <a:defRPr lang="sv-SE" smtClean="0"/>
            </a:lvl4pPr>
            <a:lvl5pPr>
              <a:defRPr lang="sv-SE"/>
            </a:lvl5pPr>
          </a:lstStyle>
          <a:p>
            <a:pPr marL="0" lvl="0" indent="0" algn="l" defTabSz="914377" rtl="0" eaLnBrk="1" latinLnBrk="0" hangingPunct="1">
              <a:spcBef>
                <a:spcPct val="20000"/>
              </a:spcBef>
              <a:buClr>
                <a:schemeClr val="bg1"/>
              </a:buClr>
              <a:buFontTx/>
              <a:buNone/>
            </a:pPr>
            <a:r>
              <a:rPr lang="sv-SE"/>
              <a:t>Underrubrik</a:t>
            </a:r>
          </a:p>
        </p:txBody>
      </p:sp>
      <p:sp>
        <p:nvSpPr>
          <p:cNvPr id="16" name="Platshållare för rubrik 1">
            <a:extLst>
              <a:ext uri="{FF2B5EF4-FFF2-40B4-BE49-F238E27FC236}">
                <a16:creationId xmlns:a16="http://schemas.microsoft.com/office/drawing/2014/main" id="{23E915F1-54A5-4C96-B735-A8D44C7654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9336" y="260648"/>
            <a:ext cx="8846773" cy="720080"/>
          </a:xfrm>
          <a:prstGeom prst="rect">
            <a:avLst/>
          </a:prstGeom>
        </p:spPr>
        <p:txBody>
          <a:bodyPr vert="horz" wrap="square" lIns="91440" tIns="45720" rIns="91440" bIns="45720" rtlCol="0" anchor="t" anchorCtr="0">
            <a:noAutofit/>
          </a:bodyPr>
          <a:lstStyle/>
          <a:p>
            <a:endParaRPr lang="sv-SE"/>
          </a:p>
        </p:txBody>
      </p:sp>
      <p:sp>
        <p:nvSpPr>
          <p:cNvPr id="18" name="Platshållare för bildnummer 5">
            <a:extLst>
              <a:ext uri="{FF2B5EF4-FFF2-40B4-BE49-F238E27FC236}">
                <a16:creationId xmlns:a16="http://schemas.microsoft.com/office/drawing/2014/main" id="{0CDD39F9-C3B1-4D8B-ABD9-C14F13F1A05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24592" y="6436558"/>
            <a:ext cx="66186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65EA27-6DB2-46EB-90AD-D02DF194FA2A}" type="slidenum">
              <a:rPr lang="sv-SE" smtClean="0"/>
              <a:t>‹#›</a:t>
            </a:fld>
            <a:endParaRPr lang="sv-SE"/>
          </a:p>
        </p:txBody>
      </p:sp>
      <p:sp>
        <p:nvSpPr>
          <p:cNvPr id="13" name="Platshållare för innehåll 2">
            <a:extLst>
              <a:ext uri="{FF2B5EF4-FFF2-40B4-BE49-F238E27FC236}">
                <a16:creationId xmlns:a16="http://schemas.microsoft.com/office/drawing/2014/main" id="{908B1690-B534-4B96-8823-A9FDFF57121D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527381" y="2420889"/>
            <a:ext cx="5352595" cy="1512168"/>
          </a:xfrm>
          <a:prstGeom prst="rect">
            <a:avLst/>
          </a:prstGeom>
        </p:spPr>
        <p:txBody>
          <a:bodyPr/>
          <a:lstStyle>
            <a:lvl1pPr>
              <a:buSzPct val="85000"/>
              <a:defRPr/>
            </a:lvl1pPr>
            <a:lvl2pPr>
              <a:buClr>
                <a:schemeClr val="bg1">
                  <a:lumMod val="50000"/>
                </a:schemeClr>
              </a:buClr>
              <a:buSzPct val="85000"/>
              <a:defRPr sz="1400"/>
            </a:lvl2pPr>
            <a:lvl3pPr marL="1200121" indent="-285744">
              <a:buClr>
                <a:schemeClr val="bg1">
                  <a:lumMod val="50000"/>
                </a:schemeClr>
              </a:buClr>
              <a:buSzPct val="80000"/>
              <a:buFont typeface="Arial" panose="020B0604020202020204" pitchFamily="34" charset="0"/>
              <a:buChar char="•"/>
              <a:defRPr sz="1400"/>
            </a:lvl3pPr>
            <a:lvl4pPr marL="1657309" indent="-285744">
              <a:buClr>
                <a:schemeClr val="bg1">
                  <a:lumMod val="50000"/>
                </a:schemeClr>
              </a:buClr>
              <a:buSzPct val="80000"/>
              <a:buFont typeface="Arial" panose="020B0604020202020204" pitchFamily="34" charset="0"/>
              <a:buChar char="•"/>
              <a:defRPr sz="1200"/>
            </a:lvl4pPr>
            <a:lvl5pPr marL="2057349" indent="-228594">
              <a:buClr>
                <a:schemeClr val="bg1">
                  <a:lumMod val="50000"/>
                </a:schemeClr>
              </a:buClr>
              <a:buSzPct val="80000"/>
              <a:buFont typeface="Arial" panose="020B0604020202020204" pitchFamily="34" charset="0"/>
              <a:buChar char="•"/>
              <a:defRPr sz="1200"/>
            </a:lvl5pPr>
          </a:lstStyle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19" name="Platshållare för innehåll 2">
            <a:extLst>
              <a:ext uri="{FF2B5EF4-FFF2-40B4-BE49-F238E27FC236}">
                <a16:creationId xmlns:a16="http://schemas.microsoft.com/office/drawing/2014/main" id="{3A9411FF-77AD-4106-A53C-76CBA002AD91}"/>
              </a:ext>
            </a:extLst>
          </p:cNvPr>
          <p:cNvSpPr>
            <a:spLocks noGrp="1"/>
          </p:cNvSpPr>
          <p:nvPr>
            <p:ph idx="21"/>
          </p:nvPr>
        </p:nvSpPr>
        <p:spPr>
          <a:xfrm>
            <a:off x="527381" y="4653860"/>
            <a:ext cx="5352595" cy="1512168"/>
          </a:xfrm>
          <a:prstGeom prst="rect">
            <a:avLst/>
          </a:prstGeom>
        </p:spPr>
        <p:txBody>
          <a:bodyPr/>
          <a:lstStyle>
            <a:lvl1pPr>
              <a:buSzPct val="85000"/>
              <a:defRPr/>
            </a:lvl1pPr>
            <a:lvl2pPr>
              <a:buClr>
                <a:schemeClr val="bg1">
                  <a:lumMod val="50000"/>
                </a:schemeClr>
              </a:buClr>
              <a:buSzPct val="85000"/>
              <a:defRPr sz="1400"/>
            </a:lvl2pPr>
            <a:lvl3pPr marL="1200121" indent="-285744">
              <a:buClr>
                <a:schemeClr val="bg1">
                  <a:lumMod val="50000"/>
                </a:schemeClr>
              </a:buClr>
              <a:buSzPct val="80000"/>
              <a:buFont typeface="Arial" panose="020B0604020202020204" pitchFamily="34" charset="0"/>
              <a:buChar char="•"/>
              <a:defRPr sz="1400"/>
            </a:lvl3pPr>
            <a:lvl4pPr marL="1657309" indent="-285744">
              <a:buClr>
                <a:schemeClr val="bg1">
                  <a:lumMod val="50000"/>
                </a:schemeClr>
              </a:buClr>
              <a:buSzPct val="80000"/>
              <a:buFont typeface="Arial" panose="020B0604020202020204" pitchFamily="34" charset="0"/>
              <a:buChar char="•"/>
              <a:defRPr sz="1200"/>
            </a:lvl4pPr>
            <a:lvl5pPr marL="2057349" indent="-228594">
              <a:buClr>
                <a:schemeClr val="bg1">
                  <a:lumMod val="50000"/>
                </a:schemeClr>
              </a:buClr>
              <a:buSzPct val="80000"/>
              <a:buFont typeface="Arial" panose="020B0604020202020204" pitchFamily="34" charset="0"/>
              <a:buChar char="•"/>
              <a:defRPr sz="1200"/>
            </a:lvl5pPr>
          </a:lstStyle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20" name="Platshållare för innehåll 2">
            <a:extLst>
              <a:ext uri="{FF2B5EF4-FFF2-40B4-BE49-F238E27FC236}">
                <a16:creationId xmlns:a16="http://schemas.microsoft.com/office/drawing/2014/main" id="{2D875427-A83F-486E-B1F3-F632DDA52571}"/>
              </a:ext>
            </a:extLst>
          </p:cNvPr>
          <p:cNvSpPr>
            <a:spLocks noGrp="1"/>
          </p:cNvSpPr>
          <p:nvPr>
            <p:ph idx="22"/>
          </p:nvPr>
        </p:nvSpPr>
        <p:spPr>
          <a:xfrm>
            <a:off x="6288026" y="2420889"/>
            <a:ext cx="5352595" cy="1512168"/>
          </a:xfrm>
          <a:prstGeom prst="rect">
            <a:avLst/>
          </a:prstGeom>
        </p:spPr>
        <p:txBody>
          <a:bodyPr/>
          <a:lstStyle>
            <a:lvl1pPr>
              <a:buSzPct val="85000"/>
              <a:defRPr/>
            </a:lvl1pPr>
            <a:lvl2pPr>
              <a:buClr>
                <a:schemeClr val="bg1">
                  <a:lumMod val="50000"/>
                </a:schemeClr>
              </a:buClr>
              <a:buSzPct val="85000"/>
              <a:defRPr sz="1400"/>
            </a:lvl2pPr>
            <a:lvl3pPr marL="1200121" indent="-285744">
              <a:buClr>
                <a:schemeClr val="bg1">
                  <a:lumMod val="50000"/>
                </a:schemeClr>
              </a:buClr>
              <a:buSzPct val="80000"/>
              <a:buFont typeface="Arial" panose="020B0604020202020204" pitchFamily="34" charset="0"/>
              <a:buChar char="•"/>
              <a:defRPr sz="1400"/>
            </a:lvl3pPr>
            <a:lvl4pPr marL="1657309" indent="-285744">
              <a:buClr>
                <a:schemeClr val="bg1">
                  <a:lumMod val="50000"/>
                </a:schemeClr>
              </a:buClr>
              <a:buSzPct val="80000"/>
              <a:buFont typeface="Arial" panose="020B0604020202020204" pitchFamily="34" charset="0"/>
              <a:buChar char="•"/>
              <a:defRPr sz="1200"/>
            </a:lvl4pPr>
            <a:lvl5pPr marL="2057349" indent="-228594">
              <a:buClr>
                <a:schemeClr val="bg1">
                  <a:lumMod val="50000"/>
                </a:schemeClr>
              </a:buClr>
              <a:buSzPct val="80000"/>
              <a:buFont typeface="Arial" panose="020B0604020202020204" pitchFamily="34" charset="0"/>
              <a:buChar char="•"/>
              <a:defRPr sz="1200"/>
            </a:lvl5pPr>
          </a:lstStyle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21" name="Platshållare för innehåll 2">
            <a:extLst>
              <a:ext uri="{FF2B5EF4-FFF2-40B4-BE49-F238E27FC236}">
                <a16:creationId xmlns:a16="http://schemas.microsoft.com/office/drawing/2014/main" id="{78A30C84-58CE-4BA5-80A4-C1F4F362C62C}"/>
              </a:ext>
            </a:extLst>
          </p:cNvPr>
          <p:cNvSpPr>
            <a:spLocks noGrp="1"/>
          </p:cNvSpPr>
          <p:nvPr>
            <p:ph idx="23"/>
          </p:nvPr>
        </p:nvSpPr>
        <p:spPr>
          <a:xfrm>
            <a:off x="6288026" y="4653860"/>
            <a:ext cx="5352595" cy="1512168"/>
          </a:xfrm>
          <a:prstGeom prst="rect">
            <a:avLst/>
          </a:prstGeom>
        </p:spPr>
        <p:txBody>
          <a:bodyPr/>
          <a:lstStyle>
            <a:lvl1pPr>
              <a:buSzPct val="85000"/>
              <a:defRPr/>
            </a:lvl1pPr>
            <a:lvl2pPr>
              <a:buClr>
                <a:schemeClr val="bg1">
                  <a:lumMod val="50000"/>
                </a:schemeClr>
              </a:buClr>
              <a:buSzPct val="85000"/>
              <a:defRPr sz="1400"/>
            </a:lvl2pPr>
            <a:lvl3pPr marL="1200121" indent="-285744">
              <a:buClr>
                <a:schemeClr val="bg1">
                  <a:lumMod val="50000"/>
                </a:schemeClr>
              </a:buClr>
              <a:buSzPct val="80000"/>
              <a:buFont typeface="Arial" panose="020B0604020202020204" pitchFamily="34" charset="0"/>
              <a:buChar char="•"/>
              <a:defRPr sz="1400"/>
            </a:lvl3pPr>
            <a:lvl4pPr marL="1657309" indent="-285744">
              <a:buClr>
                <a:schemeClr val="bg1">
                  <a:lumMod val="50000"/>
                </a:schemeClr>
              </a:buClr>
              <a:buSzPct val="80000"/>
              <a:buFont typeface="Arial" panose="020B0604020202020204" pitchFamily="34" charset="0"/>
              <a:buChar char="•"/>
              <a:defRPr sz="1200"/>
            </a:lvl4pPr>
            <a:lvl5pPr marL="2057349" indent="-228594">
              <a:buClr>
                <a:schemeClr val="bg1">
                  <a:lumMod val="50000"/>
                </a:schemeClr>
              </a:buClr>
              <a:buSzPct val="80000"/>
              <a:buFont typeface="Arial" panose="020B0604020202020204" pitchFamily="34" charset="0"/>
              <a:buChar char="•"/>
              <a:defRPr sz="1200"/>
            </a:lvl5pPr>
          </a:lstStyle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val="683015878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Vän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Holder 3"/>
          <p:cNvSpPr>
            <a:spLocks noGrp="1"/>
          </p:cNvSpPr>
          <p:nvPr>
            <p:ph sz="half" idx="2" hasCustomPrompt="1"/>
            <p:custDataLst>
              <p:tags r:id="rId1"/>
            </p:custDataLst>
          </p:nvPr>
        </p:nvSpPr>
        <p:spPr>
          <a:xfrm>
            <a:off x="1397136" y="2167903"/>
            <a:ext cx="4308681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r>
              <a:rPr lang="sv-SE"/>
              <a:t>Underrubrik</a:t>
            </a:r>
          </a:p>
        </p:txBody>
      </p:sp>
      <p:sp>
        <p:nvSpPr>
          <p:cNvPr id="6" name="Holder 3">
            <a:extLst>
              <a:ext uri="{FF2B5EF4-FFF2-40B4-BE49-F238E27FC236}">
                <a16:creationId xmlns:a16="http://schemas.microsoft.com/office/drawing/2014/main" id="{F6805150-6A62-402D-8BA4-6AF087D76C37}"/>
              </a:ext>
            </a:extLst>
          </p:cNvPr>
          <p:cNvSpPr>
            <a:spLocks noGrp="1"/>
          </p:cNvSpPr>
          <p:nvPr>
            <p:ph sz="half" idx="10" hasCustomPrompt="1"/>
            <p:custDataLst>
              <p:tags r:id="rId2"/>
            </p:custDataLst>
          </p:nvPr>
        </p:nvSpPr>
        <p:spPr>
          <a:xfrm>
            <a:off x="1397135" y="2530724"/>
            <a:ext cx="4308681" cy="22327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451">
                <a:latin typeface="Arial Nova Light" panose="020B0304020202020204" pitchFamily="34" charset="0"/>
              </a:defRPr>
            </a:lvl1pPr>
          </a:lstStyle>
          <a:p>
            <a:r>
              <a:rPr lang="sv-SE"/>
              <a:t>Text</a:t>
            </a:r>
            <a:endParaRPr/>
          </a:p>
        </p:txBody>
      </p:sp>
      <p:sp>
        <p:nvSpPr>
          <p:cNvPr id="8" name="Platshållare för bild 2">
            <a:extLst>
              <a:ext uri="{FF2B5EF4-FFF2-40B4-BE49-F238E27FC236}">
                <a16:creationId xmlns:a16="http://schemas.microsoft.com/office/drawing/2014/main" id="{AC4C026F-FED8-4D53-B67A-0E033B754EB4}"/>
              </a:ext>
            </a:extLst>
          </p:cNvPr>
          <p:cNvSpPr>
            <a:spLocks noGrp="1"/>
          </p:cNvSpPr>
          <p:nvPr>
            <p:ph type="pic" sz="quarter" idx="11" hasCustomPrompt="1"/>
            <p:custDataLst>
              <p:tags r:id="rId3"/>
            </p:custDataLst>
          </p:nvPr>
        </p:nvSpPr>
        <p:spPr>
          <a:xfrm>
            <a:off x="6510606" y="2167903"/>
            <a:ext cx="3987074" cy="3051466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sv-SE"/>
              <a:t>Infoga eller placera bild/ikon inom detta område</a:t>
            </a:r>
          </a:p>
        </p:txBody>
      </p:sp>
      <p:sp>
        <p:nvSpPr>
          <p:cNvPr id="4" name="Holder 6">
            <a:extLst>
              <a:ext uri="{FF2B5EF4-FFF2-40B4-BE49-F238E27FC236}">
                <a16:creationId xmlns:a16="http://schemas.microsoft.com/office/drawing/2014/main" id="{7769102A-167F-4F69-76EC-CED41861933A}"/>
              </a:ext>
            </a:extLst>
          </p:cNvPr>
          <p:cNvSpPr>
            <a:spLocks noGrp="1"/>
          </p:cNvSpPr>
          <p:nvPr>
            <p:ph type="sldNum" sz="quarter" idx="7"/>
            <p:custDataLst>
              <p:tags r:id="rId4"/>
            </p:custDataLst>
          </p:nvPr>
        </p:nvSpPr>
        <p:spPr>
          <a:xfrm>
            <a:off x="11416774" y="6578260"/>
            <a:ext cx="636111" cy="16741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 sz="1088" b="0" i="0">
                <a:solidFill>
                  <a:srgbClr val="231F20"/>
                </a:solidFill>
                <a:latin typeface="Arial Nova Light" panose="020B0304020202020204" pitchFamily="34" charset="0"/>
                <a:cs typeface="Arial Nova Light" panose="020B0304020202020204" pitchFamily="34" charset="0"/>
              </a:defRPr>
            </a:lvl1pPr>
          </a:lstStyle>
          <a:p>
            <a:pPr marL="43438" algn="r">
              <a:spcBef>
                <a:spcPts val="251"/>
              </a:spcBef>
            </a:pPr>
            <a:fld id="{8A97B430-CC90-4EBC-A88A-DFC5702CB069}" type="slidenum">
              <a:rPr lang="sv-SE" smtClean="0"/>
              <a:pPr marL="43438" algn="r">
                <a:spcBef>
                  <a:spcPts val="251"/>
                </a:spcBef>
              </a:pPr>
              <a:t>‹#›</a:t>
            </a:fld>
            <a:endParaRPr lang="sv-SE"/>
          </a:p>
        </p:txBody>
      </p:sp>
      <p:sp>
        <p:nvSpPr>
          <p:cNvPr id="5" name="Holder 2">
            <a:extLst>
              <a:ext uri="{FF2B5EF4-FFF2-40B4-BE49-F238E27FC236}">
                <a16:creationId xmlns:a16="http://schemas.microsoft.com/office/drawing/2014/main" id="{C7891241-5F04-77C6-E812-D264F27BDF46}"/>
              </a:ext>
            </a:extLst>
          </p:cNvPr>
          <p:cNvSpPr>
            <a:spLocks noGrp="1"/>
          </p:cNvSpPr>
          <p:nvPr>
            <p:ph type="title"/>
            <p:custDataLst>
              <p:tags r:id="rId5"/>
            </p:custDataLst>
          </p:nvPr>
        </p:nvSpPr>
        <p:spPr>
          <a:xfrm>
            <a:off x="361995" y="398862"/>
            <a:ext cx="7275421" cy="335307"/>
          </a:xfrm>
          <a:prstGeom prst="rect">
            <a:avLst/>
          </a:prstGeom>
        </p:spPr>
        <p:txBody>
          <a:bodyPr lIns="0" tIns="0" rIns="0" bIns="0"/>
          <a:lstStyle>
            <a:lvl1pPr>
              <a:defRPr sz="2176" b="0" i="0">
                <a:solidFill>
                  <a:schemeClr val="tx1"/>
                </a:solidFill>
                <a:latin typeface="Century Gothic"/>
                <a:cs typeface="Century Gothic"/>
              </a:defRPr>
            </a:lvl1pPr>
          </a:lstStyle>
          <a:p>
            <a:r>
              <a:rPr lang="sv-SE"/>
              <a:t>Klicka här för att ändra mall för rubrikformat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730888146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xt Hög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Holder 4">
            <a:extLst>
              <a:ext uri="{FF2B5EF4-FFF2-40B4-BE49-F238E27FC236}">
                <a16:creationId xmlns:a16="http://schemas.microsoft.com/office/drawing/2014/main" id="{45A2DADF-E08B-45B3-A252-FD7DF6CDC1AF}"/>
              </a:ext>
            </a:extLst>
          </p:cNvPr>
          <p:cNvSpPr>
            <a:spLocks noGrp="1"/>
          </p:cNvSpPr>
          <p:nvPr>
            <p:ph sz="half" idx="3" hasCustomPrompt="1"/>
            <p:custDataLst>
              <p:tags r:id="rId1"/>
            </p:custDataLst>
          </p:nvPr>
        </p:nvSpPr>
        <p:spPr>
          <a:xfrm>
            <a:off x="6510606" y="2167903"/>
            <a:ext cx="4308681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r>
              <a:rPr lang="sv-SE"/>
              <a:t>Underrubrik</a:t>
            </a:r>
            <a:endParaRPr/>
          </a:p>
        </p:txBody>
      </p:sp>
      <p:sp>
        <p:nvSpPr>
          <p:cNvPr id="8" name="Holder 4">
            <a:extLst>
              <a:ext uri="{FF2B5EF4-FFF2-40B4-BE49-F238E27FC236}">
                <a16:creationId xmlns:a16="http://schemas.microsoft.com/office/drawing/2014/main" id="{C1199FE1-C1DD-4A80-A2D4-3A01444468D3}"/>
              </a:ext>
            </a:extLst>
          </p:cNvPr>
          <p:cNvSpPr>
            <a:spLocks noGrp="1"/>
          </p:cNvSpPr>
          <p:nvPr>
            <p:ph sz="half" idx="11" hasCustomPrompt="1"/>
            <p:custDataLst>
              <p:tags r:id="rId2"/>
            </p:custDataLst>
          </p:nvPr>
        </p:nvSpPr>
        <p:spPr>
          <a:xfrm>
            <a:off x="6510606" y="2530725"/>
            <a:ext cx="4308681" cy="22327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451">
                <a:latin typeface="Arial Nova Light" panose="020B0304020202020204" pitchFamily="34" charset="0"/>
              </a:defRPr>
            </a:lvl1pPr>
          </a:lstStyle>
          <a:p>
            <a:r>
              <a:rPr lang="sv-SE"/>
              <a:t>Text</a:t>
            </a:r>
            <a:endParaRPr/>
          </a:p>
        </p:txBody>
      </p:sp>
      <p:sp>
        <p:nvSpPr>
          <p:cNvPr id="9" name="Platshållare för bild 2">
            <a:extLst>
              <a:ext uri="{FF2B5EF4-FFF2-40B4-BE49-F238E27FC236}">
                <a16:creationId xmlns:a16="http://schemas.microsoft.com/office/drawing/2014/main" id="{511979E0-C333-4A93-A3D9-7A5165FEADD1}"/>
              </a:ext>
            </a:extLst>
          </p:cNvPr>
          <p:cNvSpPr>
            <a:spLocks noGrp="1"/>
          </p:cNvSpPr>
          <p:nvPr>
            <p:ph type="pic" sz="quarter" idx="10" hasCustomPrompt="1"/>
            <p:custDataLst>
              <p:tags r:id="rId3"/>
            </p:custDataLst>
          </p:nvPr>
        </p:nvSpPr>
        <p:spPr>
          <a:xfrm>
            <a:off x="1604438" y="2174088"/>
            <a:ext cx="3987074" cy="3051466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sv-SE"/>
              <a:t>Infoga eller placera bild/ikon inom detta område</a:t>
            </a:r>
          </a:p>
        </p:txBody>
      </p:sp>
      <p:sp>
        <p:nvSpPr>
          <p:cNvPr id="2" name="Rektangel 1">
            <a:extLst>
              <a:ext uri="{FF2B5EF4-FFF2-40B4-BE49-F238E27FC236}">
                <a16:creationId xmlns:a16="http://schemas.microsoft.com/office/drawing/2014/main" id="{D9761EDB-C7F9-6E36-4CED-FC5FE0059C92}"/>
              </a:ext>
            </a:extLst>
          </p:cNvPr>
          <p:cNvSpPr/>
          <p:nvPr userDrawn="1">
            <p:custDataLst>
              <p:tags r:id="rId4"/>
            </p:custDataLst>
          </p:nvPr>
        </p:nvSpPr>
        <p:spPr>
          <a:xfrm>
            <a:off x="1" y="5702"/>
            <a:ext cx="12191999" cy="195365"/>
          </a:xfrm>
          <a:prstGeom prst="rect">
            <a:avLst/>
          </a:prstGeom>
          <a:solidFill>
            <a:srgbClr val="52934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632"/>
          </a:p>
        </p:txBody>
      </p:sp>
      <p:pic>
        <p:nvPicPr>
          <p:cNvPr id="3" name="bg object 17">
            <a:extLst>
              <a:ext uri="{FF2B5EF4-FFF2-40B4-BE49-F238E27FC236}">
                <a16:creationId xmlns:a16="http://schemas.microsoft.com/office/drawing/2014/main" id="{8D4D444C-E86B-8923-356C-85F140EFF0B8}"/>
              </a:ext>
            </a:extLst>
          </p:cNvPr>
          <p:cNvPicPr/>
          <p:nvPr userDrawn="1">
            <p:custDataLst>
              <p:tags r:id="rId5"/>
            </p:custDataLst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24606" y="388678"/>
            <a:ext cx="1319018" cy="345491"/>
          </a:xfrm>
          <a:prstGeom prst="rect">
            <a:avLst/>
          </a:prstGeom>
        </p:spPr>
      </p:pic>
      <p:sp>
        <p:nvSpPr>
          <p:cNvPr id="5" name="Holder 6">
            <a:extLst>
              <a:ext uri="{FF2B5EF4-FFF2-40B4-BE49-F238E27FC236}">
                <a16:creationId xmlns:a16="http://schemas.microsoft.com/office/drawing/2014/main" id="{6BE4EA62-1BCC-EA12-6A04-2A882162F4D7}"/>
              </a:ext>
            </a:extLst>
          </p:cNvPr>
          <p:cNvSpPr>
            <a:spLocks noGrp="1"/>
          </p:cNvSpPr>
          <p:nvPr>
            <p:ph type="sldNum" sz="quarter" idx="7"/>
            <p:custDataLst>
              <p:tags r:id="rId6"/>
            </p:custDataLst>
          </p:nvPr>
        </p:nvSpPr>
        <p:spPr>
          <a:xfrm>
            <a:off x="11416774" y="6578260"/>
            <a:ext cx="636111" cy="16741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 sz="1088" b="0" i="0">
                <a:solidFill>
                  <a:srgbClr val="231F20"/>
                </a:solidFill>
                <a:latin typeface="Arial Nova Light" panose="020B0304020202020204" pitchFamily="34" charset="0"/>
                <a:cs typeface="Arial Nova Light" panose="020B0304020202020204" pitchFamily="34" charset="0"/>
              </a:defRPr>
            </a:lvl1pPr>
          </a:lstStyle>
          <a:p>
            <a:pPr marL="43438" algn="r">
              <a:spcBef>
                <a:spcPts val="251"/>
              </a:spcBef>
            </a:pPr>
            <a:fld id="{E575E848-E1CC-488E-B116-697F1326879D}" type="slidenum">
              <a:rPr lang="sv-SE" smtClean="0"/>
              <a:pPr marL="43438" algn="r">
                <a:spcBef>
                  <a:spcPts val="251"/>
                </a:spcBef>
              </a:pPr>
              <a:t>‹#›</a:t>
            </a:fld>
            <a:endParaRPr lang="sv-SE"/>
          </a:p>
        </p:txBody>
      </p:sp>
      <p:sp>
        <p:nvSpPr>
          <p:cNvPr id="6" name="Holder 2">
            <a:extLst>
              <a:ext uri="{FF2B5EF4-FFF2-40B4-BE49-F238E27FC236}">
                <a16:creationId xmlns:a16="http://schemas.microsoft.com/office/drawing/2014/main" id="{60CFFBF0-153E-C898-E25C-2EA64E8F52CC}"/>
              </a:ext>
            </a:extLst>
          </p:cNvPr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>
          <a:xfrm>
            <a:off x="361995" y="398862"/>
            <a:ext cx="7275421" cy="335307"/>
          </a:xfrm>
          <a:prstGeom prst="rect">
            <a:avLst/>
          </a:prstGeom>
        </p:spPr>
        <p:txBody>
          <a:bodyPr lIns="0" tIns="0" rIns="0" bIns="0"/>
          <a:lstStyle>
            <a:lvl1pPr>
              <a:defRPr sz="2176" b="0" i="0">
                <a:solidFill>
                  <a:schemeClr val="tx1"/>
                </a:solidFill>
                <a:latin typeface="Century Gothic"/>
                <a:cs typeface="Century Gothic"/>
              </a:defRPr>
            </a:lvl1pPr>
          </a:lstStyle>
          <a:p>
            <a:r>
              <a:rPr lang="sv-SE"/>
              <a:t>Klicka här för att ändra mall för rubrikformat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378965392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nbart rubri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>
            <a:extLst>
              <a:ext uri="{FF2B5EF4-FFF2-40B4-BE49-F238E27FC236}">
                <a16:creationId xmlns:a16="http://schemas.microsoft.com/office/drawing/2014/main" id="{A75B7AFC-EC7C-F60B-FF2A-7EC9E9531488}"/>
              </a:ext>
            </a:extLst>
          </p:cNvPr>
          <p:cNvSpPr/>
          <p:nvPr userDrawn="1">
            <p:custDataLst>
              <p:tags r:id="rId1"/>
            </p:custDataLst>
          </p:nvPr>
        </p:nvSpPr>
        <p:spPr>
          <a:xfrm>
            <a:off x="1" y="-17397"/>
            <a:ext cx="12191999" cy="195365"/>
          </a:xfrm>
          <a:prstGeom prst="rect">
            <a:avLst/>
          </a:prstGeom>
          <a:solidFill>
            <a:srgbClr val="52934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632"/>
          </a:p>
        </p:txBody>
      </p:sp>
      <p:pic>
        <p:nvPicPr>
          <p:cNvPr id="3" name="bg object 17">
            <a:extLst>
              <a:ext uri="{FF2B5EF4-FFF2-40B4-BE49-F238E27FC236}">
                <a16:creationId xmlns:a16="http://schemas.microsoft.com/office/drawing/2014/main" id="{730C036B-5C8E-D595-6804-471451C3C08A}"/>
              </a:ext>
            </a:extLst>
          </p:cNvPr>
          <p:cNvPicPr/>
          <p:nvPr userDrawn="1">
            <p:custDataLst>
              <p:tags r:id="rId2"/>
            </p:custData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24606" y="388678"/>
            <a:ext cx="1319018" cy="345491"/>
          </a:xfrm>
          <a:prstGeom prst="rect">
            <a:avLst/>
          </a:prstGeom>
        </p:spPr>
      </p:pic>
      <p:sp>
        <p:nvSpPr>
          <p:cNvPr id="7" name="Holder 6">
            <a:extLst>
              <a:ext uri="{FF2B5EF4-FFF2-40B4-BE49-F238E27FC236}">
                <a16:creationId xmlns:a16="http://schemas.microsoft.com/office/drawing/2014/main" id="{8D952D71-2F11-DF61-A8A2-7645AD6D1CEA}"/>
              </a:ext>
            </a:extLst>
          </p:cNvPr>
          <p:cNvSpPr>
            <a:spLocks noGrp="1"/>
          </p:cNvSpPr>
          <p:nvPr>
            <p:ph type="sldNum" sz="quarter" idx="7"/>
            <p:custDataLst>
              <p:tags r:id="rId3"/>
            </p:custDataLst>
          </p:nvPr>
        </p:nvSpPr>
        <p:spPr>
          <a:xfrm>
            <a:off x="11416774" y="6578260"/>
            <a:ext cx="636111" cy="16741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 sz="1088" b="0" i="0">
                <a:solidFill>
                  <a:srgbClr val="231F20"/>
                </a:solidFill>
                <a:latin typeface="Arial Nova Light" panose="020B0304020202020204" pitchFamily="34" charset="0"/>
                <a:cs typeface="Arial Nova Light" panose="020B0304020202020204" pitchFamily="34" charset="0"/>
              </a:defRPr>
            </a:lvl1pPr>
          </a:lstStyle>
          <a:p>
            <a:pPr marL="43438" algn="r">
              <a:spcBef>
                <a:spcPts val="251"/>
              </a:spcBef>
            </a:pPr>
            <a:fld id="{F7043445-B7A5-4914-996A-C924B7608474}" type="slidenum">
              <a:rPr lang="sv-SE" smtClean="0"/>
              <a:pPr marL="43438" algn="r">
                <a:spcBef>
                  <a:spcPts val="251"/>
                </a:spcBef>
              </a:pPr>
              <a:t>‹#›</a:t>
            </a:fld>
            <a:endParaRPr lang="sv-SE"/>
          </a:p>
        </p:txBody>
      </p:sp>
      <p:sp>
        <p:nvSpPr>
          <p:cNvPr id="4" name="Holder 2">
            <a:extLst>
              <a:ext uri="{FF2B5EF4-FFF2-40B4-BE49-F238E27FC236}">
                <a16:creationId xmlns:a16="http://schemas.microsoft.com/office/drawing/2014/main" id="{177B8E51-57AF-12BE-D6A8-37DE098B37C5}"/>
              </a:ext>
            </a:extLst>
          </p:cNvPr>
          <p:cNvSpPr>
            <a:spLocks noGrp="1"/>
          </p:cNvSpPr>
          <p:nvPr>
            <p:ph type="title"/>
            <p:custDataLst>
              <p:tags r:id="rId4"/>
            </p:custDataLst>
          </p:nvPr>
        </p:nvSpPr>
        <p:spPr>
          <a:xfrm>
            <a:off x="361995" y="398862"/>
            <a:ext cx="7275421" cy="335307"/>
          </a:xfrm>
          <a:prstGeom prst="rect">
            <a:avLst/>
          </a:prstGeom>
        </p:spPr>
        <p:txBody>
          <a:bodyPr lIns="0" tIns="0" rIns="0" bIns="0"/>
          <a:lstStyle>
            <a:lvl1pPr>
              <a:defRPr sz="2176" b="0" i="0">
                <a:solidFill>
                  <a:schemeClr val="tx1"/>
                </a:solidFill>
                <a:latin typeface="Century Gothic"/>
                <a:cs typeface="Century Gothic"/>
              </a:defRPr>
            </a:lvl1pPr>
          </a:lstStyle>
          <a:p>
            <a:r>
              <a:rPr lang="sv-SE"/>
              <a:t>Klicka här för att ändra mall för rubrikformat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707665872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entrerad rubrik och tex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bg object 18"/>
          <p:cNvSpPr/>
          <p:nvPr>
            <p:custDataLst>
              <p:tags r:id="rId1"/>
            </p:custDataLst>
          </p:nvPr>
        </p:nvSpPr>
        <p:spPr>
          <a:xfrm flipH="1">
            <a:off x="12190404" y="5"/>
            <a:ext cx="0" cy="184262"/>
          </a:xfrm>
          <a:custGeom>
            <a:avLst/>
            <a:gdLst/>
            <a:ahLst/>
            <a:cxnLst/>
            <a:rect l="l" t="t" r="r" b="b"/>
            <a:pathLst>
              <a:path h="203200">
                <a:moveTo>
                  <a:pt x="0" y="203200"/>
                </a:moveTo>
                <a:lnTo>
                  <a:pt x="3" y="0"/>
                </a:lnTo>
                <a:lnTo>
                  <a:pt x="0" y="203200"/>
                </a:lnTo>
                <a:close/>
              </a:path>
            </a:pathLst>
          </a:custGeom>
          <a:solidFill>
            <a:srgbClr val="549442"/>
          </a:solidFill>
        </p:spPr>
        <p:txBody>
          <a:bodyPr wrap="square" lIns="0" tIns="0" rIns="0" bIns="0" rtlCol="0"/>
          <a:lstStyle/>
          <a:p>
            <a:endParaRPr sz="2052"/>
          </a:p>
        </p:txBody>
      </p:sp>
      <p:sp>
        <p:nvSpPr>
          <p:cNvPr id="4" name="Holder 3">
            <a:extLst>
              <a:ext uri="{FF2B5EF4-FFF2-40B4-BE49-F238E27FC236}">
                <a16:creationId xmlns:a16="http://schemas.microsoft.com/office/drawing/2014/main" id="{821183DD-7C39-4C73-8527-2C1C0A495D8F}"/>
              </a:ext>
            </a:extLst>
          </p:cNvPr>
          <p:cNvSpPr>
            <a:spLocks noGrp="1"/>
          </p:cNvSpPr>
          <p:nvPr>
            <p:ph type="subTitle" idx="4" hasCustomPrompt="1"/>
            <p:custDataLst>
              <p:tags r:id="rId2"/>
            </p:custDataLst>
          </p:nvPr>
        </p:nvSpPr>
        <p:spPr>
          <a:xfrm>
            <a:off x="2923153" y="2185232"/>
            <a:ext cx="6350804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latin typeface="Arial Nova Light" panose="020B0304020202020204" pitchFamily="34" charset="0"/>
              </a:defRPr>
            </a:lvl1pPr>
          </a:lstStyle>
          <a:p>
            <a:r>
              <a:rPr lang="sv-SE"/>
              <a:t>Klicka här för att skriva</a:t>
            </a:r>
            <a:endParaRPr/>
          </a:p>
        </p:txBody>
      </p:sp>
      <p:sp>
        <p:nvSpPr>
          <p:cNvPr id="5" name="Holder 2">
            <a:extLst>
              <a:ext uri="{FF2B5EF4-FFF2-40B4-BE49-F238E27FC236}">
                <a16:creationId xmlns:a16="http://schemas.microsoft.com/office/drawing/2014/main" id="{8468168E-4DF6-4DB4-95DC-24AD39469FCC}"/>
              </a:ext>
            </a:extLst>
          </p:cNvPr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2918044" y="1494250"/>
            <a:ext cx="6355913" cy="446548"/>
          </a:xfrm>
          <a:prstGeom prst="rect">
            <a:avLst/>
          </a:prstGeom>
        </p:spPr>
        <p:txBody>
          <a:bodyPr lIns="0" tIns="0" rIns="0" bIns="0"/>
          <a:lstStyle>
            <a:lvl1pPr algn="ctr">
              <a:defRPr sz="2902" b="0" i="0">
                <a:solidFill>
                  <a:srgbClr val="549442"/>
                </a:solidFill>
                <a:latin typeface="Century Gothic"/>
                <a:cs typeface="Century Gothic"/>
              </a:defRPr>
            </a:lvl1pPr>
          </a:lstStyle>
          <a:p>
            <a:r>
              <a:rPr lang="sv-SE"/>
              <a:t>Klicka här för att ändra mall för rubrikformat</a:t>
            </a:r>
            <a:endParaRPr/>
          </a:p>
        </p:txBody>
      </p:sp>
      <p:sp>
        <p:nvSpPr>
          <p:cNvPr id="2" name="Rektangel 1">
            <a:extLst>
              <a:ext uri="{FF2B5EF4-FFF2-40B4-BE49-F238E27FC236}">
                <a16:creationId xmlns:a16="http://schemas.microsoft.com/office/drawing/2014/main" id="{AB07A558-5D8F-6F25-EF66-646A32ED2A71}"/>
              </a:ext>
            </a:extLst>
          </p:cNvPr>
          <p:cNvSpPr/>
          <p:nvPr userDrawn="1">
            <p:custDataLst>
              <p:tags r:id="rId4"/>
            </p:custDataLst>
          </p:nvPr>
        </p:nvSpPr>
        <p:spPr>
          <a:xfrm>
            <a:off x="1" y="5702"/>
            <a:ext cx="12191999" cy="195365"/>
          </a:xfrm>
          <a:prstGeom prst="rect">
            <a:avLst/>
          </a:prstGeom>
          <a:solidFill>
            <a:srgbClr val="52934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632"/>
          </a:p>
        </p:txBody>
      </p:sp>
    </p:spTree>
    <p:extLst>
      <p:ext uri="{BB962C8B-B14F-4D97-AF65-F5344CB8AC3E}">
        <p14:creationId xmlns:p14="http://schemas.microsoft.com/office/powerpoint/2010/main" val="761330873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Logo 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bg object 18"/>
          <p:cNvSpPr/>
          <p:nvPr>
            <p:custDataLst>
              <p:tags r:id="rId1"/>
            </p:custDataLst>
          </p:nvPr>
        </p:nvSpPr>
        <p:spPr>
          <a:xfrm flipH="1">
            <a:off x="12190404" y="5"/>
            <a:ext cx="0" cy="184262"/>
          </a:xfrm>
          <a:custGeom>
            <a:avLst/>
            <a:gdLst/>
            <a:ahLst/>
            <a:cxnLst/>
            <a:rect l="l" t="t" r="r" b="b"/>
            <a:pathLst>
              <a:path h="203200">
                <a:moveTo>
                  <a:pt x="0" y="203200"/>
                </a:moveTo>
                <a:lnTo>
                  <a:pt x="3" y="0"/>
                </a:lnTo>
                <a:lnTo>
                  <a:pt x="0" y="203200"/>
                </a:lnTo>
                <a:close/>
              </a:path>
            </a:pathLst>
          </a:custGeom>
          <a:solidFill>
            <a:srgbClr val="549442"/>
          </a:solidFill>
        </p:spPr>
        <p:txBody>
          <a:bodyPr wrap="square" lIns="0" tIns="0" rIns="0" bIns="0" rtlCol="0"/>
          <a:lstStyle/>
          <a:p>
            <a:endParaRPr sz="2052"/>
          </a:p>
        </p:txBody>
      </p:sp>
      <p:sp>
        <p:nvSpPr>
          <p:cNvPr id="2" name="Rektangel 1">
            <a:extLst>
              <a:ext uri="{FF2B5EF4-FFF2-40B4-BE49-F238E27FC236}">
                <a16:creationId xmlns:a16="http://schemas.microsoft.com/office/drawing/2014/main" id="{EB84F770-984E-0447-D3E5-D4220EACAE4E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1" y="5702"/>
            <a:ext cx="12191999" cy="195365"/>
          </a:xfrm>
          <a:prstGeom prst="rect">
            <a:avLst/>
          </a:prstGeom>
          <a:solidFill>
            <a:srgbClr val="52934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632"/>
          </a:p>
        </p:txBody>
      </p:sp>
      <p:pic>
        <p:nvPicPr>
          <p:cNvPr id="3" name="bg object 17">
            <a:extLst>
              <a:ext uri="{FF2B5EF4-FFF2-40B4-BE49-F238E27FC236}">
                <a16:creationId xmlns:a16="http://schemas.microsoft.com/office/drawing/2014/main" id="{A5350E73-EAD4-122F-935D-F6523C35CAAA}"/>
              </a:ext>
            </a:extLst>
          </p:cNvPr>
          <p:cNvPicPr/>
          <p:nvPr userDrawn="1">
            <p:custDataLst>
              <p:tags r:id="rId3"/>
            </p:custData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24606" y="388678"/>
            <a:ext cx="1319018" cy="345491"/>
          </a:xfrm>
          <a:prstGeom prst="rect">
            <a:avLst/>
          </a:prstGeom>
        </p:spPr>
      </p:pic>
      <p:sp>
        <p:nvSpPr>
          <p:cNvPr id="6" name="Holder 6">
            <a:extLst>
              <a:ext uri="{FF2B5EF4-FFF2-40B4-BE49-F238E27FC236}">
                <a16:creationId xmlns:a16="http://schemas.microsoft.com/office/drawing/2014/main" id="{8D7D0422-486C-54CB-4E55-263EB6B4705B}"/>
              </a:ext>
            </a:extLst>
          </p:cNvPr>
          <p:cNvSpPr>
            <a:spLocks noGrp="1"/>
          </p:cNvSpPr>
          <p:nvPr>
            <p:ph type="sldNum" sz="quarter" idx="7"/>
            <p:custDataLst>
              <p:tags r:id="rId4"/>
            </p:custDataLst>
          </p:nvPr>
        </p:nvSpPr>
        <p:spPr>
          <a:xfrm>
            <a:off x="11416774" y="6578260"/>
            <a:ext cx="636111" cy="16741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 sz="1088" b="0" i="0">
                <a:solidFill>
                  <a:srgbClr val="231F20"/>
                </a:solidFill>
                <a:latin typeface="Arial Nova Light" panose="020B0304020202020204" pitchFamily="34" charset="0"/>
                <a:cs typeface="Arial Nova Light" panose="020B0304020202020204" pitchFamily="34" charset="0"/>
              </a:defRPr>
            </a:lvl1pPr>
          </a:lstStyle>
          <a:p>
            <a:pPr marL="43438" algn="r">
              <a:spcBef>
                <a:spcPts val="251"/>
              </a:spcBef>
            </a:pPr>
            <a:fld id="{6D6B901B-313E-42CF-8BAE-DA45E917333B}" type="slidenum">
              <a:rPr lang="sv-SE" smtClean="0"/>
              <a:pPr marL="43438" algn="r">
                <a:spcBef>
                  <a:spcPts val="251"/>
                </a:spcBef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727836139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ild 5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latshållare för bild 9">
            <a:extLst>
              <a:ext uri="{FF2B5EF4-FFF2-40B4-BE49-F238E27FC236}">
                <a16:creationId xmlns:a16="http://schemas.microsoft.com/office/drawing/2014/main" id="{9DE4FC19-5224-26E3-BBFC-BA363569E629}"/>
              </a:ext>
            </a:extLst>
          </p:cNvPr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117753"/>
            <a:ext cx="4053896" cy="6745584"/>
          </a:xfrm>
          <a:prstGeom prst="rect">
            <a:avLst/>
          </a:prstGeom>
          <a:noFill/>
        </p:spPr>
      </p:pic>
      <p:sp>
        <p:nvSpPr>
          <p:cNvPr id="15" name="bg object 18">
            <a:extLst>
              <a:ext uri="{FF2B5EF4-FFF2-40B4-BE49-F238E27FC236}">
                <a16:creationId xmlns:a16="http://schemas.microsoft.com/office/drawing/2014/main" id="{FE0AA39A-A043-60AC-D800-8D269F1DC706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 flipH="1">
            <a:off x="12190404" y="5"/>
            <a:ext cx="0" cy="184262"/>
          </a:xfrm>
          <a:custGeom>
            <a:avLst/>
            <a:gdLst/>
            <a:ahLst/>
            <a:cxnLst/>
            <a:rect l="l" t="t" r="r" b="b"/>
            <a:pathLst>
              <a:path h="203200">
                <a:moveTo>
                  <a:pt x="0" y="203200"/>
                </a:moveTo>
                <a:lnTo>
                  <a:pt x="3" y="0"/>
                </a:lnTo>
                <a:lnTo>
                  <a:pt x="0" y="203200"/>
                </a:lnTo>
                <a:close/>
              </a:path>
            </a:pathLst>
          </a:custGeom>
          <a:solidFill>
            <a:srgbClr val="549442"/>
          </a:solidFill>
        </p:spPr>
        <p:txBody>
          <a:bodyPr wrap="square" lIns="0" tIns="0" rIns="0" bIns="0" rtlCol="0"/>
          <a:lstStyle/>
          <a:p>
            <a:endParaRPr sz="2052"/>
          </a:p>
        </p:txBody>
      </p:sp>
      <p:pic>
        <p:nvPicPr>
          <p:cNvPr id="17" name="bg object 17">
            <a:extLst>
              <a:ext uri="{FF2B5EF4-FFF2-40B4-BE49-F238E27FC236}">
                <a16:creationId xmlns:a16="http://schemas.microsoft.com/office/drawing/2014/main" id="{7737450E-D5BC-A731-8008-B87106CF7EF2}"/>
              </a:ext>
            </a:extLst>
          </p:cNvPr>
          <p:cNvPicPr/>
          <p:nvPr userDrawn="1">
            <p:custDataLst>
              <p:tags r:id="rId3"/>
            </p:custDataLst>
          </p:nvPr>
        </p:nvPicPr>
        <p:blipFill>
          <a:blip r:embed="rId10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24606" y="388678"/>
            <a:ext cx="1319018" cy="345491"/>
          </a:xfrm>
          <a:prstGeom prst="rect">
            <a:avLst/>
          </a:prstGeom>
        </p:spPr>
      </p:pic>
      <p:sp>
        <p:nvSpPr>
          <p:cNvPr id="19" name="Rektangel 18">
            <a:extLst>
              <a:ext uri="{FF2B5EF4-FFF2-40B4-BE49-F238E27FC236}">
                <a16:creationId xmlns:a16="http://schemas.microsoft.com/office/drawing/2014/main" id="{1FFC6B81-5311-F1B4-4BD7-7F449955388E}"/>
              </a:ext>
            </a:extLst>
          </p:cNvPr>
          <p:cNvSpPr/>
          <p:nvPr userDrawn="1">
            <p:custDataLst>
              <p:tags r:id="rId4"/>
            </p:custDataLst>
          </p:nvPr>
        </p:nvSpPr>
        <p:spPr>
          <a:xfrm>
            <a:off x="1" y="-17397"/>
            <a:ext cx="12191999" cy="195365"/>
          </a:xfrm>
          <a:prstGeom prst="rect">
            <a:avLst/>
          </a:prstGeom>
          <a:solidFill>
            <a:srgbClr val="52934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632"/>
          </a:p>
        </p:txBody>
      </p:sp>
      <p:sp>
        <p:nvSpPr>
          <p:cNvPr id="23" name="Holder 3">
            <a:extLst>
              <a:ext uri="{FF2B5EF4-FFF2-40B4-BE49-F238E27FC236}">
                <a16:creationId xmlns:a16="http://schemas.microsoft.com/office/drawing/2014/main" id="{C020FBCB-8D67-2491-A2B7-309F6FBDC550}"/>
              </a:ext>
            </a:extLst>
          </p:cNvPr>
          <p:cNvSpPr>
            <a:spLocks noGrp="1"/>
          </p:cNvSpPr>
          <p:nvPr>
            <p:ph sz="half" idx="2" hasCustomPrompt="1"/>
            <p:custDataLst>
              <p:tags r:id="rId5"/>
            </p:custDataLst>
          </p:nvPr>
        </p:nvSpPr>
        <p:spPr>
          <a:xfrm>
            <a:off x="4368477" y="455077"/>
            <a:ext cx="4308681" cy="27909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814">
                <a:latin typeface="Century Gothic" panose="020B0502020202020204" pitchFamily="34" charset="0"/>
              </a:defRPr>
            </a:lvl1pPr>
          </a:lstStyle>
          <a:p>
            <a:r>
              <a:rPr lang="sv-SE"/>
              <a:t>Rubrik</a:t>
            </a:r>
          </a:p>
        </p:txBody>
      </p:sp>
      <p:sp>
        <p:nvSpPr>
          <p:cNvPr id="24" name="Holder 3">
            <a:extLst>
              <a:ext uri="{FF2B5EF4-FFF2-40B4-BE49-F238E27FC236}">
                <a16:creationId xmlns:a16="http://schemas.microsoft.com/office/drawing/2014/main" id="{C2DB8573-5D56-B626-0EDF-F59CEE6191EA}"/>
              </a:ext>
            </a:extLst>
          </p:cNvPr>
          <p:cNvSpPr>
            <a:spLocks noGrp="1"/>
          </p:cNvSpPr>
          <p:nvPr>
            <p:ph sz="half" idx="10" hasCustomPrompt="1"/>
            <p:custDataLst>
              <p:tags r:id="rId6"/>
            </p:custDataLst>
          </p:nvPr>
        </p:nvSpPr>
        <p:spPr>
          <a:xfrm>
            <a:off x="4368476" y="817897"/>
            <a:ext cx="4308681" cy="22327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451">
                <a:latin typeface="Arial Nova Light" panose="020B0304020202020204" pitchFamily="34" charset="0"/>
              </a:defRPr>
            </a:lvl1pPr>
          </a:lstStyle>
          <a:p>
            <a:r>
              <a:rPr lang="sv-SE"/>
              <a:t>Text</a:t>
            </a:r>
            <a:endParaRPr/>
          </a:p>
        </p:txBody>
      </p:sp>
      <p:sp>
        <p:nvSpPr>
          <p:cNvPr id="2" name="Holder 6">
            <a:extLst>
              <a:ext uri="{FF2B5EF4-FFF2-40B4-BE49-F238E27FC236}">
                <a16:creationId xmlns:a16="http://schemas.microsoft.com/office/drawing/2014/main" id="{CD0A0B3C-2CAC-CDC1-3592-2B87B09C4548}"/>
              </a:ext>
            </a:extLst>
          </p:cNvPr>
          <p:cNvSpPr>
            <a:spLocks noGrp="1"/>
          </p:cNvSpPr>
          <p:nvPr>
            <p:ph type="sldNum" sz="quarter" idx="7"/>
            <p:custDataLst>
              <p:tags r:id="rId7"/>
            </p:custDataLst>
          </p:nvPr>
        </p:nvSpPr>
        <p:spPr>
          <a:xfrm>
            <a:off x="11416774" y="6578260"/>
            <a:ext cx="636111" cy="16741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 sz="1088" b="0" i="0">
                <a:solidFill>
                  <a:srgbClr val="231F20"/>
                </a:solidFill>
                <a:latin typeface="Arial Nova Light" panose="020B0304020202020204" pitchFamily="34" charset="0"/>
                <a:cs typeface="Arial Nova Light" panose="020B0304020202020204" pitchFamily="34" charset="0"/>
              </a:defRPr>
            </a:lvl1pPr>
          </a:lstStyle>
          <a:p>
            <a:pPr marL="43438" algn="r">
              <a:spcBef>
                <a:spcPts val="251"/>
              </a:spcBef>
            </a:pPr>
            <a:fld id="{1D76EBA6-DBA2-4B85-AED4-6EA2E25F16CA}" type="slidenum">
              <a:rPr lang="sv-SE" smtClean="0"/>
              <a:pPr marL="43438" algn="r">
                <a:spcBef>
                  <a:spcPts val="251"/>
                </a:spcBef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500214333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Bild 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latshållare för bild 9">
            <a:extLst>
              <a:ext uri="{FF2B5EF4-FFF2-40B4-BE49-F238E27FC236}">
                <a16:creationId xmlns:a16="http://schemas.microsoft.com/office/drawing/2014/main" id="{DC235511-FB04-9E50-7310-4815954F14E6}"/>
              </a:ext>
            </a:extLst>
          </p:cNvPr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117753"/>
            <a:ext cx="4053896" cy="6745584"/>
          </a:xfrm>
          <a:prstGeom prst="rect">
            <a:avLst/>
          </a:prstGeom>
          <a:noFill/>
        </p:spPr>
      </p:pic>
      <p:sp>
        <p:nvSpPr>
          <p:cNvPr id="18" name="bg object 18"/>
          <p:cNvSpPr/>
          <p:nvPr>
            <p:custDataLst>
              <p:tags r:id="rId2"/>
            </p:custDataLst>
          </p:nvPr>
        </p:nvSpPr>
        <p:spPr>
          <a:xfrm flipH="1">
            <a:off x="12190404" y="5"/>
            <a:ext cx="0" cy="184262"/>
          </a:xfrm>
          <a:custGeom>
            <a:avLst/>
            <a:gdLst/>
            <a:ahLst/>
            <a:cxnLst/>
            <a:rect l="l" t="t" r="r" b="b"/>
            <a:pathLst>
              <a:path h="203200">
                <a:moveTo>
                  <a:pt x="0" y="203200"/>
                </a:moveTo>
                <a:lnTo>
                  <a:pt x="3" y="0"/>
                </a:lnTo>
                <a:lnTo>
                  <a:pt x="0" y="203200"/>
                </a:lnTo>
                <a:close/>
              </a:path>
            </a:pathLst>
          </a:custGeom>
          <a:solidFill>
            <a:srgbClr val="549442"/>
          </a:solidFill>
        </p:spPr>
        <p:txBody>
          <a:bodyPr wrap="square" lIns="0" tIns="0" rIns="0" bIns="0" rtlCol="0"/>
          <a:lstStyle/>
          <a:p>
            <a:endParaRPr sz="2052"/>
          </a:p>
        </p:txBody>
      </p:sp>
      <p:pic>
        <p:nvPicPr>
          <p:cNvPr id="4" name="bg object 17">
            <a:extLst>
              <a:ext uri="{FF2B5EF4-FFF2-40B4-BE49-F238E27FC236}">
                <a16:creationId xmlns:a16="http://schemas.microsoft.com/office/drawing/2014/main" id="{A8E7B1E4-E645-9F07-DAE4-283BC162F871}"/>
              </a:ext>
            </a:extLst>
          </p:cNvPr>
          <p:cNvPicPr/>
          <p:nvPr userDrawn="1">
            <p:custDataLst>
              <p:tags r:id="rId3"/>
            </p:custDataLst>
          </p:nvPr>
        </p:nvPicPr>
        <p:blipFill>
          <a:blip r:embed="rId10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24606" y="388678"/>
            <a:ext cx="1319018" cy="345491"/>
          </a:xfrm>
          <a:prstGeom prst="rect">
            <a:avLst/>
          </a:prstGeom>
        </p:spPr>
      </p:pic>
      <p:sp>
        <p:nvSpPr>
          <p:cNvPr id="5" name="Rektangel 4">
            <a:extLst>
              <a:ext uri="{FF2B5EF4-FFF2-40B4-BE49-F238E27FC236}">
                <a16:creationId xmlns:a16="http://schemas.microsoft.com/office/drawing/2014/main" id="{BBE22D35-BF35-8701-4BE3-7312ACCE998A}"/>
              </a:ext>
            </a:extLst>
          </p:cNvPr>
          <p:cNvSpPr/>
          <p:nvPr userDrawn="1">
            <p:custDataLst>
              <p:tags r:id="rId4"/>
            </p:custDataLst>
          </p:nvPr>
        </p:nvSpPr>
        <p:spPr>
          <a:xfrm>
            <a:off x="1" y="5702"/>
            <a:ext cx="12191999" cy="195365"/>
          </a:xfrm>
          <a:prstGeom prst="rect">
            <a:avLst/>
          </a:prstGeom>
          <a:solidFill>
            <a:srgbClr val="52934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632"/>
          </a:p>
        </p:txBody>
      </p:sp>
      <p:sp>
        <p:nvSpPr>
          <p:cNvPr id="2" name="Holder 3">
            <a:extLst>
              <a:ext uri="{FF2B5EF4-FFF2-40B4-BE49-F238E27FC236}">
                <a16:creationId xmlns:a16="http://schemas.microsoft.com/office/drawing/2014/main" id="{575428CF-8E79-C0FF-A7F4-511A6461F099}"/>
              </a:ext>
            </a:extLst>
          </p:cNvPr>
          <p:cNvSpPr>
            <a:spLocks noGrp="1"/>
          </p:cNvSpPr>
          <p:nvPr>
            <p:ph sz="half" idx="2" hasCustomPrompt="1"/>
            <p:custDataLst>
              <p:tags r:id="rId5"/>
            </p:custDataLst>
          </p:nvPr>
        </p:nvSpPr>
        <p:spPr>
          <a:xfrm>
            <a:off x="4368477" y="455077"/>
            <a:ext cx="4308681" cy="27909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814">
                <a:latin typeface="Century Gothic" panose="020B0502020202020204" pitchFamily="34" charset="0"/>
              </a:defRPr>
            </a:lvl1pPr>
          </a:lstStyle>
          <a:p>
            <a:r>
              <a:rPr lang="sv-SE"/>
              <a:t>Rubrik</a:t>
            </a:r>
          </a:p>
        </p:txBody>
      </p:sp>
      <p:sp>
        <p:nvSpPr>
          <p:cNvPr id="3" name="Holder 3">
            <a:extLst>
              <a:ext uri="{FF2B5EF4-FFF2-40B4-BE49-F238E27FC236}">
                <a16:creationId xmlns:a16="http://schemas.microsoft.com/office/drawing/2014/main" id="{7F4D5EE6-2477-3037-4A39-242E80645FBA}"/>
              </a:ext>
            </a:extLst>
          </p:cNvPr>
          <p:cNvSpPr>
            <a:spLocks noGrp="1"/>
          </p:cNvSpPr>
          <p:nvPr>
            <p:ph sz="half" idx="10" hasCustomPrompt="1"/>
            <p:custDataLst>
              <p:tags r:id="rId6"/>
            </p:custDataLst>
          </p:nvPr>
        </p:nvSpPr>
        <p:spPr>
          <a:xfrm>
            <a:off x="4368476" y="817897"/>
            <a:ext cx="4308681" cy="22327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451">
                <a:latin typeface="Arial Nova Light" panose="020B0304020202020204" pitchFamily="34" charset="0"/>
              </a:defRPr>
            </a:lvl1pPr>
          </a:lstStyle>
          <a:p>
            <a:r>
              <a:rPr lang="sv-SE"/>
              <a:t>Text</a:t>
            </a:r>
            <a:endParaRPr/>
          </a:p>
        </p:txBody>
      </p:sp>
      <p:sp>
        <p:nvSpPr>
          <p:cNvPr id="6" name="Holder 6">
            <a:extLst>
              <a:ext uri="{FF2B5EF4-FFF2-40B4-BE49-F238E27FC236}">
                <a16:creationId xmlns:a16="http://schemas.microsoft.com/office/drawing/2014/main" id="{06163A39-0FEE-2FE3-280A-ADB099A8319B}"/>
              </a:ext>
            </a:extLst>
          </p:cNvPr>
          <p:cNvSpPr>
            <a:spLocks noGrp="1"/>
          </p:cNvSpPr>
          <p:nvPr>
            <p:ph type="sldNum" sz="quarter" idx="7"/>
            <p:custDataLst>
              <p:tags r:id="rId7"/>
            </p:custDataLst>
          </p:nvPr>
        </p:nvSpPr>
        <p:spPr>
          <a:xfrm>
            <a:off x="11416774" y="6578260"/>
            <a:ext cx="636111" cy="16741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 sz="1088" b="0" i="0">
                <a:solidFill>
                  <a:srgbClr val="231F20"/>
                </a:solidFill>
                <a:latin typeface="Arial Nova Light" panose="020B0304020202020204" pitchFamily="34" charset="0"/>
                <a:cs typeface="Arial Nova Light" panose="020B0304020202020204" pitchFamily="34" charset="0"/>
              </a:defRPr>
            </a:lvl1pPr>
          </a:lstStyle>
          <a:p>
            <a:pPr marL="43438" algn="r">
              <a:spcBef>
                <a:spcPts val="251"/>
              </a:spcBef>
            </a:pPr>
            <a:fld id="{8FA2BDC9-E1A3-416A-845D-8F0CFB6BE891}" type="slidenum">
              <a:rPr lang="sv-SE" smtClean="0"/>
              <a:pPr marL="43438" algn="r">
                <a:spcBef>
                  <a:spcPts val="251"/>
                </a:spcBef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625991041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tags" Target="../tags/tag3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tags" Target="../tags/tag2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tags" Target="../tags/tag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tags" Target="../tags/tag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  <p:custDataLst>
              <p:tags r:id="rId25"/>
            </p:custDataLst>
          </p:nvPr>
        </p:nvSpPr>
        <p:spPr>
          <a:xfrm>
            <a:off x="291520" y="204416"/>
            <a:ext cx="8514128" cy="84638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5500" b="0" i="0">
                <a:solidFill>
                  <a:srgbClr val="549442"/>
                </a:solidFill>
                <a:latin typeface="Century Gothic"/>
                <a:cs typeface="Century Gothic"/>
              </a:defRPr>
            </a:lvl1pPr>
          </a:lstStyle>
          <a:p>
            <a:r>
              <a:rPr lang="sv-SE"/>
              <a:t>Rubrik</a:t>
            </a:r>
            <a:endParaRPr/>
          </a:p>
        </p:txBody>
      </p:sp>
      <p:pic>
        <p:nvPicPr>
          <p:cNvPr id="4" name="bg object 17">
            <a:extLst>
              <a:ext uri="{FF2B5EF4-FFF2-40B4-BE49-F238E27FC236}">
                <a16:creationId xmlns:a16="http://schemas.microsoft.com/office/drawing/2014/main" id="{D7B97461-EA06-0250-94BF-ECF1D834BA12}"/>
              </a:ext>
            </a:extLst>
          </p:cNvPr>
          <p:cNvPicPr/>
          <p:nvPr userDrawn="1">
            <p:custDataLst>
              <p:tags r:id="rId26"/>
            </p:custDataLst>
          </p:nvPr>
        </p:nvPicPr>
        <p:blipFill>
          <a:blip r:embed="rId29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24606" y="388678"/>
            <a:ext cx="1319018" cy="345491"/>
          </a:xfrm>
          <a:prstGeom prst="rect">
            <a:avLst/>
          </a:prstGeom>
        </p:spPr>
      </p:pic>
      <p:sp>
        <p:nvSpPr>
          <p:cNvPr id="3" name="Rektangel 2">
            <a:extLst>
              <a:ext uri="{FF2B5EF4-FFF2-40B4-BE49-F238E27FC236}">
                <a16:creationId xmlns:a16="http://schemas.microsoft.com/office/drawing/2014/main" id="{9DAD3B5F-A33A-A0A4-E99F-F8B5C50E2B56}"/>
              </a:ext>
            </a:extLst>
          </p:cNvPr>
          <p:cNvSpPr/>
          <p:nvPr userDrawn="1">
            <p:custDataLst>
              <p:tags r:id="rId27"/>
            </p:custDataLst>
          </p:nvPr>
        </p:nvSpPr>
        <p:spPr>
          <a:xfrm>
            <a:off x="0" y="-1"/>
            <a:ext cx="12191086" cy="204416"/>
          </a:xfrm>
          <a:prstGeom prst="rect">
            <a:avLst/>
          </a:prstGeom>
          <a:solidFill>
            <a:srgbClr val="52934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632"/>
          </a:p>
        </p:txBody>
      </p:sp>
      <p:sp>
        <p:nvSpPr>
          <p:cNvPr id="5" name="Holder 6">
            <a:extLst>
              <a:ext uri="{FF2B5EF4-FFF2-40B4-BE49-F238E27FC236}">
                <a16:creationId xmlns:a16="http://schemas.microsoft.com/office/drawing/2014/main" id="{124F0E4C-8F1C-7E30-62C7-E6DDCC48DEE4}"/>
              </a:ext>
            </a:extLst>
          </p:cNvPr>
          <p:cNvSpPr>
            <a:spLocks noGrp="1"/>
          </p:cNvSpPr>
          <p:nvPr>
            <p:ph type="sldNum" sz="quarter" idx="4"/>
            <p:custDataLst>
              <p:tags r:id="rId28"/>
            </p:custDataLst>
          </p:nvPr>
        </p:nvSpPr>
        <p:spPr>
          <a:xfrm>
            <a:off x="11416774" y="6578260"/>
            <a:ext cx="636111" cy="16741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 sz="1088" b="0" i="0">
                <a:solidFill>
                  <a:srgbClr val="231F20"/>
                </a:solidFill>
                <a:latin typeface="Arial Nova Light" panose="020B0304020202020204" pitchFamily="34" charset="0"/>
                <a:cs typeface="Arial Nova Light" panose="020B0304020202020204" pitchFamily="34" charset="0"/>
              </a:defRPr>
            </a:lvl1pPr>
          </a:lstStyle>
          <a:p>
            <a:pPr marL="43438" algn="r">
              <a:spcBef>
                <a:spcPts val="251"/>
              </a:spcBef>
            </a:pPr>
            <a:fld id="{B4E11639-C7AC-4560-BEF9-CCCF4FE3C2A0}" type="slidenum">
              <a:rPr lang="sv-SE" smtClean="0"/>
              <a:pPr marL="43438" algn="r">
                <a:spcBef>
                  <a:spcPts val="251"/>
                </a:spcBef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5568008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8" r:id="rId16"/>
    <p:sldLayoutId id="2147483676" r:id="rId17"/>
    <p:sldLayoutId id="2147483677" r:id="rId18"/>
    <p:sldLayoutId id="2147483680" r:id="rId19"/>
    <p:sldLayoutId id="2147483681" r:id="rId20"/>
    <p:sldLayoutId id="2147483685" r:id="rId21"/>
    <p:sldLayoutId id="2147483687" r:id="rId22"/>
    <p:sldLayoutId id="2147483688" r:id="rId23"/>
  </p:sldLayoutIdLst>
  <p:transition/>
  <p:hf hdr="0" ftr="0" dt="0"/>
  <p:txStyles>
    <p:titleStyle>
      <a:lvl1pPr eaLnBrk="1" hangingPunct="1">
        <a:defRPr lang="sv-SE" sz="2180" b="0" i="0">
          <a:solidFill>
            <a:schemeClr val="tx1"/>
          </a:solidFill>
          <a:latin typeface="Century Gothic"/>
          <a:ea typeface="+mj-ea"/>
          <a:cs typeface="+mj-cs"/>
        </a:defRPr>
      </a:lvl1pPr>
    </p:titleStyle>
    <p:bodyStyle>
      <a:lvl1pPr marL="0" eaLnBrk="1" hangingPunct="1">
        <a:defRPr>
          <a:latin typeface="Arial Nova" panose="020B0504020202020204" pitchFamily="34" charset="0"/>
          <a:ea typeface="+mn-ea"/>
          <a:cs typeface="+mn-cs"/>
        </a:defRPr>
      </a:lvl1pPr>
      <a:lvl2pPr marL="521263" eaLnBrk="1" hangingPunct="1">
        <a:defRPr>
          <a:latin typeface="Arial Nova" panose="020B0504020202020204" pitchFamily="34" charset="0"/>
          <a:ea typeface="+mn-ea"/>
          <a:cs typeface="+mn-cs"/>
        </a:defRPr>
      </a:lvl2pPr>
      <a:lvl3pPr marL="1042525" eaLnBrk="1" hangingPunct="1">
        <a:defRPr>
          <a:latin typeface="+mn-lt"/>
          <a:ea typeface="+mn-ea"/>
          <a:cs typeface="+mn-cs"/>
        </a:defRPr>
      </a:lvl3pPr>
      <a:lvl4pPr marL="1563788" eaLnBrk="1" hangingPunct="1">
        <a:defRPr>
          <a:latin typeface="+mn-lt"/>
          <a:ea typeface="+mn-ea"/>
          <a:cs typeface="+mn-cs"/>
        </a:defRPr>
      </a:lvl4pPr>
      <a:lvl5pPr marL="2085051" eaLnBrk="1" hangingPunct="1">
        <a:defRPr>
          <a:latin typeface="+mn-lt"/>
          <a:ea typeface="+mn-ea"/>
          <a:cs typeface="+mn-cs"/>
        </a:defRPr>
      </a:lvl5pPr>
      <a:lvl6pPr marL="2606314" eaLnBrk="1" hangingPunct="1">
        <a:defRPr>
          <a:latin typeface="+mn-lt"/>
          <a:ea typeface="+mn-ea"/>
          <a:cs typeface="+mn-cs"/>
        </a:defRPr>
      </a:lvl6pPr>
      <a:lvl7pPr marL="3127576" eaLnBrk="1" hangingPunct="1">
        <a:defRPr>
          <a:latin typeface="+mn-lt"/>
          <a:ea typeface="+mn-ea"/>
          <a:cs typeface="+mn-cs"/>
        </a:defRPr>
      </a:lvl7pPr>
      <a:lvl8pPr marL="3648839" eaLnBrk="1" hangingPunct="1">
        <a:defRPr>
          <a:latin typeface="+mn-lt"/>
          <a:ea typeface="+mn-ea"/>
          <a:cs typeface="+mn-cs"/>
        </a:defRPr>
      </a:lvl8pPr>
      <a:lvl9pPr marL="4170101" eaLnBrk="1" hangingPunct="1">
        <a:defRPr>
          <a:latin typeface="+mn-lt"/>
          <a:ea typeface="+mn-ea"/>
          <a:cs typeface="+mn-cs"/>
        </a:defRPr>
      </a:lvl9pPr>
    </p:bodyStyle>
    <p:otherStyle>
      <a:lvl1pPr marL="0" eaLnBrk="1" hangingPunct="1">
        <a:defRPr>
          <a:latin typeface="+mn-lt"/>
          <a:ea typeface="+mn-ea"/>
          <a:cs typeface="+mn-cs"/>
        </a:defRPr>
      </a:lvl1pPr>
      <a:lvl2pPr marL="521263" eaLnBrk="1" hangingPunct="1">
        <a:defRPr>
          <a:latin typeface="+mn-lt"/>
          <a:ea typeface="+mn-ea"/>
          <a:cs typeface="+mn-cs"/>
        </a:defRPr>
      </a:lvl2pPr>
      <a:lvl3pPr marL="1042525" eaLnBrk="1" hangingPunct="1">
        <a:defRPr>
          <a:latin typeface="+mn-lt"/>
          <a:ea typeface="+mn-ea"/>
          <a:cs typeface="+mn-cs"/>
        </a:defRPr>
      </a:lvl3pPr>
      <a:lvl4pPr marL="1563788" eaLnBrk="1" hangingPunct="1">
        <a:defRPr>
          <a:latin typeface="+mn-lt"/>
          <a:ea typeface="+mn-ea"/>
          <a:cs typeface="+mn-cs"/>
        </a:defRPr>
      </a:lvl4pPr>
      <a:lvl5pPr marL="2085051" eaLnBrk="1" hangingPunct="1">
        <a:defRPr>
          <a:latin typeface="+mn-lt"/>
          <a:ea typeface="+mn-ea"/>
          <a:cs typeface="+mn-cs"/>
        </a:defRPr>
      </a:lvl5pPr>
      <a:lvl6pPr marL="2606314" eaLnBrk="1" hangingPunct="1">
        <a:defRPr>
          <a:latin typeface="+mn-lt"/>
          <a:ea typeface="+mn-ea"/>
          <a:cs typeface="+mn-cs"/>
        </a:defRPr>
      </a:lvl6pPr>
      <a:lvl7pPr marL="3127576" eaLnBrk="1" hangingPunct="1">
        <a:defRPr>
          <a:latin typeface="+mn-lt"/>
          <a:ea typeface="+mn-ea"/>
          <a:cs typeface="+mn-cs"/>
        </a:defRPr>
      </a:lvl7pPr>
      <a:lvl8pPr marL="3648839" eaLnBrk="1" hangingPunct="1">
        <a:defRPr>
          <a:latin typeface="+mn-lt"/>
          <a:ea typeface="+mn-ea"/>
          <a:cs typeface="+mn-cs"/>
        </a:defRPr>
      </a:lvl8pPr>
      <a:lvl9pPr marL="4170101" eaLnBrk="1" hangingPunct="1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0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0.xml"/><Relationship Id="rId1" Type="http://schemas.openxmlformats.org/officeDocument/2006/relationships/themeOverride" Target="../theme/themeOverride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tags" Target="../tags/tag178.xml"/><Relationship Id="rId7" Type="http://schemas.openxmlformats.org/officeDocument/2006/relationships/notesSlide" Target="../notesSlides/notesSlide6.xml"/><Relationship Id="rId2" Type="http://schemas.openxmlformats.org/officeDocument/2006/relationships/tags" Target="../tags/tag177.xml"/><Relationship Id="rId1" Type="http://schemas.openxmlformats.org/officeDocument/2006/relationships/tags" Target="../tags/tag176.xml"/><Relationship Id="rId6" Type="http://schemas.openxmlformats.org/officeDocument/2006/relationships/slideLayout" Target="../slideLayouts/slideLayout5.xml"/><Relationship Id="rId5" Type="http://schemas.openxmlformats.org/officeDocument/2006/relationships/tags" Target="../tags/tag180.xml"/><Relationship Id="rId4" Type="http://schemas.openxmlformats.org/officeDocument/2006/relationships/tags" Target="../tags/tag17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0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0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8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tags" Target="../tags/tag188.xml"/><Relationship Id="rId13" Type="http://schemas.openxmlformats.org/officeDocument/2006/relationships/tags" Target="../tags/tag193.xml"/><Relationship Id="rId18" Type="http://schemas.openxmlformats.org/officeDocument/2006/relationships/tags" Target="../tags/tag198.xml"/><Relationship Id="rId3" Type="http://schemas.openxmlformats.org/officeDocument/2006/relationships/tags" Target="../tags/tag183.xml"/><Relationship Id="rId21" Type="http://schemas.openxmlformats.org/officeDocument/2006/relationships/tags" Target="../tags/tag201.xml"/><Relationship Id="rId7" Type="http://schemas.openxmlformats.org/officeDocument/2006/relationships/tags" Target="../tags/tag187.xml"/><Relationship Id="rId12" Type="http://schemas.openxmlformats.org/officeDocument/2006/relationships/tags" Target="../tags/tag192.xml"/><Relationship Id="rId17" Type="http://schemas.openxmlformats.org/officeDocument/2006/relationships/tags" Target="../tags/tag197.xml"/><Relationship Id="rId25" Type="http://schemas.openxmlformats.org/officeDocument/2006/relationships/slideLayout" Target="../slideLayouts/slideLayout5.xml"/><Relationship Id="rId2" Type="http://schemas.openxmlformats.org/officeDocument/2006/relationships/tags" Target="../tags/tag182.xml"/><Relationship Id="rId16" Type="http://schemas.openxmlformats.org/officeDocument/2006/relationships/tags" Target="../tags/tag196.xml"/><Relationship Id="rId20" Type="http://schemas.openxmlformats.org/officeDocument/2006/relationships/tags" Target="../tags/tag200.xml"/><Relationship Id="rId1" Type="http://schemas.openxmlformats.org/officeDocument/2006/relationships/tags" Target="../tags/tag181.xml"/><Relationship Id="rId6" Type="http://schemas.openxmlformats.org/officeDocument/2006/relationships/tags" Target="../tags/tag186.xml"/><Relationship Id="rId11" Type="http://schemas.openxmlformats.org/officeDocument/2006/relationships/tags" Target="../tags/tag191.xml"/><Relationship Id="rId24" Type="http://schemas.openxmlformats.org/officeDocument/2006/relationships/tags" Target="../tags/tag204.xml"/><Relationship Id="rId5" Type="http://schemas.openxmlformats.org/officeDocument/2006/relationships/tags" Target="../tags/tag185.xml"/><Relationship Id="rId15" Type="http://schemas.openxmlformats.org/officeDocument/2006/relationships/tags" Target="../tags/tag195.xml"/><Relationship Id="rId23" Type="http://schemas.openxmlformats.org/officeDocument/2006/relationships/tags" Target="../tags/tag203.xml"/><Relationship Id="rId10" Type="http://schemas.openxmlformats.org/officeDocument/2006/relationships/tags" Target="../tags/tag190.xml"/><Relationship Id="rId19" Type="http://schemas.openxmlformats.org/officeDocument/2006/relationships/tags" Target="../tags/tag199.xml"/><Relationship Id="rId4" Type="http://schemas.openxmlformats.org/officeDocument/2006/relationships/tags" Target="../tags/tag184.xml"/><Relationship Id="rId9" Type="http://schemas.openxmlformats.org/officeDocument/2006/relationships/tags" Target="../tags/tag189.xml"/><Relationship Id="rId14" Type="http://schemas.openxmlformats.org/officeDocument/2006/relationships/tags" Target="../tags/tag194.xml"/><Relationship Id="rId22" Type="http://schemas.openxmlformats.org/officeDocument/2006/relationships/tags" Target="../tags/tag20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tags" Target="../tags/tag207.xml"/><Relationship Id="rId2" Type="http://schemas.openxmlformats.org/officeDocument/2006/relationships/tags" Target="../tags/tag206.xml"/><Relationship Id="rId1" Type="http://schemas.openxmlformats.org/officeDocument/2006/relationships/tags" Target="../tags/tag205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slideLayout" Target="../slideLayouts/slideLayout20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0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0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0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0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8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tags" Target="../tags/tag133.xml"/><Relationship Id="rId2" Type="http://schemas.openxmlformats.org/officeDocument/2006/relationships/tags" Target="../tags/tag132.xml"/><Relationship Id="rId1" Type="http://schemas.openxmlformats.org/officeDocument/2006/relationships/tags" Target="../tags/tag131.xml"/><Relationship Id="rId6" Type="http://schemas.openxmlformats.org/officeDocument/2006/relationships/image" Target="../media/image9.jpeg"/><Relationship Id="rId5" Type="http://schemas.openxmlformats.org/officeDocument/2006/relationships/slideLayout" Target="../slideLayouts/slideLayout5.xml"/><Relationship Id="rId4" Type="http://schemas.openxmlformats.org/officeDocument/2006/relationships/tags" Target="../tags/tag134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8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tags" Target="../tags/tag210.xml"/><Relationship Id="rId2" Type="http://schemas.openxmlformats.org/officeDocument/2006/relationships/tags" Target="../tags/tag209.xml"/><Relationship Id="rId1" Type="http://schemas.openxmlformats.org/officeDocument/2006/relationships/tags" Target="../tags/tag208.xml"/><Relationship Id="rId6" Type="http://schemas.openxmlformats.org/officeDocument/2006/relationships/slideLayout" Target="../slideLayouts/slideLayout5.xml"/><Relationship Id="rId5" Type="http://schemas.openxmlformats.org/officeDocument/2006/relationships/tags" Target="../tags/tag212.xml"/><Relationship Id="rId4" Type="http://schemas.openxmlformats.org/officeDocument/2006/relationships/tags" Target="../tags/tag21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0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tags" Target="../tags/tag215.xml"/><Relationship Id="rId2" Type="http://schemas.openxmlformats.org/officeDocument/2006/relationships/tags" Target="../tags/tag214.xml"/><Relationship Id="rId1" Type="http://schemas.openxmlformats.org/officeDocument/2006/relationships/tags" Target="../tags/tag213.xml"/><Relationship Id="rId6" Type="http://schemas.openxmlformats.org/officeDocument/2006/relationships/slideLayout" Target="../slideLayouts/slideLayout5.xml"/><Relationship Id="rId5" Type="http://schemas.openxmlformats.org/officeDocument/2006/relationships/tags" Target="../tags/tag217.xml"/><Relationship Id="rId4" Type="http://schemas.openxmlformats.org/officeDocument/2006/relationships/tags" Target="../tags/tag216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tags" Target="../tags/tag220.xml"/><Relationship Id="rId2" Type="http://schemas.openxmlformats.org/officeDocument/2006/relationships/tags" Target="../tags/tag219.xml"/><Relationship Id="rId1" Type="http://schemas.openxmlformats.org/officeDocument/2006/relationships/tags" Target="../tags/tag218.xml"/><Relationship Id="rId6" Type="http://schemas.openxmlformats.org/officeDocument/2006/relationships/slideLayout" Target="../slideLayouts/slideLayout5.xml"/><Relationship Id="rId5" Type="http://schemas.openxmlformats.org/officeDocument/2006/relationships/tags" Target="../tags/tag222.xml"/><Relationship Id="rId4" Type="http://schemas.openxmlformats.org/officeDocument/2006/relationships/tags" Target="../tags/tag22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0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tags" Target="../tags/tag225.xml"/><Relationship Id="rId2" Type="http://schemas.openxmlformats.org/officeDocument/2006/relationships/tags" Target="../tags/tag224.xml"/><Relationship Id="rId1" Type="http://schemas.openxmlformats.org/officeDocument/2006/relationships/tags" Target="../tags/tag223.xml"/><Relationship Id="rId6" Type="http://schemas.openxmlformats.org/officeDocument/2006/relationships/slideLayout" Target="../slideLayouts/slideLayout5.xml"/><Relationship Id="rId5" Type="http://schemas.openxmlformats.org/officeDocument/2006/relationships/tags" Target="../tags/tag227.xml"/><Relationship Id="rId4" Type="http://schemas.openxmlformats.org/officeDocument/2006/relationships/tags" Target="../tags/tag226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0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tags" Target="../tags/tag142.xml"/><Relationship Id="rId13" Type="http://schemas.openxmlformats.org/officeDocument/2006/relationships/tags" Target="../tags/tag147.xml"/><Relationship Id="rId18" Type="http://schemas.openxmlformats.org/officeDocument/2006/relationships/tags" Target="../tags/tag152.xml"/><Relationship Id="rId3" Type="http://schemas.openxmlformats.org/officeDocument/2006/relationships/tags" Target="../tags/tag137.xml"/><Relationship Id="rId21" Type="http://schemas.openxmlformats.org/officeDocument/2006/relationships/tags" Target="../tags/tag155.xml"/><Relationship Id="rId7" Type="http://schemas.openxmlformats.org/officeDocument/2006/relationships/tags" Target="../tags/tag141.xml"/><Relationship Id="rId12" Type="http://schemas.openxmlformats.org/officeDocument/2006/relationships/tags" Target="../tags/tag146.xml"/><Relationship Id="rId17" Type="http://schemas.openxmlformats.org/officeDocument/2006/relationships/tags" Target="../tags/tag151.xml"/><Relationship Id="rId25" Type="http://schemas.openxmlformats.org/officeDocument/2006/relationships/image" Target="../media/image11.png"/><Relationship Id="rId2" Type="http://schemas.openxmlformats.org/officeDocument/2006/relationships/tags" Target="../tags/tag136.xml"/><Relationship Id="rId16" Type="http://schemas.openxmlformats.org/officeDocument/2006/relationships/tags" Target="../tags/tag150.xml"/><Relationship Id="rId20" Type="http://schemas.openxmlformats.org/officeDocument/2006/relationships/tags" Target="../tags/tag154.xml"/><Relationship Id="rId1" Type="http://schemas.openxmlformats.org/officeDocument/2006/relationships/tags" Target="../tags/tag135.xml"/><Relationship Id="rId6" Type="http://schemas.openxmlformats.org/officeDocument/2006/relationships/tags" Target="../tags/tag140.xml"/><Relationship Id="rId11" Type="http://schemas.openxmlformats.org/officeDocument/2006/relationships/tags" Target="../tags/tag145.xml"/><Relationship Id="rId24" Type="http://schemas.openxmlformats.org/officeDocument/2006/relationships/image" Target="../media/image10.png"/><Relationship Id="rId5" Type="http://schemas.openxmlformats.org/officeDocument/2006/relationships/tags" Target="../tags/tag139.xml"/><Relationship Id="rId15" Type="http://schemas.openxmlformats.org/officeDocument/2006/relationships/tags" Target="../tags/tag149.xml"/><Relationship Id="rId23" Type="http://schemas.openxmlformats.org/officeDocument/2006/relationships/slideLayout" Target="../slideLayouts/slideLayout13.xml"/><Relationship Id="rId10" Type="http://schemas.openxmlformats.org/officeDocument/2006/relationships/tags" Target="../tags/tag144.xml"/><Relationship Id="rId19" Type="http://schemas.openxmlformats.org/officeDocument/2006/relationships/tags" Target="../tags/tag153.xml"/><Relationship Id="rId4" Type="http://schemas.openxmlformats.org/officeDocument/2006/relationships/tags" Target="../tags/tag138.xml"/><Relationship Id="rId9" Type="http://schemas.openxmlformats.org/officeDocument/2006/relationships/tags" Target="../tags/tag143.xml"/><Relationship Id="rId14" Type="http://schemas.openxmlformats.org/officeDocument/2006/relationships/tags" Target="../tags/tag148.xml"/><Relationship Id="rId22" Type="http://schemas.openxmlformats.org/officeDocument/2006/relationships/tags" Target="../tags/tag156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7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0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8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tags" Target="../tags/tag230.xml"/><Relationship Id="rId7" Type="http://schemas.openxmlformats.org/officeDocument/2006/relationships/slideLayout" Target="../slideLayouts/slideLayout5.xml"/><Relationship Id="rId2" Type="http://schemas.openxmlformats.org/officeDocument/2006/relationships/tags" Target="../tags/tag229.xml"/><Relationship Id="rId1" Type="http://schemas.openxmlformats.org/officeDocument/2006/relationships/tags" Target="../tags/tag228.xml"/><Relationship Id="rId6" Type="http://schemas.openxmlformats.org/officeDocument/2006/relationships/tags" Target="../tags/tag233.xml"/><Relationship Id="rId5" Type="http://schemas.openxmlformats.org/officeDocument/2006/relationships/tags" Target="../tags/tag232.xml"/><Relationship Id="rId4" Type="http://schemas.openxmlformats.org/officeDocument/2006/relationships/tags" Target="../tags/tag231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tags" Target="../tags/tag236.xml"/><Relationship Id="rId2" Type="http://schemas.openxmlformats.org/officeDocument/2006/relationships/tags" Target="../tags/tag235.xml"/><Relationship Id="rId1" Type="http://schemas.openxmlformats.org/officeDocument/2006/relationships/tags" Target="../tags/tag234.xml"/><Relationship Id="rId6" Type="http://schemas.openxmlformats.org/officeDocument/2006/relationships/slideLayout" Target="../slideLayouts/slideLayout5.xml"/><Relationship Id="rId5" Type="http://schemas.openxmlformats.org/officeDocument/2006/relationships/tags" Target="../tags/tag238.xml"/><Relationship Id="rId4" Type="http://schemas.openxmlformats.org/officeDocument/2006/relationships/tags" Target="../tags/tag23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0.xml"/></Relationships>
</file>

<file path=ppt/slides/_rels/slide4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tags" Target="../tags/tag241.xml"/><Relationship Id="rId7" Type="http://schemas.openxmlformats.org/officeDocument/2006/relationships/image" Target="../media/image22.png"/><Relationship Id="rId2" Type="http://schemas.openxmlformats.org/officeDocument/2006/relationships/tags" Target="../tags/tag240.xml"/><Relationship Id="rId1" Type="http://schemas.openxmlformats.org/officeDocument/2006/relationships/tags" Target="../tags/tag239.xml"/><Relationship Id="rId6" Type="http://schemas.openxmlformats.org/officeDocument/2006/relationships/slideLayout" Target="../slideLayouts/slideLayout5.xml"/><Relationship Id="rId5" Type="http://schemas.openxmlformats.org/officeDocument/2006/relationships/tags" Target="../tags/tag243.xml"/><Relationship Id="rId4" Type="http://schemas.openxmlformats.org/officeDocument/2006/relationships/tags" Target="../tags/tag24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tags" Target="../tags/tag246.xml"/><Relationship Id="rId2" Type="http://schemas.openxmlformats.org/officeDocument/2006/relationships/tags" Target="../tags/tag245.xml"/><Relationship Id="rId1" Type="http://schemas.openxmlformats.org/officeDocument/2006/relationships/tags" Target="../tags/tag244.xml"/><Relationship Id="rId5" Type="http://schemas.openxmlformats.org/officeDocument/2006/relationships/image" Target="../media/image24.png"/><Relationship Id="rId4" Type="http://schemas.openxmlformats.org/officeDocument/2006/relationships/slideLayout" Target="../slideLayouts/slideLayout5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tags" Target="../tags/tag249.xml"/><Relationship Id="rId2" Type="http://schemas.openxmlformats.org/officeDocument/2006/relationships/tags" Target="../tags/tag248.xml"/><Relationship Id="rId1" Type="http://schemas.openxmlformats.org/officeDocument/2006/relationships/tags" Target="../tags/tag247.xml"/><Relationship Id="rId5" Type="http://schemas.openxmlformats.org/officeDocument/2006/relationships/slideLayout" Target="../slideLayouts/slideLayout5.xml"/><Relationship Id="rId4" Type="http://schemas.openxmlformats.org/officeDocument/2006/relationships/tags" Target="../tags/tag250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0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tags" Target="../tags/tag253.xml"/><Relationship Id="rId2" Type="http://schemas.openxmlformats.org/officeDocument/2006/relationships/tags" Target="../tags/tag252.xml"/><Relationship Id="rId1" Type="http://schemas.openxmlformats.org/officeDocument/2006/relationships/tags" Target="../tags/tag251.xml"/><Relationship Id="rId6" Type="http://schemas.openxmlformats.org/officeDocument/2006/relationships/slideLayout" Target="../slideLayouts/slideLayout5.xml"/><Relationship Id="rId5" Type="http://schemas.openxmlformats.org/officeDocument/2006/relationships/tags" Target="../tags/tag255.xml"/><Relationship Id="rId4" Type="http://schemas.openxmlformats.org/officeDocument/2006/relationships/tags" Target="../tags/tag254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tags" Target="../tags/tag258.xml"/><Relationship Id="rId7" Type="http://schemas.openxmlformats.org/officeDocument/2006/relationships/image" Target="../media/image25.png"/><Relationship Id="rId2" Type="http://schemas.openxmlformats.org/officeDocument/2006/relationships/tags" Target="../tags/tag257.xml"/><Relationship Id="rId1" Type="http://schemas.openxmlformats.org/officeDocument/2006/relationships/tags" Target="../tags/tag256.xml"/><Relationship Id="rId6" Type="http://schemas.openxmlformats.org/officeDocument/2006/relationships/slideLayout" Target="../slideLayouts/slideLayout5.xml"/><Relationship Id="rId5" Type="http://schemas.openxmlformats.org/officeDocument/2006/relationships/tags" Target="../tags/tag260.xml"/><Relationship Id="rId4" Type="http://schemas.openxmlformats.org/officeDocument/2006/relationships/tags" Target="../tags/tag259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5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5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8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0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0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sv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0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0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0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0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8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0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0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slideLayout" Target="../slideLayouts/slideLayout18.xml"/><Relationship Id="rId1" Type="http://schemas.openxmlformats.org/officeDocument/2006/relationships/tags" Target="../tags/tag261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sv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36.svg"/><Relationship Id="rId4" Type="http://schemas.openxmlformats.org/officeDocument/2006/relationships/image" Target="../media/image35.png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0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5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5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5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5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tags" Target="../tags/tag159.xml"/><Relationship Id="rId2" Type="http://schemas.openxmlformats.org/officeDocument/2006/relationships/tags" Target="../tags/tag158.xml"/><Relationship Id="rId1" Type="http://schemas.openxmlformats.org/officeDocument/2006/relationships/tags" Target="../tags/tag157.xml"/><Relationship Id="rId6" Type="http://schemas.openxmlformats.org/officeDocument/2006/relationships/image" Target="../media/image12.png"/><Relationship Id="rId5" Type="http://schemas.openxmlformats.org/officeDocument/2006/relationships/notesSlide" Target="../notesSlides/notesSlide3.xml"/><Relationship Id="rId4" Type="http://schemas.openxmlformats.org/officeDocument/2006/relationships/slideLayout" Target="../slideLayouts/slideLayout19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tags" Target="../tags/tag167.xml"/><Relationship Id="rId13" Type="http://schemas.openxmlformats.org/officeDocument/2006/relationships/tags" Target="../tags/tag172.xml"/><Relationship Id="rId18" Type="http://schemas.openxmlformats.org/officeDocument/2006/relationships/notesSlide" Target="../notesSlides/notesSlide4.xml"/><Relationship Id="rId3" Type="http://schemas.openxmlformats.org/officeDocument/2006/relationships/tags" Target="../tags/tag162.xml"/><Relationship Id="rId7" Type="http://schemas.openxmlformats.org/officeDocument/2006/relationships/tags" Target="../tags/tag166.xml"/><Relationship Id="rId12" Type="http://schemas.openxmlformats.org/officeDocument/2006/relationships/tags" Target="../tags/tag171.xml"/><Relationship Id="rId17" Type="http://schemas.openxmlformats.org/officeDocument/2006/relationships/slideLayout" Target="../slideLayouts/slideLayout20.xml"/><Relationship Id="rId2" Type="http://schemas.openxmlformats.org/officeDocument/2006/relationships/tags" Target="../tags/tag161.xml"/><Relationship Id="rId16" Type="http://schemas.openxmlformats.org/officeDocument/2006/relationships/tags" Target="../tags/tag175.xml"/><Relationship Id="rId1" Type="http://schemas.openxmlformats.org/officeDocument/2006/relationships/tags" Target="../tags/tag160.xml"/><Relationship Id="rId6" Type="http://schemas.openxmlformats.org/officeDocument/2006/relationships/tags" Target="../tags/tag165.xml"/><Relationship Id="rId11" Type="http://schemas.openxmlformats.org/officeDocument/2006/relationships/tags" Target="../tags/tag170.xml"/><Relationship Id="rId5" Type="http://schemas.openxmlformats.org/officeDocument/2006/relationships/tags" Target="../tags/tag164.xml"/><Relationship Id="rId15" Type="http://schemas.openxmlformats.org/officeDocument/2006/relationships/tags" Target="../tags/tag174.xml"/><Relationship Id="rId10" Type="http://schemas.openxmlformats.org/officeDocument/2006/relationships/tags" Target="../tags/tag169.xml"/><Relationship Id="rId4" Type="http://schemas.openxmlformats.org/officeDocument/2006/relationships/tags" Target="../tags/tag163.xml"/><Relationship Id="rId9" Type="http://schemas.openxmlformats.org/officeDocument/2006/relationships/tags" Target="../tags/tag168.xml"/><Relationship Id="rId14" Type="http://schemas.openxmlformats.org/officeDocument/2006/relationships/tags" Target="../tags/tag17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5497E4F5-6F26-DA70-2072-D76238E3FB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18044" y="730455"/>
            <a:ext cx="6355913" cy="446597"/>
          </a:xfrm>
        </p:spPr>
        <p:txBody>
          <a:bodyPr/>
          <a:lstStyle/>
          <a:p>
            <a:r>
              <a:rPr lang="sv-SE" dirty="0"/>
              <a:t>Medarbetarundersökning 2023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B8B0CE78-BDDD-E763-9564-028B5163FB85}"/>
              </a:ext>
            </a:extLst>
          </p:cNvPr>
          <p:cNvSpPr>
            <a:spLocks noGrp="1"/>
          </p:cNvSpPr>
          <p:nvPr>
            <p:ph type="subTitle" idx="4"/>
          </p:nvPr>
        </p:nvSpPr>
        <p:spPr>
          <a:xfrm>
            <a:off x="2245422" y="5664384"/>
            <a:ext cx="6350804" cy="430887"/>
          </a:xfrm>
        </p:spPr>
        <p:txBody>
          <a:bodyPr/>
          <a:lstStyle/>
          <a:p>
            <a:r>
              <a:rPr lang="sv-SE" sz="2800" b="0" dirty="0">
                <a:solidFill>
                  <a:srgbClr val="7D8690"/>
                </a:solidFill>
                <a:latin typeface="Century Gothic" panose="020B0502020202020204" pitchFamily="34" charset="0"/>
              </a:rPr>
              <a:t>Totalresultat</a:t>
            </a:r>
          </a:p>
        </p:txBody>
      </p:sp>
      <p:pic>
        <p:nvPicPr>
          <p:cNvPr id="5" name="Bildobjekt 4" descr="En bild som visar text, Teckensnitt, affisch, symbol&#10;&#10;Automatiskt genererad beskrivning">
            <a:extLst>
              <a:ext uri="{FF2B5EF4-FFF2-40B4-BE49-F238E27FC236}">
                <a16:creationId xmlns:a16="http://schemas.microsoft.com/office/drawing/2014/main" id="{AC77E601-90C1-9BE6-C2FE-B461959B268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4358" y="1691426"/>
            <a:ext cx="2449599" cy="3458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0893428"/>
      </p:ext>
    </p:extLst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ubrik 4"/>
          <p:cNvSpPr>
            <a:spLocks noGrp="1"/>
          </p:cNvSpPr>
          <p:nvPr>
            <p:ph type="title"/>
          </p:nvPr>
        </p:nvSpPr>
        <p:spPr/>
        <p:txBody>
          <a:bodyPr/>
          <a:lstStyle>
            <a:defPPr>
              <a:defRPr kern="1200"/>
            </a:defPPr>
          </a:lstStyle>
          <a:p>
            <a:r>
              <a:rPr lang="sv-SE" sz="2176" dirty="0">
                <a:solidFill>
                  <a:schemeClr val="tx1"/>
                </a:solidFill>
              </a:rPr>
              <a:t>Analys – Motivation </a:t>
            </a:r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6054725" y="3339129"/>
            <a:ext cx="2741612" cy="2129203"/>
          </a:xfrm>
          <a:prstGeom prst="rect">
            <a:avLst/>
          </a:prstGeom>
          <a:solidFill>
            <a:srgbClr val="FFBA03">
              <a:alpha val="80000"/>
            </a:srgbClr>
          </a:solidFill>
          <a:ln w="12700">
            <a:solidFill>
              <a:schemeClr val="tx1"/>
            </a:solidFill>
            <a:miter lim="800000"/>
          </a:ln>
        </p:spPr>
        <p:txBody>
          <a:bodyPr wrap="none" anchor="ctr"/>
          <a:lstStyle>
            <a:defPPr>
              <a:defRPr kern="1200"/>
            </a:defPPr>
          </a:lstStyle>
          <a:p>
            <a:pPr lvl="0" algn="ctr" eaLnBrk="0" hangingPunct="0">
              <a:defRPr/>
            </a:pPr>
            <a:r>
              <a:rPr lang="sv-SE" b="1" dirty="0">
                <a:solidFill>
                  <a:prstClr val="white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”Nöjda”</a:t>
            </a:r>
          </a:p>
          <a:p>
            <a:pPr lvl="0" algn="ctr" eaLnBrk="0" hangingPunct="0">
              <a:defRPr/>
            </a:pPr>
            <a:endParaRPr lang="sv-SE" b="1" dirty="0">
              <a:solidFill>
                <a:prstClr val="white"/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sv-SE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cs typeface="Arial" panose="020B0604020202020204" pitchFamily="34" charset="0"/>
              </a:rPr>
              <a:t>Totalt: 2% </a:t>
            </a:r>
            <a:r>
              <a:rPr kumimoji="0" lang="sv-SE" sz="120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cs typeface="Arial" panose="020B0604020202020204" pitchFamily="34" charset="0"/>
              </a:rPr>
              <a:t>(2,2,2,2,)</a:t>
            </a:r>
            <a:endParaRPr kumimoji="0" lang="sv-SE" sz="140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 pitchFamily="34" charset="0"/>
              <a:cs typeface="Arial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sv-SE" sz="11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 pitchFamily="34" charset="0"/>
              <a:cs typeface="Arial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sv-SE" sz="11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cs typeface="Arial" panose="020B0604020202020204" pitchFamily="34" charset="0"/>
              </a:rPr>
              <a:t>V Skola: 1% </a:t>
            </a:r>
            <a:r>
              <a:rPr kumimoji="0" lang="sv-SE" sz="100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cs typeface="Arial" panose="020B0604020202020204" pitchFamily="34" charset="0"/>
              </a:rPr>
              <a:t>(2,2,1,2)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sv-SE" sz="11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cs typeface="Arial" panose="020B0604020202020204" pitchFamily="34" charset="0"/>
              </a:rPr>
              <a:t>V Samhälle: 1% </a:t>
            </a:r>
            <a:r>
              <a:rPr kumimoji="0" lang="sv-SE" sz="100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cs typeface="Arial" panose="020B0604020202020204" pitchFamily="34" charset="0"/>
              </a:rPr>
              <a:t>(3,2,3,3,)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sv-SE" sz="11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cs typeface="Arial" panose="020B0604020202020204" pitchFamily="34" charset="0"/>
              </a:rPr>
              <a:t>Enheter: 3% </a:t>
            </a:r>
            <a:r>
              <a:rPr kumimoji="0" lang="sv-SE" sz="100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cs typeface="Arial" panose="020B0604020202020204" pitchFamily="34" charset="0"/>
              </a:rPr>
              <a:t>(3,3,3,2)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sv-SE" sz="140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 pitchFamily="34" charset="0"/>
              <a:cs typeface="Arial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sv-SE" sz="110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3340101" y="1267777"/>
            <a:ext cx="2720975" cy="2079655"/>
          </a:xfrm>
          <a:prstGeom prst="rect">
            <a:avLst/>
          </a:prstGeom>
          <a:solidFill>
            <a:srgbClr val="417B8D">
              <a:alpha val="80000"/>
            </a:srgbClr>
          </a:solidFill>
          <a:ln w="12700">
            <a:solidFill>
              <a:schemeClr val="tx1"/>
            </a:solidFill>
            <a:miter lim="800000"/>
          </a:ln>
        </p:spPr>
        <p:txBody>
          <a:bodyPr wrap="none" anchor="ctr"/>
          <a:lstStyle>
            <a:defPPr>
              <a:defRPr kern="1200"/>
            </a:defPPr>
          </a:lstStyle>
          <a:p>
            <a:pPr lvl="0" algn="ctr" eaLnBrk="0" hangingPunct="0">
              <a:defRPr/>
            </a:pPr>
            <a:r>
              <a:rPr lang="sv-SE" b="1" dirty="0">
                <a:solidFill>
                  <a:prstClr val="white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Frustrerade</a:t>
            </a:r>
          </a:p>
          <a:p>
            <a:pPr lvl="0" algn="ctr" eaLnBrk="0" hangingPunct="0">
              <a:defRPr/>
            </a:pPr>
            <a:endParaRPr lang="sv-SE" b="1" dirty="0">
              <a:solidFill>
                <a:prstClr val="white"/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  <a:p>
            <a:pPr lvl="0" algn="ctr" eaLnBrk="0" hangingPunct="0">
              <a:defRPr/>
            </a:pPr>
            <a:r>
              <a:rPr lang="sv-SE" sz="1400" b="1" dirty="0">
                <a:solidFill>
                  <a:prstClr val="white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Totalt: 19% </a:t>
            </a:r>
            <a:r>
              <a:rPr lang="sv-SE" sz="1200" dirty="0">
                <a:solidFill>
                  <a:prstClr val="white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(19,20,19,20)</a:t>
            </a:r>
            <a:endParaRPr lang="sv-SE" sz="1400" dirty="0">
              <a:solidFill>
                <a:prstClr val="white"/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  <a:p>
            <a:pPr lvl="0" algn="ctr" eaLnBrk="0" hangingPunct="0">
              <a:defRPr/>
            </a:pPr>
            <a:endParaRPr lang="sv-SE" sz="1400" b="1" dirty="0">
              <a:solidFill>
                <a:prstClr val="white"/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  <a:p>
            <a:pPr lvl="0" algn="ctr" eaLnBrk="0" hangingPunct="0">
              <a:defRPr/>
            </a:pPr>
            <a:r>
              <a:rPr lang="sv-SE" sz="1100" b="1" dirty="0">
                <a:solidFill>
                  <a:prstClr val="white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V Skola: 21% </a:t>
            </a:r>
            <a:r>
              <a:rPr lang="sv-SE" sz="1000" dirty="0">
                <a:solidFill>
                  <a:prstClr val="white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(22, 21,21,20)</a:t>
            </a:r>
            <a:endParaRPr lang="sv-SE" sz="1100" dirty="0">
              <a:solidFill>
                <a:prstClr val="white"/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  <a:p>
            <a:pPr lvl="0" algn="ctr" eaLnBrk="0" hangingPunct="0">
              <a:defRPr/>
            </a:pPr>
            <a:r>
              <a:rPr lang="sv-SE" sz="1100" b="1" dirty="0">
                <a:solidFill>
                  <a:prstClr val="white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V Samhälle: 19% </a:t>
            </a:r>
            <a:r>
              <a:rPr lang="sv-SE" sz="1000" dirty="0">
                <a:solidFill>
                  <a:prstClr val="white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(18,18,17,21)</a:t>
            </a:r>
          </a:p>
          <a:p>
            <a:pPr lvl="0" algn="ctr" eaLnBrk="0" hangingPunct="0">
              <a:defRPr/>
            </a:pPr>
            <a:r>
              <a:rPr lang="sv-SE" sz="1100" b="1" dirty="0">
                <a:solidFill>
                  <a:prstClr val="white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Enheter: 14% </a:t>
            </a:r>
            <a:r>
              <a:rPr lang="sv-SE" sz="1100" dirty="0">
                <a:solidFill>
                  <a:prstClr val="white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(14, 17,</a:t>
            </a:r>
            <a:r>
              <a:rPr lang="sv-SE" sz="1000" dirty="0">
                <a:solidFill>
                  <a:prstClr val="white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17,21)</a:t>
            </a:r>
            <a:endParaRPr lang="sv-SE" sz="1100" dirty="0">
              <a:solidFill>
                <a:prstClr val="white"/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ctangle 6"/>
          <p:cNvSpPr>
            <a:spLocks noChangeArrowheads="1"/>
          </p:cNvSpPr>
          <p:nvPr/>
        </p:nvSpPr>
        <p:spPr bwMode="auto">
          <a:xfrm>
            <a:off x="3330575" y="3347431"/>
            <a:ext cx="2730501" cy="2120900"/>
          </a:xfrm>
          <a:prstGeom prst="rect">
            <a:avLst/>
          </a:prstGeom>
          <a:solidFill>
            <a:srgbClr val="C15A44">
              <a:alpha val="80000"/>
            </a:srgbClr>
          </a:solidFill>
          <a:ln w="12700">
            <a:solidFill>
              <a:schemeClr val="tx1"/>
            </a:solidFill>
            <a:miter lim="800000"/>
          </a:ln>
        </p:spPr>
        <p:txBody>
          <a:bodyPr wrap="none" anchor="ctr"/>
          <a:lstStyle>
            <a:defPPr>
              <a:defRPr kern="1200"/>
            </a:defPPr>
          </a:lstStyle>
          <a:p>
            <a:pPr lvl="0" algn="ctr" eaLnBrk="0" hangingPunct="0">
              <a:defRPr/>
            </a:pPr>
            <a:r>
              <a:rPr lang="sv-SE" b="1" dirty="0">
                <a:solidFill>
                  <a:prstClr val="white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Omotiverade</a:t>
            </a:r>
          </a:p>
          <a:p>
            <a:pPr lvl="0" algn="ctr" eaLnBrk="0" hangingPunct="0">
              <a:defRPr/>
            </a:pPr>
            <a:endParaRPr lang="sv-SE" sz="1600" b="1" dirty="0">
              <a:solidFill>
                <a:prstClr val="white"/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  <a:p>
            <a:pPr lvl="0" algn="ctr" eaLnBrk="0" hangingPunct="0">
              <a:defRPr/>
            </a:pPr>
            <a:r>
              <a:rPr lang="sv-SE" sz="1400" b="1" dirty="0">
                <a:solidFill>
                  <a:prstClr val="white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Totalt: 8% </a:t>
            </a:r>
            <a:r>
              <a:rPr lang="sv-SE" sz="1200" dirty="0">
                <a:solidFill>
                  <a:prstClr val="white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(9,10,8,)</a:t>
            </a:r>
            <a:endParaRPr lang="sv-SE" sz="1400" dirty="0">
              <a:solidFill>
                <a:prstClr val="white"/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  <a:p>
            <a:pPr lvl="0" algn="ctr" eaLnBrk="0" hangingPunct="0">
              <a:defRPr/>
            </a:pPr>
            <a:endParaRPr lang="sv-SE" sz="1100" b="1" dirty="0">
              <a:solidFill>
                <a:prstClr val="white"/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  <a:p>
            <a:pPr lvl="0" algn="ctr" eaLnBrk="0" hangingPunct="0">
              <a:defRPr/>
            </a:pPr>
            <a:r>
              <a:rPr lang="sv-SE" sz="1100" b="1" dirty="0">
                <a:solidFill>
                  <a:prstClr val="white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V Skola:9% </a:t>
            </a:r>
            <a:r>
              <a:rPr lang="sv-SE" sz="1000" dirty="0">
                <a:solidFill>
                  <a:prstClr val="white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(7,8,6,7)</a:t>
            </a:r>
          </a:p>
          <a:p>
            <a:pPr lvl="0" algn="ctr" eaLnBrk="0" hangingPunct="0">
              <a:defRPr/>
            </a:pPr>
            <a:r>
              <a:rPr lang="sv-SE" sz="1100" b="1" dirty="0">
                <a:solidFill>
                  <a:prstClr val="white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V Samhälle: 13% </a:t>
            </a:r>
            <a:r>
              <a:rPr lang="sv-SE" sz="1000" dirty="0">
                <a:solidFill>
                  <a:prstClr val="white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(13,13,10,10)</a:t>
            </a:r>
          </a:p>
          <a:p>
            <a:pPr lvl="0" algn="ctr" eaLnBrk="0" hangingPunct="0">
              <a:defRPr/>
            </a:pPr>
            <a:r>
              <a:rPr lang="sv-SE" sz="1100" b="1" dirty="0">
                <a:solidFill>
                  <a:prstClr val="white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Enheter: 8% </a:t>
            </a:r>
            <a:r>
              <a:rPr lang="sv-SE" sz="1000" dirty="0">
                <a:solidFill>
                  <a:prstClr val="white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(10,13,11,10)</a:t>
            </a:r>
          </a:p>
          <a:p>
            <a:pPr lvl="0" algn="ctr" eaLnBrk="0" hangingPunct="0">
              <a:defRPr/>
            </a:pPr>
            <a:endParaRPr lang="sv-SE" sz="1400" b="1" dirty="0">
              <a:solidFill>
                <a:prstClr val="white"/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/>
              <a:cs typeface="Arial"/>
            </a:endParaRPr>
          </a:p>
        </p:txBody>
      </p:sp>
      <p:sp>
        <p:nvSpPr>
          <p:cNvPr id="9" name="Rectangle 7"/>
          <p:cNvSpPr>
            <a:spLocks noChangeArrowheads="1"/>
          </p:cNvSpPr>
          <p:nvPr/>
        </p:nvSpPr>
        <p:spPr bwMode="auto">
          <a:xfrm>
            <a:off x="6061075" y="1267777"/>
            <a:ext cx="2735262" cy="2079655"/>
          </a:xfrm>
          <a:prstGeom prst="rect">
            <a:avLst/>
          </a:prstGeom>
          <a:solidFill>
            <a:srgbClr val="529341">
              <a:alpha val="80000"/>
            </a:srgbClr>
          </a:solidFill>
          <a:ln w="12700">
            <a:solidFill>
              <a:schemeClr val="tx1"/>
            </a:solidFill>
            <a:miter lim="800000"/>
          </a:ln>
        </p:spPr>
        <p:txBody>
          <a:bodyPr wrap="none" anchor="ctr"/>
          <a:lstStyle>
            <a:defPPr>
              <a:defRPr kern="1200"/>
            </a:defPPr>
          </a:lstStyle>
          <a:p>
            <a:pPr lvl="0" algn="ctr" eaLnBrk="0" hangingPunct="0">
              <a:defRPr/>
            </a:pPr>
            <a:r>
              <a:rPr lang="sv-SE" b="1" dirty="0">
                <a:solidFill>
                  <a:prstClr val="white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Motiverade</a:t>
            </a:r>
          </a:p>
          <a:p>
            <a:pPr lvl="0" algn="ctr" eaLnBrk="0" hangingPunct="0">
              <a:defRPr/>
            </a:pPr>
            <a:endParaRPr lang="sv-SE" b="1" dirty="0">
              <a:solidFill>
                <a:prstClr val="white"/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  <a:p>
            <a:pPr lvl="0" algn="ctr" eaLnBrk="0" hangingPunct="0">
              <a:defRPr/>
            </a:pPr>
            <a:r>
              <a:rPr lang="sv-SE" sz="1400" b="1" dirty="0">
                <a:solidFill>
                  <a:prstClr val="white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Totalt: 71% </a:t>
            </a:r>
            <a:r>
              <a:rPr lang="sv-SE" sz="1200" dirty="0">
                <a:solidFill>
                  <a:prstClr val="white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(70,68,71,70)</a:t>
            </a:r>
            <a:endParaRPr lang="sv-SE" sz="1400" dirty="0">
              <a:solidFill>
                <a:prstClr val="white"/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  <a:p>
            <a:pPr lvl="0" algn="ctr" eaLnBrk="0" hangingPunct="0">
              <a:defRPr/>
            </a:pPr>
            <a:endParaRPr lang="sv-SE" sz="1400" b="1" dirty="0">
              <a:solidFill>
                <a:prstClr val="white"/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  <a:p>
            <a:pPr lvl="0" algn="ctr" eaLnBrk="0" hangingPunct="0">
              <a:defRPr/>
            </a:pPr>
            <a:r>
              <a:rPr lang="sv-SE" sz="1100" b="1" dirty="0">
                <a:solidFill>
                  <a:prstClr val="white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V Skola: 69 % </a:t>
            </a:r>
            <a:r>
              <a:rPr lang="sv-SE" sz="1000" dirty="0">
                <a:solidFill>
                  <a:prstClr val="white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(69, 69,72,72)</a:t>
            </a:r>
          </a:p>
          <a:p>
            <a:pPr lvl="0" algn="ctr" eaLnBrk="0" hangingPunct="0">
              <a:defRPr/>
            </a:pPr>
            <a:r>
              <a:rPr lang="sv-SE" sz="1100" b="1" dirty="0">
                <a:solidFill>
                  <a:prstClr val="white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V Samhälle: 69% </a:t>
            </a:r>
            <a:r>
              <a:rPr lang="sv-SE" sz="1000" dirty="0">
                <a:solidFill>
                  <a:prstClr val="white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(67,67,70,66)</a:t>
            </a:r>
          </a:p>
          <a:p>
            <a:pPr lvl="0" algn="ctr" eaLnBrk="0" hangingPunct="0">
              <a:defRPr/>
            </a:pPr>
            <a:r>
              <a:rPr lang="sv-SE" sz="1100" b="1" dirty="0">
                <a:solidFill>
                  <a:prstClr val="white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Enheter: 75% </a:t>
            </a:r>
            <a:r>
              <a:rPr lang="sv-SE" sz="1000" dirty="0">
                <a:solidFill>
                  <a:prstClr val="white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(73, 67,69,67)</a:t>
            </a:r>
            <a:endParaRPr lang="sv-SE" sz="1100" dirty="0">
              <a:solidFill>
                <a:prstClr val="white"/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/>
              <a:cs typeface="Arial"/>
            </a:endParaRPr>
          </a:p>
        </p:txBody>
      </p:sp>
      <p:sp>
        <p:nvSpPr>
          <p:cNvPr id="10" name="Line 8"/>
          <p:cNvSpPr>
            <a:spLocks noChangeShapeType="1"/>
          </p:cNvSpPr>
          <p:nvPr/>
        </p:nvSpPr>
        <p:spPr bwMode="auto">
          <a:xfrm flipV="1">
            <a:off x="3330575" y="979351"/>
            <a:ext cx="9525" cy="449836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>
            <a:defPPr>
              <a:defRPr kern="1200"/>
            </a:def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sv-SE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/>
              <a:cs typeface="Arial"/>
            </a:endParaRPr>
          </a:p>
        </p:txBody>
      </p:sp>
      <p:sp>
        <p:nvSpPr>
          <p:cNvPr id="11" name="Line 9"/>
          <p:cNvSpPr>
            <a:spLocks noChangeShapeType="1"/>
          </p:cNvSpPr>
          <p:nvPr/>
        </p:nvSpPr>
        <p:spPr bwMode="auto">
          <a:xfrm>
            <a:off x="3327038" y="5468331"/>
            <a:ext cx="5894387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>
            <a:defPPr>
              <a:defRPr kern="1200"/>
            </a:def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sv-SE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/>
              <a:cs typeface="Arial"/>
            </a:endParaRPr>
          </a:p>
        </p:txBody>
      </p:sp>
      <p:sp>
        <p:nvSpPr>
          <p:cNvPr id="12" name="Text Box 14"/>
          <p:cNvSpPr txBox="1">
            <a:spLocks noChangeArrowheads="1"/>
          </p:cNvSpPr>
          <p:nvPr/>
        </p:nvSpPr>
        <p:spPr bwMode="auto">
          <a:xfrm>
            <a:off x="1739950" y="3031352"/>
            <a:ext cx="1542016" cy="646331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defPPr>
              <a:defRPr kern="1200"/>
            </a:defPPr>
            <a:lvl1pPr>
              <a:defRPr sz="1600" b="1">
                <a:solidFill>
                  <a:schemeClr val="tx1"/>
                </a:solidFill>
                <a:latin typeface="Arial"/>
              </a:defRPr>
            </a:lvl1pPr>
            <a:lvl2pPr marL="742950" indent="-285750">
              <a:defRPr sz="1600" b="1">
                <a:solidFill>
                  <a:schemeClr val="tx1"/>
                </a:solidFill>
                <a:latin typeface="Arial"/>
              </a:defRPr>
            </a:lvl2pPr>
            <a:lvl3pPr marL="1143000" indent="-228600">
              <a:defRPr sz="1600" b="1">
                <a:solidFill>
                  <a:schemeClr val="tx1"/>
                </a:solidFill>
                <a:latin typeface="Arial"/>
              </a:defRPr>
            </a:lvl3pPr>
            <a:lvl4pPr marL="1600200" indent="-228600">
              <a:defRPr sz="1600" b="1">
                <a:solidFill>
                  <a:schemeClr val="tx1"/>
                </a:solidFill>
                <a:latin typeface="Arial"/>
              </a:defRPr>
            </a:lvl4pPr>
            <a:lvl5pPr marL="2057400" indent="-228600">
              <a:defRPr sz="1600" b="1">
                <a:solidFill>
                  <a:schemeClr val="tx1"/>
                </a:solidFill>
                <a:latin typeface="Arial"/>
              </a:defRPr>
            </a:lvl5pPr>
            <a:lvl6pPr marL="25146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/>
              </a:defRPr>
            </a:lvl6pPr>
            <a:lvl7pPr marL="29718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/>
              </a:defRPr>
            </a:lvl7pPr>
            <a:lvl8pPr marL="34290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/>
              </a:defRPr>
            </a:lvl8pPr>
            <a:lvl9pPr marL="38862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sv-SE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Fråga et1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sv-SE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/>
                <a:cs typeface="Arial"/>
              </a:rPr>
              <a:t>Mitt arbete engagerar mig</a:t>
            </a:r>
          </a:p>
        </p:txBody>
      </p:sp>
      <p:sp>
        <p:nvSpPr>
          <p:cNvPr id="13" name="Text Box 15"/>
          <p:cNvSpPr txBox="1">
            <a:spLocks noChangeArrowheads="1"/>
          </p:cNvSpPr>
          <p:nvPr/>
        </p:nvSpPr>
        <p:spPr bwMode="auto">
          <a:xfrm>
            <a:off x="8531802" y="5590223"/>
            <a:ext cx="1741790" cy="830997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defPPr>
              <a:defRPr kern="1200"/>
            </a:defPPr>
            <a:lvl1pPr>
              <a:defRPr sz="1600" b="1">
                <a:solidFill>
                  <a:schemeClr val="tx1"/>
                </a:solidFill>
                <a:latin typeface="Arial"/>
              </a:defRPr>
            </a:lvl1pPr>
            <a:lvl2pPr marL="742950" indent="-285750">
              <a:defRPr sz="1600" b="1">
                <a:solidFill>
                  <a:schemeClr val="tx1"/>
                </a:solidFill>
                <a:latin typeface="Arial"/>
              </a:defRPr>
            </a:lvl2pPr>
            <a:lvl3pPr marL="1143000" indent="-228600">
              <a:defRPr sz="1600" b="1">
                <a:solidFill>
                  <a:schemeClr val="tx1"/>
                </a:solidFill>
                <a:latin typeface="Arial"/>
              </a:defRPr>
            </a:lvl3pPr>
            <a:lvl4pPr marL="1600200" indent="-228600">
              <a:defRPr sz="1600" b="1">
                <a:solidFill>
                  <a:schemeClr val="tx1"/>
                </a:solidFill>
                <a:latin typeface="Arial"/>
              </a:defRPr>
            </a:lvl4pPr>
            <a:lvl5pPr marL="2057400" indent="-228600">
              <a:defRPr sz="1600" b="1">
                <a:solidFill>
                  <a:schemeClr val="tx1"/>
                </a:solidFill>
                <a:latin typeface="Arial"/>
              </a:defRPr>
            </a:lvl5pPr>
            <a:lvl6pPr marL="25146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/>
              </a:defRPr>
            </a:lvl6pPr>
            <a:lvl7pPr marL="29718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/>
              </a:defRPr>
            </a:lvl7pPr>
            <a:lvl8pPr marL="34290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/>
              </a:defRPr>
            </a:lvl8pPr>
            <a:lvl9pPr marL="38862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sv-SE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Fråga et7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sv-SE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Jag är totalt sett nöjd med min arbetssituation</a:t>
            </a:r>
          </a:p>
        </p:txBody>
      </p:sp>
      <p:sp>
        <p:nvSpPr>
          <p:cNvPr id="14" name="Text Box 16"/>
          <p:cNvSpPr txBox="1">
            <a:spLocks noChangeArrowheads="1"/>
          </p:cNvSpPr>
          <p:nvPr/>
        </p:nvSpPr>
        <p:spPr bwMode="auto">
          <a:xfrm>
            <a:off x="4232042" y="5581043"/>
            <a:ext cx="681597" cy="307777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defPPr>
              <a:defRPr kern="1200"/>
            </a:defPPr>
            <a:lvl1pPr>
              <a:defRPr sz="1600" b="1">
                <a:solidFill>
                  <a:schemeClr val="tx1"/>
                </a:solidFill>
                <a:latin typeface="Arial"/>
              </a:defRPr>
            </a:lvl1pPr>
            <a:lvl2pPr marL="742950" indent="-285750">
              <a:defRPr sz="1600" b="1">
                <a:solidFill>
                  <a:schemeClr val="tx1"/>
                </a:solidFill>
                <a:latin typeface="Arial"/>
              </a:defRPr>
            </a:lvl2pPr>
            <a:lvl3pPr marL="1143000" indent="-228600">
              <a:defRPr sz="1600" b="1">
                <a:solidFill>
                  <a:schemeClr val="tx1"/>
                </a:solidFill>
                <a:latin typeface="Arial"/>
              </a:defRPr>
            </a:lvl3pPr>
            <a:lvl4pPr marL="1600200" indent="-228600">
              <a:defRPr sz="1600" b="1">
                <a:solidFill>
                  <a:schemeClr val="tx1"/>
                </a:solidFill>
                <a:latin typeface="Arial"/>
              </a:defRPr>
            </a:lvl4pPr>
            <a:lvl5pPr marL="2057400" indent="-228600">
              <a:defRPr sz="1600" b="1">
                <a:solidFill>
                  <a:schemeClr val="tx1"/>
                </a:solidFill>
                <a:latin typeface="Arial"/>
              </a:defRPr>
            </a:lvl5pPr>
            <a:lvl6pPr marL="25146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/>
              </a:defRPr>
            </a:lvl6pPr>
            <a:lvl7pPr marL="29718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/>
              </a:defRPr>
            </a:lvl7pPr>
            <a:lvl8pPr marL="34290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/>
              </a:defRPr>
            </a:lvl8pPr>
            <a:lvl9pPr marL="38862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sv-SE" sz="14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1, 2, 3</a:t>
            </a:r>
          </a:p>
        </p:txBody>
      </p:sp>
      <p:sp>
        <p:nvSpPr>
          <p:cNvPr id="15" name="Text Box 17"/>
          <p:cNvSpPr txBox="1">
            <a:spLocks noChangeArrowheads="1"/>
          </p:cNvSpPr>
          <p:nvPr/>
        </p:nvSpPr>
        <p:spPr bwMode="auto">
          <a:xfrm>
            <a:off x="2263495" y="4325222"/>
            <a:ext cx="681597" cy="307777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defPPr>
              <a:defRPr kern="1200"/>
            </a:defPPr>
            <a:lvl1pPr>
              <a:defRPr sz="1600" b="1">
                <a:solidFill>
                  <a:schemeClr val="tx1"/>
                </a:solidFill>
                <a:latin typeface="Arial"/>
              </a:defRPr>
            </a:lvl1pPr>
            <a:lvl2pPr marL="742950" indent="-285750">
              <a:defRPr sz="1600" b="1">
                <a:solidFill>
                  <a:schemeClr val="tx1"/>
                </a:solidFill>
                <a:latin typeface="Arial"/>
              </a:defRPr>
            </a:lvl2pPr>
            <a:lvl3pPr marL="1143000" indent="-228600">
              <a:defRPr sz="1600" b="1">
                <a:solidFill>
                  <a:schemeClr val="tx1"/>
                </a:solidFill>
                <a:latin typeface="Arial"/>
              </a:defRPr>
            </a:lvl3pPr>
            <a:lvl4pPr marL="1600200" indent="-228600">
              <a:defRPr sz="1600" b="1">
                <a:solidFill>
                  <a:schemeClr val="tx1"/>
                </a:solidFill>
                <a:latin typeface="Arial"/>
              </a:defRPr>
            </a:lvl4pPr>
            <a:lvl5pPr marL="2057400" indent="-228600">
              <a:defRPr sz="1600" b="1">
                <a:solidFill>
                  <a:schemeClr val="tx1"/>
                </a:solidFill>
                <a:latin typeface="Arial"/>
              </a:defRPr>
            </a:lvl5pPr>
            <a:lvl6pPr marL="25146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/>
              </a:defRPr>
            </a:lvl6pPr>
            <a:lvl7pPr marL="29718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/>
              </a:defRPr>
            </a:lvl7pPr>
            <a:lvl8pPr marL="34290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/>
              </a:defRPr>
            </a:lvl8pPr>
            <a:lvl9pPr marL="38862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sv-SE" sz="14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1, 2, 3</a:t>
            </a:r>
          </a:p>
        </p:txBody>
      </p:sp>
      <p:sp>
        <p:nvSpPr>
          <p:cNvPr id="16" name="Text Box 18"/>
          <p:cNvSpPr txBox="1">
            <a:spLocks noChangeArrowheads="1"/>
          </p:cNvSpPr>
          <p:nvPr/>
        </p:nvSpPr>
        <p:spPr bwMode="auto">
          <a:xfrm>
            <a:off x="6944961" y="5650863"/>
            <a:ext cx="532518" cy="307777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defPPr>
              <a:defRPr kern="1200"/>
            </a:defPPr>
            <a:lvl1pPr>
              <a:defRPr sz="1600" b="1">
                <a:solidFill>
                  <a:schemeClr val="tx1"/>
                </a:solidFill>
                <a:latin typeface="Arial"/>
              </a:defRPr>
            </a:lvl1pPr>
            <a:lvl2pPr marL="742950" indent="-285750">
              <a:defRPr sz="1600" b="1">
                <a:solidFill>
                  <a:schemeClr val="tx1"/>
                </a:solidFill>
                <a:latin typeface="Arial"/>
              </a:defRPr>
            </a:lvl2pPr>
            <a:lvl3pPr marL="1143000" indent="-228600">
              <a:defRPr sz="1600" b="1">
                <a:solidFill>
                  <a:schemeClr val="tx1"/>
                </a:solidFill>
                <a:latin typeface="Arial"/>
              </a:defRPr>
            </a:lvl3pPr>
            <a:lvl4pPr marL="1600200" indent="-228600">
              <a:defRPr sz="1600" b="1">
                <a:solidFill>
                  <a:schemeClr val="tx1"/>
                </a:solidFill>
                <a:latin typeface="Arial"/>
              </a:defRPr>
            </a:lvl4pPr>
            <a:lvl5pPr marL="2057400" indent="-228600">
              <a:defRPr sz="1600" b="1">
                <a:solidFill>
                  <a:schemeClr val="tx1"/>
                </a:solidFill>
                <a:latin typeface="Arial"/>
              </a:defRPr>
            </a:lvl5pPr>
            <a:lvl6pPr marL="25146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/>
              </a:defRPr>
            </a:lvl6pPr>
            <a:lvl7pPr marL="29718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/>
              </a:defRPr>
            </a:lvl7pPr>
            <a:lvl8pPr marL="34290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/>
              </a:defRPr>
            </a:lvl8pPr>
            <a:lvl9pPr marL="38862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sv-SE" sz="14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4, 5</a:t>
            </a:r>
          </a:p>
        </p:txBody>
      </p:sp>
      <p:sp>
        <p:nvSpPr>
          <p:cNvPr id="17" name="Text Box 19"/>
          <p:cNvSpPr txBox="1">
            <a:spLocks noChangeArrowheads="1"/>
          </p:cNvSpPr>
          <p:nvPr/>
        </p:nvSpPr>
        <p:spPr bwMode="auto">
          <a:xfrm>
            <a:off x="2362881" y="2048856"/>
            <a:ext cx="482824" cy="307777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defPPr>
              <a:defRPr kern="1200"/>
            </a:defPPr>
            <a:lvl1pPr>
              <a:defRPr sz="1600" b="1">
                <a:solidFill>
                  <a:schemeClr val="tx1"/>
                </a:solidFill>
                <a:latin typeface="Arial"/>
              </a:defRPr>
            </a:lvl1pPr>
            <a:lvl2pPr marL="742950" indent="-285750">
              <a:defRPr sz="1600" b="1">
                <a:solidFill>
                  <a:schemeClr val="tx1"/>
                </a:solidFill>
                <a:latin typeface="Arial"/>
              </a:defRPr>
            </a:lvl2pPr>
            <a:lvl3pPr marL="1143000" indent="-228600">
              <a:defRPr sz="1600" b="1">
                <a:solidFill>
                  <a:schemeClr val="tx1"/>
                </a:solidFill>
                <a:latin typeface="Arial"/>
              </a:defRPr>
            </a:lvl3pPr>
            <a:lvl4pPr marL="1600200" indent="-228600">
              <a:defRPr sz="1600" b="1">
                <a:solidFill>
                  <a:schemeClr val="tx1"/>
                </a:solidFill>
                <a:latin typeface="Arial"/>
              </a:defRPr>
            </a:lvl4pPr>
            <a:lvl5pPr marL="2057400" indent="-228600">
              <a:defRPr sz="1600" b="1">
                <a:solidFill>
                  <a:schemeClr val="tx1"/>
                </a:solidFill>
                <a:latin typeface="Arial"/>
              </a:defRPr>
            </a:lvl5pPr>
            <a:lvl6pPr marL="25146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/>
              </a:defRPr>
            </a:lvl6pPr>
            <a:lvl7pPr marL="29718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/>
              </a:defRPr>
            </a:lvl7pPr>
            <a:lvl8pPr marL="34290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/>
              </a:defRPr>
            </a:lvl8pPr>
            <a:lvl9pPr marL="38862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sv-SE" sz="14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4, 5</a:t>
            </a:r>
          </a:p>
        </p:txBody>
      </p:sp>
      <p:sp>
        <p:nvSpPr>
          <p:cNvPr id="18" name="Text Box 20"/>
          <p:cNvSpPr txBox="1">
            <a:spLocks noChangeArrowheads="1"/>
          </p:cNvSpPr>
          <p:nvPr/>
        </p:nvSpPr>
        <p:spPr bwMode="auto">
          <a:xfrm>
            <a:off x="1904480" y="5581043"/>
            <a:ext cx="1710726" cy="369332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defPPr>
              <a:defRPr kern="1200"/>
            </a:defPPr>
            <a:lvl1pPr>
              <a:defRPr sz="1600" b="1">
                <a:solidFill>
                  <a:schemeClr val="tx1"/>
                </a:solidFill>
                <a:latin typeface="Arial"/>
              </a:defRPr>
            </a:lvl1pPr>
            <a:lvl2pPr marL="742950" indent="-285750">
              <a:defRPr sz="1600" b="1">
                <a:solidFill>
                  <a:schemeClr val="tx1"/>
                </a:solidFill>
                <a:latin typeface="Arial"/>
              </a:defRPr>
            </a:lvl2pPr>
            <a:lvl3pPr marL="1143000" indent="-228600">
              <a:defRPr sz="1600" b="1">
                <a:solidFill>
                  <a:schemeClr val="tx1"/>
                </a:solidFill>
                <a:latin typeface="Arial"/>
              </a:defRPr>
            </a:lvl3pPr>
            <a:lvl4pPr marL="1600200" indent="-228600">
              <a:defRPr sz="1600" b="1">
                <a:solidFill>
                  <a:schemeClr val="tx1"/>
                </a:solidFill>
                <a:latin typeface="Arial"/>
              </a:defRPr>
            </a:lvl4pPr>
            <a:lvl5pPr marL="2057400" indent="-228600">
              <a:defRPr sz="1600" b="1">
                <a:solidFill>
                  <a:schemeClr val="tx1"/>
                </a:solidFill>
                <a:latin typeface="Arial"/>
              </a:defRPr>
            </a:lvl5pPr>
            <a:lvl6pPr marL="25146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/>
              </a:defRPr>
            </a:lvl6pPr>
            <a:lvl7pPr marL="29718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/>
              </a:defRPr>
            </a:lvl7pPr>
            <a:lvl8pPr marL="34290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/>
              </a:defRPr>
            </a:lvl8pPr>
            <a:lvl9pPr marL="38862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sv-SE" sz="18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Svarsskala 1-5</a:t>
            </a:r>
          </a:p>
        </p:txBody>
      </p:sp>
      <p:sp>
        <p:nvSpPr>
          <p:cNvPr id="23" name="Text Box 21"/>
          <p:cNvSpPr txBox="1">
            <a:spLocks noChangeArrowheads="1"/>
          </p:cNvSpPr>
          <p:nvPr/>
        </p:nvSpPr>
        <p:spPr bwMode="auto">
          <a:xfrm>
            <a:off x="6709909" y="5081860"/>
            <a:ext cx="1374095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kern="1200"/>
            </a:defPPr>
            <a:lvl1pPr eaLnBrk="0" hangingPunct="0">
              <a:defRPr sz="1600" b="1">
                <a:solidFill>
                  <a:schemeClr val="tx1"/>
                </a:solidFill>
                <a:latin typeface="Arial"/>
                <a:cs typeface="Arial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Arial"/>
                <a:cs typeface="Arial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Arial"/>
                <a:cs typeface="Arial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Arial"/>
                <a:cs typeface="Arial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Arial"/>
                <a:cs typeface="Arial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/>
                <a:cs typeface="Arial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/>
                <a:cs typeface="Arial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/>
                <a:cs typeface="Arial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/>
                <a:cs typeface="Arial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sv-SE" sz="1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Extern jmf 2 %   </a:t>
            </a:r>
          </a:p>
        </p:txBody>
      </p:sp>
      <p:sp>
        <p:nvSpPr>
          <p:cNvPr id="25" name="Text Box 23"/>
          <p:cNvSpPr txBox="1">
            <a:spLocks noChangeArrowheads="1"/>
          </p:cNvSpPr>
          <p:nvPr/>
        </p:nvSpPr>
        <p:spPr bwMode="auto">
          <a:xfrm>
            <a:off x="4031974" y="3031352"/>
            <a:ext cx="1337226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kern="1200"/>
            </a:defPPr>
            <a:lvl1pPr eaLnBrk="0" hangingPunct="0">
              <a:defRPr sz="1600" b="1">
                <a:solidFill>
                  <a:schemeClr val="tx1"/>
                </a:solidFill>
                <a:latin typeface="Arial"/>
                <a:cs typeface="Arial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Arial"/>
                <a:cs typeface="Arial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Arial"/>
                <a:cs typeface="Arial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Arial"/>
                <a:cs typeface="Arial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Arial"/>
                <a:cs typeface="Arial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/>
                <a:cs typeface="Arial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/>
                <a:cs typeface="Arial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/>
                <a:cs typeface="Arial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/>
                <a:cs typeface="Arial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sv-SE" sz="1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Extern jmf: 20%</a:t>
            </a:r>
          </a:p>
        </p:txBody>
      </p:sp>
      <p:sp>
        <p:nvSpPr>
          <p:cNvPr id="26" name="Text Box 24"/>
          <p:cNvSpPr txBox="1">
            <a:spLocks noChangeArrowheads="1"/>
          </p:cNvSpPr>
          <p:nvPr/>
        </p:nvSpPr>
        <p:spPr bwMode="auto">
          <a:xfrm>
            <a:off x="3909192" y="5081860"/>
            <a:ext cx="1329211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kern="1200"/>
            </a:defPPr>
            <a:lvl1pPr eaLnBrk="0" hangingPunct="0">
              <a:defRPr sz="1600" b="1">
                <a:solidFill>
                  <a:schemeClr val="tx1"/>
                </a:solidFill>
                <a:latin typeface="Arial"/>
                <a:cs typeface="Arial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Arial"/>
                <a:cs typeface="Arial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Arial"/>
                <a:cs typeface="Arial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Arial"/>
                <a:cs typeface="Arial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Arial"/>
                <a:cs typeface="Arial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/>
                <a:cs typeface="Arial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/>
                <a:cs typeface="Arial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/>
                <a:cs typeface="Arial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/>
                <a:cs typeface="Arial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sv-SE" sz="1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Extern jmf 10 %</a:t>
            </a:r>
          </a:p>
        </p:txBody>
      </p:sp>
      <p:sp>
        <p:nvSpPr>
          <p:cNvPr id="28" name="Text Box 23"/>
          <p:cNvSpPr txBox="1">
            <a:spLocks noChangeArrowheads="1"/>
          </p:cNvSpPr>
          <p:nvPr/>
        </p:nvSpPr>
        <p:spPr bwMode="auto">
          <a:xfrm>
            <a:off x="6718865" y="3021526"/>
            <a:ext cx="1337226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kern="1200"/>
            </a:defPPr>
            <a:lvl1pPr eaLnBrk="0" hangingPunct="0">
              <a:defRPr sz="1600" b="1">
                <a:solidFill>
                  <a:schemeClr val="tx1"/>
                </a:solidFill>
                <a:latin typeface="Arial"/>
                <a:cs typeface="Arial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Arial"/>
                <a:cs typeface="Arial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Arial"/>
                <a:cs typeface="Arial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Arial"/>
                <a:cs typeface="Arial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Arial"/>
                <a:cs typeface="Arial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/>
                <a:cs typeface="Arial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/>
                <a:cs typeface="Arial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/>
                <a:cs typeface="Arial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/>
                <a:cs typeface="Arial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sv-SE" sz="1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Extern jmf: 68%</a:t>
            </a:r>
          </a:p>
        </p:txBody>
      </p:sp>
      <p:sp>
        <p:nvSpPr>
          <p:cNvPr id="27" name="textruta 26">
            <a:extLst>
              <a:ext uri="{FF2B5EF4-FFF2-40B4-BE49-F238E27FC236}">
                <a16:creationId xmlns:a16="http://schemas.microsoft.com/office/drawing/2014/main" id="{D017C69D-F3C8-4D64-9C75-A41AD24B21D9}"/>
              </a:ext>
            </a:extLst>
          </p:cNvPr>
          <p:cNvSpPr txBox="1"/>
          <p:nvPr/>
        </p:nvSpPr>
        <p:spPr>
          <a:xfrm>
            <a:off x="5033052" y="6281954"/>
            <a:ext cx="212590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sv-SE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( ) = 2022, 2021, 2020, 2019</a:t>
            </a:r>
          </a:p>
        </p:txBody>
      </p:sp>
      <p:sp>
        <p:nvSpPr>
          <p:cNvPr id="29" name="Platshållare för bildnummer 1">
            <a:extLst>
              <a:ext uri="{FF2B5EF4-FFF2-40B4-BE49-F238E27FC236}">
                <a16:creationId xmlns:a16="http://schemas.microsoft.com/office/drawing/2014/main" id="{2A062EAB-058A-49A7-8895-FC5F5891FE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64352" y="637639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sv-SE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A65EA27-6DB2-46EB-90AD-D02DF194FA2A}" type="slidenum">
              <a:rPr lang="sv-SE" smtClean="0"/>
              <a:t>10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28241592"/>
      </p:ext>
    </p:extLst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ubrik 2">
            <a:extLst>
              <a:ext uri="{FF2B5EF4-FFF2-40B4-BE49-F238E27FC236}">
                <a16:creationId xmlns:a16="http://schemas.microsoft.com/office/drawing/2014/main" id="{A8D8F872-3FC6-0EF8-C888-C16FCEB9BB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1658" y="2106202"/>
            <a:ext cx="8684169" cy="760287"/>
          </a:xfrm>
        </p:spPr>
        <p:txBody>
          <a:bodyPr/>
          <a:lstStyle/>
          <a:p>
            <a:pPr algn="l"/>
            <a:r>
              <a:rPr lang="sv-SE" dirty="0"/>
              <a:t>Kommunstyrelsens resultatindikatorer </a:t>
            </a:r>
            <a:br>
              <a:rPr lang="sv-SE" dirty="0"/>
            </a:br>
            <a:r>
              <a:rPr lang="sv-SE" sz="2000" dirty="0"/>
              <a:t>- Hållbart medarbetarengagemang </a:t>
            </a:r>
            <a:br>
              <a:rPr lang="sv-SE" sz="2000" dirty="0"/>
            </a:br>
            <a:r>
              <a:rPr lang="sv-SE" sz="2000" dirty="0"/>
              <a:t>- Nackas grundläggande värdering</a:t>
            </a:r>
            <a:br>
              <a:rPr lang="sv-SE" sz="2000" dirty="0"/>
            </a:br>
            <a:r>
              <a:rPr lang="sv-SE" sz="2000" dirty="0"/>
              <a:t>- Ambassadörer för Nacka kommun</a:t>
            </a:r>
            <a:br>
              <a:rPr lang="sv-SE" sz="2000" dirty="0"/>
            </a:br>
            <a:r>
              <a:rPr lang="sv-SE" sz="2000" dirty="0"/>
              <a:t>- Totalt sett nöjd med arbetssituationen  </a:t>
            </a:r>
          </a:p>
        </p:txBody>
      </p:sp>
      <p:pic>
        <p:nvPicPr>
          <p:cNvPr id="5" name="Bildobjekt 4">
            <a:extLst>
              <a:ext uri="{FF2B5EF4-FFF2-40B4-BE49-F238E27FC236}">
                <a16:creationId xmlns:a16="http://schemas.microsoft.com/office/drawing/2014/main" id="{4C3D17BF-5C8C-AE5B-7381-1D6D70869FC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6888" y="3016696"/>
            <a:ext cx="3240000" cy="32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2520269"/>
      </p:ext>
    </p:extLst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tshållare för bildnummer 10">
            <a:extLst>
              <a:ext uri="{FF2B5EF4-FFF2-40B4-BE49-F238E27FC236}">
                <a16:creationId xmlns:a16="http://schemas.microsoft.com/office/drawing/2014/main" id="{BC4EB79D-0B48-473B-B69A-873FBAF594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sv-SE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A65EA27-6DB2-46EB-90AD-D02DF194FA2A}" type="slidenum">
              <a:rPr lang="sv-SE" smtClean="0"/>
              <a:pPr/>
              <a:t>12</a:t>
            </a:fld>
            <a:endParaRPr lang="sv-SE"/>
          </a:p>
        </p:txBody>
      </p:sp>
      <p:sp>
        <p:nvSpPr>
          <p:cNvPr id="6" name="Rubrik 5">
            <a:extLst>
              <a:ext uri="{FF2B5EF4-FFF2-40B4-BE49-F238E27FC236}">
                <a16:creationId xmlns:a16="http://schemas.microsoft.com/office/drawing/2014/main" id="{3D5696D2-D6FC-4E63-A2D9-D4D9B95BA7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9336" y="260648"/>
            <a:ext cx="8846773" cy="504580"/>
          </a:xfrm>
        </p:spPr>
        <p:txBody>
          <a:bodyPr/>
          <a:lstStyle/>
          <a:p>
            <a:r>
              <a:rPr lang="sv-SE" sz="2176" dirty="0">
                <a:solidFill>
                  <a:schemeClr val="tx1"/>
                </a:solidFill>
              </a:rPr>
              <a:t>Kommunstyrelsens resultatindikatorer </a:t>
            </a:r>
          </a:p>
        </p:txBody>
      </p:sp>
      <p:sp>
        <p:nvSpPr>
          <p:cNvPr id="10" name="Platshållare för text 3">
            <a:extLst>
              <a:ext uri="{FF2B5EF4-FFF2-40B4-BE49-F238E27FC236}">
                <a16:creationId xmlns:a16="http://schemas.microsoft.com/office/drawing/2014/main" id="{EC436477-94EE-48A4-B2C4-E190DFCE8BB7}"/>
              </a:ext>
            </a:extLst>
          </p:cNvPr>
          <p:cNvSpPr txBox="1"/>
          <p:nvPr/>
        </p:nvSpPr>
        <p:spPr>
          <a:xfrm>
            <a:off x="139114" y="5578867"/>
            <a:ext cx="6898683" cy="1362271"/>
          </a:xfrm>
          <a:prstGeom prst="rect">
            <a:avLst/>
          </a:prstGeom>
        </p:spPr>
        <p:txBody>
          <a:bodyPr/>
          <a:lstStyle>
            <a:lvl1pPr marL="0" indent="0" algn="l" defTabSz="914377" rtl="0" eaLnBrk="1" latinLnBrk="0" hangingPunct="1">
              <a:spcBef>
                <a:spcPct val="20000"/>
              </a:spcBef>
              <a:buClr>
                <a:schemeClr val="bg1"/>
              </a:buClr>
              <a:buFont typeface="Arial" panose="020B0604020202020204" pitchFamily="34" charset="0"/>
              <a:buNone/>
              <a:defRPr lang="sv-SE"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32" indent="-285744" algn="l" defTabSz="914377" rtl="0" eaLnBrk="1" latinLnBrk="0" hangingPunct="1">
              <a:spcBef>
                <a:spcPct val="20000"/>
              </a:spcBef>
              <a:buClr>
                <a:schemeClr val="bg1"/>
              </a:buClr>
              <a:buFont typeface="Arial" panose="020B0604020202020204" pitchFamily="34" charset="0"/>
              <a:buChar char="•"/>
              <a:defRPr lang="sv-SE"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200121" indent="-285744" algn="l" defTabSz="914377" rtl="0" eaLnBrk="1" latinLnBrk="0" hangingPunct="1">
              <a:spcBef>
                <a:spcPct val="20000"/>
              </a:spcBef>
              <a:buClr>
                <a:schemeClr val="accent3">
                  <a:lumMod val="75000"/>
                </a:schemeClr>
              </a:buClr>
              <a:buFont typeface="Wingdings" panose="05000000000000000000" pitchFamily="2" charset="2"/>
              <a:buChar char="§"/>
              <a:defRPr lang="sv-SE"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57309" indent="-285744" algn="l" defTabSz="914377" rtl="0" eaLnBrk="1" latinLnBrk="0" hangingPunct="1">
              <a:spcBef>
                <a:spcPct val="20000"/>
              </a:spcBef>
              <a:buClr>
                <a:schemeClr val="accent3">
                  <a:lumMod val="75000"/>
                </a:schemeClr>
              </a:buClr>
              <a:buFont typeface="Century Gothic" panose="020B0502020202020204" pitchFamily="34" charset="0"/>
              <a:buChar char="▫"/>
              <a:defRPr lang="sv-SE"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349" indent="-228594" algn="l" defTabSz="914377" rtl="0" eaLnBrk="1" latinLnBrk="0" hangingPunct="1">
              <a:spcBef>
                <a:spcPct val="20000"/>
              </a:spcBef>
              <a:buClr>
                <a:schemeClr val="accent3">
                  <a:lumMod val="75000"/>
                </a:schemeClr>
              </a:buClr>
              <a:buFont typeface="Wingdings" panose="05000000000000000000" pitchFamily="2" charset="2"/>
              <a:buChar char="ü"/>
              <a:defRPr lang="sv-SE"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537" indent="-228594" algn="l" defTabSz="91437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v-SE" sz="1400" dirty="0"/>
              <a:t>Differens: skillnad mellan Nackas resultat 2023 och </a:t>
            </a:r>
            <a:r>
              <a:rPr lang="sv-SE" sz="1400" dirty="0" err="1"/>
              <a:t>Zonderas</a:t>
            </a:r>
            <a:r>
              <a:rPr lang="sv-SE" sz="1400" dirty="0"/>
              <a:t> externa jämförelse. </a:t>
            </a:r>
            <a:br>
              <a:rPr lang="sv-SE" sz="1400" dirty="0"/>
            </a:br>
            <a:br>
              <a:rPr lang="sv-SE" sz="1400" dirty="0"/>
            </a:br>
            <a:r>
              <a:rPr lang="sv-SE" sz="1400" dirty="0"/>
              <a:t>Andel positiva svar</a:t>
            </a:r>
            <a:r>
              <a:rPr lang="sv-SE" sz="1200" dirty="0"/>
              <a:t>			</a:t>
            </a:r>
          </a:p>
        </p:txBody>
      </p:sp>
      <p:graphicFrame>
        <p:nvGraphicFramePr>
          <p:cNvPr id="5" name="DataTable">
            <a:extLst>
              <a:ext uri="{FF2B5EF4-FFF2-40B4-BE49-F238E27FC236}">
                <a16:creationId xmlns:a16="http://schemas.microsoft.com/office/drawing/2014/main" id="{930EF569-DE29-70BD-0278-75212BCC2E4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69718975"/>
              </p:ext>
            </p:extLst>
          </p:nvPr>
        </p:nvGraphicFramePr>
        <p:xfrm>
          <a:off x="318498" y="955497"/>
          <a:ext cx="11301572" cy="4073571"/>
        </p:xfrm>
        <a:graphic>
          <a:graphicData uri="http://schemas.openxmlformats.org/drawingml/2006/table">
            <a:tbl>
              <a:tblPr>
                <a:effectLst/>
                <a:tableStyleId>{D7AC3CCA-C797-4891-BE02-D94E43425B78}</a:tableStyleId>
              </a:tblPr>
              <a:tblGrid>
                <a:gridCol w="58734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21603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7890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7890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9378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1165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934946">
                  <a:extLst>
                    <a:ext uri="{9D8B030D-6E8A-4147-A177-3AD203B41FA5}">
                      <a16:colId xmlns:a16="http://schemas.microsoft.com/office/drawing/2014/main" val="2384204309"/>
                    </a:ext>
                  </a:extLst>
                </a:gridCol>
              </a:tblGrid>
              <a:tr h="75626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sv-SE" sz="1200" b="1" u="none" strike="noStrike" kern="1200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Nr</a:t>
                      </a:r>
                      <a:endParaRPr kumimoji="0" lang="sv-SE" sz="1200" b="1" i="0" u="none" strike="noStrike" kern="1200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itchFamily="18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27A8E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sv-SE" sz="1200" b="1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kumimoji="0" lang="sv-SE" sz="12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itchFamily="18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27A8E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sv-SE" sz="1200" b="1" u="none" strike="noStrike" kern="1200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2023</a:t>
                      </a:r>
                    </a:p>
                  </a:txBody>
                  <a:tcPr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27A8E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sv-SE" sz="1200" b="1" u="none" strike="noStrike" kern="1200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2022</a:t>
                      </a:r>
                    </a:p>
                  </a:txBody>
                  <a:tcPr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27A8E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sv-SE" sz="1200" b="1" u="none" strike="noStrike" kern="1200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2021</a:t>
                      </a:r>
                    </a:p>
                  </a:txBody>
                  <a:tcPr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27A8E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sv-SE" sz="1200" b="1" i="0" u="none" strike="noStrike" kern="1200" cap="none" normalizeH="0" baseline="0" err="1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Ext. jmf</a:t>
                      </a:r>
                    </a:p>
                  </a:txBody>
                  <a:tcPr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27A8E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sv-SE" sz="12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Differens</a:t>
                      </a:r>
                    </a:p>
                  </a:txBody>
                  <a:tcPr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27A8E">
                        <a:alpha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4855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kumimoji="0" lang="sv-SE" sz="2000" u="none" strike="noStrike" kern="1200" cap="none" normalizeH="0" baseline="0" dirty="0">
                        <a:ln>
                          <a:noFill/>
                        </a:ln>
                        <a:solidFill>
                          <a:schemeClr val="dk1"/>
                        </a:solidFill>
                        <a:effectLst/>
                        <a:latin typeface="Arial Nova Light" panose="020B03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sv-SE" sz="2000" b="1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Arial Nova Light" panose="020B0304020202020204" pitchFamily="34" charset="0"/>
                          <a:ea typeface="+mn-ea"/>
                          <a:cs typeface="Arial" panose="020B0604020202020204" pitchFamily="34" charset="0"/>
                        </a:rPr>
                        <a:t>HME:</a:t>
                      </a:r>
                      <a:r>
                        <a:rPr kumimoji="0" lang="sv-SE" sz="200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Arial Nova Light" panose="020B0304020202020204" pitchFamily="34" charset="0"/>
                          <a:ea typeface="+mn-ea"/>
                          <a:cs typeface="Arial" panose="020B0604020202020204" pitchFamily="34" charset="0"/>
                        </a:rPr>
                        <a:t> Hållbart medarbetarengagemang</a:t>
                      </a:r>
                    </a:p>
                  </a:txBody>
                  <a:tcPr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sv-SE" sz="200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Arial Nova Light" panose="020B0304020202020204" pitchFamily="34" charset="0"/>
                          <a:ea typeface="+mn-ea"/>
                          <a:cs typeface="Arial" panose="020B0604020202020204" pitchFamily="34" charset="0"/>
                        </a:rPr>
                        <a:t>81</a:t>
                      </a:r>
                    </a:p>
                  </a:txBody>
                  <a:tcPr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sv-SE" sz="200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Arial Nova Light" panose="020B0304020202020204" pitchFamily="34" charset="0"/>
                          <a:ea typeface="+mn-ea"/>
                          <a:cs typeface="Arial" panose="020B0604020202020204" pitchFamily="34" charset="0"/>
                        </a:rPr>
                        <a:t>80</a:t>
                      </a:r>
                    </a:p>
                  </a:txBody>
                  <a:tcPr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sv-SE" sz="200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Arial Nova Light" panose="020B0304020202020204" pitchFamily="34" charset="0"/>
                          <a:ea typeface="+mn-ea"/>
                          <a:cs typeface="Arial" panose="020B0604020202020204" pitchFamily="34" charset="0"/>
                        </a:rPr>
                        <a:t>80</a:t>
                      </a:r>
                    </a:p>
                  </a:txBody>
                  <a:tcPr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sv-SE" sz="20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808080"/>
                          </a:solidFill>
                          <a:effectLst/>
                          <a:latin typeface="Arial Nova Light" panose="020B0304020202020204" pitchFamily="34" charset="0"/>
                          <a:ea typeface="+mn-ea"/>
                          <a:cs typeface="Arial" panose="020B0604020202020204" pitchFamily="34" charset="0"/>
                        </a:rPr>
                        <a:t>80</a:t>
                      </a:r>
                    </a:p>
                  </a:txBody>
                  <a:tcPr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sv-SE" sz="20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808080"/>
                          </a:solidFill>
                          <a:effectLst/>
                          <a:latin typeface="Arial Nova Light" panose="020B0304020202020204" pitchFamily="34" charset="0"/>
                          <a:ea typeface="+mn-ea"/>
                          <a:cs typeface="Arial" panose="020B0604020202020204" pitchFamily="34" charset="0"/>
                        </a:rPr>
                        <a:t>+1</a:t>
                      </a:r>
                    </a:p>
                  </a:txBody>
                  <a:tcPr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26947415"/>
                  </a:ext>
                </a:extLst>
              </a:tr>
              <a:tr h="1160979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sv-SE" sz="2000" b="0" u="none" strike="noStrike" kern="1200" cap="none" normalizeH="0" baseline="0" dirty="0">
                          <a:ln>
                            <a:noFill/>
                          </a:ln>
                          <a:effectLst/>
                          <a:latin typeface="Arial Nova Light" panose="020B0304020202020204" pitchFamily="34" charset="0"/>
                          <a:cs typeface="Arial" panose="020B0604020202020204" pitchFamily="34" charset="0"/>
                        </a:rPr>
                        <a:t>sb1</a:t>
                      </a:r>
                    </a:p>
                  </a:txBody>
                  <a:tcPr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sv-SE" sz="2000" b="1" u="none" strike="noStrike" kern="1200" cap="none" normalizeH="0" baseline="0" dirty="0">
                          <a:ln>
                            <a:noFill/>
                          </a:ln>
                          <a:effectLst/>
                          <a:latin typeface="Arial Nova Light" panose="020B0304020202020204" pitchFamily="34" charset="0"/>
                          <a:cs typeface="Arial" panose="020B0604020202020204" pitchFamily="34" charset="0"/>
                        </a:rPr>
                        <a:t>Värderingen:</a:t>
                      </a:r>
                      <a:r>
                        <a:rPr kumimoji="0" lang="sv-SE" sz="2000" b="0" u="none" strike="noStrike" kern="1200" cap="none" normalizeH="0" baseline="0" dirty="0">
                          <a:ln>
                            <a:noFill/>
                          </a:ln>
                          <a:effectLst/>
                          <a:latin typeface="Arial Nova Light" panose="020B0304020202020204" pitchFamily="34" charset="0"/>
                          <a:cs typeface="Arial" panose="020B0604020202020204" pitchFamily="34" charset="0"/>
                        </a:rPr>
                        <a:t> Min arbetsplats genomsyras av Nacka kommuns grundläggande värdering </a:t>
                      </a:r>
                      <a:r>
                        <a:rPr kumimoji="0" lang="sv-SE" sz="1600" b="0" i="1" u="none" strike="noStrike" kern="1200" cap="none" normalizeH="0" baseline="0" dirty="0">
                          <a:ln>
                            <a:noFill/>
                          </a:ln>
                          <a:effectLst/>
                          <a:latin typeface="Arial Nova Light" panose="020B0304020202020204" pitchFamily="34" charset="0"/>
                          <a:cs typeface="Arial" panose="020B0604020202020204" pitchFamily="34" charset="0"/>
                        </a:rPr>
                        <a:t>Förtroende och respekt för människors kunskap och egen förmåga - samt för deras vilja att ta ansvar</a:t>
                      </a:r>
                    </a:p>
                  </a:txBody>
                  <a:tcPr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sv-SE" sz="2000" b="0" u="none" strike="noStrike" kern="1200" cap="none" normalizeH="0" baseline="0" dirty="0">
                          <a:ln>
                            <a:noFill/>
                          </a:ln>
                          <a:effectLst/>
                          <a:latin typeface="Arial Nova Light" panose="020B0304020202020204" pitchFamily="34" charset="0"/>
                          <a:cs typeface="Arial" panose="020B0604020202020204" pitchFamily="34" charset="0"/>
                        </a:rPr>
                        <a:t>77%</a:t>
                      </a:r>
                    </a:p>
                  </a:txBody>
                  <a:tcPr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sv-SE" sz="2000" b="0" u="none" strike="noStrike" kern="1200" cap="none" normalizeH="0" baseline="0" dirty="0">
                          <a:ln>
                            <a:noFill/>
                          </a:ln>
                          <a:effectLst/>
                          <a:latin typeface="Arial Nova Light" panose="020B0304020202020204" pitchFamily="34" charset="0"/>
                          <a:cs typeface="Arial" panose="020B0604020202020204" pitchFamily="34" charset="0"/>
                        </a:rPr>
                        <a:t>79%</a:t>
                      </a:r>
                    </a:p>
                  </a:txBody>
                  <a:tcPr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sv-SE" sz="2000" b="0" u="none" strike="noStrike" kern="1200" cap="none" normalizeH="0" baseline="0" dirty="0">
                          <a:ln>
                            <a:noFill/>
                          </a:ln>
                          <a:effectLst/>
                          <a:latin typeface="Arial Nova Light" panose="020B0304020202020204" pitchFamily="34" charset="0"/>
                          <a:cs typeface="Arial" panose="020B0604020202020204" pitchFamily="34" charset="0"/>
                        </a:rPr>
                        <a:t>76%</a:t>
                      </a:r>
                    </a:p>
                  </a:txBody>
                  <a:tcPr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sv-SE" sz="20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808080"/>
                          </a:solidFill>
                          <a:effectLst/>
                          <a:latin typeface="Arial Nova Light" panose="020B0304020202020204" pitchFamily="34" charset="0"/>
                          <a:ea typeface="+mn-ea"/>
                          <a:cs typeface="Arial" panose="020B0604020202020204" pitchFamily="34" charset="0"/>
                        </a:rPr>
                        <a:t>65%</a:t>
                      </a:r>
                    </a:p>
                  </a:txBody>
                  <a:tcPr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sv-SE" sz="20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808080"/>
                          </a:solidFill>
                          <a:effectLst/>
                          <a:latin typeface="Arial Nova Light" panose="020B0304020202020204" pitchFamily="34" charset="0"/>
                          <a:ea typeface="+mn-ea"/>
                          <a:cs typeface="Arial" panose="020B0604020202020204" pitchFamily="34" charset="0"/>
                        </a:rPr>
                        <a:t>+12</a:t>
                      </a:r>
                    </a:p>
                  </a:txBody>
                  <a:tcPr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76433599"/>
                  </a:ext>
                </a:extLst>
              </a:tr>
              <a:tr h="73974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sv-SE" sz="2000" b="0" u="none" strike="noStrike" kern="1200" cap="none" normalizeH="0" baseline="0" dirty="0">
                          <a:ln>
                            <a:noFill/>
                          </a:ln>
                          <a:effectLst/>
                          <a:latin typeface="Arial Nova Light" panose="020B0304020202020204" pitchFamily="34" charset="0"/>
                          <a:cs typeface="Arial" panose="020B0604020202020204" pitchFamily="34" charset="0"/>
                        </a:rPr>
                        <a:t>et4</a:t>
                      </a:r>
                    </a:p>
                  </a:txBody>
                  <a:tcPr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sv-SE" sz="2000" b="1" u="none" strike="noStrike" kern="1200" cap="none" normalizeH="0" baseline="0" dirty="0">
                          <a:ln>
                            <a:noFill/>
                          </a:ln>
                          <a:effectLst/>
                          <a:latin typeface="Arial Nova Light" panose="020B0304020202020204" pitchFamily="34" charset="0"/>
                          <a:cs typeface="Arial" panose="020B0604020202020204" pitchFamily="34" charset="0"/>
                        </a:rPr>
                        <a:t>Ambassadör</a:t>
                      </a:r>
                      <a:r>
                        <a:rPr kumimoji="0" lang="sv-SE" sz="2000" b="0" u="none" strike="noStrike" kern="1200" cap="none" normalizeH="0" baseline="0" dirty="0">
                          <a:ln>
                            <a:noFill/>
                          </a:ln>
                          <a:effectLst/>
                          <a:latin typeface="Arial Nova Light" panose="020B0304020202020204" pitchFamily="34" charset="0"/>
                          <a:cs typeface="Arial" panose="020B0604020202020204" pitchFamily="34" charset="0"/>
                        </a:rPr>
                        <a:t>: Jag kan rekommendera andra att söka jobb inom Nacka kommun</a:t>
                      </a:r>
                    </a:p>
                  </a:txBody>
                  <a:tcPr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sv-SE" sz="2000" b="0" u="none" strike="noStrike" kern="1200" cap="none" normalizeH="0" baseline="0" dirty="0">
                          <a:ln>
                            <a:noFill/>
                          </a:ln>
                          <a:effectLst/>
                          <a:latin typeface="Arial Nova Light" panose="020B0304020202020204" pitchFamily="34" charset="0"/>
                          <a:cs typeface="Arial" panose="020B0604020202020204" pitchFamily="34" charset="0"/>
                        </a:rPr>
                        <a:t>69%</a:t>
                      </a:r>
                    </a:p>
                  </a:txBody>
                  <a:tcPr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sv-SE" sz="2000" b="0" u="none" strike="noStrike" kern="1200" cap="none" normalizeH="0" baseline="0" dirty="0">
                          <a:ln>
                            <a:noFill/>
                          </a:ln>
                          <a:effectLst/>
                          <a:latin typeface="Arial Nova Light" panose="020B0304020202020204" pitchFamily="34" charset="0"/>
                          <a:cs typeface="Arial" panose="020B0604020202020204" pitchFamily="34" charset="0"/>
                        </a:rPr>
                        <a:t>66%</a:t>
                      </a:r>
                    </a:p>
                  </a:txBody>
                  <a:tcPr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sv-SE" sz="2000" b="0" u="none" strike="noStrike" kern="1200" cap="none" normalizeH="0" baseline="0" dirty="0">
                          <a:ln>
                            <a:noFill/>
                          </a:ln>
                          <a:effectLst/>
                          <a:latin typeface="Arial Nova Light" panose="020B0304020202020204" pitchFamily="34" charset="0"/>
                          <a:cs typeface="Arial" panose="020B0604020202020204" pitchFamily="34" charset="0"/>
                        </a:rPr>
                        <a:t>70%</a:t>
                      </a:r>
                    </a:p>
                  </a:txBody>
                  <a:tcPr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sv-SE" sz="20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808080"/>
                          </a:solidFill>
                          <a:effectLst/>
                          <a:latin typeface="Arial Nova Light" panose="020B0304020202020204" pitchFamily="34" charset="0"/>
                          <a:ea typeface="+mn-ea"/>
                          <a:cs typeface="Arial" panose="020B0604020202020204" pitchFamily="34" charset="0"/>
                        </a:rPr>
                        <a:t>63%</a:t>
                      </a:r>
                    </a:p>
                  </a:txBody>
                  <a:tcPr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sv-SE" sz="20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808080"/>
                          </a:solidFill>
                          <a:effectLst/>
                          <a:latin typeface="Arial Nova Light" panose="020B0304020202020204" pitchFamily="34" charset="0"/>
                          <a:ea typeface="+mn-ea"/>
                          <a:cs typeface="Arial" panose="020B0604020202020204" pitchFamily="34" charset="0"/>
                        </a:rPr>
                        <a:t>+6</a:t>
                      </a:r>
                    </a:p>
                  </a:txBody>
                  <a:tcPr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19011378"/>
                  </a:ext>
                </a:extLst>
              </a:tr>
              <a:tr h="84029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sv-SE" sz="200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Arial Nova Light" panose="020B0304020202020204" pitchFamily="34" charset="0"/>
                          <a:ea typeface="+mn-ea"/>
                          <a:cs typeface="Arial" panose="020B0604020202020204" pitchFamily="34" charset="0"/>
                        </a:rPr>
                        <a:t>et7</a:t>
                      </a:r>
                    </a:p>
                  </a:txBody>
                  <a:tcPr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sv-SE" sz="2000" b="1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Arial Nova Light" panose="020B0304020202020204" pitchFamily="34" charset="0"/>
                          <a:ea typeface="+mn-ea"/>
                          <a:cs typeface="Arial" panose="020B0604020202020204" pitchFamily="34" charset="0"/>
                        </a:rPr>
                        <a:t>Nöjdhet:</a:t>
                      </a:r>
                      <a:r>
                        <a:rPr kumimoji="0" lang="sv-SE" sz="200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Arial Nova Light" panose="020B0304020202020204" pitchFamily="34" charset="0"/>
                          <a:ea typeface="+mn-ea"/>
                          <a:cs typeface="Arial" panose="020B0604020202020204" pitchFamily="34" charset="0"/>
                        </a:rPr>
                        <a:t> Jag är totalt sett nöjd med min arbetssituation</a:t>
                      </a:r>
                    </a:p>
                  </a:txBody>
                  <a:tcPr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sv-SE" sz="200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Arial Nova Light" panose="020B0304020202020204" pitchFamily="34" charset="0"/>
                          <a:ea typeface="+mn-ea"/>
                          <a:cs typeface="Arial" panose="020B0604020202020204" pitchFamily="34" charset="0"/>
                        </a:rPr>
                        <a:t>73% *</a:t>
                      </a:r>
                    </a:p>
                  </a:txBody>
                  <a:tcPr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sv-SE" sz="200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Arial Nova Light" panose="020B0304020202020204" pitchFamily="34" charset="0"/>
                          <a:ea typeface="+mn-ea"/>
                          <a:cs typeface="Arial" panose="020B0604020202020204" pitchFamily="34" charset="0"/>
                        </a:rPr>
                        <a:t>72%</a:t>
                      </a:r>
                    </a:p>
                  </a:txBody>
                  <a:tcPr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sv-SE" sz="200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Arial Nova Light" panose="020B0304020202020204" pitchFamily="34" charset="0"/>
                          <a:ea typeface="+mn-ea"/>
                          <a:cs typeface="Arial" panose="020B0604020202020204" pitchFamily="34" charset="0"/>
                        </a:rPr>
                        <a:t>71%</a:t>
                      </a:r>
                    </a:p>
                  </a:txBody>
                  <a:tcPr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sv-SE" sz="20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808080"/>
                          </a:solidFill>
                          <a:effectLst/>
                          <a:latin typeface="Arial Nova Light" panose="020B0304020202020204" pitchFamily="34" charset="0"/>
                          <a:ea typeface="+mn-ea"/>
                          <a:cs typeface="Arial" panose="020B0604020202020204" pitchFamily="34" charset="0"/>
                        </a:rPr>
                        <a:t>68%</a:t>
                      </a:r>
                    </a:p>
                  </a:txBody>
                  <a:tcPr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sv-SE" sz="20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808080"/>
                          </a:solidFill>
                          <a:effectLst/>
                          <a:latin typeface="Arial Nova Light" panose="020B0304020202020204" pitchFamily="34" charset="0"/>
                          <a:ea typeface="+mn-ea"/>
                          <a:cs typeface="Arial" panose="020B0604020202020204" pitchFamily="34" charset="0"/>
                        </a:rPr>
                        <a:t>+5</a:t>
                      </a:r>
                    </a:p>
                  </a:txBody>
                  <a:tcPr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9968383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6085617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ubrik 2">
            <a:extLst>
              <a:ext uri="{FF2B5EF4-FFF2-40B4-BE49-F238E27FC236}">
                <a16:creationId xmlns:a16="http://schemas.microsoft.com/office/drawing/2014/main" id="{8B2F7252-83F7-A799-AB96-EE4E6EA2090F}"/>
              </a:ext>
            </a:extLst>
          </p:cNvPr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sv-SE" dirty="0"/>
              <a:t>Kommunstyrelsens resultatindikatorer</a:t>
            </a:r>
          </a:p>
        </p:txBody>
      </p:sp>
      <p:graphicFrame>
        <p:nvGraphicFramePr>
          <p:cNvPr id="4" name="Tabell 3">
            <a:extLst>
              <a:ext uri="{FF2B5EF4-FFF2-40B4-BE49-F238E27FC236}">
                <a16:creationId xmlns:a16="http://schemas.microsoft.com/office/drawing/2014/main" id="{568A92D5-69B9-B9F3-F4B9-8FACEFF871E1}"/>
              </a:ext>
            </a:extLst>
          </p:cNvPr>
          <p:cNvGraphicFramePr>
            <a:graphicFrameLocks noGrp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847176798"/>
              </p:ext>
            </p:extLst>
          </p:nvPr>
        </p:nvGraphicFramePr>
        <p:xfrm>
          <a:off x="361994" y="863029"/>
          <a:ext cx="4802189" cy="511038"/>
        </p:xfrm>
        <a:graphic>
          <a:graphicData uri="http://schemas.openxmlformats.org/drawingml/2006/table">
            <a:tbl>
              <a:tblPr firstRow="1"/>
              <a:tblGrid>
                <a:gridCol w="2659880">
                  <a:extLst>
                    <a:ext uri="{9D8B030D-6E8A-4147-A177-3AD203B41FA5}">
                      <a16:colId xmlns:a16="http://schemas.microsoft.com/office/drawing/2014/main" val="790773925"/>
                    </a:ext>
                  </a:extLst>
                </a:gridCol>
                <a:gridCol w="2142309">
                  <a:extLst>
                    <a:ext uri="{9D8B030D-6E8A-4147-A177-3AD203B41FA5}">
                      <a16:colId xmlns:a16="http://schemas.microsoft.com/office/drawing/2014/main" val="2025903397"/>
                    </a:ext>
                  </a:extLst>
                </a:gridCol>
              </a:tblGrid>
              <a:tr h="511038">
                <a:tc>
                  <a:txBody>
                    <a:bodyPr/>
                    <a:lstStyle/>
                    <a:p>
                      <a:pPr marL="0" marR="0" lvl="0" indent="0" algn="l" defTabSz="914377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 typeface="Arial" panose="020B0604020202020204" pitchFamily="34" charset="0"/>
                        <a:buNone/>
                        <a:defRPr/>
                      </a:pPr>
                      <a:r>
                        <a:rPr lang="sv-SE" sz="160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 Nova Light" panose="020B0304020202020204" pitchFamily="34" charset="0"/>
                          <a:ea typeface="+mn-ea"/>
                          <a:cs typeface="Arial" panose="020B0604020202020204" pitchFamily="34" charset="0"/>
                        </a:rPr>
                        <a:t>Frågeområde: 82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377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 typeface="Arial" panose="020B0604020202020204" pitchFamily="34" charset="0"/>
                        <a:buNone/>
                        <a:defRPr/>
                      </a:pPr>
                      <a:r>
                        <a:rPr lang="sv-SE" sz="160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 Nova Light" panose="020B0304020202020204" pitchFamily="34" charset="0"/>
                          <a:ea typeface="+mn-ea"/>
                          <a:cs typeface="Arial" panose="020B0604020202020204" pitchFamily="34" charset="0"/>
                        </a:rPr>
                        <a:t>(81)</a:t>
                      </a:r>
                    </a:p>
                  </a:txBody>
                  <a:tcPr marL="91511" marR="91511" marT="45629" marB="45629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46520893"/>
                  </a:ext>
                </a:extLst>
              </a:tr>
            </a:tbl>
          </a:graphicData>
        </a:graphic>
      </p:graphicFrame>
      <p:sp>
        <p:nvSpPr>
          <p:cNvPr id="5" name="Platshållare för text 3">
            <a:extLst>
              <a:ext uri="{FF2B5EF4-FFF2-40B4-BE49-F238E27FC236}">
                <a16:creationId xmlns:a16="http://schemas.microsoft.com/office/drawing/2014/main" id="{2F94BD90-28C9-897A-AEF2-763046EB76D5}"/>
              </a:ext>
            </a:extLst>
          </p:cNvPr>
          <p:cNvSpPr txBox="1"/>
          <p:nvPr>
            <p:custDataLst>
              <p:tags r:id="rId3"/>
            </p:custDataLst>
          </p:nvPr>
        </p:nvSpPr>
        <p:spPr>
          <a:xfrm>
            <a:off x="146698" y="6380804"/>
            <a:ext cx="4802188" cy="504580"/>
          </a:xfrm>
          <a:prstGeom prst="rect">
            <a:avLst/>
          </a:prstGeom>
        </p:spPr>
        <p:txBody>
          <a:bodyPr/>
          <a:lstStyle>
            <a:lvl1pPr marL="0" indent="0" algn="l" defTabSz="914377" rtl="0" eaLnBrk="1" latinLnBrk="0" hangingPunct="1">
              <a:spcBef>
                <a:spcPct val="20000"/>
              </a:spcBef>
              <a:buClr>
                <a:schemeClr val="bg1"/>
              </a:buClr>
              <a:buFont typeface="Arial" panose="020B0604020202020204" pitchFamily="34" charset="0"/>
              <a:buNone/>
              <a:defRPr lang="sv-SE"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32" indent="-285744" algn="l" defTabSz="914377" rtl="0" eaLnBrk="1" latinLnBrk="0" hangingPunct="1">
              <a:spcBef>
                <a:spcPct val="20000"/>
              </a:spcBef>
              <a:buClr>
                <a:schemeClr val="bg1"/>
              </a:buClr>
              <a:buFont typeface="Arial" panose="020B0604020202020204" pitchFamily="34" charset="0"/>
              <a:buChar char="•"/>
              <a:defRPr lang="sv-SE"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200121" indent="-285744" algn="l" defTabSz="914377" rtl="0" eaLnBrk="1" latinLnBrk="0" hangingPunct="1">
              <a:spcBef>
                <a:spcPct val="20000"/>
              </a:spcBef>
              <a:buClr>
                <a:schemeClr val="accent3">
                  <a:lumMod val="75000"/>
                </a:schemeClr>
              </a:buClr>
              <a:buFont typeface="Wingdings" panose="05000000000000000000" pitchFamily="2" charset="2"/>
              <a:buChar char="§"/>
              <a:defRPr lang="sv-SE"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57309" indent="-285744" algn="l" defTabSz="914377" rtl="0" eaLnBrk="1" latinLnBrk="0" hangingPunct="1">
              <a:spcBef>
                <a:spcPct val="20000"/>
              </a:spcBef>
              <a:buClr>
                <a:schemeClr val="accent3">
                  <a:lumMod val="75000"/>
                </a:schemeClr>
              </a:buClr>
              <a:buFont typeface="Century Gothic" panose="020B0502020202020204" pitchFamily="34" charset="0"/>
              <a:buChar char="▫"/>
              <a:defRPr lang="sv-SE"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349" indent="-228594" algn="l" defTabSz="914377" rtl="0" eaLnBrk="1" latinLnBrk="0" hangingPunct="1">
              <a:spcBef>
                <a:spcPct val="20000"/>
              </a:spcBef>
              <a:buClr>
                <a:schemeClr val="accent3">
                  <a:lumMod val="75000"/>
                </a:schemeClr>
              </a:buClr>
              <a:buFont typeface="Wingdings" panose="05000000000000000000" pitchFamily="2" charset="2"/>
              <a:buChar char="ü"/>
              <a:defRPr lang="sv-SE"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537" indent="-228594" algn="l" defTabSz="91437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v-SE" sz="1200">
                <a:latin typeface="Arial Nova Light" panose="020B0304020202020204" pitchFamily="34" charset="0"/>
              </a:rPr>
              <a:t>Tabellen visar andel positiva svar, 4:or och 5:or </a:t>
            </a:r>
          </a:p>
        </p:txBody>
      </p:sp>
      <p:graphicFrame>
        <p:nvGraphicFramePr>
          <p:cNvPr id="16" name="DataTable">
            <a:extLst>
              <a:ext uri="{FF2B5EF4-FFF2-40B4-BE49-F238E27FC236}">
                <a16:creationId xmlns:a16="http://schemas.microsoft.com/office/drawing/2014/main" id="{EAC5F815-92B4-2322-E791-E5CB5CA65403}"/>
              </a:ext>
            </a:extLst>
          </p:cNvPr>
          <p:cNvGraphicFramePr>
            <a:graphicFrameLocks noGrp="1"/>
          </p:cNvGraphicFramePr>
          <p:nvPr>
            <p:custDataLst>
              <p:tags r:id="rId4"/>
            </p:custDataLst>
            <p:extLst>
              <p:ext uri="{D42A27DB-BD31-4B8C-83A1-F6EECF244321}">
                <p14:modId xmlns:p14="http://schemas.microsoft.com/office/powerpoint/2010/main" val="3440959480"/>
              </p:ext>
            </p:extLst>
          </p:nvPr>
        </p:nvGraphicFramePr>
        <p:xfrm>
          <a:off x="361994" y="1374067"/>
          <a:ext cx="11197827" cy="3193098"/>
        </p:xfrm>
        <a:graphic>
          <a:graphicData uri="http://schemas.openxmlformats.org/drawingml/2006/table">
            <a:tbl>
              <a:tblPr firstRow="1">
                <a:effectLst/>
                <a:tableStyleId>{D7AC3CCA-C797-4891-BE02-D94E43425B78}</a:tableStyleId>
              </a:tblPr>
              <a:tblGrid>
                <a:gridCol w="544713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7501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2082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1552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13933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sv-SE" sz="1800" b="1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 Nova Light" panose="020B03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kumimoji="0" lang="sv-SE" sz="18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 Nova Light" panose="020B0304020202020204" pitchFamily="34" charset="0"/>
                        <a:ea typeface="Times New Roman" pitchFamily="18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27A8E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sv-SE" sz="1800" b="1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 Nova Light" panose="020B0304020202020204" pitchFamily="34" charset="0"/>
                          <a:cs typeface="Arial" panose="020B0604020202020204" pitchFamily="34" charset="0"/>
                        </a:rPr>
                        <a:t>    HME</a:t>
                      </a:r>
                    </a:p>
                  </a:txBody>
                  <a:tcPr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27A8E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br>
                        <a:rPr kumimoji="0" lang="sv-SE" sz="1800" b="1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 Nova Light" panose="020B0304020202020204" pitchFamily="34" charset="0"/>
                          <a:cs typeface="Arial" panose="020B0604020202020204" pitchFamily="34" charset="0"/>
                        </a:rPr>
                      </a:br>
                      <a:r>
                        <a:rPr kumimoji="0" lang="sv-SE" sz="1800" b="1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 Nova Light" panose="020B0304020202020204" pitchFamily="34" charset="0"/>
                          <a:cs typeface="Arial" panose="020B0604020202020204" pitchFamily="34" charset="0"/>
                        </a:rPr>
                        <a:t>Ambassadör</a:t>
                      </a:r>
                      <a:br>
                        <a:rPr kumimoji="0" lang="sv-SE" sz="1800" b="1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 Nova Light" panose="020B0304020202020204" pitchFamily="34" charset="0"/>
                          <a:cs typeface="Arial" panose="020B0604020202020204" pitchFamily="34" charset="0"/>
                        </a:rPr>
                      </a:br>
                      <a:endParaRPr kumimoji="0" lang="sv-SE" sz="1800" b="1" u="none" strike="noStrike" kern="1200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 Nova Light" panose="020B03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27A8E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sv-SE" sz="1800" b="1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 Nova Light" panose="020B0304020202020204" pitchFamily="34" charset="0"/>
                          <a:cs typeface="Arial" panose="020B0604020202020204" pitchFamily="34" charset="0"/>
                        </a:rPr>
                        <a:t>Värdering</a:t>
                      </a:r>
                    </a:p>
                  </a:txBody>
                  <a:tcPr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27A8E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sv-SE" sz="1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 Nova Light" panose="020B0304020202020204" pitchFamily="34" charset="0"/>
                          <a:ea typeface="+mn-ea"/>
                          <a:cs typeface="Arial" panose="020B0604020202020204" pitchFamily="34" charset="0"/>
                        </a:rPr>
                        <a:t>Nöjdhet</a:t>
                      </a:r>
                    </a:p>
                  </a:txBody>
                  <a:tcPr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27A8E">
                        <a:alpha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9783">
                <a:tc>
                  <a:txBody>
                    <a:bodyPr/>
                    <a:lstStyle/>
                    <a:p>
                      <a:pPr algn="l" fontAlgn="b"/>
                      <a:r>
                        <a:rPr kumimoji="0" lang="sv-SE" sz="1800" b="1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Arial Nova Light" panose="020B0304020202020204" pitchFamily="34" charset="0"/>
                          <a:ea typeface="+mn-ea"/>
                          <a:cs typeface="Arial" panose="020B0604020202020204" pitchFamily="34" charset="0"/>
                        </a:rPr>
                        <a:t>Kommunstyrelsens målnivåer 2023 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sv-SE" sz="1800" b="1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Arial Nova Light" panose="020B0304020202020204" pitchFamily="34" charset="0"/>
                          <a:ea typeface="+mn-ea"/>
                          <a:cs typeface="Arial" panose="020B0604020202020204" pitchFamily="34" charset="0"/>
                        </a:rPr>
                        <a:t>       81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kumimoji="0" lang="sv-SE" sz="1800" b="1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Arial Nova Light" panose="020B0304020202020204" pitchFamily="34" charset="0"/>
                          <a:ea typeface="+mn-ea"/>
                          <a:cs typeface="Arial" panose="020B0604020202020204" pitchFamily="34" charset="0"/>
                        </a:rPr>
                        <a:t>      72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kumimoji="0" lang="sv-SE" sz="1800" b="1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Arial Nova Light" panose="020B0304020202020204" pitchFamily="34" charset="0"/>
                          <a:ea typeface="+mn-ea"/>
                          <a:cs typeface="Arial" panose="020B0604020202020204" pitchFamily="34" charset="0"/>
                        </a:rPr>
                        <a:t>   77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sv-SE" sz="1800" b="1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Arial Nova Light" panose="020B0304020202020204" pitchFamily="34" charset="0"/>
                          <a:ea typeface="+mn-ea"/>
                          <a:cs typeface="Arial" panose="020B0604020202020204" pitchFamily="34" charset="0"/>
                        </a:rPr>
                        <a:t>  72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46555354"/>
                  </a:ext>
                </a:extLst>
              </a:tr>
              <a:tr h="379783">
                <a:tc>
                  <a:txBody>
                    <a:bodyPr/>
                    <a:lstStyle/>
                    <a:p>
                      <a:pPr marL="0" marR="0" lvl="0" indent="0" algn="l" defTabSz="91440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sv-SE" sz="1800" i="1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Arial Nova Light" panose="020B0304020202020204" pitchFamily="34" charset="0"/>
                          <a:ea typeface="+mn-ea"/>
                          <a:cs typeface="Arial" panose="020B0604020202020204" pitchFamily="34" charset="0"/>
                        </a:rPr>
                        <a:t>Extern jämförelse 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sv-SE" sz="1800" i="1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Arial Nova Light" panose="020B0304020202020204" pitchFamily="34" charset="0"/>
                          <a:ea typeface="+mn-ea"/>
                          <a:cs typeface="Arial" panose="020B0604020202020204" pitchFamily="34" charset="0"/>
                        </a:rPr>
                        <a:t>       80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kumimoji="0" lang="sv-SE" sz="1800" i="1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Arial Nova Light" panose="020B0304020202020204" pitchFamily="34" charset="0"/>
                          <a:ea typeface="+mn-ea"/>
                          <a:cs typeface="Arial" panose="020B0604020202020204" pitchFamily="34" charset="0"/>
                        </a:rPr>
                        <a:t>      63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kumimoji="0" lang="sv-SE" sz="1800" i="1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Arial Nova Light" panose="020B0304020202020204" pitchFamily="34" charset="0"/>
                          <a:ea typeface="+mn-ea"/>
                          <a:cs typeface="Arial" panose="020B0604020202020204" pitchFamily="34" charset="0"/>
                        </a:rPr>
                        <a:t>   65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sv-SE" sz="1800" i="1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Arial Nova Light" panose="020B0304020202020204" pitchFamily="34" charset="0"/>
                          <a:ea typeface="+mn-ea"/>
                          <a:cs typeface="Arial" panose="020B0604020202020204" pitchFamily="34" charset="0"/>
                        </a:rPr>
                        <a:t>  68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17377957"/>
                  </a:ext>
                </a:extLst>
              </a:tr>
              <a:tr h="379783">
                <a:tc>
                  <a:txBody>
                    <a:bodyPr/>
                    <a:lstStyle/>
                    <a:p>
                      <a:pPr algn="l" fontAlgn="b"/>
                      <a:r>
                        <a:rPr kumimoji="0" lang="sv-SE" sz="180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Arial Nova Light" panose="020B0304020202020204" pitchFamily="34" charset="0"/>
                          <a:ea typeface="+mn-ea"/>
                          <a:cs typeface="Arial" panose="020B0604020202020204" pitchFamily="34" charset="0"/>
                        </a:rPr>
                        <a:t>Totalt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sv-SE" sz="180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Arial Nova Light" panose="020B0304020202020204" pitchFamily="34" charset="0"/>
                          <a:ea typeface="+mn-ea"/>
                          <a:cs typeface="Arial" panose="020B0604020202020204" pitchFamily="34" charset="0"/>
                        </a:rPr>
                        <a:t>81 (80)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sv-SE" sz="180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Arial Nova Light" panose="020B0304020202020204" pitchFamily="34" charset="0"/>
                          <a:ea typeface="+mn-ea"/>
                          <a:cs typeface="Arial" panose="020B0604020202020204" pitchFamily="34" charset="0"/>
                        </a:rPr>
                        <a:t>69 (66)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sv-SE" sz="180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Arial Nova Light" panose="020B0304020202020204" pitchFamily="34" charset="0"/>
                          <a:ea typeface="+mn-ea"/>
                          <a:cs typeface="Arial" panose="020B0604020202020204" pitchFamily="34" charset="0"/>
                        </a:rPr>
                        <a:t>77 (79)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sv-SE" sz="180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Arial Nova Light" panose="020B0304020202020204" pitchFamily="34" charset="0"/>
                          <a:ea typeface="+mn-ea"/>
                          <a:cs typeface="Arial" panose="020B0604020202020204" pitchFamily="34" charset="0"/>
                        </a:rPr>
                        <a:t>73 (72)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9783">
                <a:tc>
                  <a:txBody>
                    <a:bodyPr/>
                    <a:lstStyle/>
                    <a:p>
                      <a:pPr algn="l" fontAlgn="b"/>
                      <a:r>
                        <a:rPr kumimoji="0" lang="sv-SE" sz="180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Arial Nova Light" panose="020B0304020202020204" pitchFamily="34" charset="0"/>
                          <a:ea typeface="+mn-ea"/>
                          <a:cs typeface="Arial" panose="020B0604020202020204" pitchFamily="34" charset="0"/>
                        </a:rPr>
                        <a:t>Enheter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sv-SE" sz="180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Arial Nova Light" panose="020B0304020202020204" pitchFamily="34" charset="0"/>
                          <a:ea typeface="+mn-ea"/>
                          <a:cs typeface="Arial" panose="020B0604020202020204" pitchFamily="34" charset="0"/>
                        </a:rPr>
                        <a:t>81 (80)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sv-SE" sz="180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Arial Nova Light" panose="020B0304020202020204" pitchFamily="34" charset="0"/>
                          <a:ea typeface="+mn-ea"/>
                          <a:cs typeface="Arial" panose="020B0604020202020204" pitchFamily="34" charset="0"/>
                        </a:rPr>
                        <a:t>76 (73)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sv-SE" sz="180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Arial Nova Light" panose="020B0304020202020204" pitchFamily="34" charset="0"/>
                          <a:ea typeface="+mn-ea"/>
                          <a:cs typeface="Arial" panose="020B0604020202020204" pitchFamily="34" charset="0"/>
                        </a:rPr>
                        <a:t>84 (80)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sv-SE" sz="180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Arial Nova Light" panose="020B0304020202020204" pitchFamily="34" charset="0"/>
                          <a:ea typeface="+mn-ea"/>
                          <a:cs typeface="Arial" panose="020B0604020202020204" pitchFamily="34" charset="0"/>
                        </a:rPr>
                        <a:t>78 (76)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2395243"/>
                  </a:ext>
                </a:extLst>
              </a:tr>
              <a:tr h="379783">
                <a:tc>
                  <a:txBody>
                    <a:bodyPr/>
                    <a:lstStyle/>
                    <a:p>
                      <a:pPr algn="l" fontAlgn="b"/>
                      <a:r>
                        <a:rPr kumimoji="0" lang="sv-SE" sz="180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Arial Nova Light" panose="020B0304020202020204" pitchFamily="34" charset="0"/>
                          <a:ea typeface="+mn-ea"/>
                          <a:cs typeface="Arial" panose="020B0604020202020204" pitchFamily="34" charset="0"/>
                        </a:rPr>
                        <a:t>Välfärd Samhällsservice 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sv-SE" sz="180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Arial Nova Light" panose="020B0304020202020204" pitchFamily="34" charset="0"/>
                          <a:ea typeface="+mn-ea"/>
                          <a:cs typeface="Arial" panose="020B0604020202020204" pitchFamily="34" charset="0"/>
                        </a:rPr>
                        <a:t>80 (79)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sv-SE" sz="180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Arial Nova Light" panose="020B0304020202020204" pitchFamily="34" charset="0"/>
                          <a:ea typeface="+mn-ea"/>
                          <a:cs typeface="Arial" panose="020B0604020202020204" pitchFamily="34" charset="0"/>
                        </a:rPr>
                        <a:t>66 (61)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sv-SE" sz="180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Arial Nova Light" panose="020B0304020202020204" pitchFamily="34" charset="0"/>
                          <a:ea typeface="+mn-ea"/>
                          <a:cs typeface="Arial" panose="020B0604020202020204" pitchFamily="34" charset="0"/>
                        </a:rPr>
                        <a:t>77 (77)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sv-SE" sz="180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Arial Nova Light" panose="020B0304020202020204" pitchFamily="34" charset="0"/>
                          <a:ea typeface="+mn-ea"/>
                          <a:cs typeface="Arial" panose="020B0604020202020204" pitchFamily="34" charset="0"/>
                        </a:rPr>
                        <a:t>71 (70)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74140949"/>
                  </a:ext>
                </a:extLst>
              </a:tr>
              <a:tr h="379783">
                <a:tc>
                  <a:txBody>
                    <a:bodyPr/>
                    <a:lstStyle/>
                    <a:p>
                      <a:pPr algn="l" fontAlgn="b"/>
                      <a:r>
                        <a:rPr kumimoji="0" lang="sv-SE" sz="180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Arial Nova Light" panose="020B0304020202020204" pitchFamily="34" charset="0"/>
                          <a:ea typeface="+mn-ea"/>
                          <a:cs typeface="Arial" panose="020B0604020202020204" pitchFamily="34" charset="0"/>
                        </a:rPr>
                        <a:t>Välfärd skola 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sv-SE" sz="180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Arial Nova Light" panose="020B0304020202020204" pitchFamily="34" charset="0"/>
                          <a:ea typeface="+mn-ea"/>
                          <a:cs typeface="Arial" panose="020B0604020202020204" pitchFamily="34" charset="0"/>
                        </a:rPr>
                        <a:t>81 (81)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sv-SE" sz="180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Arial Nova Light" panose="020B0304020202020204" pitchFamily="34" charset="0"/>
                          <a:ea typeface="+mn-ea"/>
                          <a:cs typeface="Arial" panose="020B0604020202020204" pitchFamily="34" charset="0"/>
                        </a:rPr>
                        <a:t>67 (65)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sv-SE" sz="180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Arial Nova Light" panose="020B0304020202020204" pitchFamily="34" charset="0"/>
                          <a:ea typeface="+mn-ea"/>
                          <a:cs typeface="Arial" panose="020B0604020202020204" pitchFamily="34" charset="0"/>
                        </a:rPr>
                        <a:t>74 (79)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sv-SE" sz="180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Arial Nova Light" panose="020B0304020202020204" pitchFamily="34" charset="0"/>
                          <a:ea typeface="+mn-ea"/>
                          <a:cs typeface="Arial" panose="020B0604020202020204" pitchFamily="34" charset="0"/>
                        </a:rPr>
                        <a:t>71 (71)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8049482"/>
                  </a:ext>
                </a:extLst>
              </a:tr>
            </a:tbl>
          </a:graphicData>
        </a:graphic>
      </p:graphicFrame>
      <p:sp>
        <p:nvSpPr>
          <p:cNvPr id="2" name="Platshållare för bildnummer 1">
            <a:extLst>
              <a:ext uri="{FF2B5EF4-FFF2-40B4-BE49-F238E27FC236}">
                <a16:creationId xmlns:a16="http://schemas.microsoft.com/office/drawing/2014/main" id="{2E9F0A81-6E1B-2818-A907-83E9C01D5503}"/>
              </a:ext>
            </a:extLst>
          </p:cNvPr>
          <p:cNvSpPr>
            <a:spLocks noGrp="1"/>
          </p:cNvSpPr>
          <p:nvPr>
            <p:ph type="sldNum" sz="quarter" idx="7"/>
            <p:custDataLst>
              <p:tags r:id="rId5"/>
            </p:custDataLst>
          </p:nvPr>
        </p:nvSpPr>
        <p:spPr/>
        <p:txBody>
          <a:bodyPr/>
          <a:lstStyle/>
          <a:p>
            <a:pPr marL="43438" algn="r">
              <a:spcBef>
                <a:spcPts val="251"/>
              </a:spcBef>
            </a:pPr>
            <a:fld id="{F7043445-B7A5-4914-996A-C924B7608474}" type="slidenum">
              <a:rPr lang="sv-SE" smtClean="0"/>
              <a:pPr marL="43438" algn="r">
                <a:spcBef>
                  <a:spcPts val="251"/>
                </a:spcBef>
              </a:pPr>
              <a:t>13</a:t>
            </a:fld>
            <a:endParaRPr lang="sv-SE"/>
          </a:p>
        </p:txBody>
      </p:sp>
      <p:sp>
        <p:nvSpPr>
          <p:cNvPr id="6" name="textruta 5">
            <a:extLst>
              <a:ext uri="{FF2B5EF4-FFF2-40B4-BE49-F238E27FC236}">
                <a16:creationId xmlns:a16="http://schemas.microsoft.com/office/drawing/2014/main" id="{B0206BF6-CF19-3C15-C162-340C0CD67E34}"/>
              </a:ext>
            </a:extLst>
          </p:cNvPr>
          <p:cNvSpPr txBox="1"/>
          <p:nvPr/>
        </p:nvSpPr>
        <p:spPr>
          <a:xfrm>
            <a:off x="361993" y="4602226"/>
            <a:ext cx="11197827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sv-SE" sz="1600" dirty="0">
                <a:latin typeface="Arial Nova Light" panose="020B0304020202020204" pitchFamily="34" charset="0"/>
              </a:rPr>
              <a:t>*) Ambassadör: Andel medarbetare som kan rekommendera kommunen som arbetsgivare </a:t>
            </a:r>
            <a:br>
              <a:rPr lang="sv-SE" sz="1600" dirty="0">
                <a:latin typeface="Arial Nova Light" panose="020B0304020202020204" pitchFamily="34" charset="0"/>
              </a:rPr>
            </a:br>
            <a:endParaRPr lang="sv-SE" sz="1600" dirty="0">
              <a:latin typeface="Arial Nova Light" panose="020B0304020202020204" pitchFamily="34" charset="0"/>
            </a:endParaRPr>
          </a:p>
          <a:p>
            <a:br>
              <a:rPr lang="sv-SE" sz="1600" dirty="0"/>
            </a:br>
            <a:r>
              <a:rPr lang="sv-SE" sz="1600" dirty="0"/>
              <a:t>Extern jämförelse: Data från resultat från 23 kommuner som genomfört 40 medarbetarundersökningar perioden 2021 - 2022.</a:t>
            </a:r>
          </a:p>
          <a:p>
            <a:r>
              <a:rPr lang="sv-SE" sz="1600" dirty="0">
                <a:latin typeface="Arial Nova Light" panose="020B0304020202020204" pitchFamily="34" charset="0"/>
              </a:rPr>
              <a:t>Siffra inom parantes motsvarar värden för medarbetarundersökningen  2022</a:t>
            </a:r>
          </a:p>
          <a:p>
            <a:endParaRPr lang="sv-SE" sz="1600" dirty="0"/>
          </a:p>
          <a:p>
            <a:pPr algn="l"/>
            <a:endParaRPr lang="sv-SE" sz="1600" dirty="0">
              <a:latin typeface="Arial Nova Light" panose="020B03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6837578"/>
      </p:ext>
    </p:extLst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bildnummer 2">
            <a:extLst>
              <a:ext uri="{FF2B5EF4-FFF2-40B4-BE49-F238E27FC236}">
                <a16:creationId xmlns:a16="http://schemas.microsoft.com/office/drawing/2014/main" id="{E1E69AF7-B504-4BB7-BD63-5B7EAEB372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55856" y="6376248"/>
            <a:ext cx="2844800" cy="365125"/>
          </a:xfrm>
        </p:spPr>
        <p:txBody>
          <a:bodyPr/>
          <a:lstStyle/>
          <a:p>
            <a:fld id="{CA65EA27-6DB2-46EB-90AD-D02DF194FA2A}" type="slidenum">
              <a:rPr lang="sv-SE" smtClean="0"/>
              <a:t>14</a:t>
            </a:fld>
            <a:endParaRPr lang="sv-SE"/>
          </a:p>
        </p:txBody>
      </p:sp>
      <p:sp>
        <p:nvSpPr>
          <p:cNvPr id="4" name="Rubrik 3">
            <a:extLst>
              <a:ext uri="{FF2B5EF4-FFF2-40B4-BE49-F238E27FC236}">
                <a16:creationId xmlns:a16="http://schemas.microsoft.com/office/drawing/2014/main" id="{4978706A-8E4C-44E5-B295-AF6D34B87E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9336" y="260648"/>
            <a:ext cx="8846773" cy="461665"/>
          </a:xfrm>
        </p:spPr>
        <p:txBody>
          <a:bodyPr/>
          <a:lstStyle/>
          <a:p>
            <a:r>
              <a:rPr lang="sv-SE" sz="2176" dirty="0">
                <a:solidFill>
                  <a:schemeClr val="tx1"/>
                </a:solidFill>
              </a:rPr>
              <a:t>Hållbart medarbetarengagemang (HME) översikt</a:t>
            </a:r>
          </a:p>
        </p:txBody>
      </p:sp>
      <p:graphicFrame>
        <p:nvGraphicFramePr>
          <p:cNvPr id="5" name="DataTable">
            <a:extLst>
              <a:ext uri="{FF2B5EF4-FFF2-40B4-BE49-F238E27FC236}">
                <a16:creationId xmlns:a16="http://schemas.microsoft.com/office/drawing/2014/main" id="{90652DD5-B63C-4C2E-8750-14777E17E339}"/>
              </a:ext>
            </a:extLst>
          </p:cNvPr>
          <p:cNvGraphicFramePr>
            <a:graphicFrameLocks noGrp="1"/>
          </p:cNvGraphicFramePr>
          <p:nvPr>
            <p:ph type="pic" sz="quarter" idx="15"/>
            <p:extLst>
              <p:ext uri="{D42A27DB-BD31-4B8C-83A1-F6EECF244321}">
                <p14:modId xmlns:p14="http://schemas.microsoft.com/office/powerpoint/2010/main" val="1949897061"/>
              </p:ext>
            </p:extLst>
          </p:nvPr>
        </p:nvGraphicFramePr>
        <p:xfrm>
          <a:off x="527384" y="1789453"/>
          <a:ext cx="7296810" cy="333528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20988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59009">
                  <a:extLst>
                    <a:ext uri="{9D8B030D-6E8A-4147-A177-3AD203B41FA5}">
                      <a16:colId xmlns:a16="http://schemas.microsoft.com/office/drawing/2014/main" val="775501417"/>
                    </a:ext>
                  </a:extLst>
                </a:gridCol>
                <a:gridCol w="95900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5630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56301">
                  <a:extLst>
                    <a:ext uri="{9D8B030D-6E8A-4147-A177-3AD203B41FA5}">
                      <a16:colId xmlns:a16="http://schemas.microsoft.com/office/drawing/2014/main" val="1906236096"/>
                    </a:ext>
                  </a:extLst>
                </a:gridCol>
                <a:gridCol w="1056301">
                  <a:extLst>
                    <a:ext uri="{9D8B030D-6E8A-4147-A177-3AD203B41FA5}">
                      <a16:colId xmlns:a16="http://schemas.microsoft.com/office/drawing/2014/main" val="1885731416"/>
                    </a:ext>
                  </a:extLst>
                </a:gridCol>
              </a:tblGrid>
              <a:tr h="566644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lang="sv-SE" sz="1600" b="1" baseline="0">
                        <a:solidFill>
                          <a:schemeClr val="bg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4F7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17B8D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sv-SE" sz="1600" b="1" kern="1200" baseline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Totalt</a:t>
                      </a:r>
                      <a:br>
                        <a:rPr lang="sv-SE" sz="1600" b="1" kern="1200" baseline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</a:br>
                      <a:r>
                        <a:rPr lang="sv-SE" sz="1600" b="1" kern="1200" baseline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2023</a:t>
                      </a:r>
                    </a:p>
                  </a:txBody>
                  <a:tcPr anchor="ctr" horzOverflow="overflow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4F7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17B8D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sv-SE" sz="1600" b="1" kern="1200" baseline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Totalt 2022</a:t>
                      </a:r>
                    </a:p>
                  </a:txBody>
                  <a:tcPr anchor="ctr" horzOverflow="overflow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4F7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17B8D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sv-SE" sz="1600" b="1" kern="1200" baseline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Totalt 2021</a:t>
                      </a:r>
                    </a:p>
                  </a:txBody>
                  <a:tcPr anchor="ctr" horzOverflow="overflow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4F7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17B8D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sv-SE" sz="1600" b="1" kern="1200" baseline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Totalt 2020</a:t>
                      </a:r>
                    </a:p>
                  </a:txBody>
                  <a:tcPr anchor="ctr" horzOverflow="overflow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4F7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17B8D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sv-SE" sz="1600" b="1" kern="1200" baseline="0" dirty="0" err="1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Kolada</a:t>
                      </a:r>
                      <a:r>
                        <a:rPr lang="sv-SE" sz="1600" b="1" kern="1200" baseline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2022</a:t>
                      </a:r>
                    </a:p>
                  </a:txBody>
                  <a:tcPr anchor="ctr" horzOverflow="overflow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4F7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17B8D">
                        <a:alpha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54325"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sv-SE" sz="1600" b="1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HME</a:t>
                      </a:r>
                      <a:endParaRPr kumimoji="0" lang="sv-SE" sz="1600" b="1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4F7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4F7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29341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sv-SE" sz="1600" b="1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81</a:t>
                      </a:r>
                    </a:p>
                  </a:txBody>
                  <a:tcPr anchor="ctr" horzOverflow="overflow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4F7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4F7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29341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sv-SE" sz="1600" b="1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80</a:t>
                      </a:r>
                    </a:p>
                  </a:txBody>
                  <a:tcPr anchor="ctr" horzOverflow="overflow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4F7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4F7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29341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sv-SE" sz="1600" b="1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80</a:t>
                      </a:r>
                    </a:p>
                  </a:txBody>
                  <a:tcPr anchor="ctr" horzOverflow="overflow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4F7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4F7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29341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sv-SE" sz="1600" b="1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80</a:t>
                      </a:r>
                    </a:p>
                  </a:txBody>
                  <a:tcPr anchor="ctr" horzOverflow="overflow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4F7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4F7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29341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sv-SE" sz="1600" b="1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80</a:t>
                      </a:r>
                    </a:p>
                  </a:txBody>
                  <a:tcPr anchor="ctr" horzOverflow="overflow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4F7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4F7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29341">
                        <a:alpha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11421"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sv-SE" sz="1600" u="none" strike="noStrike" kern="1200" cap="none" normalizeH="0" baseline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Motivation</a:t>
                      </a:r>
                      <a:endParaRPr kumimoji="0" lang="sv-SE" sz="1600" b="0" i="0" u="none" strike="noStrike" kern="1200" cap="none" normalizeH="0" baseline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4F7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4F7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sv-SE" sz="1600" kern="1200" baseline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82</a:t>
                      </a:r>
                    </a:p>
                  </a:txBody>
                  <a:tcPr marL="9525" marR="9525" marT="9525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4F7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4F7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sv-SE" sz="1600" kern="1200" baseline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81</a:t>
                      </a:r>
                    </a:p>
                  </a:txBody>
                  <a:tcPr marL="9525" marR="9525" marT="9525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4F7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4F7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sv-SE" sz="1600" kern="1200" baseline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80</a:t>
                      </a:r>
                    </a:p>
                  </a:txBody>
                  <a:tcPr marL="9525" marR="9525" marT="9525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4F7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4F7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sv-SE" sz="1600" kern="1200" baseline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81</a:t>
                      </a:r>
                    </a:p>
                  </a:txBody>
                  <a:tcPr marL="9525" marR="9525" marT="9525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4F7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4F7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sv-SE" sz="1600" kern="1200" baseline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80</a:t>
                      </a:r>
                    </a:p>
                  </a:txBody>
                  <a:tcPr marL="9525" marR="9525" marT="9525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4F7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4F7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11421"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sv-SE" sz="1600" u="none" strike="noStrike" kern="1200" cap="none" normalizeH="0" baseline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Ledarskap</a:t>
                      </a:r>
                      <a:endParaRPr kumimoji="0" lang="sv-SE" sz="1600" b="0" i="0" u="none" strike="noStrike" kern="1200" cap="none" normalizeH="0" baseline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4F7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4F7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sv-SE" sz="1600" kern="1200" baseline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81</a:t>
                      </a:r>
                    </a:p>
                  </a:txBody>
                  <a:tcPr marL="9525" marR="9525" marT="9525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4F7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4F7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sv-SE" sz="1600" kern="1200" baseline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79</a:t>
                      </a:r>
                    </a:p>
                  </a:txBody>
                  <a:tcPr marL="9525" marR="9525" marT="9525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4F7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4F7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sv-SE" sz="1600" kern="1200" baseline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79</a:t>
                      </a:r>
                    </a:p>
                  </a:txBody>
                  <a:tcPr marL="9525" marR="9525" marT="9525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4F7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4F7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sv-SE" sz="1600" kern="1200" baseline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79</a:t>
                      </a:r>
                    </a:p>
                  </a:txBody>
                  <a:tcPr marL="9525" marR="9525" marT="9525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4F7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4F7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sv-SE" sz="1600" kern="1200" baseline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79</a:t>
                      </a:r>
                    </a:p>
                  </a:txBody>
                  <a:tcPr marL="9525" marR="9525" marT="9525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4F7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4F7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11421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sv-SE" sz="1600" u="none" strike="noStrike" kern="1200" cap="none" normalizeH="0" baseline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Styrning</a:t>
                      </a:r>
                      <a:endParaRPr kumimoji="0" lang="sv-SE" sz="1600" b="0" i="0" u="none" strike="noStrike" kern="1200" cap="none" normalizeH="0" baseline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4F7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4F7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sv-SE" sz="1600" kern="1200" baseline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81</a:t>
                      </a:r>
                    </a:p>
                  </a:txBody>
                  <a:tcPr marL="9525" marR="9525" marT="9525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4F7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4F7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sv-SE" sz="1600" kern="1200" baseline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81</a:t>
                      </a:r>
                    </a:p>
                  </a:txBody>
                  <a:tcPr marL="9525" marR="9525" marT="9525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4F7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4F7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sv-SE" sz="1600" kern="1200" baseline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80</a:t>
                      </a:r>
                    </a:p>
                  </a:txBody>
                  <a:tcPr marL="9525" marR="9525" marT="9525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4F7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4F7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sv-SE" sz="1600" kern="1200" baseline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80</a:t>
                      </a:r>
                    </a:p>
                  </a:txBody>
                  <a:tcPr marL="9525" marR="9525" marT="9525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4F7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4F7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sv-SE" sz="1600" kern="1200" baseline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80</a:t>
                      </a:r>
                    </a:p>
                  </a:txBody>
                  <a:tcPr marL="9525" marR="9525" marT="9525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4F7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4F7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5398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sv-SE" sz="400" b="0" i="0" u="none" strike="noStrike" kern="1200" cap="none" normalizeH="0" baseline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4F7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4F7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lang="sv-SE" sz="400" kern="1200" baseline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4F7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4F7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lang="sv-SE" sz="400" kern="1200" baseline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4F7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4F7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lang="sv-SE" sz="400" kern="1200" baseline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4F7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4F7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lang="sv-SE" sz="400" kern="1200" baseline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4F7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4F7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lang="sv-SE" sz="400" kern="1200" baseline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4F7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4F7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alpha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44673070"/>
                  </a:ext>
                </a:extLst>
              </a:tr>
              <a:tr h="4068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sv-SE" sz="1600" u="none" strike="noStrike" kern="1200" cap="none" normalizeH="0" baseline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HME Kvinnor</a:t>
                      </a:r>
                    </a:p>
                  </a:txBody>
                  <a:tcPr anchor="ctr" horzOverflow="overflow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4F7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4F7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sv-SE" sz="1600" kern="1200" baseline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81</a:t>
                      </a:r>
                    </a:p>
                  </a:txBody>
                  <a:tcPr anchor="ctr" horzOverflow="overflow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4F7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4F7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sv-SE" sz="1600" kern="1200" baseline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80</a:t>
                      </a:r>
                    </a:p>
                  </a:txBody>
                  <a:tcPr anchor="ctr" horzOverflow="overflow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4F7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4F7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sv-SE" sz="1600" kern="1200" baseline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80</a:t>
                      </a:r>
                    </a:p>
                  </a:txBody>
                  <a:tcPr anchor="ctr" horzOverflow="overflow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4F7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4F7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sv-SE" sz="1600" kern="1200" baseline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80</a:t>
                      </a:r>
                    </a:p>
                  </a:txBody>
                  <a:tcPr anchor="ctr" horzOverflow="overflow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4F7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4F7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sv-SE" sz="1600" kern="1200" baseline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80</a:t>
                      </a:r>
                    </a:p>
                  </a:txBody>
                  <a:tcPr anchor="ctr" horzOverflow="overflow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4F7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4F7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62428669"/>
                  </a:ext>
                </a:extLst>
              </a:tr>
              <a:tr h="4068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sv-SE" sz="1600" u="none" strike="noStrike" kern="1200" cap="none" normalizeH="0" baseline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HME Män</a:t>
                      </a:r>
                    </a:p>
                  </a:txBody>
                  <a:tcPr anchor="ctr" horzOverflow="overflow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4F7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4F7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sv-SE" sz="1600" kern="1200" baseline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80</a:t>
                      </a:r>
                    </a:p>
                  </a:txBody>
                  <a:tcPr anchor="ctr" horzOverflow="overflow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4F7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4F7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sv-SE" sz="1600" kern="1200" baseline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80</a:t>
                      </a:r>
                    </a:p>
                  </a:txBody>
                  <a:tcPr anchor="ctr" horzOverflow="overflow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4F7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4F7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sv-SE" sz="1600" kern="1200" baseline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80</a:t>
                      </a:r>
                    </a:p>
                  </a:txBody>
                  <a:tcPr anchor="ctr" horzOverflow="overflow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4F7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4F7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sv-SE" sz="1600" kern="1200" baseline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80</a:t>
                      </a:r>
                    </a:p>
                  </a:txBody>
                  <a:tcPr anchor="ctr" horzOverflow="overflow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4F7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4F7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sv-SE" sz="1600" kern="1200" baseline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79</a:t>
                      </a:r>
                    </a:p>
                  </a:txBody>
                  <a:tcPr anchor="ctr" horzOverflow="overflow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4F7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4F7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27593263"/>
                  </a:ext>
                </a:extLst>
              </a:tr>
            </a:tbl>
          </a:graphicData>
        </a:graphic>
      </p:graphicFrame>
      <p:pic>
        <p:nvPicPr>
          <p:cNvPr id="13" name="Picture 2">
            <a:extLst>
              <a:ext uri="{FF2B5EF4-FFF2-40B4-BE49-F238E27FC236}">
                <a16:creationId xmlns:a16="http://schemas.microsoft.com/office/drawing/2014/main" id="{A4AEA4B6-1E01-4116-BBBB-ED4CBE076D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040216" y="2274343"/>
            <a:ext cx="2928702" cy="28023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58570706"/>
      </p:ext>
    </p:extLst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DataTable">
            <a:extLst>
              <a:ext uri="{FF2B5EF4-FFF2-40B4-BE49-F238E27FC236}">
                <a16:creationId xmlns:a16="http://schemas.microsoft.com/office/drawing/2014/main" id="{2475B9C0-2DC1-4E43-88D4-B45DA582BC7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60686463"/>
              </p:ext>
            </p:extLst>
          </p:nvPr>
        </p:nvGraphicFramePr>
        <p:xfrm>
          <a:off x="568490" y="1488060"/>
          <a:ext cx="8667977" cy="3893984"/>
        </p:xfrm>
        <a:graphic>
          <a:graphicData uri="http://schemas.openxmlformats.org/drawingml/2006/table">
            <a:tbl>
              <a:tblPr>
                <a:effectLst/>
                <a:tableStyleId>{D7AC3CCA-C797-4891-BE02-D94E43425B78}</a:tableStyleId>
              </a:tblPr>
              <a:tblGrid>
                <a:gridCol w="497955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78597">
                  <a:extLst>
                    <a:ext uri="{9D8B030D-6E8A-4147-A177-3AD203B41FA5}">
                      <a16:colId xmlns:a16="http://schemas.microsoft.com/office/drawing/2014/main" val="1819818967"/>
                    </a:ext>
                  </a:extLst>
                </a:gridCol>
                <a:gridCol w="1034857">
                  <a:extLst>
                    <a:ext uri="{9D8B030D-6E8A-4147-A177-3AD203B41FA5}">
                      <a16:colId xmlns:a16="http://schemas.microsoft.com/office/drawing/2014/main" val="12888467"/>
                    </a:ext>
                  </a:extLst>
                </a:gridCol>
                <a:gridCol w="70919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65770">
                  <a:extLst>
                    <a:ext uri="{9D8B030D-6E8A-4147-A177-3AD203B41FA5}">
                      <a16:colId xmlns:a16="http://schemas.microsoft.com/office/drawing/2014/main" val="4245120220"/>
                    </a:ext>
                  </a:extLst>
                </a:gridCol>
              </a:tblGrid>
              <a:tr h="313517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kumimoji="0" lang="sv-SE" sz="1800" b="1" u="none" strike="noStrike" kern="1200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27A8E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sv-SE" sz="1800" b="1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2023</a:t>
                      </a:r>
                    </a:p>
                  </a:txBody>
                  <a:tcPr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27A8E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sv-SE" sz="1800" b="1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FOKUS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sv-SE" sz="1800" b="1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2023</a:t>
                      </a:r>
                    </a:p>
                  </a:txBody>
                  <a:tcPr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27A8E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sv-SE" sz="1800" b="1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2022</a:t>
                      </a:r>
                    </a:p>
                  </a:txBody>
                  <a:tcPr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27A8E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sv-SE" sz="1800" b="1" u="none" strike="noStrike" kern="1200" cap="none" normalizeH="0" baseline="0" dirty="0" err="1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Kolada</a:t>
                      </a:r>
                      <a:r>
                        <a:rPr kumimoji="0" lang="sv-SE" sz="1800" b="1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2022</a:t>
                      </a:r>
                    </a:p>
                  </a:txBody>
                  <a:tcPr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27A8E">
                        <a:alpha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116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sv-SE" sz="1800" u="none" strike="noStrike" kern="1200" cap="none" normalizeH="0" baseline="0" dirty="0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HME-grupp – Förskola</a:t>
                      </a:r>
                    </a:p>
                  </a:txBody>
                  <a:tcPr marL="98138" marR="98138" marT="49064" marB="49064"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sv-SE" sz="1800" b="1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80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sv-SE" sz="1800" b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76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sv-SE" sz="1800" b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81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sv-SE" sz="180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81</a:t>
                      </a:r>
                    </a:p>
                  </a:txBody>
                  <a:tcPr marL="98138" marR="98138" marT="49064" marB="49064"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116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sv-SE" sz="1800" u="none" strike="noStrike" kern="1200" cap="none" normalizeH="0" baseline="0" dirty="0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HME-grupp – Grundskola inkl. förskoleklass</a:t>
                      </a:r>
                    </a:p>
                  </a:txBody>
                  <a:tcPr marL="98138" marR="98138" marT="49064" marB="49064"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sv-SE" sz="1800" b="1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81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sv-SE" sz="1800" b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80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sv-SE" sz="1800" b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80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sv-SE" sz="180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81</a:t>
                      </a:r>
                    </a:p>
                  </a:txBody>
                  <a:tcPr marL="98138" marR="98138" marT="49064" marB="49064"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2116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sv-SE" sz="1800" u="none" strike="noStrike" kern="1200" cap="none" normalizeH="0" baseline="0" dirty="0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HME-grupp – Gymnasieskola </a:t>
                      </a:r>
                    </a:p>
                  </a:txBody>
                  <a:tcPr marL="98138" marR="98138" marT="49064" marB="49064"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sv-SE" sz="1800" b="1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84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sv-SE" sz="1800" b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83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sv-SE" sz="1800" b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83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sv-SE" sz="180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80</a:t>
                      </a:r>
                    </a:p>
                  </a:txBody>
                  <a:tcPr marL="98138" marR="98138" marT="49064" marB="49064"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2116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sv-SE" sz="1800" u="none" strike="noStrike" kern="1200" cap="none" normalizeH="0" baseline="0" dirty="0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HME-grupp – Individ- och familjeomsorg</a:t>
                      </a:r>
                    </a:p>
                  </a:txBody>
                  <a:tcPr marL="98138" marR="98138" marT="49064" marB="49064"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sv-SE" sz="1800" b="1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82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sv-SE" sz="1800" b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79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sv-SE" sz="1800" b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81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sv-SE" sz="180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79</a:t>
                      </a:r>
                    </a:p>
                  </a:txBody>
                  <a:tcPr marL="98138" marR="98138" marT="49064" marB="49064"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2116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sv-SE" sz="1800" u="none" strike="noStrike" kern="1200" cap="none" normalizeH="0" baseline="0" dirty="0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HME-grupp – Infrastruktur, skydd m.m.</a:t>
                      </a:r>
                    </a:p>
                  </a:txBody>
                  <a:tcPr marL="98138" marR="98138" marT="49064" marB="49064"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sv-SE" sz="1800" b="1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82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sv-SE" sz="1800" b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80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sv-SE" sz="1800" b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81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sv-SE" sz="180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79</a:t>
                      </a:r>
                    </a:p>
                  </a:txBody>
                  <a:tcPr marL="98138" marR="98138" marT="49064" marB="49064"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2116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sv-SE" sz="1800" u="none" strike="noStrike" kern="1200" cap="none" normalizeH="0" baseline="0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HME-grupp – Kultur och fritid</a:t>
                      </a:r>
                    </a:p>
                  </a:txBody>
                  <a:tcPr marL="98138" marR="98138" marT="49064" marB="49064"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sv-SE" sz="1800" b="1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80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sv-SE" sz="1800" b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80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sv-SE" sz="1800" b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78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sv-SE" sz="180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80</a:t>
                      </a:r>
                    </a:p>
                  </a:txBody>
                  <a:tcPr marL="98138" marR="98138" marT="49064" marB="49064"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2116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sv-SE" sz="1800" u="none" strike="noStrike" kern="1200" cap="none" normalizeH="0" baseline="0" dirty="0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HME-grupp – Omsorg om personer med funktionsnedsättning</a:t>
                      </a:r>
                    </a:p>
                  </a:txBody>
                  <a:tcPr marL="98138" marR="98138" marT="49064" marB="49064"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eaLnBrk="1" fontAlgn="b" hangingPunct="1"/>
                      <a:r>
                        <a:rPr kumimoji="0" lang="sv-SE" sz="1800" b="1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82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eaLnBrk="1" fontAlgn="b" hangingPunct="1"/>
                      <a:r>
                        <a:rPr kumimoji="0" lang="sv-SE" sz="1800" b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82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sv-SE" sz="1800" b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79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sv-SE" sz="180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79</a:t>
                      </a:r>
                    </a:p>
                  </a:txBody>
                  <a:tcPr marL="98138" marR="98138" marT="49064" marB="49064"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2116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sv-SE" sz="1800" u="none" strike="noStrike" kern="1200" cap="none" normalizeH="0" baseline="0" dirty="0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HME-grupp – Särskilt boende, äldreomsorg</a:t>
                      </a:r>
                    </a:p>
                  </a:txBody>
                  <a:tcPr marL="98138" marR="98138" marT="49064" marB="49064"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sv-SE" sz="1800" b="1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75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sv-SE" sz="1800" b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76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sv-SE" sz="1800" b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75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sv-SE" sz="180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76</a:t>
                      </a:r>
                    </a:p>
                  </a:txBody>
                  <a:tcPr marL="98138" marR="98138" marT="49064" marB="49064"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2" name="Rubrik 1">
            <a:extLst>
              <a:ext uri="{FF2B5EF4-FFF2-40B4-BE49-F238E27FC236}">
                <a16:creationId xmlns:a16="http://schemas.microsoft.com/office/drawing/2014/main" id="{2CE0EDB9-F9F8-45CF-8CF8-229A090FA6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z="2176" dirty="0">
                <a:solidFill>
                  <a:schemeClr val="tx1"/>
                </a:solidFill>
              </a:rPr>
              <a:t>Hållbart medarbetarengagemang (HME) per verksamhet</a:t>
            </a:r>
          </a:p>
        </p:txBody>
      </p:sp>
      <p:sp>
        <p:nvSpPr>
          <p:cNvPr id="3" name="Platshållare för bildnummer 2">
            <a:extLst>
              <a:ext uri="{FF2B5EF4-FFF2-40B4-BE49-F238E27FC236}">
                <a16:creationId xmlns:a16="http://schemas.microsoft.com/office/drawing/2014/main" id="{0232567F-76D5-4ED3-85E6-67B01FEF13B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24592" y="6436558"/>
            <a:ext cx="661864" cy="365125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>
            <a:defPPr>
              <a:defRPr lang="sv-SE"/>
            </a:defPPr>
            <a:lvl1pPr marL="0" algn="r" defTabSz="914400" rtl="0" eaLnBrk="1" latinLnBrk="0" hangingPunct="1">
              <a:defRPr sz="1200" b="0" i="0" kern="1200">
                <a:solidFill>
                  <a:schemeClr val="tx1">
                    <a:tint val="75000"/>
                  </a:schemeClr>
                </a:solidFill>
                <a:latin typeface="Arial Nova Light" panose="020B0304020202020204" pitchFamily="34" charset="0"/>
                <a:ea typeface="+mn-ea"/>
                <a:cs typeface="Arial Nova Light" panose="020B03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CA65EA27-6DB2-46EB-90AD-D02DF194FA2A}" type="slidenum">
              <a:rPr lang="sv-SE" smtClean="0"/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t>15</a:t>
            </a:fld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/>
              <a:cs typeface="Arial"/>
            </a:endParaRPr>
          </a:p>
        </p:txBody>
      </p:sp>
      <p:pic>
        <p:nvPicPr>
          <p:cNvPr id="8" name="Picture 2">
            <a:extLst>
              <a:ext uri="{FF2B5EF4-FFF2-40B4-BE49-F238E27FC236}">
                <a16:creationId xmlns:a16="http://schemas.microsoft.com/office/drawing/2014/main" id="{85A9F4FC-4971-45D8-8656-27ECC636AF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353" t="20300" r="2197" b="18963"/>
          <a:stretch>
            <a:fillRect/>
          </a:stretch>
        </p:blipFill>
        <p:spPr bwMode="auto">
          <a:xfrm>
            <a:off x="9377066" y="2434975"/>
            <a:ext cx="2311931" cy="2212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95003680"/>
      </p:ext>
    </p:extLst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nummer 1">
            <a:extLst>
              <a:ext uri="{FF2B5EF4-FFF2-40B4-BE49-F238E27FC236}">
                <a16:creationId xmlns:a16="http://schemas.microsoft.com/office/drawing/2014/main" id="{2B33B0D5-A791-458F-99F4-9154E3514295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9264352" y="6376391"/>
            <a:ext cx="284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CA65EA27-6DB2-46EB-90AD-D02DF194FA2A}" type="slidenum">
              <a:rPr kumimoji="0" lang="sv-S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t>16</a:t>
            </a:fld>
            <a:endParaRPr kumimoji="0" lang="sv-SE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3" name="Rubrik 2">
            <a:extLst>
              <a:ext uri="{FF2B5EF4-FFF2-40B4-BE49-F238E27FC236}">
                <a16:creationId xmlns:a16="http://schemas.microsoft.com/office/drawing/2014/main" id="{103E2C0D-2605-4732-9092-9D193EA0AC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z="2176" dirty="0">
                <a:solidFill>
                  <a:schemeClr val="tx1"/>
                </a:solidFill>
              </a:rPr>
              <a:t>Fördelning av Hållbart medarbetarengagemang bland grupper</a:t>
            </a:r>
          </a:p>
        </p:txBody>
      </p:sp>
      <p:graphicFrame>
        <p:nvGraphicFramePr>
          <p:cNvPr id="7" name="Objekt 3">
            <a:extLst>
              <a:ext uri="{FF2B5EF4-FFF2-40B4-BE49-F238E27FC236}">
                <a16:creationId xmlns:a16="http://schemas.microsoft.com/office/drawing/2014/main" id="{03FEAFCF-E604-4EC1-8BFE-2CE809E7149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945772773"/>
              </p:ext>
            </p:extLst>
          </p:nvPr>
        </p:nvGraphicFramePr>
        <p:xfrm>
          <a:off x="1234800" y="1238399"/>
          <a:ext cx="9720000" cy="3816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8" name="Tabell 17">
            <a:extLst>
              <a:ext uri="{FF2B5EF4-FFF2-40B4-BE49-F238E27FC236}">
                <a16:creationId xmlns:a16="http://schemas.microsoft.com/office/drawing/2014/main" id="{D2832ADB-BCA3-41C6-95E6-184541A7A4E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8619461"/>
              </p:ext>
            </p:extLst>
          </p:nvPr>
        </p:nvGraphicFramePr>
        <p:xfrm>
          <a:off x="119336" y="795308"/>
          <a:ext cx="4477886" cy="370840"/>
        </p:xfrm>
        <a:graphic>
          <a:graphicData uri="http://schemas.openxmlformats.org/drawingml/2006/table">
            <a:tbl>
              <a:tblPr firstRow="1" bandRow="1">
                <a:tableStyleId>{8EC20E35-A176-4012-BC5E-935CFFF8708E}</a:tableStyleId>
              </a:tblPr>
              <a:tblGrid>
                <a:gridCol w="4477886">
                  <a:extLst>
                    <a:ext uri="{9D8B030D-6E8A-4147-A177-3AD203B41FA5}">
                      <a16:colId xmlns:a16="http://schemas.microsoft.com/office/drawing/2014/main" val="321986719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sv-SE" sz="16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- Jämförelse Zondera extern databas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25400" cmpd="sng">
                      <a:noFill/>
                    </a:lnT>
                    <a:lnB w="254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43361061"/>
                  </a:ext>
                </a:extLst>
              </a:tr>
            </a:tbl>
          </a:graphicData>
        </a:graphic>
      </p:graphicFrame>
      <p:sp>
        <p:nvSpPr>
          <p:cNvPr id="15" name="textruta 14">
            <a:extLst>
              <a:ext uri="{FF2B5EF4-FFF2-40B4-BE49-F238E27FC236}">
                <a16:creationId xmlns:a16="http://schemas.microsoft.com/office/drawing/2014/main" id="{943A821F-1EDE-4395-9217-EF662E3F6A0E}"/>
              </a:ext>
            </a:extLst>
          </p:cNvPr>
          <p:cNvSpPr txBox="1"/>
          <p:nvPr/>
        </p:nvSpPr>
        <p:spPr>
          <a:xfrm>
            <a:off x="778465" y="1124744"/>
            <a:ext cx="492998" cy="2560248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sv-SE" sz="1600" b="0" i="0" u="none" strike="noStrike" kern="1200" cap="none" spc="0" normalizeH="0" baseline="0" noProof="0">
                <a:ln>
                  <a:noFill/>
                </a:ln>
                <a:solidFill>
                  <a:srgbClr val="7D869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</a:rPr>
              <a:t>% andel av grupper</a:t>
            </a:r>
          </a:p>
        </p:txBody>
      </p:sp>
      <p:sp>
        <p:nvSpPr>
          <p:cNvPr id="16" name="Platshållare för text 3">
            <a:extLst>
              <a:ext uri="{FF2B5EF4-FFF2-40B4-BE49-F238E27FC236}">
                <a16:creationId xmlns:a16="http://schemas.microsoft.com/office/drawing/2014/main" id="{1C19BD2D-9D69-49C4-9881-0CC3524D1893}"/>
              </a:ext>
            </a:extLst>
          </p:cNvPr>
          <p:cNvSpPr txBox="1"/>
          <p:nvPr/>
        </p:nvSpPr>
        <p:spPr>
          <a:xfrm>
            <a:off x="1919536" y="4832279"/>
            <a:ext cx="8280920" cy="1749912"/>
          </a:xfrm>
          <a:prstGeom prst="rect">
            <a:avLst/>
          </a:prstGeom>
        </p:spPr>
        <p:txBody>
          <a:bodyPr/>
          <a:lstStyle>
            <a:lvl1pPr marL="0" indent="0" algn="l" defTabSz="914377" rtl="0" eaLnBrk="1" latinLnBrk="0" hangingPunct="1">
              <a:spcBef>
                <a:spcPct val="20000"/>
              </a:spcBef>
              <a:buClr>
                <a:schemeClr val="bg1"/>
              </a:buClr>
              <a:buFont typeface="Arial" panose="020B0604020202020204" pitchFamily="34" charset="0"/>
              <a:buNone/>
              <a:defRPr lang="sv-SE"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32" indent="-285744" algn="l" defTabSz="914377" rtl="0" eaLnBrk="1" latinLnBrk="0" hangingPunct="1">
              <a:spcBef>
                <a:spcPct val="20000"/>
              </a:spcBef>
              <a:buClr>
                <a:schemeClr val="bg1"/>
              </a:buClr>
              <a:buFont typeface="Arial" panose="020B0604020202020204" pitchFamily="34" charset="0"/>
              <a:buChar char="•"/>
              <a:defRPr lang="sv-SE"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200121" indent="-285744" algn="l" defTabSz="914377" rtl="0" eaLnBrk="1" latinLnBrk="0" hangingPunct="1">
              <a:spcBef>
                <a:spcPct val="20000"/>
              </a:spcBef>
              <a:buClr>
                <a:schemeClr val="accent3">
                  <a:lumMod val="75000"/>
                </a:schemeClr>
              </a:buClr>
              <a:buFont typeface="Wingdings" panose="05000000000000000000" pitchFamily="2" charset="2"/>
              <a:buChar char="§"/>
              <a:defRPr lang="sv-SE"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57309" indent="-285744" algn="l" defTabSz="914377" rtl="0" eaLnBrk="1" latinLnBrk="0" hangingPunct="1">
              <a:spcBef>
                <a:spcPct val="20000"/>
              </a:spcBef>
              <a:buClr>
                <a:schemeClr val="accent3">
                  <a:lumMod val="75000"/>
                </a:schemeClr>
              </a:buClr>
              <a:buFont typeface="Century Gothic" panose="020B0502020202020204" pitchFamily="34" charset="0"/>
              <a:buChar char="▫"/>
              <a:defRPr lang="sv-SE"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349" indent="-228594" algn="l" defTabSz="914377" rtl="0" eaLnBrk="1" latinLnBrk="0" hangingPunct="1">
              <a:spcBef>
                <a:spcPct val="20000"/>
              </a:spcBef>
              <a:buClr>
                <a:schemeClr val="accent3">
                  <a:lumMod val="75000"/>
                </a:schemeClr>
              </a:buClr>
              <a:buFont typeface="Wingdings" panose="05000000000000000000" pitchFamily="2" charset="2"/>
              <a:buChar char="ü"/>
              <a:defRPr lang="sv-SE"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537" indent="-228594" algn="l" defTabSz="91437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377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ts val="600"/>
              </a:spcAft>
              <a:buClr>
                <a:prstClr val="white"/>
              </a:buClr>
              <a:buSzTx/>
              <a:buFont typeface="Arial" panose="020B0604020202020204" pitchFamily="34" charset="0"/>
              <a:buNone/>
              <a:defRPr/>
            </a:pPr>
            <a:r>
              <a:rPr kumimoji="0" lang="sv-SE" sz="16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Extern jämförelse Zonderas databas.</a:t>
            </a:r>
          </a:p>
          <a:p>
            <a:pPr marL="0" marR="0" lvl="0" indent="0" algn="l" defTabSz="914377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ts val="600"/>
              </a:spcAft>
              <a:buClr>
                <a:prstClr val="white"/>
              </a:buClr>
              <a:buSzTx/>
              <a:buFont typeface="Arial" panose="020B0604020202020204" pitchFamily="34" charset="0"/>
              <a:buNone/>
              <a:defRPr/>
            </a:pPr>
            <a:r>
              <a:rPr kumimoji="0" lang="sv-SE" sz="16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HME 76-100 Hälsosamma HME-resultat. </a:t>
            </a:r>
          </a:p>
          <a:p>
            <a:pPr marL="0" marR="0" lvl="0" indent="0" algn="l" defTabSz="914377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ts val="600"/>
              </a:spcAft>
              <a:buClr>
                <a:prstClr val="white"/>
              </a:buClr>
              <a:buSzTx/>
              <a:buFont typeface="Arial" panose="020B0604020202020204" pitchFamily="34" charset="0"/>
              <a:buNone/>
              <a:defRPr/>
            </a:pPr>
            <a:r>
              <a:rPr kumimoji="0" lang="sv-SE" sz="16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HME 68-75 Några frågor behöver åtgärdas. </a:t>
            </a:r>
          </a:p>
          <a:p>
            <a:pPr marL="0" marR="0" lvl="0" indent="0" algn="l" defTabSz="914377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ts val="600"/>
              </a:spcAft>
              <a:buClr>
                <a:prstClr val="white"/>
              </a:buClr>
              <a:buSzTx/>
              <a:buFont typeface="Arial" panose="020B0604020202020204" pitchFamily="34" charset="0"/>
              <a:buNone/>
              <a:defRPr/>
            </a:pPr>
            <a:r>
              <a:rPr kumimoji="0" lang="sv-SE" sz="16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HME 0-67 Många frågor behöver åtgärdas. </a:t>
            </a:r>
            <a:endParaRPr kumimoji="0" lang="sv-SE" sz="11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grpSp>
        <p:nvGrpSpPr>
          <p:cNvPr id="27" name="Grupp 26">
            <a:extLst>
              <a:ext uri="{FF2B5EF4-FFF2-40B4-BE49-F238E27FC236}">
                <a16:creationId xmlns:a16="http://schemas.microsoft.com/office/drawing/2014/main" id="{CE833C9C-0658-431C-9C8B-049F8DBA4B25}"/>
              </a:ext>
            </a:extLst>
          </p:cNvPr>
          <p:cNvGrpSpPr/>
          <p:nvPr/>
        </p:nvGrpSpPr>
        <p:grpSpPr>
          <a:xfrm>
            <a:off x="1533393" y="4913365"/>
            <a:ext cx="371128" cy="1668826"/>
            <a:chOff x="2273255" y="4934847"/>
            <a:chExt cx="371128" cy="1668826"/>
          </a:xfrm>
        </p:grpSpPr>
        <p:sp>
          <p:nvSpPr>
            <p:cNvPr id="28" name="Ellips 27">
              <a:extLst>
                <a:ext uri="{FF2B5EF4-FFF2-40B4-BE49-F238E27FC236}">
                  <a16:creationId xmlns:a16="http://schemas.microsoft.com/office/drawing/2014/main" id="{F814C924-612C-4182-B381-A74486175CD0}"/>
                </a:ext>
              </a:extLst>
            </p:cNvPr>
            <p:cNvSpPr/>
            <p:nvPr/>
          </p:nvSpPr>
          <p:spPr>
            <a:xfrm>
              <a:off x="2273257" y="5364651"/>
              <a:ext cx="366361" cy="366361"/>
            </a:xfrm>
            <a:prstGeom prst="ellipse">
              <a:avLst/>
            </a:prstGeom>
            <a:solidFill>
              <a:srgbClr val="4F932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sv-SE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  <p:sp>
          <p:nvSpPr>
            <p:cNvPr id="29" name="Ellips 28">
              <a:extLst>
                <a:ext uri="{FF2B5EF4-FFF2-40B4-BE49-F238E27FC236}">
                  <a16:creationId xmlns:a16="http://schemas.microsoft.com/office/drawing/2014/main" id="{7638AE99-F7A2-4A75-891C-44329DE5B513}"/>
                </a:ext>
              </a:extLst>
            </p:cNvPr>
            <p:cNvSpPr/>
            <p:nvPr/>
          </p:nvSpPr>
          <p:spPr>
            <a:xfrm>
              <a:off x="2273256" y="5791198"/>
              <a:ext cx="366361" cy="366361"/>
            </a:xfrm>
            <a:prstGeom prst="ellipse">
              <a:avLst/>
            </a:prstGeom>
            <a:solidFill>
              <a:srgbClr val="FFCC0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sv-SE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  <p:sp>
          <p:nvSpPr>
            <p:cNvPr id="30" name="Ellips 29">
              <a:extLst>
                <a:ext uri="{FF2B5EF4-FFF2-40B4-BE49-F238E27FC236}">
                  <a16:creationId xmlns:a16="http://schemas.microsoft.com/office/drawing/2014/main" id="{251A1558-FC10-420F-9D8E-16B0B3FB37A0}"/>
                </a:ext>
              </a:extLst>
            </p:cNvPr>
            <p:cNvSpPr/>
            <p:nvPr/>
          </p:nvSpPr>
          <p:spPr>
            <a:xfrm>
              <a:off x="2273255" y="6237312"/>
              <a:ext cx="366361" cy="366361"/>
            </a:xfrm>
            <a:prstGeom prst="ellipse">
              <a:avLst/>
            </a:prstGeom>
            <a:solidFill>
              <a:srgbClr val="C15A4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sv-SE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  <p:sp>
          <p:nvSpPr>
            <p:cNvPr id="31" name="Ellips 30">
              <a:extLst>
                <a:ext uri="{FF2B5EF4-FFF2-40B4-BE49-F238E27FC236}">
                  <a16:creationId xmlns:a16="http://schemas.microsoft.com/office/drawing/2014/main" id="{52D9DDE6-4DC5-4314-9738-403968AA53DF}"/>
                </a:ext>
              </a:extLst>
            </p:cNvPr>
            <p:cNvSpPr/>
            <p:nvPr/>
          </p:nvSpPr>
          <p:spPr>
            <a:xfrm>
              <a:off x="2278022" y="4934847"/>
              <a:ext cx="366361" cy="366361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sv-SE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</p:grpSp>
      <p:sp>
        <p:nvSpPr>
          <p:cNvPr id="4" name="textruta 3">
            <a:extLst>
              <a:ext uri="{FF2B5EF4-FFF2-40B4-BE49-F238E27FC236}">
                <a16:creationId xmlns:a16="http://schemas.microsoft.com/office/drawing/2014/main" id="{DC4B477E-7EB3-BEE7-99F9-235AC5E263CE}"/>
              </a:ext>
            </a:extLst>
          </p:cNvPr>
          <p:cNvSpPr txBox="1"/>
          <p:nvPr/>
        </p:nvSpPr>
        <p:spPr>
          <a:xfrm>
            <a:off x="9264352" y="4978044"/>
            <a:ext cx="1584176" cy="365125"/>
          </a:xfrm>
          <a:prstGeom prst="rect">
            <a:avLst/>
          </a:prstGeom>
        </p:spPr>
        <p:txBody>
          <a:bodyPr vert="horz" wrap="none" lIns="91440" tIns="45720" rIns="91440" bIns="45720" rtlCol="0">
            <a:noAutofit/>
          </a:bodyPr>
          <a:lstStyle/>
          <a:p>
            <a:pPr algn="l">
              <a:buClr>
                <a:srgbClr val="4F932D"/>
              </a:buClr>
              <a:buSzPct val="85000"/>
            </a:pPr>
            <a:r>
              <a:rPr lang="sv-SE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Totalt 279 grupper</a:t>
            </a:r>
          </a:p>
        </p:txBody>
      </p:sp>
    </p:spTree>
    <p:extLst>
      <p:ext uri="{BB962C8B-B14F-4D97-AF65-F5344CB8AC3E}">
        <p14:creationId xmlns:p14="http://schemas.microsoft.com/office/powerpoint/2010/main" val="2041332902"/>
      </p:ext>
    </p:extLst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ubrik 2">
            <a:extLst>
              <a:ext uri="{FF2B5EF4-FFF2-40B4-BE49-F238E27FC236}">
                <a16:creationId xmlns:a16="http://schemas.microsoft.com/office/drawing/2014/main" id="{A8D8F872-3FC6-0EF8-C888-C16FCEB9BB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5771" y="1890445"/>
            <a:ext cx="8530056" cy="976044"/>
          </a:xfrm>
        </p:spPr>
        <p:txBody>
          <a:bodyPr/>
          <a:lstStyle/>
          <a:p>
            <a:pPr algn="l"/>
            <a:br>
              <a:rPr lang="sv-SE" dirty="0"/>
            </a:br>
            <a:r>
              <a:rPr lang="sv-SE" dirty="0"/>
              <a:t>Analyser av förbättringsområden </a:t>
            </a:r>
            <a:br>
              <a:rPr lang="sv-SE" dirty="0"/>
            </a:br>
            <a:endParaRPr lang="sv-SE" dirty="0"/>
          </a:p>
        </p:txBody>
      </p:sp>
      <p:pic>
        <p:nvPicPr>
          <p:cNvPr id="5" name="Bildobjekt 4">
            <a:extLst>
              <a:ext uri="{FF2B5EF4-FFF2-40B4-BE49-F238E27FC236}">
                <a16:creationId xmlns:a16="http://schemas.microsoft.com/office/drawing/2014/main" id="{4C3D17BF-5C8C-AE5B-7381-1D6D70869FC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58372" y="3428999"/>
            <a:ext cx="3020709" cy="29818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9012319"/>
      </p:ext>
    </p:extLst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ubrik 2">
            <a:extLst>
              <a:ext uri="{FF2B5EF4-FFF2-40B4-BE49-F238E27FC236}">
                <a16:creationId xmlns:a16="http://schemas.microsoft.com/office/drawing/2014/main" id="{1BE68794-B7C9-0D40-D999-41076023F5B4}"/>
              </a:ext>
            </a:extLst>
          </p:cNvPr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361995" y="398862"/>
            <a:ext cx="7275421" cy="915892"/>
          </a:xfrm>
        </p:spPr>
        <p:txBody>
          <a:bodyPr/>
          <a:lstStyle/>
          <a:p>
            <a:r>
              <a:rPr lang="sv-SE"/>
              <a:t>Jämförelsematris</a:t>
            </a:r>
            <a:br>
              <a:rPr lang="sv-SE"/>
            </a:br>
            <a:br>
              <a:rPr lang="sv-SE"/>
            </a:br>
            <a:r>
              <a:rPr lang="sv-SE" sz="1600"/>
              <a:t>Resultat – avvikelse från jämförelsegruppen </a:t>
            </a:r>
            <a:endParaRPr lang="sv-SE"/>
          </a:p>
        </p:txBody>
      </p:sp>
      <p:grpSp>
        <p:nvGrpSpPr>
          <p:cNvPr id="4" name="Grupp 3" descr="Ett koordinatsystem som illustrerar tolkningen av prioriteringsmatrisen där frågorna i enkäten placeras längs x-axeln beroende på deras påverkan på nyckelfrågan och längs y-axeln beroende på deras resultat. Frågor med hög påverkan placeras på höger sidan av x-axeln. Frågor med högt resultat placeras längre upp på y-axeln.">
            <a:extLst>
              <a:ext uri="{FF2B5EF4-FFF2-40B4-BE49-F238E27FC236}">
                <a16:creationId xmlns:a16="http://schemas.microsoft.com/office/drawing/2014/main" id="{58AA5644-3BEC-573F-0A88-8519E9E97788}"/>
              </a:ext>
            </a:extLst>
          </p:cNvPr>
          <p:cNvGrpSpPr/>
          <p:nvPr>
            <p:custDataLst>
              <p:tags r:id="rId2"/>
            </p:custDataLst>
          </p:nvPr>
        </p:nvGrpSpPr>
        <p:grpSpPr>
          <a:xfrm>
            <a:off x="2113225" y="1291200"/>
            <a:ext cx="8655110" cy="4334412"/>
            <a:chOff x="2113225" y="1291200"/>
            <a:chExt cx="8655110" cy="4334412"/>
          </a:xfrm>
        </p:grpSpPr>
        <p:sp>
          <p:nvSpPr>
            <p:cNvPr id="5" name="Rektangel 4">
              <a:extLst>
                <a:ext uri="{FF2B5EF4-FFF2-40B4-BE49-F238E27FC236}">
                  <a16:creationId xmlns:a16="http://schemas.microsoft.com/office/drawing/2014/main" id="{DAB49F2D-F100-DBBE-D078-3A46AA1CD30C}"/>
                </a:ext>
              </a:extLst>
            </p:cNvPr>
            <p:cNvSpPr/>
            <p:nvPr>
              <p:custDataLst>
                <p:tags r:id="rId5"/>
              </p:custDataLst>
            </p:nvPr>
          </p:nvSpPr>
          <p:spPr>
            <a:xfrm>
              <a:off x="2713380" y="1743200"/>
              <a:ext cx="3527761" cy="1931356"/>
            </a:xfrm>
            <a:prstGeom prst="rect">
              <a:avLst/>
            </a:prstGeom>
            <a:solidFill>
              <a:srgbClr val="529341">
                <a:alpha val="80000"/>
              </a:srgbClr>
            </a:solidFill>
            <a:ln w="6350"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>
                <a:latin typeface="Arial Nova Light" panose="020B0304020202020204" pitchFamily="34" charset="0"/>
              </a:endParaRPr>
            </a:p>
          </p:txBody>
        </p:sp>
        <p:sp>
          <p:nvSpPr>
            <p:cNvPr id="6" name="Rectangle 4">
              <a:extLst>
                <a:ext uri="{FF2B5EF4-FFF2-40B4-BE49-F238E27FC236}">
                  <a16:creationId xmlns:a16="http://schemas.microsoft.com/office/drawing/2014/main" id="{4CB8EBF5-2BDB-9650-AEF4-DA843AA6B7C3}"/>
                </a:ext>
              </a:extLst>
            </p:cNvPr>
            <p:cNvSpPr>
              <a:spLocks noChangeArrowheads="1"/>
            </p:cNvSpPr>
            <p:nvPr>
              <p:custDataLst>
                <p:tags r:id="rId6"/>
              </p:custDataLst>
            </p:nvPr>
          </p:nvSpPr>
          <p:spPr bwMode="auto">
            <a:xfrm>
              <a:off x="2713380" y="3680498"/>
              <a:ext cx="3525695" cy="1945114"/>
            </a:xfrm>
            <a:prstGeom prst="rect">
              <a:avLst/>
            </a:prstGeom>
            <a:solidFill>
              <a:srgbClr val="FFBA03"/>
            </a:solidFill>
            <a:ln w="6350">
              <a:noFill/>
              <a:miter lim="800000"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69262E0F-E530-4866-01A0-254C39BFDACA}"/>
                </a:ext>
              </a:extLst>
            </p:cNvPr>
            <p:cNvSpPr>
              <a:spLocks noChangeArrowheads="1"/>
            </p:cNvSpPr>
            <p:nvPr>
              <p:custDataLst>
                <p:tags r:id="rId7"/>
              </p:custDataLst>
            </p:nvPr>
          </p:nvSpPr>
          <p:spPr bwMode="auto">
            <a:xfrm>
              <a:off x="6247636" y="3674556"/>
              <a:ext cx="3542712" cy="1951056"/>
            </a:xfrm>
            <a:prstGeom prst="rect">
              <a:avLst/>
            </a:prstGeom>
            <a:solidFill>
              <a:srgbClr val="C15A44">
                <a:alpha val="80000"/>
              </a:srgbClr>
            </a:solidFill>
            <a:ln w="6350">
              <a:noFill/>
              <a:miter lim="800000"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8" name="Rectangle 5">
              <a:extLst>
                <a:ext uri="{FF2B5EF4-FFF2-40B4-BE49-F238E27FC236}">
                  <a16:creationId xmlns:a16="http://schemas.microsoft.com/office/drawing/2014/main" id="{859D9D99-6FC5-1FEF-21A9-CE07E1B0D5D1}"/>
                </a:ext>
              </a:extLst>
            </p:cNvPr>
            <p:cNvSpPr>
              <a:spLocks noChangeArrowheads="1"/>
            </p:cNvSpPr>
            <p:nvPr>
              <p:custDataLst>
                <p:tags r:id="rId8"/>
              </p:custDataLst>
            </p:nvPr>
          </p:nvSpPr>
          <p:spPr bwMode="auto">
            <a:xfrm>
              <a:off x="6240016" y="1743199"/>
              <a:ext cx="3550332" cy="1927959"/>
            </a:xfrm>
            <a:prstGeom prst="rect">
              <a:avLst/>
            </a:prstGeom>
            <a:solidFill>
              <a:srgbClr val="427A8E">
                <a:alpha val="80000"/>
              </a:srgbClr>
            </a:solidFill>
            <a:ln w="6350">
              <a:noFill/>
              <a:miter lim="800000"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9" name="Rectangle 9">
              <a:extLst>
                <a:ext uri="{FF2B5EF4-FFF2-40B4-BE49-F238E27FC236}">
                  <a16:creationId xmlns:a16="http://schemas.microsoft.com/office/drawing/2014/main" id="{64C3BF4C-802E-437C-B3AB-C740E7AF0769}"/>
                </a:ext>
              </a:extLst>
            </p:cNvPr>
            <p:cNvSpPr>
              <a:spLocks noChangeArrowheads="1"/>
            </p:cNvSpPr>
            <p:nvPr>
              <p:custDataLst>
                <p:tags r:id="rId9"/>
              </p:custDataLst>
            </p:nvPr>
          </p:nvSpPr>
          <p:spPr bwMode="auto">
            <a:xfrm>
              <a:off x="10207289" y="3805248"/>
              <a:ext cx="350837" cy="228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ctr" eaLnBrk="0" hangingPunct="0"/>
              <a:r>
                <a:rPr lang="sv-SE" sz="1500" b="0">
                  <a:solidFill>
                    <a:srgbClr val="000000"/>
                  </a:solidFill>
                  <a:latin typeface="Arial Nova Light" panose="020B0304020202020204" pitchFamily="34" charset="0"/>
                </a:rPr>
                <a:t>Hög</a:t>
              </a:r>
              <a:endParaRPr lang="sv-SE" sz="1200" b="0">
                <a:latin typeface="Arial Nova Light" panose="020B0304020202020204" pitchFamily="34" charset="0"/>
              </a:endParaRPr>
            </a:p>
          </p:txBody>
        </p:sp>
        <p:sp>
          <p:nvSpPr>
            <p:cNvPr id="10" name="Rectangle 12">
              <a:extLst>
                <a:ext uri="{FF2B5EF4-FFF2-40B4-BE49-F238E27FC236}">
                  <a16:creationId xmlns:a16="http://schemas.microsoft.com/office/drawing/2014/main" id="{2EE084F4-C755-E633-6A24-439D35A87937}"/>
                </a:ext>
              </a:extLst>
            </p:cNvPr>
            <p:cNvSpPr>
              <a:spLocks noChangeArrowheads="1"/>
            </p:cNvSpPr>
            <p:nvPr>
              <p:custDataLst>
                <p:tags r:id="rId10"/>
              </p:custDataLst>
            </p:nvPr>
          </p:nvSpPr>
          <p:spPr bwMode="auto">
            <a:xfrm>
              <a:off x="8676646" y="1876574"/>
              <a:ext cx="913520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r" eaLnBrk="0" hangingPunct="0"/>
              <a:r>
                <a:rPr lang="sv-SE" sz="1800">
                  <a:solidFill>
                    <a:schemeClr val="bg1"/>
                  </a:solidFill>
                  <a:latin typeface="Arial Nova Light" panose="020B0304020202020204" pitchFamily="34" charset="0"/>
                </a:rPr>
                <a:t>Förbättra</a:t>
              </a:r>
            </a:p>
          </p:txBody>
        </p:sp>
        <p:sp>
          <p:nvSpPr>
            <p:cNvPr id="11" name="Rectangle 13">
              <a:extLst>
                <a:ext uri="{FF2B5EF4-FFF2-40B4-BE49-F238E27FC236}">
                  <a16:creationId xmlns:a16="http://schemas.microsoft.com/office/drawing/2014/main" id="{0CDDA6DD-D481-151F-0EDA-432DE1794B2F}"/>
                </a:ext>
              </a:extLst>
            </p:cNvPr>
            <p:cNvSpPr>
              <a:spLocks noChangeArrowheads="1"/>
            </p:cNvSpPr>
            <p:nvPr>
              <p:custDataLst>
                <p:tags r:id="rId11"/>
              </p:custDataLst>
            </p:nvPr>
          </p:nvSpPr>
          <p:spPr bwMode="auto">
            <a:xfrm>
              <a:off x="2854507" y="5263875"/>
              <a:ext cx="1133294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/>
            <a:p>
              <a:pPr eaLnBrk="0" hangingPunct="0"/>
              <a:r>
                <a:rPr lang="sv-SE" sz="1800">
                  <a:solidFill>
                    <a:schemeClr val="bg1"/>
                  </a:solidFill>
                  <a:latin typeface="Arial Nova Light" panose="020B0304020202020204" pitchFamily="34" charset="0"/>
                </a:rPr>
                <a:t>Undersök</a:t>
              </a:r>
            </a:p>
          </p:txBody>
        </p:sp>
        <p:sp>
          <p:nvSpPr>
            <p:cNvPr id="12" name="Rectangle 14">
              <a:extLst>
                <a:ext uri="{FF2B5EF4-FFF2-40B4-BE49-F238E27FC236}">
                  <a16:creationId xmlns:a16="http://schemas.microsoft.com/office/drawing/2014/main" id="{24F14310-ABA7-9201-1A53-85F851AE2A88}"/>
                </a:ext>
              </a:extLst>
            </p:cNvPr>
            <p:cNvSpPr>
              <a:spLocks noChangeArrowheads="1"/>
            </p:cNvSpPr>
            <p:nvPr>
              <p:custDataLst>
                <p:tags r:id="rId12"/>
              </p:custDataLst>
            </p:nvPr>
          </p:nvSpPr>
          <p:spPr bwMode="auto">
            <a:xfrm>
              <a:off x="2854506" y="1881806"/>
              <a:ext cx="694806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sv-SE" sz="1800">
                  <a:solidFill>
                    <a:schemeClr val="bg1"/>
                  </a:solidFill>
                  <a:latin typeface="Arial Nova Light" panose="020B0304020202020204" pitchFamily="34" charset="0"/>
                </a:rPr>
                <a:t>Bevara</a:t>
              </a:r>
            </a:p>
          </p:txBody>
        </p:sp>
        <p:sp>
          <p:nvSpPr>
            <p:cNvPr id="13" name="textruta 12">
              <a:extLst>
                <a:ext uri="{FF2B5EF4-FFF2-40B4-BE49-F238E27FC236}">
                  <a16:creationId xmlns:a16="http://schemas.microsoft.com/office/drawing/2014/main" id="{83EE6A56-EF63-D361-C266-F73A482A1F0C}"/>
                </a:ext>
              </a:extLst>
            </p:cNvPr>
            <p:cNvSpPr txBox="1"/>
            <p:nvPr>
              <p:custDataLst>
                <p:tags r:id="rId13"/>
              </p:custDataLst>
            </p:nvPr>
          </p:nvSpPr>
          <p:spPr>
            <a:xfrm>
              <a:off x="3100726" y="2379018"/>
              <a:ext cx="2683996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sv-SE" sz="1400" b="1">
                  <a:solidFill>
                    <a:schemeClr val="bg1"/>
                  </a:solidFill>
                  <a:latin typeface="Arial Nova Light" panose="020B0304020202020204" pitchFamily="34" charset="0"/>
                </a:rPr>
                <a:t>Bevara det goda resultatet</a:t>
              </a:r>
              <a:br>
                <a:rPr lang="sv-SE" sz="1400">
                  <a:solidFill>
                    <a:schemeClr val="bg1"/>
                  </a:solidFill>
                  <a:latin typeface="Arial Nova Light" panose="020B0304020202020204" pitchFamily="34" charset="0"/>
                </a:rPr>
              </a:br>
              <a:r>
                <a:rPr lang="sv-SE" sz="1400">
                  <a:solidFill>
                    <a:schemeClr val="bg1"/>
                  </a:solidFill>
                  <a:latin typeface="Arial Nova Light" panose="020B0304020202020204" pitchFamily="34" charset="0"/>
                  <a:cs typeface="Arial" panose="020B0604020202020204" pitchFamily="34" charset="0"/>
                </a:rPr>
                <a:t>Området har bra betyg och låg påverkan på TI</a:t>
              </a:r>
            </a:p>
          </p:txBody>
        </p:sp>
        <p:sp>
          <p:nvSpPr>
            <p:cNvPr id="14" name="textruta 13">
              <a:extLst>
                <a:ext uri="{FF2B5EF4-FFF2-40B4-BE49-F238E27FC236}">
                  <a16:creationId xmlns:a16="http://schemas.microsoft.com/office/drawing/2014/main" id="{C233F176-1EE7-58C0-C570-1DE1BAB4E7FD}"/>
                </a:ext>
              </a:extLst>
            </p:cNvPr>
            <p:cNvSpPr txBox="1"/>
            <p:nvPr>
              <p:custDataLst>
                <p:tags r:id="rId14"/>
              </p:custDataLst>
            </p:nvPr>
          </p:nvSpPr>
          <p:spPr>
            <a:xfrm>
              <a:off x="6599719" y="2341406"/>
              <a:ext cx="2846179" cy="73866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sv-SE" sz="1400" b="1">
                  <a:solidFill>
                    <a:schemeClr val="bg1"/>
                  </a:solidFill>
                  <a:latin typeface="Arial Nova Light" panose="020B0304020202020204" pitchFamily="34" charset="0"/>
                </a:rPr>
                <a:t>Arbeta även med dessa frågor</a:t>
              </a:r>
              <a:br>
                <a:rPr lang="sv-SE" sz="1400">
                  <a:solidFill>
                    <a:schemeClr val="bg1"/>
                  </a:solidFill>
                  <a:latin typeface="Arial Nova Light" panose="020B0304020202020204" pitchFamily="34" charset="0"/>
                </a:rPr>
              </a:br>
              <a:r>
                <a:rPr lang="sv-SE" sz="1400">
                  <a:solidFill>
                    <a:schemeClr val="bg1"/>
                  </a:solidFill>
                  <a:latin typeface="Arial Nova Light" panose="020B0304020202020204" pitchFamily="34" charset="0"/>
                  <a:cs typeface="Arial" panose="020B0604020202020204" pitchFamily="34" charset="0"/>
                </a:rPr>
                <a:t>Området har bra betyg samtidigt som det har hög påverkan på TI.</a:t>
              </a:r>
            </a:p>
          </p:txBody>
        </p:sp>
        <p:sp>
          <p:nvSpPr>
            <p:cNvPr id="15" name="textruta 14">
              <a:extLst>
                <a:ext uri="{FF2B5EF4-FFF2-40B4-BE49-F238E27FC236}">
                  <a16:creationId xmlns:a16="http://schemas.microsoft.com/office/drawing/2014/main" id="{5CA61717-E66D-3366-70E5-136AFBDE637C}"/>
                </a:ext>
              </a:extLst>
            </p:cNvPr>
            <p:cNvSpPr txBox="1"/>
            <p:nvPr>
              <p:custDataLst>
                <p:tags r:id="rId15"/>
              </p:custDataLst>
            </p:nvPr>
          </p:nvSpPr>
          <p:spPr>
            <a:xfrm>
              <a:off x="6335233" y="4198835"/>
              <a:ext cx="3369071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sv-SE" sz="1400" b="1">
                  <a:solidFill>
                    <a:schemeClr val="bg1"/>
                  </a:solidFill>
                  <a:latin typeface="Arial Nova Light" panose="020B0304020202020204" pitchFamily="34" charset="0"/>
                </a:rPr>
                <a:t>Prioritera arbete med dessa frågor</a:t>
              </a:r>
              <a:br>
                <a:rPr lang="sv-SE" sz="1400" b="1">
                  <a:solidFill>
                    <a:schemeClr val="bg1"/>
                  </a:solidFill>
                  <a:latin typeface="Arial Nova Light" panose="020B0304020202020204" pitchFamily="34" charset="0"/>
                </a:rPr>
              </a:br>
              <a:r>
                <a:rPr lang="sv-SE" sz="1400">
                  <a:solidFill>
                    <a:schemeClr val="bg1"/>
                  </a:solidFill>
                  <a:latin typeface="Arial Nova Light" panose="020B0304020202020204" pitchFamily="34" charset="0"/>
                  <a:cs typeface="Arial" panose="020B0604020202020204" pitchFamily="34" charset="0"/>
                </a:rPr>
                <a:t>Området har lägre betyg samtidigt</a:t>
              </a:r>
              <a:br>
                <a:rPr lang="sv-SE" sz="1400">
                  <a:solidFill>
                    <a:schemeClr val="bg1"/>
                  </a:solidFill>
                  <a:latin typeface="Arial Nova Light" panose="020B0304020202020204" pitchFamily="34" charset="0"/>
                  <a:cs typeface="Arial" panose="020B0604020202020204" pitchFamily="34" charset="0"/>
                </a:rPr>
              </a:br>
              <a:r>
                <a:rPr lang="sv-SE" sz="1400">
                  <a:solidFill>
                    <a:schemeClr val="bg1"/>
                  </a:solidFill>
                  <a:latin typeface="Arial Nova Light" panose="020B0304020202020204" pitchFamily="34" charset="0"/>
                  <a:cs typeface="Arial" panose="020B0604020202020204" pitchFamily="34" charset="0"/>
                </a:rPr>
                <a:t> som det har en hög påverkan på TI.</a:t>
              </a:r>
            </a:p>
          </p:txBody>
        </p:sp>
        <p:sp>
          <p:nvSpPr>
            <p:cNvPr id="16" name="Rectangle 11">
              <a:extLst>
                <a:ext uri="{FF2B5EF4-FFF2-40B4-BE49-F238E27FC236}">
                  <a16:creationId xmlns:a16="http://schemas.microsoft.com/office/drawing/2014/main" id="{DF4F6682-AE2A-189D-8850-87DF2BBFC0C4}"/>
                </a:ext>
              </a:extLst>
            </p:cNvPr>
            <p:cNvSpPr>
              <a:spLocks noChangeArrowheads="1"/>
            </p:cNvSpPr>
            <p:nvPr>
              <p:custDataLst>
                <p:tags r:id="rId16"/>
              </p:custDataLst>
            </p:nvPr>
          </p:nvSpPr>
          <p:spPr bwMode="auto">
            <a:xfrm>
              <a:off x="8696332" y="5263875"/>
              <a:ext cx="893834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r" eaLnBrk="0" hangingPunct="0"/>
              <a:r>
                <a:rPr lang="sv-SE" sz="1800">
                  <a:solidFill>
                    <a:schemeClr val="bg1"/>
                  </a:solidFill>
                  <a:latin typeface="Arial Nova Light" panose="020B0304020202020204" pitchFamily="34" charset="0"/>
                </a:rPr>
                <a:t>Prioritera</a:t>
              </a:r>
            </a:p>
          </p:txBody>
        </p:sp>
        <p:sp>
          <p:nvSpPr>
            <p:cNvPr id="17" name="Freeform 8">
              <a:extLst>
                <a:ext uri="{FF2B5EF4-FFF2-40B4-BE49-F238E27FC236}">
                  <a16:creationId xmlns:a16="http://schemas.microsoft.com/office/drawing/2014/main" id="{D3A40D3C-84D0-9257-644D-040482114CD4}"/>
                </a:ext>
              </a:extLst>
            </p:cNvPr>
            <p:cNvSpPr>
              <a:spLocks noEditPoints="1"/>
            </p:cNvSpPr>
            <p:nvPr>
              <p:custDataLst>
                <p:tags r:id="rId17"/>
              </p:custDataLst>
            </p:nvPr>
          </p:nvSpPr>
          <p:spPr bwMode="auto">
            <a:xfrm>
              <a:off x="2713380" y="3627366"/>
              <a:ext cx="7771356" cy="114080"/>
            </a:xfrm>
            <a:custGeom>
              <a:avLst/>
              <a:gdLst>
                <a:gd name="T0" fmla="*/ 0 w 2845"/>
                <a:gd name="T1" fmla="*/ 2147483647 h 59"/>
                <a:gd name="T2" fmla="*/ 2147483647 w 2845"/>
                <a:gd name="T3" fmla="*/ 2147483647 h 59"/>
                <a:gd name="T4" fmla="*/ 2147483647 w 2845"/>
                <a:gd name="T5" fmla="*/ 2147483647 h 59"/>
                <a:gd name="T6" fmla="*/ 0 w 2845"/>
                <a:gd name="T7" fmla="*/ 2147483647 h 59"/>
                <a:gd name="T8" fmla="*/ 0 w 2845"/>
                <a:gd name="T9" fmla="*/ 2147483647 h 59"/>
                <a:gd name="T10" fmla="*/ 2147483647 w 2845"/>
                <a:gd name="T11" fmla="*/ 0 h 59"/>
                <a:gd name="T12" fmla="*/ 2147483647 w 2845"/>
                <a:gd name="T13" fmla="*/ 2147483647 h 59"/>
                <a:gd name="T14" fmla="*/ 2147483647 w 2845"/>
                <a:gd name="T15" fmla="*/ 2147483647 h 59"/>
                <a:gd name="T16" fmla="*/ 2147483647 w 2845"/>
                <a:gd name="T17" fmla="*/ 0 h 59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845"/>
                <a:gd name="T28" fmla="*/ 0 h 59"/>
                <a:gd name="T29" fmla="*/ 2845 w 2845"/>
                <a:gd name="T30" fmla="*/ 59 h 59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845" h="59">
                  <a:moveTo>
                    <a:pt x="0" y="19"/>
                  </a:moveTo>
                  <a:lnTo>
                    <a:pt x="2797" y="19"/>
                  </a:lnTo>
                  <a:lnTo>
                    <a:pt x="2797" y="39"/>
                  </a:lnTo>
                  <a:lnTo>
                    <a:pt x="0" y="39"/>
                  </a:lnTo>
                  <a:lnTo>
                    <a:pt x="0" y="19"/>
                  </a:lnTo>
                  <a:close/>
                  <a:moveTo>
                    <a:pt x="2786" y="0"/>
                  </a:moveTo>
                  <a:lnTo>
                    <a:pt x="2845" y="30"/>
                  </a:lnTo>
                  <a:lnTo>
                    <a:pt x="2786" y="59"/>
                  </a:lnTo>
                  <a:lnTo>
                    <a:pt x="2786" y="0"/>
                  </a:lnTo>
                  <a:close/>
                </a:path>
              </a:pathLst>
            </a:custGeom>
            <a:solidFill>
              <a:schemeClr val="tx1"/>
            </a:solidFill>
            <a:ln w="12700">
              <a:noFill/>
              <a:rou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18" name="Rectangle 10">
              <a:extLst>
                <a:ext uri="{FF2B5EF4-FFF2-40B4-BE49-F238E27FC236}">
                  <a16:creationId xmlns:a16="http://schemas.microsoft.com/office/drawing/2014/main" id="{48F39513-3458-65A2-52D6-BA1E800D8E4C}"/>
                </a:ext>
              </a:extLst>
            </p:cNvPr>
            <p:cNvSpPr>
              <a:spLocks noChangeArrowheads="1"/>
            </p:cNvSpPr>
            <p:nvPr>
              <p:custDataLst>
                <p:tags r:id="rId18"/>
              </p:custDataLst>
            </p:nvPr>
          </p:nvSpPr>
          <p:spPr bwMode="auto">
            <a:xfrm>
              <a:off x="2305031" y="4096116"/>
              <a:ext cx="319088" cy="228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ctr" eaLnBrk="0" hangingPunct="0"/>
              <a:r>
                <a:rPr lang="sv-SE" sz="1500" b="0">
                  <a:solidFill>
                    <a:srgbClr val="000000"/>
                  </a:solidFill>
                  <a:latin typeface="Arial Nova Light" panose="020B0304020202020204" pitchFamily="34" charset="0"/>
                </a:rPr>
                <a:t>Låg</a:t>
              </a:r>
              <a:endParaRPr lang="sv-SE" sz="1200" b="0">
                <a:latin typeface="Arial Nova Light" panose="020B0304020202020204" pitchFamily="34" charset="0"/>
              </a:endParaRPr>
            </a:p>
          </p:txBody>
        </p:sp>
        <p:sp>
          <p:nvSpPr>
            <p:cNvPr id="19" name="Rectangle 7">
              <a:extLst>
                <a:ext uri="{FF2B5EF4-FFF2-40B4-BE49-F238E27FC236}">
                  <a16:creationId xmlns:a16="http://schemas.microsoft.com/office/drawing/2014/main" id="{179C8425-7FF6-1C5E-12AD-4304CFE2E756}"/>
                </a:ext>
              </a:extLst>
            </p:cNvPr>
            <p:cNvSpPr>
              <a:spLocks noChangeArrowheads="1"/>
            </p:cNvSpPr>
            <p:nvPr>
              <p:custDataLst>
                <p:tags r:id="rId19"/>
              </p:custDataLst>
            </p:nvPr>
          </p:nvSpPr>
          <p:spPr bwMode="auto">
            <a:xfrm>
              <a:off x="9942660" y="3379058"/>
              <a:ext cx="825675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ctr" eaLnBrk="0" hangingPunct="0"/>
              <a:r>
                <a:rPr lang="sv-SE" sz="1600" b="1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 Nova Light" panose="020B0304020202020204" pitchFamily="34" charset="0"/>
                </a:rPr>
                <a:t>Påverkan</a:t>
              </a:r>
              <a:endParaRPr lang="sv-SE" sz="1100" b="1">
                <a:solidFill>
                  <a:schemeClr val="tx1">
                    <a:lumMod val="75000"/>
                    <a:lumOff val="25000"/>
                  </a:schemeClr>
                </a:solidFill>
                <a:latin typeface="Arial Nova Light" panose="020B0304020202020204" pitchFamily="34" charset="0"/>
              </a:endParaRPr>
            </a:p>
          </p:txBody>
        </p:sp>
        <p:sp>
          <p:nvSpPr>
            <p:cNvPr id="20" name="Line 20">
              <a:extLst>
                <a:ext uri="{FF2B5EF4-FFF2-40B4-BE49-F238E27FC236}">
                  <a16:creationId xmlns:a16="http://schemas.microsoft.com/office/drawing/2014/main" id="{80A7BB90-7058-96D9-74C8-640C4B40BB16}"/>
                </a:ext>
              </a:extLst>
            </p:cNvPr>
            <p:cNvSpPr>
              <a:spLocks noChangeShapeType="1"/>
            </p:cNvSpPr>
            <p:nvPr>
              <p:custDataLst>
                <p:tags r:id="rId20"/>
              </p:custDataLst>
            </p:nvPr>
          </p:nvSpPr>
          <p:spPr bwMode="auto">
            <a:xfrm>
              <a:off x="3407768" y="3855498"/>
              <a:ext cx="6382580" cy="0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prstDash val="sysDash"/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21" name="textruta 20">
              <a:extLst>
                <a:ext uri="{FF2B5EF4-FFF2-40B4-BE49-F238E27FC236}">
                  <a16:creationId xmlns:a16="http://schemas.microsoft.com/office/drawing/2014/main" id="{987F7ADF-6C45-75ED-10A0-7DE83038540A}"/>
                </a:ext>
              </a:extLst>
            </p:cNvPr>
            <p:cNvSpPr txBox="1"/>
            <p:nvPr>
              <p:custDataLst>
                <p:tags r:id="rId21"/>
              </p:custDataLst>
            </p:nvPr>
          </p:nvSpPr>
          <p:spPr>
            <a:xfrm>
              <a:off x="2854506" y="4192507"/>
              <a:ext cx="3176436" cy="9079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sv-SE" sz="1400" b="1">
                  <a:solidFill>
                    <a:schemeClr val="bg1"/>
                  </a:solidFill>
                  <a:latin typeface="Arial Nova Light" panose="020B0304020202020204" pitchFamily="34" charset="0"/>
                </a:rPr>
                <a:t>Undersök konsekvenser</a:t>
              </a:r>
              <a:br>
                <a:rPr lang="sv-SE" sz="1400" b="1">
                  <a:solidFill>
                    <a:schemeClr val="bg1"/>
                  </a:solidFill>
                  <a:latin typeface="Arial Nova Light" panose="020B0304020202020204" pitchFamily="34" charset="0"/>
                </a:rPr>
              </a:br>
              <a:r>
                <a:rPr lang="sv-SE" sz="1300">
                  <a:solidFill>
                    <a:schemeClr val="bg1"/>
                  </a:solidFill>
                  <a:latin typeface="Arial Nova Light" panose="020B0304020202020204" pitchFamily="34" charset="0"/>
                  <a:cs typeface="Arial" panose="020B0604020202020204" pitchFamily="34" charset="0"/>
                </a:rPr>
                <a:t>Området har lägre betyg och låg påverkan på TI. Dessa frågor kan vara viktiga inom andra arbetsområden.</a:t>
              </a:r>
            </a:p>
          </p:txBody>
        </p:sp>
        <p:sp>
          <p:nvSpPr>
            <p:cNvPr id="22" name="Freeform 8">
              <a:extLst>
                <a:ext uri="{FF2B5EF4-FFF2-40B4-BE49-F238E27FC236}">
                  <a16:creationId xmlns:a16="http://schemas.microsoft.com/office/drawing/2014/main" id="{927D36E6-F6E6-6C81-7F90-40E88D9AF4BC}"/>
                </a:ext>
              </a:extLst>
            </p:cNvPr>
            <p:cNvSpPr>
              <a:spLocks noEditPoints="1"/>
            </p:cNvSpPr>
            <p:nvPr>
              <p:custDataLst>
                <p:tags r:id="rId22"/>
              </p:custDataLst>
            </p:nvPr>
          </p:nvSpPr>
          <p:spPr bwMode="auto">
            <a:xfrm rot="16200000">
              <a:off x="4199041" y="3497979"/>
              <a:ext cx="4107334" cy="147929"/>
            </a:xfrm>
            <a:custGeom>
              <a:avLst/>
              <a:gdLst>
                <a:gd name="T0" fmla="*/ 0 w 2845"/>
                <a:gd name="T1" fmla="*/ 2147483647 h 59"/>
                <a:gd name="T2" fmla="*/ 2147483647 w 2845"/>
                <a:gd name="T3" fmla="*/ 2147483647 h 59"/>
                <a:gd name="T4" fmla="*/ 2147483647 w 2845"/>
                <a:gd name="T5" fmla="*/ 2147483647 h 59"/>
                <a:gd name="T6" fmla="*/ 0 w 2845"/>
                <a:gd name="T7" fmla="*/ 2147483647 h 59"/>
                <a:gd name="T8" fmla="*/ 0 w 2845"/>
                <a:gd name="T9" fmla="*/ 2147483647 h 59"/>
                <a:gd name="T10" fmla="*/ 2147483647 w 2845"/>
                <a:gd name="T11" fmla="*/ 0 h 59"/>
                <a:gd name="T12" fmla="*/ 2147483647 w 2845"/>
                <a:gd name="T13" fmla="*/ 2147483647 h 59"/>
                <a:gd name="T14" fmla="*/ 2147483647 w 2845"/>
                <a:gd name="T15" fmla="*/ 2147483647 h 59"/>
                <a:gd name="T16" fmla="*/ 2147483647 w 2845"/>
                <a:gd name="T17" fmla="*/ 0 h 59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845"/>
                <a:gd name="T28" fmla="*/ 0 h 59"/>
                <a:gd name="T29" fmla="*/ 2845 w 2845"/>
                <a:gd name="T30" fmla="*/ 59 h 59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845" h="59">
                  <a:moveTo>
                    <a:pt x="0" y="19"/>
                  </a:moveTo>
                  <a:lnTo>
                    <a:pt x="2797" y="19"/>
                  </a:lnTo>
                  <a:lnTo>
                    <a:pt x="2797" y="39"/>
                  </a:lnTo>
                  <a:lnTo>
                    <a:pt x="0" y="39"/>
                  </a:lnTo>
                  <a:lnTo>
                    <a:pt x="0" y="19"/>
                  </a:lnTo>
                  <a:close/>
                  <a:moveTo>
                    <a:pt x="2786" y="0"/>
                  </a:moveTo>
                  <a:lnTo>
                    <a:pt x="2845" y="30"/>
                  </a:lnTo>
                  <a:lnTo>
                    <a:pt x="2786" y="59"/>
                  </a:lnTo>
                  <a:lnTo>
                    <a:pt x="2786" y="0"/>
                  </a:lnTo>
                  <a:close/>
                </a:path>
              </a:pathLst>
            </a:custGeom>
            <a:solidFill>
              <a:schemeClr val="tx1"/>
            </a:solidFill>
            <a:ln w="0">
              <a:noFill/>
              <a:round/>
            </a:ln>
          </p:spPr>
          <p:txBody>
            <a:bodyPr/>
            <a:lstStyle/>
            <a:p>
              <a:endParaRPr lang="sv-SE" sz="2800"/>
            </a:p>
          </p:txBody>
        </p:sp>
        <p:sp>
          <p:nvSpPr>
            <p:cNvPr id="23" name="Rectangle 4">
              <a:extLst>
                <a:ext uri="{FF2B5EF4-FFF2-40B4-BE49-F238E27FC236}">
                  <a16:creationId xmlns:a16="http://schemas.microsoft.com/office/drawing/2014/main" id="{93640908-90BD-0766-FF7E-252AA4DA1F13}"/>
                </a:ext>
              </a:extLst>
            </p:cNvPr>
            <p:cNvSpPr>
              <a:spLocks noChangeArrowheads="1"/>
            </p:cNvSpPr>
            <p:nvPr>
              <p:custDataLst>
                <p:tags r:id="rId23"/>
              </p:custDataLst>
            </p:nvPr>
          </p:nvSpPr>
          <p:spPr bwMode="auto">
            <a:xfrm>
              <a:off x="6058193" y="1291200"/>
              <a:ext cx="399148" cy="2308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lang="sv-SE" sz="1500" b="0">
                  <a:solidFill>
                    <a:srgbClr val="000000"/>
                  </a:solidFill>
                  <a:latin typeface="Arial Nova Light" panose="020B0304020202020204" pitchFamily="34" charset="0"/>
                </a:rPr>
                <a:t>Högt</a:t>
              </a:r>
              <a:endParaRPr lang="sv-SE" sz="1200" b="0">
                <a:latin typeface="Arial Nova Light" panose="020B0304020202020204" pitchFamily="34" charset="0"/>
              </a:endParaRPr>
            </a:p>
          </p:txBody>
        </p:sp>
        <p:sp>
          <p:nvSpPr>
            <p:cNvPr id="24" name="textruta 2">
              <a:extLst>
                <a:ext uri="{FF2B5EF4-FFF2-40B4-BE49-F238E27FC236}">
                  <a16:creationId xmlns:a16="http://schemas.microsoft.com/office/drawing/2014/main" id="{B8F1D5B2-12C0-9CB8-7E25-9DD5FF877EF8}"/>
                </a:ext>
              </a:extLst>
            </p:cNvPr>
            <p:cNvSpPr txBox="1">
              <a:spLocks noChangeArrowheads="1"/>
            </p:cNvSpPr>
            <p:nvPr>
              <p:custDataLst>
                <p:tags r:id="rId24"/>
              </p:custDataLst>
            </p:nvPr>
          </p:nvSpPr>
          <p:spPr bwMode="auto">
            <a:xfrm>
              <a:off x="2113225" y="3737947"/>
              <a:ext cx="1300818" cy="276999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4D4D4D"/>
              </a:solidFill>
              <a:miter lim="800000"/>
            </a:ln>
          </p:spPr>
          <p:txBody>
            <a:bodyPr wrap="square">
              <a:spAutoFit/>
            </a:bodyPr>
            <a:lstStyle>
              <a:lvl1pPr eaLnBrk="0" hangingPunct="0">
                <a:defRPr sz="1600" b="1">
                  <a:solidFill>
                    <a:schemeClr val="tx1"/>
                  </a:solidFill>
                  <a:latin typeface="Arial"/>
                  <a:cs typeface="Arial"/>
                </a:defRPr>
              </a:lvl1pPr>
              <a:lvl2pPr marL="742950" indent="-285750" eaLnBrk="0" hangingPunct="0">
                <a:defRPr sz="1600" b="1">
                  <a:solidFill>
                    <a:schemeClr val="tx1"/>
                  </a:solidFill>
                  <a:latin typeface="Arial"/>
                  <a:cs typeface="Arial"/>
                </a:defRPr>
              </a:lvl2pPr>
              <a:lvl3pPr marL="1143000" indent="-228600" eaLnBrk="0" hangingPunct="0">
                <a:defRPr sz="1600" b="1">
                  <a:solidFill>
                    <a:schemeClr val="tx1"/>
                  </a:solidFill>
                  <a:latin typeface="Arial"/>
                  <a:cs typeface="Arial"/>
                </a:defRPr>
              </a:lvl3pPr>
              <a:lvl4pPr marL="1600200" indent="-228600" eaLnBrk="0" hangingPunct="0">
                <a:defRPr sz="1600" b="1">
                  <a:solidFill>
                    <a:schemeClr val="tx1"/>
                  </a:solidFill>
                  <a:latin typeface="Arial"/>
                  <a:cs typeface="Arial"/>
                </a:defRPr>
              </a:lvl4pPr>
              <a:lvl5pPr marL="2057400" indent="-228600" eaLnBrk="0" hangingPunct="0">
                <a:defRPr sz="1600" b="1">
                  <a:solidFill>
                    <a:schemeClr val="tx1"/>
                  </a:solidFill>
                  <a:latin typeface="Arial"/>
                  <a:cs typeface="Arial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Arial"/>
                  <a:cs typeface="Arial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Arial"/>
                  <a:cs typeface="Arial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Arial"/>
                  <a:cs typeface="Arial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Arial"/>
                  <a:cs typeface="Arial"/>
                </a:defRPr>
              </a:lvl9pPr>
            </a:lstStyle>
            <a:p>
              <a:pPr eaLnBrk="1" hangingPunct="1"/>
              <a:r>
                <a:rPr lang="sv-SE" sz="1200">
                  <a:latin typeface="Arial Nova Light" panose="020B0304020202020204" pitchFamily="34" charset="0"/>
                </a:rPr>
                <a:t>Jämförelselinje</a:t>
              </a:r>
            </a:p>
          </p:txBody>
        </p:sp>
      </p:grpSp>
      <p:sp>
        <p:nvSpPr>
          <p:cNvPr id="25" name="Text Box 25">
            <a:extLst>
              <a:ext uri="{FF2B5EF4-FFF2-40B4-BE49-F238E27FC236}">
                <a16:creationId xmlns:a16="http://schemas.microsoft.com/office/drawing/2014/main" id="{6A46A958-85A8-93FC-9F8F-FC34C7537636}"/>
              </a:ext>
            </a:extLst>
          </p:cNvPr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2639251" y="5935827"/>
            <a:ext cx="5008562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 b="1">
                <a:solidFill>
                  <a:schemeClr val="tx1"/>
                </a:solidFill>
                <a:latin typeface="Arial"/>
                <a:cs typeface="Arial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Arial"/>
                <a:cs typeface="Arial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Arial"/>
                <a:cs typeface="Arial"/>
              </a:defRPr>
            </a:lvl3pPr>
            <a:lvl4pPr marL="538163" eaLnBrk="0" hangingPunct="0">
              <a:defRPr sz="1600" b="1">
                <a:solidFill>
                  <a:schemeClr val="tx1"/>
                </a:solidFill>
                <a:latin typeface="Arial"/>
                <a:cs typeface="Arial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Arial"/>
                <a:cs typeface="Arial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/>
                <a:cs typeface="Arial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/>
                <a:cs typeface="Arial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/>
                <a:cs typeface="Arial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/>
                <a:cs typeface="Arial"/>
              </a:defRPr>
            </a:lvl9pPr>
          </a:lstStyle>
          <a:p>
            <a:pPr eaLnBrk="1" hangingPunct="1"/>
            <a:r>
              <a:rPr lang="sv-SE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 Nova Light" panose="020B0304020202020204" pitchFamily="34" charset="0"/>
              </a:rPr>
              <a:t>Påverkansanalys mot frågorna:</a:t>
            </a:r>
            <a:br>
              <a:rPr lang="sv-SE" sz="1400" b="0" dirty="0">
                <a:solidFill>
                  <a:srgbClr val="4D4D4D"/>
                </a:solidFill>
                <a:latin typeface="Arial Nova Light" panose="020B0304020202020204" pitchFamily="34" charset="0"/>
              </a:rPr>
            </a:br>
            <a:r>
              <a:rPr lang="sv-SE" sz="1400" b="0" dirty="0">
                <a:solidFill>
                  <a:srgbClr val="4D4D4D"/>
                </a:solidFill>
              </a:rPr>
              <a:t>Mitt arbete engagerar mig (et1)</a:t>
            </a:r>
            <a:endParaRPr lang="sv-SE" sz="1400" b="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eaLnBrk="1" hangingPunct="1"/>
            <a:r>
              <a:rPr lang="sv-SE" sz="1400" b="0" dirty="0">
                <a:solidFill>
                  <a:srgbClr val="4D4D4D"/>
                </a:solidFill>
              </a:rPr>
              <a:t>Jag är stolt över det arbete vi utför på min arbetsplats (et2)</a:t>
            </a:r>
          </a:p>
        </p:txBody>
      </p:sp>
      <p:sp>
        <p:nvSpPr>
          <p:cNvPr id="2" name="Platshållare för bildnummer 1">
            <a:extLst>
              <a:ext uri="{FF2B5EF4-FFF2-40B4-BE49-F238E27FC236}">
                <a16:creationId xmlns:a16="http://schemas.microsoft.com/office/drawing/2014/main" id="{BE7FDD76-6651-6995-CA70-BC90641D2229}"/>
              </a:ext>
            </a:extLst>
          </p:cNvPr>
          <p:cNvSpPr>
            <a:spLocks noGrp="1"/>
          </p:cNvSpPr>
          <p:nvPr>
            <p:ph type="sldNum" sz="quarter" idx="7"/>
            <p:custDataLst>
              <p:tags r:id="rId4"/>
            </p:custDataLst>
          </p:nvPr>
        </p:nvSpPr>
        <p:spPr/>
        <p:txBody>
          <a:bodyPr/>
          <a:lstStyle/>
          <a:p>
            <a:pPr marL="43438" algn="r">
              <a:spcBef>
                <a:spcPts val="251"/>
              </a:spcBef>
            </a:pPr>
            <a:fld id="{F7043445-B7A5-4914-996A-C924B7608474}" type="slidenum">
              <a:rPr lang="sv-SE" smtClean="0"/>
              <a:pPr marL="43438" algn="r">
                <a:spcBef>
                  <a:spcPts val="251"/>
                </a:spcBef>
              </a:pPr>
              <a:t>18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650342761"/>
      </p:ext>
    </p:extLst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nummer 1">
            <a:extLst>
              <a:ext uri="{FF2B5EF4-FFF2-40B4-BE49-F238E27FC236}">
                <a16:creationId xmlns:a16="http://schemas.microsoft.com/office/drawing/2014/main" id="{8CF5D7C6-60E5-42FE-98CE-F41339AD50B9}"/>
              </a:ext>
            </a:extLst>
          </p:cNvPr>
          <p:cNvSpPr>
            <a:spLocks noGrp="1"/>
          </p:cNvSpPr>
          <p:nvPr>
            <p:ph type="sldNum" sz="quarter" idx="12"/>
            <p:custDataLst>
              <p:tags r:id="rId1"/>
            </p:custDataLst>
          </p:nvPr>
        </p:nvSpPr>
        <p:spPr/>
        <p:txBody>
          <a:bodyPr/>
          <a:lstStyle/>
          <a:p>
            <a:fld id="{CA65EA27-6DB2-46EB-90AD-D02DF194FA2A}" type="slidenum">
              <a:rPr lang="sv-SE" smtClean="0"/>
              <a:t>19</a:t>
            </a:fld>
            <a:endParaRPr lang="sv-SE"/>
          </a:p>
        </p:txBody>
      </p:sp>
      <p:sp>
        <p:nvSpPr>
          <p:cNvPr id="3" name="Rubrik 2">
            <a:extLst>
              <a:ext uri="{FF2B5EF4-FFF2-40B4-BE49-F238E27FC236}">
                <a16:creationId xmlns:a16="http://schemas.microsoft.com/office/drawing/2014/main" id="{D47B8DBC-C9FE-4E4C-9FF1-9BE467C12DD2}"/>
              </a:ext>
            </a:extLst>
          </p:cNvPr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sv-SE" sz="2176">
                <a:solidFill>
                  <a:schemeClr val="tx1"/>
                </a:solidFill>
              </a:rPr>
              <a:t>Jämförelsematris – statistisk analys</a:t>
            </a:r>
          </a:p>
        </p:txBody>
      </p:sp>
      <p:sp>
        <p:nvSpPr>
          <p:cNvPr id="4" name="Rektangel 3">
            <a:extLst>
              <a:ext uri="{FF2B5EF4-FFF2-40B4-BE49-F238E27FC236}">
                <a16:creationId xmlns:a16="http://schemas.microsoft.com/office/drawing/2014/main" id="{D9411556-EC9F-42A1-862A-45103B40CF51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540839" y="6180791"/>
            <a:ext cx="9073008" cy="6340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fontAlgn="base" hangingPunct="0">
              <a:spcBef>
                <a:spcPct val="20000"/>
              </a:spcBef>
              <a:spcAft>
                <a:spcPct val="0"/>
              </a:spcAft>
            </a:pPr>
            <a:r>
              <a:rPr lang="sv-SE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Not 1: Varje siffra motsvarar frågan med samma nummer i resultatrapporten.</a:t>
            </a:r>
          </a:p>
          <a:p>
            <a:pPr eaLnBrk="0" fontAlgn="base" hangingPunct="0">
              <a:spcBef>
                <a:spcPct val="20000"/>
              </a:spcBef>
              <a:spcAft>
                <a:spcPct val="0"/>
              </a:spcAft>
            </a:pPr>
            <a:r>
              <a:rPr lang="sv-SE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Not 2: Jämförelser utgår från </a:t>
            </a:r>
            <a:r>
              <a:rPr lang="sv-SE" sz="16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Zonderas</a:t>
            </a:r>
            <a:r>
              <a:rPr lang="sv-SE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databas. </a:t>
            </a:r>
          </a:p>
        </p:txBody>
      </p:sp>
      <p:pic>
        <p:nvPicPr>
          <p:cNvPr id="11" name="Bildobjekt 10">
            <a:extLst>
              <a:ext uri="{FF2B5EF4-FFF2-40B4-BE49-F238E27FC236}">
                <a16:creationId xmlns:a16="http://schemas.microsoft.com/office/drawing/2014/main" id="{CEEEB441-8175-B5FA-8682-458FCDC999D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9862" y="744891"/>
            <a:ext cx="7012339" cy="5266267"/>
          </a:xfrm>
          <a:prstGeom prst="rect">
            <a:avLst/>
          </a:prstGeom>
        </p:spPr>
      </p:pic>
      <p:pic>
        <p:nvPicPr>
          <p:cNvPr id="13" name="Bildobjekt 12">
            <a:extLst>
              <a:ext uri="{FF2B5EF4-FFF2-40B4-BE49-F238E27FC236}">
                <a16:creationId xmlns:a16="http://schemas.microsoft.com/office/drawing/2014/main" id="{8845B228-5D60-1DEB-80C3-148AEC91C7E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51453" y="3544585"/>
            <a:ext cx="6441896" cy="21678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344921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BAE5E946-E49A-449C-AF51-58880E3122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z="2176" dirty="0">
                <a:solidFill>
                  <a:schemeClr val="tx1"/>
                </a:solidFill>
              </a:rPr>
              <a:t>Syfte</a:t>
            </a:r>
          </a:p>
        </p:txBody>
      </p:sp>
      <p:sp>
        <p:nvSpPr>
          <p:cNvPr id="3" name="Platshållare för bildnummer 2">
            <a:extLst>
              <a:ext uri="{FF2B5EF4-FFF2-40B4-BE49-F238E27FC236}">
                <a16:creationId xmlns:a16="http://schemas.microsoft.com/office/drawing/2014/main" id="{C16E1671-094A-46CA-8716-439EF87C26C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A65EA27-6DB2-46EB-90AD-D02DF194FA2A}" type="slidenum">
              <a:rPr lang="sv-SE" smtClean="0"/>
              <a:t>2</a:t>
            </a:fld>
            <a:endParaRPr lang="sv-SE"/>
          </a:p>
        </p:txBody>
      </p:sp>
      <p:sp>
        <p:nvSpPr>
          <p:cNvPr id="5" name="Platshållare för innehåll 4">
            <a:extLst>
              <a:ext uri="{FF2B5EF4-FFF2-40B4-BE49-F238E27FC236}">
                <a16:creationId xmlns:a16="http://schemas.microsoft.com/office/drawing/2014/main" id="{A1B87F1B-94D6-4EB0-A1A3-8CBA2CBD29C1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4079776" y="1556792"/>
            <a:ext cx="7848872" cy="4608512"/>
          </a:xfrm>
        </p:spPr>
        <p:txBody>
          <a:bodyPr/>
          <a:lstStyle/>
          <a:p>
            <a:pPr marL="0" indent="0">
              <a:lnSpc>
                <a:spcPct val="150000"/>
              </a:lnSpc>
              <a:buNone/>
            </a:pPr>
            <a:r>
              <a:rPr lang="sv-SE" sz="2000" dirty="0"/>
              <a:t>Medarbetarundersökningens resultat ger chefer och </a:t>
            </a:r>
            <a:br>
              <a:rPr lang="sv-SE" sz="2000" dirty="0"/>
            </a:br>
            <a:r>
              <a:rPr lang="sv-SE" sz="2000" dirty="0"/>
              <a:t>medarbetare på varje arbetsplats underlag för </a:t>
            </a:r>
            <a:br>
              <a:rPr lang="sv-SE" sz="2000" dirty="0"/>
            </a:br>
            <a:r>
              <a:rPr lang="sv-SE" sz="2000" b="1" dirty="0"/>
              <a:t>riskbedömningar </a:t>
            </a:r>
            <a:r>
              <a:rPr lang="sv-SE" sz="2000" dirty="0"/>
              <a:t>och </a:t>
            </a:r>
            <a:r>
              <a:rPr lang="sv-SE" sz="2000" b="1" dirty="0"/>
              <a:t>handlingsplaner</a:t>
            </a:r>
            <a:r>
              <a:rPr lang="sv-SE" sz="2000" dirty="0"/>
              <a:t> med </a:t>
            </a:r>
            <a:br>
              <a:rPr lang="sv-SE" sz="2000" dirty="0"/>
            </a:br>
            <a:r>
              <a:rPr lang="sv-SE" sz="2000" b="1" dirty="0"/>
              <a:t>prioriterade åtgärder </a:t>
            </a:r>
            <a:r>
              <a:rPr lang="sv-SE" sz="2000" dirty="0"/>
              <a:t>för att </a:t>
            </a:r>
            <a:r>
              <a:rPr lang="sv-SE" sz="2000" b="1" dirty="0"/>
              <a:t>förbättra</a:t>
            </a:r>
            <a:r>
              <a:rPr lang="sv-SE" sz="2000" dirty="0"/>
              <a:t> </a:t>
            </a:r>
            <a:r>
              <a:rPr lang="sv-SE" sz="2000" b="1" dirty="0"/>
              <a:t>arbetssätten </a:t>
            </a:r>
            <a:br>
              <a:rPr lang="sv-SE" sz="2000" b="1" dirty="0"/>
            </a:br>
            <a:r>
              <a:rPr lang="sv-SE" sz="2000" dirty="0"/>
              <a:t>och därmed</a:t>
            </a:r>
            <a:r>
              <a:rPr lang="sv-SE" sz="2000" b="1" dirty="0"/>
              <a:t> arbetsmiljön</a:t>
            </a:r>
            <a:r>
              <a:rPr lang="sv-SE" sz="2000" dirty="0"/>
              <a:t> och </a:t>
            </a:r>
            <a:r>
              <a:rPr lang="sv-SE" sz="2000" b="1" dirty="0"/>
              <a:t>verksamheten</a:t>
            </a:r>
            <a:r>
              <a:rPr lang="sv-SE" sz="2000" dirty="0"/>
              <a:t> i sin helhet.   </a:t>
            </a:r>
            <a:br>
              <a:rPr lang="sv-SE" sz="2000" dirty="0"/>
            </a:br>
            <a:br>
              <a:rPr lang="sv-SE" sz="2000" dirty="0"/>
            </a:br>
            <a:r>
              <a:rPr lang="sv-SE" sz="2000" dirty="0"/>
              <a:t>Genom medarbetarundersökningen följer kommunstyrelsen </a:t>
            </a:r>
            <a:r>
              <a:rPr lang="sv-SE" sz="2000" b="1" dirty="0"/>
              <a:t>effekten av arbetsmiljöarbetet </a:t>
            </a:r>
            <a:r>
              <a:rPr lang="sv-SE" sz="2000" dirty="0"/>
              <a:t>och de </a:t>
            </a:r>
            <a:r>
              <a:rPr lang="sv-SE" sz="2000" b="1" dirty="0"/>
              <a:t>resultatindikatorer</a:t>
            </a:r>
            <a:br>
              <a:rPr lang="sv-SE" sz="2000" b="1" dirty="0"/>
            </a:br>
            <a:r>
              <a:rPr lang="sv-SE" sz="2000" dirty="0"/>
              <a:t>som analyseras för personalområdet. </a:t>
            </a:r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BA5352FC-381C-4247-85C8-33B1FA383AC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7408" y="2205852"/>
            <a:ext cx="2808312" cy="28801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2284523"/>
      </p:ext>
    </p:extLst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ubrik 4"/>
          <p:cNvSpPr>
            <a:spLocks noGrp="1"/>
          </p:cNvSpPr>
          <p:nvPr>
            <p:ph type="title"/>
          </p:nvPr>
        </p:nvSpPr>
        <p:spPr>
          <a:xfrm>
            <a:off x="527384" y="260648"/>
            <a:ext cx="9915655" cy="1062722"/>
          </a:xfrm>
        </p:spPr>
        <p:txBody>
          <a:bodyPr/>
          <a:lstStyle>
            <a:defPPr>
              <a:defRPr kern="1200"/>
            </a:defPPr>
          </a:lstStyle>
          <a:p>
            <a:r>
              <a:rPr lang="sv-SE" sz="2176" dirty="0">
                <a:solidFill>
                  <a:schemeClr val="tx1"/>
                </a:solidFill>
              </a:rPr>
              <a:t>Analys – Ledarskap </a:t>
            </a:r>
            <a:br>
              <a:rPr lang="sv-SE" sz="2176" dirty="0">
                <a:solidFill>
                  <a:schemeClr val="tx1"/>
                </a:solidFill>
              </a:rPr>
            </a:br>
            <a:r>
              <a:rPr lang="sv-SE" sz="2176" dirty="0">
                <a:solidFill>
                  <a:schemeClr val="tx1"/>
                </a:solidFill>
              </a:rPr>
              <a:t>Skapa samsyn kring förväntningar och ge förutsättningar att ta ansvar </a:t>
            </a:r>
          </a:p>
        </p:txBody>
      </p:sp>
      <p:sp>
        <p:nvSpPr>
          <p:cNvPr id="24" name="Platshållare för bildnummer 1">
            <a:extLst>
              <a:ext uri="{FF2B5EF4-FFF2-40B4-BE49-F238E27FC236}">
                <a16:creationId xmlns:a16="http://schemas.microsoft.com/office/drawing/2014/main" id="{61D9B996-C904-43FE-8549-BE4C3F33B4A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24592" y="6436558"/>
            <a:ext cx="66186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sv-SE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CA65EA27-6DB2-46EB-90AD-D02DF194FA2A}" type="slidenum">
              <a:rPr lang="sv-SE" smtClean="0"/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t>20</a:t>
            </a:fld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/>
              <a:cs typeface="Arial"/>
            </a:endParaRPr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6054725" y="3339129"/>
            <a:ext cx="2741612" cy="2129203"/>
          </a:xfrm>
          <a:prstGeom prst="rect">
            <a:avLst/>
          </a:prstGeom>
          <a:solidFill>
            <a:srgbClr val="FFBA03">
              <a:alpha val="80000"/>
            </a:srgbClr>
          </a:solidFill>
          <a:ln w="12700">
            <a:solidFill>
              <a:schemeClr val="tx1"/>
            </a:solidFill>
            <a:miter lim="800000"/>
          </a:ln>
        </p:spPr>
        <p:txBody>
          <a:bodyPr wrap="none" anchor="ctr"/>
          <a:lstStyle>
            <a:defPPr>
              <a:defRPr kern="1200"/>
            </a:defPPr>
          </a:lstStyle>
          <a:p>
            <a:pPr lvl="0" algn="ctr" eaLnBrk="0" hangingPunct="0">
              <a:defRPr/>
            </a:pPr>
            <a:r>
              <a:rPr lang="sv-SE" b="1" dirty="0">
                <a:solidFill>
                  <a:prstClr val="white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Otydligt</a:t>
            </a:r>
          </a:p>
          <a:p>
            <a:pPr lvl="0" algn="ctr" eaLnBrk="0" hangingPunct="0">
              <a:defRPr/>
            </a:pPr>
            <a:endParaRPr kumimoji="0" lang="sv-SE" sz="1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 pitchFamily="34" charset="0"/>
              <a:cs typeface="Arial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sv-SE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cs typeface="Arial" panose="020B0604020202020204" pitchFamily="34" charset="0"/>
              </a:rPr>
              <a:t>Totalt: 4% </a:t>
            </a:r>
            <a:r>
              <a:rPr kumimoji="0" lang="sv-SE" sz="140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cs typeface="Arial" panose="020B0604020202020204" pitchFamily="34" charset="0"/>
              </a:rPr>
              <a:t>(4,5,5)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sv-SE" sz="1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 pitchFamily="34" charset="0"/>
              <a:cs typeface="Arial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sv-SE" sz="11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cs typeface="Arial" panose="020B0604020202020204" pitchFamily="34" charset="0"/>
              </a:rPr>
              <a:t>V Skola: 3% </a:t>
            </a:r>
            <a:r>
              <a:rPr kumimoji="0" lang="sv-SE" sz="110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cs typeface="Arial" panose="020B0604020202020204" pitchFamily="34" charset="0"/>
              </a:rPr>
              <a:t>(3,4,4)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sv-SE" sz="11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cs typeface="Arial" panose="020B0604020202020204" pitchFamily="34" charset="0"/>
              </a:rPr>
              <a:t>V Samhälle: 4% </a:t>
            </a:r>
            <a:r>
              <a:rPr kumimoji="0" lang="sv-SE" sz="110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cs typeface="Arial" panose="020B0604020202020204" pitchFamily="34" charset="0"/>
              </a:rPr>
              <a:t>(4,4,4)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sv-SE" sz="11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cs typeface="Arial" panose="020B0604020202020204" pitchFamily="34" charset="0"/>
              </a:rPr>
              <a:t>Enheter: </a:t>
            </a:r>
            <a:r>
              <a:rPr lang="sv-SE" sz="1100" b="1" dirty="0">
                <a:solidFill>
                  <a:prstClr val="white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7</a:t>
            </a:r>
            <a:r>
              <a:rPr kumimoji="0" lang="sv-SE" sz="11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cs typeface="Arial" panose="020B0604020202020204" pitchFamily="34" charset="0"/>
              </a:rPr>
              <a:t>% </a:t>
            </a:r>
            <a:r>
              <a:rPr kumimoji="0" lang="sv-SE" sz="110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cs typeface="Arial" panose="020B0604020202020204" pitchFamily="34" charset="0"/>
              </a:rPr>
              <a:t>(7,11,8)</a:t>
            </a:r>
          </a:p>
        </p:txBody>
      </p:sp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3340101" y="1267777"/>
            <a:ext cx="2720975" cy="2079655"/>
          </a:xfrm>
          <a:prstGeom prst="rect">
            <a:avLst/>
          </a:prstGeom>
          <a:solidFill>
            <a:srgbClr val="417B8D">
              <a:alpha val="80000"/>
            </a:srgbClr>
          </a:solidFill>
          <a:ln w="12700">
            <a:solidFill>
              <a:schemeClr val="tx1"/>
            </a:solidFill>
            <a:miter lim="800000"/>
          </a:ln>
        </p:spPr>
        <p:txBody>
          <a:bodyPr wrap="none" anchor="ctr"/>
          <a:lstStyle>
            <a:defPPr>
              <a:defRPr kern="1200"/>
            </a:defPPr>
          </a:lstStyle>
          <a:p>
            <a:pPr lvl="0" algn="ctr" eaLnBrk="0" hangingPunct="0">
              <a:defRPr/>
            </a:pPr>
            <a:r>
              <a:rPr lang="sv-SE" b="1" dirty="0">
                <a:solidFill>
                  <a:prstClr val="white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Kravställande</a:t>
            </a:r>
          </a:p>
          <a:p>
            <a:pPr lvl="0" algn="ctr" eaLnBrk="0" hangingPunct="0">
              <a:defRPr/>
            </a:pPr>
            <a:endParaRPr lang="sv-SE" b="1" dirty="0">
              <a:solidFill>
                <a:prstClr val="white"/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  <a:p>
            <a:pPr lvl="0" algn="ctr" eaLnBrk="0" hangingPunct="0">
              <a:defRPr/>
            </a:pPr>
            <a:r>
              <a:rPr lang="sv-SE" sz="1400" b="1" dirty="0">
                <a:solidFill>
                  <a:prstClr val="white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Totalt: 13% </a:t>
            </a:r>
            <a:r>
              <a:rPr lang="sv-SE" sz="1400" dirty="0">
                <a:solidFill>
                  <a:prstClr val="white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(14,13,12)</a:t>
            </a:r>
          </a:p>
          <a:p>
            <a:pPr lvl="0" algn="ctr" eaLnBrk="0" hangingPunct="0">
              <a:defRPr/>
            </a:pPr>
            <a:endParaRPr lang="sv-SE" sz="1400" b="1" dirty="0">
              <a:solidFill>
                <a:prstClr val="white"/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  <a:p>
            <a:pPr lvl="0" algn="ctr" eaLnBrk="0" hangingPunct="0">
              <a:defRPr/>
            </a:pPr>
            <a:r>
              <a:rPr lang="sv-SE" sz="1100" b="1" dirty="0">
                <a:solidFill>
                  <a:prstClr val="white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V Skola: 16% </a:t>
            </a:r>
            <a:r>
              <a:rPr lang="sv-SE" sz="1100" dirty="0">
                <a:solidFill>
                  <a:prstClr val="white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(16,16,13)</a:t>
            </a:r>
          </a:p>
          <a:p>
            <a:pPr lvl="0" algn="ctr" eaLnBrk="0" hangingPunct="0">
              <a:defRPr/>
            </a:pPr>
            <a:r>
              <a:rPr lang="sv-SE" sz="1100" b="1" dirty="0">
                <a:solidFill>
                  <a:prstClr val="white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V Samhälle: 11% </a:t>
            </a:r>
            <a:r>
              <a:rPr lang="sv-SE" sz="1100" dirty="0">
                <a:solidFill>
                  <a:prstClr val="white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(14,14,13)</a:t>
            </a:r>
          </a:p>
          <a:p>
            <a:pPr lvl="0" algn="ctr" eaLnBrk="0" hangingPunct="0">
              <a:defRPr/>
            </a:pPr>
            <a:r>
              <a:rPr lang="sv-SE" sz="1100" b="1" dirty="0">
                <a:solidFill>
                  <a:prstClr val="white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Enheter: 6% </a:t>
            </a:r>
            <a:r>
              <a:rPr lang="sv-SE" sz="1100" dirty="0">
                <a:solidFill>
                  <a:prstClr val="white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(7,5,7)</a:t>
            </a:r>
            <a:endParaRPr kumimoji="0" lang="en-GB" sz="18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ctangle 6"/>
          <p:cNvSpPr>
            <a:spLocks noChangeArrowheads="1"/>
          </p:cNvSpPr>
          <p:nvPr/>
        </p:nvSpPr>
        <p:spPr bwMode="auto">
          <a:xfrm>
            <a:off x="3330575" y="3347431"/>
            <a:ext cx="2730501" cy="2120900"/>
          </a:xfrm>
          <a:prstGeom prst="rect">
            <a:avLst/>
          </a:prstGeom>
          <a:solidFill>
            <a:srgbClr val="C15A44">
              <a:alpha val="80000"/>
            </a:srgbClr>
          </a:solidFill>
          <a:ln w="12700">
            <a:solidFill>
              <a:schemeClr val="tx1"/>
            </a:solidFill>
            <a:miter lim="800000"/>
          </a:ln>
        </p:spPr>
        <p:txBody>
          <a:bodyPr wrap="none" anchor="ctr"/>
          <a:lstStyle>
            <a:defPPr>
              <a:defRPr kern="1200"/>
            </a:defPPr>
          </a:lstStyle>
          <a:p>
            <a:pPr algn="ctr" eaLnBrk="0" hangingPunct="0">
              <a:defRPr/>
            </a:pPr>
            <a:r>
              <a:rPr lang="sv-SE" b="1" dirty="0">
                <a:solidFill>
                  <a:prstClr val="white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Abdikerande</a:t>
            </a:r>
          </a:p>
          <a:p>
            <a:pPr algn="ctr" eaLnBrk="0" hangingPunct="0">
              <a:defRPr/>
            </a:pPr>
            <a:endParaRPr lang="sv-SE" b="1" dirty="0">
              <a:solidFill>
                <a:prstClr val="white"/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  <a:p>
            <a:pPr lvl="0" algn="ctr" eaLnBrk="0" hangingPunct="0">
              <a:defRPr/>
            </a:pPr>
            <a:r>
              <a:rPr lang="sv-SE" sz="1400" b="1" dirty="0">
                <a:solidFill>
                  <a:prstClr val="white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Totalt: 7% </a:t>
            </a:r>
            <a:r>
              <a:rPr lang="sv-SE" sz="1400" dirty="0">
                <a:solidFill>
                  <a:prstClr val="white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(6,7,7)</a:t>
            </a:r>
          </a:p>
          <a:p>
            <a:pPr lvl="0" algn="ctr" eaLnBrk="0" hangingPunct="0">
              <a:defRPr/>
            </a:pPr>
            <a:endParaRPr lang="sv-SE" sz="1400" b="1" dirty="0">
              <a:solidFill>
                <a:prstClr val="white"/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  <a:p>
            <a:pPr lvl="0" algn="ctr" eaLnBrk="0" hangingPunct="0">
              <a:defRPr/>
            </a:pPr>
            <a:r>
              <a:rPr lang="sv-SE" sz="1100" b="1" dirty="0">
                <a:solidFill>
                  <a:prstClr val="white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V Skola: 6% </a:t>
            </a:r>
            <a:r>
              <a:rPr lang="sv-SE" sz="1100" dirty="0">
                <a:solidFill>
                  <a:prstClr val="white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(5,6,6)</a:t>
            </a:r>
          </a:p>
          <a:p>
            <a:pPr lvl="0" algn="ctr" eaLnBrk="0" hangingPunct="0">
              <a:defRPr/>
            </a:pPr>
            <a:r>
              <a:rPr lang="sv-SE" sz="1100" b="1" dirty="0">
                <a:solidFill>
                  <a:prstClr val="white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V Samhälle: 7% </a:t>
            </a:r>
            <a:r>
              <a:rPr lang="sv-SE" sz="1100" dirty="0">
                <a:solidFill>
                  <a:prstClr val="white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(8,9,7)</a:t>
            </a:r>
            <a:r>
              <a:rPr lang="sv-SE" sz="1100" b="1" dirty="0">
                <a:solidFill>
                  <a:prstClr val="white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 </a:t>
            </a:r>
          </a:p>
          <a:p>
            <a:pPr lvl="0" algn="ctr" eaLnBrk="0" hangingPunct="0">
              <a:defRPr/>
            </a:pPr>
            <a:r>
              <a:rPr lang="sv-SE" sz="1100" b="1" dirty="0">
                <a:solidFill>
                  <a:prstClr val="white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Enheter: 9% </a:t>
            </a:r>
            <a:r>
              <a:rPr lang="sv-SE" sz="1100" dirty="0">
                <a:solidFill>
                  <a:prstClr val="white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(8,9,10)</a:t>
            </a:r>
            <a:endParaRPr kumimoji="0" lang="en-GB" sz="18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/>
              <a:cs typeface="Arial"/>
            </a:endParaRPr>
          </a:p>
        </p:txBody>
      </p:sp>
      <p:sp>
        <p:nvSpPr>
          <p:cNvPr id="9" name="Rectangle 7"/>
          <p:cNvSpPr>
            <a:spLocks noChangeArrowheads="1"/>
          </p:cNvSpPr>
          <p:nvPr/>
        </p:nvSpPr>
        <p:spPr bwMode="auto">
          <a:xfrm>
            <a:off x="6061075" y="1267777"/>
            <a:ext cx="2735262" cy="2079655"/>
          </a:xfrm>
          <a:prstGeom prst="rect">
            <a:avLst/>
          </a:prstGeom>
          <a:solidFill>
            <a:srgbClr val="529341">
              <a:alpha val="80000"/>
            </a:srgbClr>
          </a:solidFill>
          <a:ln w="12700">
            <a:solidFill>
              <a:schemeClr val="tx1"/>
            </a:solidFill>
            <a:miter lim="800000"/>
          </a:ln>
        </p:spPr>
        <p:txBody>
          <a:bodyPr wrap="none" anchor="ctr"/>
          <a:lstStyle>
            <a:defPPr>
              <a:defRPr kern="1200"/>
            </a:defPPr>
          </a:lstStyle>
          <a:p>
            <a:pPr lvl="0" algn="ctr" eaLnBrk="0" hangingPunct="0">
              <a:defRPr/>
            </a:pPr>
            <a:r>
              <a:rPr lang="sv-SE" b="1" dirty="0">
                <a:solidFill>
                  <a:prstClr val="white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Balanserat</a:t>
            </a:r>
          </a:p>
          <a:p>
            <a:pPr lvl="0" algn="ctr" eaLnBrk="0" hangingPunct="0">
              <a:defRPr/>
            </a:pPr>
            <a:endParaRPr lang="sv-SE" b="1" dirty="0">
              <a:solidFill>
                <a:prstClr val="white"/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  <a:p>
            <a:pPr lvl="0" algn="ctr" eaLnBrk="0" hangingPunct="0">
              <a:defRPr/>
            </a:pPr>
            <a:r>
              <a:rPr lang="sv-SE" sz="1400" b="1" dirty="0">
                <a:solidFill>
                  <a:prstClr val="white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Totalt: 76% </a:t>
            </a:r>
            <a:r>
              <a:rPr lang="sv-SE" sz="1400" dirty="0">
                <a:solidFill>
                  <a:prstClr val="white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(76,74,76)</a:t>
            </a:r>
          </a:p>
          <a:p>
            <a:pPr lvl="0" algn="ctr" eaLnBrk="0" hangingPunct="0">
              <a:defRPr/>
            </a:pPr>
            <a:endParaRPr lang="sv-SE" sz="1400" b="1" dirty="0">
              <a:solidFill>
                <a:prstClr val="white"/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  <a:p>
            <a:pPr lvl="0" algn="ctr" eaLnBrk="0" hangingPunct="0">
              <a:defRPr/>
            </a:pPr>
            <a:r>
              <a:rPr lang="sv-SE" sz="1100" b="1" dirty="0">
                <a:solidFill>
                  <a:prstClr val="white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V Skola: 76% </a:t>
            </a:r>
            <a:r>
              <a:rPr lang="sv-SE" sz="1100" dirty="0">
                <a:solidFill>
                  <a:prstClr val="white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(76,74,77)</a:t>
            </a:r>
          </a:p>
          <a:p>
            <a:pPr lvl="0" algn="ctr" eaLnBrk="0" hangingPunct="0">
              <a:defRPr/>
            </a:pPr>
            <a:r>
              <a:rPr lang="sv-SE" sz="1100" b="1" dirty="0">
                <a:solidFill>
                  <a:prstClr val="white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V Samhälle: 77% </a:t>
            </a:r>
            <a:r>
              <a:rPr lang="sv-SE" sz="1100" dirty="0">
                <a:solidFill>
                  <a:prstClr val="white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(75,74,75)</a:t>
            </a:r>
          </a:p>
          <a:p>
            <a:pPr lvl="0" algn="ctr" eaLnBrk="0" hangingPunct="0">
              <a:defRPr/>
            </a:pPr>
            <a:r>
              <a:rPr lang="sv-SE" sz="1100" b="1" dirty="0">
                <a:solidFill>
                  <a:prstClr val="white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Enheter: 78% </a:t>
            </a:r>
            <a:r>
              <a:rPr lang="sv-SE" sz="1100" dirty="0">
                <a:solidFill>
                  <a:prstClr val="white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(78,75,75)</a:t>
            </a:r>
            <a:endParaRPr kumimoji="0" lang="en-GB" sz="18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/>
              <a:cs typeface="Arial"/>
            </a:endParaRPr>
          </a:p>
        </p:txBody>
      </p:sp>
      <p:sp>
        <p:nvSpPr>
          <p:cNvPr id="10" name="Line 8"/>
          <p:cNvSpPr>
            <a:spLocks noChangeShapeType="1"/>
          </p:cNvSpPr>
          <p:nvPr/>
        </p:nvSpPr>
        <p:spPr bwMode="auto">
          <a:xfrm flipV="1">
            <a:off x="3330575" y="979351"/>
            <a:ext cx="9525" cy="449836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>
            <a:defPPr>
              <a:defRPr kern="1200"/>
            </a:def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sv-SE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/>
              <a:cs typeface="Arial"/>
            </a:endParaRPr>
          </a:p>
        </p:txBody>
      </p:sp>
      <p:sp>
        <p:nvSpPr>
          <p:cNvPr id="11" name="Line 9"/>
          <p:cNvSpPr>
            <a:spLocks noChangeShapeType="1"/>
          </p:cNvSpPr>
          <p:nvPr/>
        </p:nvSpPr>
        <p:spPr bwMode="auto">
          <a:xfrm>
            <a:off x="3327038" y="5468331"/>
            <a:ext cx="5894387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>
            <a:defPPr>
              <a:defRPr kern="1200"/>
            </a:def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sv-SE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/>
              <a:cs typeface="Arial"/>
            </a:endParaRPr>
          </a:p>
        </p:txBody>
      </p:sp>
      <p:sp>
        <p:nvSpPr>
          <p:cNvPr id="12" name="Text Box 14"/>
          <p:cNvSpPr txBox="1">
            <a:spLocks noChangeArrowheads="1"/>
          </p:cNvSpPr>
          <p:nvPr/>
        </p:nvSpPr>
        <p:spPr bwMode="auto">
          <a:xfrm>
            <a:off x="1533236" y="3082117"/>
            <a:ext cx="1852252" cy="830997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defPPr>
              <a:defRPr kern="1200"/>
            </a:defPPr>
            <a:lvl1pPr>
              <a:defRPr sz="1600" b="1">
                <a:solidFill>
                  <a:schemeClr val="tx1"/>
                </a:solidFill>
                <a:latin typeface="Arial"/>
              </a:defRPr>
            </a:lvl1pPr>
            <a:lvl2pPr marL="742950" indent="-285750">
              <a:defRPr sz="1600" b="1">
                <a:solidFill>
                  <a:schemeClr val="tx1"/>
                </a:solidFill>
                <a:latin typeface="Arial"/>
              </a:defRPr>
            </a:lvl2pPr>
            <a:lvl3pPr marL="1143000" indent="-228600">
              <a:defRPr sz="1600" b="1">
                <a:solidFill>
                  <a:schemeClr val="tx1"/>
                </a:solidFill>
                <a:latin typeface="Arial"/>
              </a:defRPr>
            </a:lvl3pPr>
            <a:lvl4pPr marL="1600200" indent="-228600">
              <a:defRPr sz="1600" b="1">
                <a:solidFill>
                  <a:schemeClr val="tx1"/>
                </a:solidFill>
                <a:latin typeface="Arial"/>
              </a:defRPr>
            </a:lvl4pPr>
            <a:lvl5pPr marL="2057400" indent="-228600">
              <a:defRPr sz="1600" b="1">
                <a:solidFill>
                  <a:schemeClr val="tx1"/>
                </a:solidFill>
                <a:latin typeface="Arial"/>
              </a:defRPr>
            </a:lvl5pPr>
            <a:lvl6pPr marL="25146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/>
              </a:defRPr>
            </a:lvl6pPr>
            <a:lvl7pPr marL="29718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/>
              </a:defRPr>
            </a:lvl7pPr>
            <a:lvl8pPr marL="34290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/>
              </a:defRPr>
            </a:lvl8pPr>
            <a:lvl9pPr marL="38862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sv-SE" sz="1200" b="1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a9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sv-SE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/>
                <a:cs typeface="Arial"/>
              </a:rPr>
              <a:t>Jag vet vad som förväntas av mig i mitt arbete</a:t>
            </a:r>
          </a:p>
        </p:txBody>
      </p:sp>
      <p:sp>
        <p:nvSpPr>
          <p:cNvPr id="13" name="Text Box 15"/>
          <p:cNvSpPr txBox="1">
            <a:spLocks noChangeArrowheads="1"/>
          </p:cNvSpPr>
          <p:nvPr/>
        </p:nvSpPr>
        <p:spPr bwMode="auto">
          <a:xfrm>
            <a:off x="8951778" y="5380988"/>
            <a:ext cx="1900727" cy="830997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defPPr>
              <a:defRPr kern="1200"/>
            </a:defPPr>
            <a:lvl1pPr>
              <a:defRPr sz="1600" b="1">
                <a:solidFill>
                  <a:schemeClr val="tx1"/>
                </a:solidFill>
                <a:latin typeface="Arial"/>
              </a:defRPr>
            </a:lvl1pPr>
            <a:lvl2pPr marL="742950" indent="-285750">
              <a:defRPr sz="1600" b="1">
                <a:solidFill>
                  <a:schemeClr val="tx1"/>
                </a:solidFill>
                <a:latin typeface="Arial"/>
              </a:defRPr>
            </a:lvl2pPr>
            <a:lvl3pPr marL="1143000" indent="-228600">
              <a:defRPr sz="1600" b="1">
                <a:solidFill>
                  <a:schemeClr val="tx1"/>
                </a:solidFill>
                <a:latin typeface="Arial"/>
              </a:defRPr>
            </a:lvl3pPr>
            <a:lvl4pPr marL="1600200" indent="-228600">
              <a:defRPr sz="1600" b="1">
                <a:solidFill>
                  <a:schemeClr val="tx1"/>
                </a:solidFill>
                <a:latin typeface="Arial"/>
              </a:defRPr>
            </a:lvl4pPr>
            <a:lvl5pPr marL="2057400" indent="-228600">
              <a:defRPr sz="1600" b="1">
                <a:solidFill>
                  <a:schemeClr val="tx1"/>
                </a:solidFill>
                <a:latin typeface="Arial"/>
              </a:defRPr>
            </a:lvl5pPr>
            <a:lvl6pPr marL="25146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/>
              </a:defRPr>
            </a:lvl6pPr>
            <a:lvl7pPr marL="29718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/>
              </a:defRPr>
            </a:lvl7pPr>
            <a:lvl8pPr marL="34290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/>
              </a:defRPr>
            </a:lvl8pPr>
            <a:lvl9pPr marL="38862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sv-SE" sz="1200" b="1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Fråga a6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sv-SE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/>
                <a:cs typeface="Arial"/>
              </a:rPr>
              <a:t>Min närmaste chef ger mig förutsättningar att ta ansvar i mitt arbete</a:t>
            </a:r>
          </a:p>
        </p:txBody>
      </p:sp>
      <p:sp>
        <p:nvSpPr>
          <p:cNvPr id="14" name="Text Box 16"/>
          <p:cNvSpPr txBox="1">
            <a:spLocks noChangeArrowheads="1"/>
          </p:cNvSpPr>
          <p:nvPr/>
        </p:nvSpPr>
        <p:spPr bwMode="auto">
          <a:xfrm>
            <a:off x="4232042" y="5581043"/>
            <a:ext cx="681598" cy="307777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defPPr>
              <a:defRPr kern="1200"/>
            </a:defPPr>
            <a:lvl1pPr>
              <a:defRPr sz="1600" b="1">
                <a:solidFill>
                  <a:schemeClr val="tx1"/>
                </a:solidFill>
                <a:latin typeface="Arial"/>
              </a:defRPr>
            </a:lvl1pPr>
            <a:lvl2pPr marL="742950" indent="-285750">
              <a:defRPr sz="1600" b="1">
                <a:solidFill>
                  <a:schemeClr val="tx1"/>
                </a:solidFill>
                <a:latin typeface="Arial"/>
              </a:defRPr>
            </a:lvl2pPr>
            <a:lvl3pPr marL="1143000" indent="-228600">
              <a:defRPr sz="1600" b="1">
                <a:solidFill>
                  <a:schemeClr val="tx1"/>
                </a:solidFill>
                <a:latin typeface="Arial"/>
              </a:defRPr>
            </a:lvl3pPr>
            <a:lvl4pPr marL="1600200" indent="-228600">
              <a:defRPr sz="1600" b="1">
                <a:solidFill>
                  <a:schemeClr val="tx1"/>
                </a:solidFill>
                <a:latin typeface="Arial"/>
              </a:defRPr>
            </a:lvl4pPr>
            <a:lvl5pPr marL="2057400" indent="-228600">
              <a:defRPr sz="1600" b="1">
                <a:solidFill>
                  <a:schemeClr val="tx1"/>
                </a:solidFill>
                <a:latin typeface="Arial"/>
              </a:defRPr>
            </a:lvl5pPr>
            <a:lvl6pPr marL="25146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/>
              </a:defRPr>
            </a:lvl6pPr>
            <a:lvl7pPr marL="29718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/>
              </a:defRPr>
            </a:lvl7pPr>
            <a:lvl8pPr marL="34290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/>
              </a:defRPr>
            </a:lvl8pPr>
            <a:lvl9pPr marL="38862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sv-SE" sz="14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1, 2, 3</a:t>
            </a:r>
          </a:p>
        </p:txBody>
      </p:sp>
      <p:sp>
        <p:nvSpPr>
          <p:cNvPr id="15" name="Text Box 17"/>
          <p:cNvSpPr txBox="1">
            <a:spLocks noChangeArrowheads="1"/>
          </p:cNvSpPr>
          <p:nvPr/>
        </p:nvSpPr>
        <p:spPr bwMode="auto">
          <a:xfrm>
            <a:off x="2263495" y="4325222"/>
            <a:ext cx="681598" cy="307777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defPPr>
              <a:defRPr kern="1200"/>
            </a:defPPr>
            <a:lvl1pPr>
              <a:defRPr sz="1600" b="1">
                <a:solidFill>
                  <a:schemeClr val="tx1"/>
                </a:solidFill>
                <a:latin typeface="Arial"/>
              </a:defRPr>
            </a:lvl1pPr>
            <a:lvl2pPr marL="742950" indent="-285750">
              <a:defRPr sz="1600" b="1">
                <a:solidFill>
                  <a:schemeClr val="tx1"/>
                </a:solidFill>
                <a:latin typeface="Arial"/>
              </a:defRPr>
            </a:lvl2pPr>
            <a:lvl3pPr marL="1143000" indent="-228600">
              <a:defRPr sz="1600" b="1">
                <a:solidFill>
                  <a:schemeClr val="tx1"/>
                </a:solidFill>
                <a:latin typeface="Arial"/>
              </a:defRPr>
            </a:lvl3pPr>
            <a:lvl4pPr marL="1600200" indent="-228600">
              <a:defRPr sz="1600" b="1">
                <a:solidFill>
                  <a:schemeClr val="tx1"/>
                </a:solidFill>
                <a:latin typeface="Arial"/>
              </a:defRPr>
            </a:lvl4pPr>
            <a:lvl5pPr marL="2057400" indent="-228600">
              <a:defRPr sz="1600" b="1">
                <a:solidFill>
                  <a:schemeClr val="tx1"/>
                </a:solidFill>
                <a:latin typeface="Arial"/>
              </a:defRPr>
            </a:lvl5pPr>
            <a:lvl6pPr marL="25146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/>
              </a:defRPr>
            </a:lvl6pPr>
            <a:lvl7pPr marL="29718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/>
              </a:defRPr>
            </a:lvl7pPr>
            <a:lvl8pPr marL="34290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/>
              </a:defRPr>
            </a:lvl8pPr>
            <a:lvl9pPr marL="38862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sv-SE" sz="14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1, 2, 3</a:t>
            </a:r>
          </a:p>
        </p:txBody>
      </p:sp>
      <p:sp>
        <p:nvSpPr>
          <p:cNvPr id="16" name="Text Box 18"/>
          <p:cNvSpPr txBox="1">
            <a:spLocks noChangeArrowheads="1"/>
          </p:cNvSpPr>
          <p:nvPr/>
        </p:nvSpPr>
        <p:spPr bwMode="auto">
          <a:xfrm>
            <a:off x="6969808" y="5650863"/>
            <a:ext cx="482824" cy="307777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defPPr>
              <a:defRPr kern="1200"/>
            </a:defPPr>
            <a:lvl1pPr>
              <a:defRPr sz="1600" b="1">
                <a:solidFill>
                  <a:schemeClr val="tx1"/>
                </a:solidFill>
                <a:latin typeface="Arial"/>
              </a:defRPr>
            </a:lvl1pPr>
            <a:lvl2pPr marL="742950" indent="-285750">
              <a:defRPr sz="1600" b="1">
                <a:solidFill>
                  <a:schemeClr val="tx1"/>
                </a:solidFill>
                <a:latin typeface="Arial"/>
              </a:defRPr>
            </a:lvl2pPr>
            <a:lvl3pPr marL="1143000" indent="-228600">
              <a:defRPr sz="1600" b="1">
                <a:solidFill>
                  <a:schemeClr val="tx1"/>
                </a:solidFill>
                <a:latin typeface="Arial"/>
              </a:defRPr>
            </a:lvl3pPr>
            <a:lvl4pPr marL="1600200" indent="-228600">
              <a:defRPr sz="1600" b="1">
                <a:solidFill>
                  <a:schemeClr val="tx1"/>
                </a:solidFill>
                <a:latin typeface="Arial"/>
              </a:defRPr>
            </a:lvl4pPr>
            <a:lvl5pPr marL="2057400" indent="-228600">
              <a:defRPr sz="1600" b="1">
                <a:solidFill>
                  <a:schemeClr val="tx1"/>
                </a:solidFill>
                <a:latin typeface="Arial"/>
              </a:defRPr>
            </a:lvl5pPr>
            <a:lvl6pPr marL="25146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/>
              </a:defRPr>
            </a:lvl6pPr>
            <a:lvl7pPr marL="29718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/>
              </a:defRPr>
            </a:lvl7pPr>
            <a:lvl8pPr marL="34290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/>
              </a:defRPr>
            </a:lvl8pPr>
            <a:lvl9pPr marL="38862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sv-SE" sz="14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4, 5</a:t>
            </a:r>
          </a:p>
        </p:txBody>
      </p:sp>
      <p:sp>
        <p:nvSpPr>
          <p:cNvPr id="17" name="Text Box 19"/>
          <p:cNvSpPr txBox="1">
            <a:spLocks noChangeArrowheads="1"/>
          </p:cNvSpPr>
          <p:nvPr/>
        </p:nvSpPr>
        <p:spPr bwMode="auto">
          <a:xfrm>
            <a:off x="2362884" y="2048856"/>
            <a:ext cx="482824" cy="307777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defPPr>
              <a:defRPr kern="1200"/>
            </a:defPPr>
            <a:lvl1pPr>
              <a:defRPr sz="1600" b="1">
                <a:solidFill>
                  <a:schemeClr val="tx1"/>
                </a:solidFill>
                <a:latin typeface="Arial"/>
              </a:defRPr>
            </a:lvl1pPr>
            <a:lvl2pPr marL="742950" indent="-285750">
              <a:defRPr sz="1600" b="1">
                <a:solidFill>
                  <a:schemeClr val="tx1"/>
                </a:solidFill>
                <a:latin typeface="Arial"/>
              </a:defRPr>
            </a:lvl2pPr>
            <a:lvl3pPr marL="1143000" indent="-228600">
              <a:defRPr sz="1600" b="1">
                <a:solidFill>
                  <a:schemeClr val="tx1"/>
                </a:solidFill>
                <a:latin typeface="Arial"/>
              </a:defRPr>
            </a:lvl3pPr>
            <a:lvl4pPr marL="1600200" indent="-228600">
              <a:defRPr sz="1600" b="1">
                <a:solidFill>
                  <a:schemeClr val="tx1"/>
                </a:solidFill>
                <a:latin typeface="Arial"/>
              </a:defRPr>
            </a:lvl4pPr>
            <a:lvl5pPr marL="2057400" indent="-228600">
              <a:defRPr sz="1600" b="1">
                <a:solidFill>
                  <a:schemeClr val="tx1"/>
                </a:solidFill>
                <a:latin typeface="Arial"/>
              </a:defRPr>
            </a:lvl5pPr>
            <a:lvl6pPr marL="25146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/>
              </a:defRPr>
            </a:lvl6pPr>
            <a:lvl7pPr marL="29718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/>
              </a:defRPr>
            </a:lvl7pPr>
            <a:lvl8pPr marL="34290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/>
              </a:defRPr>
            </a:lvl8pPr>
            <a:lvl9pPr marL="38862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sv-SE" sz="14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4, 5</a:t>
            </a:r>
          </a:p>
        </p:txBody>
      </p:sp>
      <p:sp>
        <p:nvSpPr>
          <p:cNvPr id="18" name="Text Box 20"/>
          <p:cNvSpPr txBox="1">
            <a:spLocks noChangeArrowheads="1"/>
          </p:cNvSpPr>
          <p:nvPr/>
        </p:nvSpPr>
        <p:spPr bwMode="auto">
          <a:xfrm>
            <a:off x="1904480" y="5581043"/>
            <a:ext cx="1710726" cy="369332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defPPr>
              <a:defRPr kern="1200"/>
            </a:defPPr>
            <a:lvl1pPr>
              <a:defRPr sz="1600" b="1">
                <a:solidFill>
                  <a:schemeClr val="tx1"/>
                </a:solidFill>
                <a:latin typeface="Arial"/>
              </a:defRPr>
            </a:lvl1pPr>
            <a:lvl2pPr marL="742950" indent="-285750">
              <a:defRPr sz="1600" b="1">
                <a:solidFill>
                  <a:schemeClr val="tx1"/>
                </a:solidFill>
                <a:latin typeface="Arial"/>
              </a:defRPr>
            </a:lvl2pPr>
            <a:lvl3pPr marL="1143000" indent="-228600">
              <a:defRPr sz="1600" b="1">
                <a:solidFill>
                  <a:schemeClr val="tx1"/>
                </a:solidFill>
                <a:latin typeface="Arial"/>
              </a:defRPr>
            </a:lvl3pPr>
            <a:lvl4pPr marL="1600200" indent="-228600">
              <a:defRPr sz="1600" b="1">
                <a:solidFill>
                  <a:schemeClr val="tx1"/>
                </a:solidFill>
                <a:latin typeface="Arial"/>
              </a:defRPr>
            </a:lvl4pPr>
            <a:lvl5pPr marL="2057400" indent="-228600">
              <a:defRPr sz="1600" b="1">
                <a:solidFill>
                  <a:schemeClr val="tx1"/>
                </a:solidFill>
                <a:latin typeface="Arial"/>
              </a:defRPr>
            </a:lvl5pPr>
            <a:lvl6pPr marL="25146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/>
              </a:defRPr>
            </a:lvl6pPr>
            <a:lvl7pPr marL="29718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/>
              </a:defRPr>
            </a:lvl7pPr>
            <a:lvl8pPr marL="34290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/>
              </a:defRPr>
            </a:lvl8pPr>
            <a:lvl9pPr marL="38862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sv-SE" sz="18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Svarsskala 1-5</a:t>
            </a:r>
          </a:p>
        </p:txBody>
      </p:sp>
      <p:sp>
        <p:nvSpPr>
          <p:cNvPr id="19" name="textruta 18">
            <a:extLst>
              <a:ext uri="{FF2B5EF4-FFF2-40B4-BE49-F238E27FC236}">
                <a16:creationId xmlns:a16="http://schemas.microsoft.com/office/drawing/2014/main" id="{93A53C7D-5407-40A0-AEC3-2339B9EDC61A}"/>
              </a:ext>
            </a:extLst>
          </p:cNvPr>
          <p:cNvSpPr txBox="1"/>
          <p:nvPr/>
        </p:nvSpPr>
        <p:spPr>
          <a:xfrm>
            <a:off x="5267889" y="6298058"/>
            <a:ext cx="165622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sv-SE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( ) = 2022,2021, 2020</a:t>
            </a:r>
          </a:p>
        </p:txBody>
      </p:sp>
    </p:spTree>
    <p:extLst>
      <p:ext uri="{BB962C8B-B14F-4D97-AF65-F5344CB8AC3E}">
        <p14:creationId xmlns:p14="http://schemas.microsoft.com/office/powerpoint/2010/main" val="3105425306"/>
      </p:ext>
    </p:extLst>
  </p:cSld>
  <p:clrMapOvr>
    <a:masterClrMapping/>
  </p:clrMapOvr>
  <p:transition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ubrik 4"/>
          <p:cNvSpPr>
            <a:spLocks noGrp="1"/>
          </p:cNvSpPr>
          <p:nvPr>
            <p:ph type="title"/>
          </p:nvPr>
        </p:nvSpPr>
        <p:spPr>
          <a:xfrm>
            <a:off x="527384" y="260648"/>
            <a:ext cx="10054998" cy="461665"/>
          </a:xfrm>
        </p:spPr>
        <p:txBody>
          <a:bodyPr/>
          <a:lstStyle>
            <a:defPPr>
              <a:defRPr kern="1200"/>
            </a:defPPr>
          </a:lstStyle>
          <a:p>
            <a:r>
              <a:rPr lang="sv-SE" sz="2176" dirty="0">
                <a:solidFill>
                  <a:schemeClr val="tx1"/>
                </a:solidFill>
              </a:rPr>
              <a:t>Analys – Arbetsförutsättningar </a:t>
            </a:r>
            <a:br>
              <a:rPr lang="sv-SE" sz="2176" dirty="0">
                <a:solidFill>
                  <a:schemeClr val="tx1"/>
                </a:solidFill>
              </a:rPr>
            </a:br>
            <a:r>
              <a:rPr lang="sv-SE" sz="2176" dirty="0">
                <a:solidFill>
                  <a:schemeClr val="tx1"/>
                </a:solidFill>
              </a:rPr>
              <a:t>Prioritering och rimlig arbetsbelastning </a:t>
            </a:r>
          </a:p>
        </p:txBody>
      </p:sp>
      <p:sp>
        <p:nvSpPr>
          <p:cNvPr id="24" name="Platshållare för bildnummer 1">
            <a:extLst>
              <a:ext uri="{FF2B5EF4-FFF2-40B4-BE49-F238E27FC236}">
                <a16:creationId xmlns:a16="http://schemas.microsoft.com/office/drawing/2014/main" id="{61D9B996-C904-43FE-8549-BE4C3F33B4A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24592" y="6436558"/>
            <a:ext cx="66186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sv-SE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A65EA27-6DB2-46EB-90AD-D02DF194FA2A}" type="slidenum">
              <a:rPr lang="sv-SE" smtClean="0"/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/>
              <a:cs typeface="Arial"/>
            </a:endParaRPr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6054725" y="3339129"/>
            <a:ext cx="2741612" cy="2129203"/>
          </a:xfrm>
          <a:prstGeom prst="rect">
            <a:avLst/>
          </a:prstGeom>
          <a:solidFill>
            <a:srgbClr val="FFBA03">
              <a:alpha val="80000"/>
            </a:srgbClr>
          </a:solidFill>
          <a:ln w="12700">
            <a:solidFill>
              <a:schemeClr val="tx1"/>
            </a:solidFill>
            <a:miter lim="800000"/>
          </a:ln>
        </p:spPr>
        <p:txBody>
          <a:bodyPr wrap="none" anchor="ctr"/>
          <a:lstStyle>
            <a:defPPr>
              <a:defRPr kern="1200"/>
            </a:defPPr>
          </a:lstStyle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b="1" dirty="0">
                <a:solidFill>
                  <a:prstClr val="white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Obefintlig/otydlig</a:t>
            </a:r>
          </a:p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cs typeface="Arial" panose="020B0604020202020204" pitchFamily="34" charset="0"/>
              </a:rPr>
              <a:t>prioritering</a:t>
            </a:r>
          </a:p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 pitchFamily="34" charset="0"/>
              <a:cs typeface="Arial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cs typeface="Arial" panose="020B0604020202020204" pitchFamily="34" charset="0"/>
              </a:rPr>
              <a:t>Totalt: 2% </a:t>
            </a:r>
            <a:r>
              <a:rPr kumimoji="0" lang="sv-SE" sz="140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cs typeface="Arial" panose="020B0604020202020204" pitchFamily="34" charset="0"/>
              </a:rPr>
              <a:t>(2,3)</a:t>
            </a:r>
            <a:endParaRPr kumimoji="0" lang="sv-SE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 pitchFamily="34" charset="0"/>
              <a:cs typeface="Arial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sv-SE" sz="1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 pitchFamily="34" charset="0"/>
              <a:cs typeface="Arial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1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cs typeface="Arial" panose="020B0604020202020204" pitchFamily="34" charset="0"/>
              </a:rPr>
              <a:t>V Skola: 1% </a:t>
            </a:r>
            <a:r>
              <a:rPr kumimoji="0" lang="sv-SE" sz="110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cs typeface="Arial" panose="020B0604020202020204" pitchFamily="34" charset="0"/>
              </a:rPr>
              <a:t>(2,3)</a:t>
            </a:r>
            <a:endParaRPr kumimoji="0" lang="sv-SE" sz="11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 pitchFamily="34" charset="0"/>
              <a:cs typeface="Arial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1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cs typeface="Arial" panose="020B0604020202020204" pitchFamily="34" charset="0"/>
              </a:rPr>
              <a:t>V Samhälle: 2% </a:t>
            </a:r>
            <a:r>
              <a:rPr kumimoji="0" lang="sv-SE" sz="110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cs typeface="Arial" panose="020B0604020202020204" pitchFamily="34" charset="0"/>
              </a:rPr>
              <a:t>(</a:t>
            </a:r>
            <a:r>
              <a:rPr lang="sv-SE" sz="1100" dirty="0">
                <a:solidFill>
                  <a:prstClr val="white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3,</a:t>
            </a:r>
            <a:r>
              <a:rPr kumimoji="0" lang="sv-SE" sz="110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cs typeface="Arial" panose="020B0604020202020204" pitchFamily="34" charset="0"/>
              </a:rPr>
              <a:t>1)</a:t>
            </a:r>
            <a:endParaRPr kumimoji="0" lang="sv-SE" sz="11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 pitchFamily="34" charset="0"/>
              <a:cs typeface="Arial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1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cs typeface="Arial" panose="020B0604020202020204" pitchFamily="34" charset="0"/>
              </a:rPr>
              <a:t>Enheter: 4% </a:t>
            </a:r>
            <a:r>
              <a:rPr kumimoji="0" lang="sv-SE" sz="110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cs typeface="Arial" panose="020B0604020202020204" pitchFamily="34" charset="0"/>
              </a:rPr>
              <a:t>(4,4)</a:t>
            </a:r>
            <a:endParaRPr kumimoji="0" lang="sv-SE" sz="11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3340101" y="1267777"/>
            <a:ext cx="2720975" cy="2079655"/>
          </a:xfrm>
          <a:prstGeom prst="rect">
            <a:avLst/>
          </a:prstGeom>
          <a:solidFill>
            <a:srgbClr val="417B8D">
              <a:alpha val="80000"/>
            </a:srgbClr>
          </a:solidFill>
          <a:ln w="12700">
            <a:solidFill>
              <a:schemeClr val="tx1"/>
            </a:solidFill>
            <a:miter lim="800000"/>
          </a:ln>
        </p:spPr>
        <p:txBody>
          <a:bodyPr wrap="none" anchor="ctr"/>
          <a:lstStyle>
            <a:defPPr>
              <a:defRPr kern="1200"/>
            </a:defPPr>
          </a:lstStyle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cs typeface="Arial" panose="020B0604020202020204" pitchFamily="34" charset="0"/>
              </a:rPr>
              <a:t>Riskzon?</a:t>
            </a:r>
          </a:p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 pitchFamily="34" charset="0"/>
              <a:cs typeface="Arial" panose="020B0604020202020204" pitchFamily="34" charset="0"/>
            </a:endParaRPr>
          </a:p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cs typeface="Arial" panose="020B0604020202020204" pitchFamily="34" charset="0"/>
              </a:rPr>
              <a:t>Totalt: 26% </a:t>
            </a:r>
            <a:r>
              <a:rPr kumimoji="0" lang="sv-SE" sz="140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cs typeface="Arial" panose="020B0604020202020204" pitchFamily="34" charset="0"/>
              </a:rPr>
              <a:t>(29,29)</a:t>
            </a:r>
          </a:p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 pitchFamily="34" charset="0"/>
              <a:cs typeface="Arial" panose="020B0604020202020204" pitchFamily="34" charset="0"/>
            </a:endParaRPr>
          </a:p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1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cs typeface="Arial" panose="020B0604020202020204" pitchFamily="34" charset="0"/>
              </a:rPr>
              <a:t>V Skola: 28% </a:t>
            </a:r>
            <a:r>
              <a:rPr kumimoji="0" lang="sv-SE" sz="110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cs typeface="Arial" panose="020B0604020202020204" pitchFamily="34" charset="0"/>
              </a:rPr>
              <a:t>(31,31)</a:t>
            </a:r>
            <a:endParaRPr kumimoji="0" lang="sv-SE" sz="11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 pitchFamily="34" charset="0"/>
              <a:cs typeface="Arial" panose="020B0604020202020204" pitchFamily="34" charset="0"/>
            </a:endParaRPr>
          </a:p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1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cs typeface="Arial" panose="020B0604020202020204" pitchFamily="34" charset="0"/>
              </a:rPr>
              <a:t>V Samhälle: 26% </a:t>
            </a:r>
            <a:r>
              <a:rPr kumimoji="0" lang="sv-SE" sz="110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cs typeface="Arial" panose="020B0604020202020204" pitchFamily="34" charset="0"/>
              </a:rPr>
              <a:t>(27,27)</a:t>
            </a:r>
          </a:p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1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cs typeface="Arial" panose="020B0604020202020204" pitchFamily="34" charset="0"/>
              </a:rPr>
              <a:t>Enheter: </a:t>
            </a:r>
            <a:r>
              <a:rPr lang="sv-SE" sz="1100" b="1" dirty="0">
                <a:solidFill>
                  <a:prstClr val="white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18</a:t>
            </a:r>
            <a:r>
              <a:rPr kumimoji="0" lang="sv-SE" sz="11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cs typeface="Arial" panose="020B0604020202020204" pitchFamily="34" charset="0"/>
              </a:rPr>
              <a:t>% </a:t>
            </a:r>
            <a:r>
              <a:rPr kumimoji="0" lang="sv-SE" sz="110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cs typeface="Arial" panose="020B0604020202020204" pitchFamily="34" charset="0"/>
              </a:rPr>
              <a:t>(23,22)</a:t>
            </a:r>
            <a:endParaRPr kumimoji="0" lang="en-GB" sz="18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ctangle 6"/>
          <p:cNvSpPr>
            <a:spLocks noChangeArrowheads="1"/>
          </p:cNvSpPr>
          <p:nvPr/>
        </p:nvSpPr>
        <p:spPr bwMode="auto">
          <a:xfrm>
            <a:off x="3330575" y="3347431"/>
            <a:ext cx="2730501" cy="2120900"/>
          </a:xfrm>
          <a:prstGeom prst="rect">
            <a:avLst/>
          </a:prstGeom>
          <a:solidFill>
            <a:srgbClr val="C15A44">
              <a:alpha val="80000"/>
            </a:srgbClr>
          </a:solidFill>
          <a:ln w="12700">
            <a:solidFill>
              <a:schemeClr val="tx1"/>
            </a:solidFill>
            <a:miter lim="800000"/>
          </a:ln>
        </p:spPr>
        <p:txBody>
          <a:bodyPr wrap="none" anchor="ctr"/>
          <a:lstStyle>
            <a:defPPr>
              <a:defRPr kern="1200"/>
            </a:defPPr>
          </a:lstStyle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cs typeface="Arial" panose="020B0604020202020204" pitchFamily="34" charset="0"/>
              </a:rPr>
              <a:t>Högrisk</a:t>
            </a:r>
          </a:p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 pitchFamily="34" charset="0"/>
              <a:cs typeface="Arial" panose="020B0604020202020204" pitchFamily="34" charset="0"/>
            </a:endParaRPr>
          </a:p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cs typeface="Arial" panose="020B0604020202020204" pitchFamily="34" charset="0"/>
              </a:rPr>
              <a:t>Totalt: 14% </a:t>
            </a:r>
            <a:r>
              <a:rPr kumimoji="0" lang="sv-SE" sz="140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cs typeface="Arial" panose="020B0604020202020204" pitchFamily="34" charset="0"/>
              </a:rPr>
              <a:t>(14,15)</a:t>
            </a:r>
          </a:p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 pitchFamily="34" charset="0"/>
              <a:cs typeface="Arial" panose="020B0604020202020204" pitchFamily="34" charset="0"/>
            </a:endParaRPr>
          </a:p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1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cs typeface="Arial" panose="020B0604020202020204" pitchFamily="34" charset="0"/>
              </a:rPr>
              <a:t>V Skola: 17% </a:t>
            </a:r>
            <a:r>
              <a:rPr kumimoji="0" lang="sv-SE" sz="110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cs typeface="Arial" panose="020B0604020202020204" pitchFamily="34" charset="0"/>
              </a:rPr>
              <a:t>(16,17)</a:t>
            </a:r>
            <a:endParaRPr kumimoji="0" lang="sv-SE" sz="11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 pitchFamily="34" charset="0"/>
              <a:cs typeface="Arial" panose="020B0604020202020204" pitchFamily="34" charset="0"/>
            </a:endParaRPr>
          </a:p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1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cs typeface="Arial" panose="020B0604020202020204" pitchFamily="34" charset="0"/>
              </a:rPr>
              <a:t>V Samhälle: 10% </a:t>
            </a:r>
            <a:r>
              <a:rPr kumimoji="0" lang="sv-SE" sz="110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cs typeface="Arial" panose="020B0604020202020204" pitchFamily="34" charset="0"/>
              </a:rPr>
              <a:t>(10,12)</a:t>
            </a:r>
            <a:endParaRPr kumimoji="0" lang="sv-SE" sz="11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 pitchFamily="34" charset="0"/>
              <a:cs typeface="Arial" panose="020B0604020202020204" pitchFamily="34" charset="0"/>
            </a:endParaRPr>
          </a:p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1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cs typeface="Arial" panose="020B0604020202020204" pitchFamily="34" charset="0"/>
              </a:rPr>
              <a:t>Enheter: 11% </a:t>
            </a:r>
            <a:r>
              <a:rPr kumimoji="0" lang="sv-SE" sz="110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cs typeface="Arial" panose="020B0604020202020204" pitchFamily="34" charset="0"/>
              </a:rPr>
              <a:t>(11,15)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/>
              <a:cs typeface="Arial"/>
            </a:endParaRPr>
          </a:p>
        </p:txBody>
      </p:sp>
      <p:sp>
        <p:nvSpPr>
          <p:cNvPr id="9" name="Rectangle 7"/>
          <p:cNvSpPr>
            <a:spLocks noChangeArrowheads="1"/>
          </p:cNvSpPr>
          <p:nvPr/>
        </p:nvSpPr>
        <p:spPr bwMode="auto">
          <a:xfrm>
            <a:off x="6061075" y="1267777"/>
            <a:ext cx="2735262" cy="2079655"/>
          </a:xfrm>
          <a:prstGeom prst="rect">
            <a:avLst/>
          </a:prstGeom>
          <a:solidFill>
            <a:srgbClr val="529341">
              <a:alpha val="80000"/>
            </a:srgbClr>
          </a:solidFill>
          <a:ln w="12700">
            <a:solidFill>
              <a:schemeClr val="tx1"/>
            </a:solidFill>
            <a:miter lim="800000"/>
          </a:ln>
        </p:spPr>
        <p:txBody>
          <a:bodyPr wrap="none" anchor="ctr"/>
          <a:lstStyle>
            <a:defPPr>
              <a:defRPr kern="1200"/>
            </a:defPPr>
          </a:lstStyle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cs typeface="Arial" panose="020B0604020202020204" pitchFamily="34" charset="0"/>
              </a:rPr>
              <a:t>Balans</a:t>
            </a:r>
          </a:p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 pitchFamily="34" charset="0"/>
              <a:cs typeface="Arial" panose="020B0604020202020204" pitchFamily="34" charset="0"/>
            </a:endParaRPr>
          </a:p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cs typeface="Arial" panose="020B0604020202020204" pitchFamily="34" charset="0"/>
              </a:rPr>
              <a:t>Totalt: 59% </a:t>
            </a:r>
            <a:r>
              <a:rPr kumimoji="0" lang="sv-SE" sz="140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cs typeface="Arial" panose="020B0604020202020204" pitchFamily="34" charset="0"/>
              </a:rPr>
              <a:t>(55,54)</a:t>
            </a:r>
            <a:endParaRPr kumimoji="0" lang="sv-SE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 pitchFamily="34" charset="0"/>
              <a:cs typeface="Arial" panose="020B0604020202020204" pitchFamily="34" charset="0"/>
            </a:endParaRPr>
          </a:p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 pitchFamily="34" charset="0"/>
              <a:cs typeface="Arial" panose="020B0604020202020204" pitchFamily="34" charset="0"/>
            </a:endParaRPr>
          </a:p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1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cs typeface="Arial" panose="020B0604020202020204" pitchFamily="34" charset="0"/>
              </a:rPr>
              <a:t>V Skola: 54% </a:t>
            </a:r>
            <a:r>
              <a:rPr kumimoji="0" lang="sv-SE" sz="110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cs typeface="Arial" panose="020B0604020202020204" pitchFamily="34" charset="0"/>
              </a:rPr>
              <a:t>(51,50)</a:t>
            </a:r>
            <a:endParaRPr kumimoji="0" lang="sv-SE" sz="11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 pitchFamily="34" charset="0"/>
              <a:cs typeface="Arial" panose="020B0604020202020204" pitchFamily="34" charset="0"/>
            </a:endParaRPr>
          </a:p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1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cs typeface="Arial" panose="020B0604020202020204" pitchFamily="34" charset="0"/>
              </a:rPr>
              <a:t>V Samhälle: 63% </a:t>
            </a:r>
            <a:r>
              <a:rPr kumimoji="0" lang="sv-SE" sz="110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cs typeface="Arial" panose="020B0604020202020204" pitchFamily="34" charset="0"/>
              </a:rPr>
              <a:t>(60,60)</a:t>
            </a:r>
            <a:endParaRPr kumimoji="0" lang="sv-SE" sz="11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 pitchFamily="34" charset="0"/>
              <a:cs typeface="Arial" panose="020B0604020202020204" pitchFamily="34" charset="0"/>
            </a:endParaRPr>
          </a:p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1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cs typeface="Arial" panose="020B0604020202020204" pitchFamily="34" charset="0"/>
              </a:rPr>
              <a:t>Enheter: 67% </a:t>
            </a:r>
            <a:r>
              <a:rPr kumimoji="0" lang="sv-SE" sz="110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cs typeface="Arial" panose="020B0604020202020204" pitchFamily="34" charset="0"/>
              </a:rPr>
              <a:t>(63,59)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/>
              <a:cs typeface="Arial"/>
            </a:endParaRPr>
          </a:p>
        </p:txBody>
      </p:sp>
      <p:sp>
        <p:nvSpPr>
          <p:cNvPr id="10" name="Line 8"/>
          <p:cNvSpPr>
            <a:spLocks noChangeShapeType="1"/>
          </p:cNvSpPr>
          <p:nvPr/>
        </p:nvSpPr>
        <p:spPr bwMode="auto">
          <a:xfrm flipV="1">
            <a:off x="3330575" y="979351"/>
            <a:ext cx="9525" cy="449836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>
            <a:defPPr>
              <a:defRPr kern="1200"/>
            </a:def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/>
              <a:cs typeface="Arial"/>
            </a:endParaRPr>
          </a:p>
        </p:txBody>
      </p:sp>
      <p:sp>
        <p:nvSpPr>
          <p:cNvPr id="11" name="Line 9"/>
          <p:cNvSpPr>
            <a:spLocks noChangeShapeType="1"/>
          </p:cNvSpPr>
          <p:nvPr/>
        </p:nvSpPr>
        <p:spPr bwMode="auto">
          <a:xfrm>
            <a:off x="3327038" y="5468331"/>
            <a:ext cx="5894387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>
            <a:defPPr>
              <a:defRPr kern="1200"/>
            </a:def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/>
              <a:cs typeface="Arial"/>
            </a:endParaRPr>
          </a:p>
        </p:txBody>
      </p:sp>
      <p:sp>
        <p:nvSpPr>
          <p:cNvPr id="12" name="Text Box 14"/>
          <p:cNvSpPr txBox="1">
            <a:spLocks noChangeArrowheads="1"/>
          </p:cNvSpPr>
          <p:nvPr/>
        </p:nvSpPr>
        <p:spPr bwMode="auto">
          <a:xfrm>
            <a:off x="1533236" y="3082117"/>
            <a:ext cx="1852252" cy="830997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defPPr>
              <a:defRPr kern="1200"/>
            </a:defPPr>
            <a:lvl1pPr>
              <a:defRPr sz="1600" b="1">
                <a:solidFill>
                  <a:schemeClr val="tx1"/>
                </a:solidFill>
                <a:latin typeface="Arial"/>
              </a:defRPr>
            </a:lvl1pPr>
            <a:lvl2pPr marL="742950" indent="-285750">
              <a:defRPr sz="1600" b="1">
                <a:solidFill>
                  <a:schemeClr val="tx1"/>
                </a:solidFill>
                <a:latin typeface="Arial"/>
              </a:defRPr>
            </a:lvl2pPr>
            <a:lvl3pPr marL="1143000" indent="-228600">
              <a:defRPr sz="1600" b="1">
                <a:solidFill>
                  <a:schemeClr val="tx1"/>
                </a:solidFill>
                <a:latin typeface="Arial"/>
              </a:defRPr>
            </a:lvl3pPr>
            <a:lvl4pPr marL="1600200" indent="-228600">
              <a:defRPr sz="1600" b="1">
                <a:solidFill>
                  <a:schemeClr val="tx1"/>
                </a:solidFill>
                <a:latin typeface="Arial"/>
              </a:defRPr>
            </a:lvl4pPr>
            <a:lvl5pPr marL="2057400" indent="-228600">
              <a:defRPr sz="1600" b="1">
                <a:solidFill>
                  <a:schemeClr val="tx1"/>
                </a:solidFill>
                <a:latin typeface="Arial"/>
              </a:defRPr>
            </a:lvl5pPr>
            <a:lvl6pPr marL="25146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/>
              </a:defRPr>
            </a:lvl6pPr>
            <a:lvl7pPr marL="29718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/>
              </a:defRPr>
            </a:lvl7pPr>
            <a:lvl8pPr marL="34290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/>
              </a:defRPr>
            </a:lvl8pPr>
            <a:lvl9pPr marL="38862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ab5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/>
                <a:cs typeface="Arial"/>
              </a:rPr>
              <a:t>Jag vet hur jag ska prioritera mina arbetsuppgifter</a:t>
            </a:r>
          </a:p>
        </p:txBody>
      </p:sp>
      <p:sp>
        <p:nvSpPr>
          <p:cNvPr id="13" name="Text Box 15"/>
          <p:cNvSpPr txBox="1">
            <a:spLocks noChangeArrowheads="1"/>
          </p:cNvSpPr>
          <p:nvPr/>
        </p:nvSpPr>
        <p:spPr bwMode="auto">
          <a:xfrm>
            <a:off x="8951778" y="5380988"/>
            <a:ext cx="1900727" cy="646331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defPPr>
              <a:defRPr kern="1200"/>
            </a:defPPr>
            <a:lvl1pPr>
              <a:defRPr sz="1600" b="1">
                <a:solidFill>
                  <a:schemeClr val="tx1"/>
                </a:solidFill>
                <a:latin typeface="Arial"/>
              </a:defRPr>
            </a:lvl1pPr>
            <a:lvl2pPr marL="742950" indent="-285750">
              <a:defRPr sz="1600" b="1">
                <a:solidFill>
                  <a:schemeClr val="tx1"/>
                </a:solidFill>
                <a:latin typeface="Arial"/>
              </a:defRPr>
            </a:lvl2pPr>
            <a:lvl3pPr marL="1143000" indent="-228600">
              <a:defRPr sz="1600" b="1">
                <a:solidFill>
                  <a:schemeClr val="tx1"/>
                </a:solidFill>
                <a:latin typeface="Arial"/>
              </a:defRPr>
            </a:lvl3pPr>
            <a:lvl4pPr marL="1600200" indent="-228600">
              <a:defRPr sz="1600" b="1">
                <a:solidFill>
                  <a:schemeClr val="tx1"/>
                </a:solidFill>
                <a:latin typeface="Arial"/>
              </a:defRPr>
            </a:lvl4pPr>
            <a:lvl5pPr marL="2057400" indent="-228600">
              <a:defRPr sz="1600" b="1">
                <a:solidFill>
                  <a:schemeClr val="tx1"/>
                </a:solidFill>
                <a:latin typeface="Arial"/>
              </a:defRPr>
            </a:lvl5pPr>
            <a:lvl6pPr marL="25146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/>
              </a:defRPr>
            </a:lvl6pPr>
            <a:lvl7pPr marL="29718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/>
              </a:defRPr>
            </a:lvl7pPr>
            <a:lvl8pPr marL="34290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/>
              </a:defRPr>
            </a:lvl8pPr>
            <a:lvl9pPr marL="38862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ab6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/>
                <a:cs typeface="Arial"/>
              </a:rPr>
              <a:t>Jag har en rimlig arbetsbelastning</a:t>
            </a:r>
          </a:p>
        </p:txBody>
      </p:sp>
      <p:sp>
        <p:nvSpPr>
          <p:cNvPr id="14" name="Text Box 16"/>
          <p:cNvSpPr txBox="1">
            <a:spLocks noChangeArrowheads="1"/>
          </p:cNvSpPr>
          <p:nvPr/>
        </p:nvSpPr>
        <p:spPr bwMode="auto">
          <a:xfrm>
            <a:off x="4232042" y="5581043"/>
            <a:ext cx="681598" cy="307777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defPPr>
              <a:defRPr kern="1200"/>
            </a:defPPr>
            <a:lvl1pPr>
              <a:defRPr sz="1600" b="1">
                <a:solidFill>
                  <a:schemeClr val="tx1"/>
                </a:solidFill>
                <a:latin typeface="Arial"/>
              </a:defRPr>
            </a:lvl1pPr>
            <a:lvl2pPr marL="742950" indent="-285750">
              <a:defRPr sz="1600" b="1">
                <a:solidFill>
                  <a:schemeClr val="tx1"/>
                </a:solidFill>
                <a:latin typeface="Arial"/>
              </a:defRPr>
            </a:lvl2pPr>
            <a:lvl3pPr marL="1143000" indent="-228600">
              <a:defRPr sz="1600" b="1">
                <a:solidFill>
                  <a:schemeClr val="tx1"/>
                </a:solidFill>
                <a:latin typeface="Arial"/>
              </a:defRPr>
            </a:lvl3pPr>
            <a:lvl4pPr marL="1600200" indent="-228600">
              <a:defRPr sz="1600" b="1">
                <a:solidFill>
                  <a:schemeClr val="tx1"/>
                </a:solidFill>
                <a:latin typeface="Arial"/>
              </a:defRPr>
            </a:lvl4pPr>
            <a:lvl5pPr marL="2057400" indent="-228600">
              <a:defRPr sz="1600" b="1">
                <a:solidFill>
                  <a:schemeClr val="tx1"/>
                </a:solidFill>
                <a:latin typeface="Arial"/>
              </a:defRPr>
            </a:lvl5pPr>
            <a:lvl6pPr marL="25146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/>
              </a:defRPr>
            </a:lvl6pPr>
            <a:lvl7pPr marL="29718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/>
              </a:defRPr>
            </a:lvl7pPr>
            <a:lvl8pPr marL="34290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/>
              </a:defRPr>
            </a:lvl8pPr>
            <a:lvl9pPr marL="38862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4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1, 2, 3</a:t>
            </a:r>
          </a:p>
        </p:txBody>
      </p:sp>
      <p:sp>
        <p:nvSpPr>
          <p:cNvPr id="15" name="Text Box 17"/>
          <p:cNvSpPr txBox="1">
            <a:spLocks noChangeArrowheads="1"/>
          </p:cNvSpPr>
          <p:nvPr/>
        </p:nvSpPr>
        <p:spPr bwMode="auto">
          <a:xfrm>
            <a:off x="2263495" y="4325222"/>
            <a:ext cx="681598" cy="307777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defPPr>
              <a:defRPr kern="1200"/>
            </a:defPPr>
            <a:lvl1pPr>
              <a:defRPr sz="1600" b="1">
                <a:solidFill>
                  <a:schemeClr val="tx1"/>
                </a:solidFill>
                <a:latin typeface="Arial"/>
              </a:defRPr>
            </a:lvl1pPr>
            <a:lvl2pPr marL="742950" indent="-285750">
              <a:defRPr sz="1600" b="1">
                <a:solidFill>
                  <a:schemeClr val="tx1"/>
                </a:solidFill>
                <a:latin typeface="Arial"/>
              </a:defRPr>
            </a:lvl2pPr>
            <a:lvl3pPr marL="1143000" indent="-228600">
              <a:defRPr sz="1600" b="1">
                <a:solidFill>
                  <a:schemeClr val="tx1"/>
                </a:solidFill>
                <a:latin typeface="Arial"/>
              </a:defRPr>
            </a:lvl3pPr>
            <a:lvl4pPr marL="1600200" indent="-228600">
              <a:defRPr sz="1600" b="1">
                <a:solidFill>
                  <a:schemeClr val="tx1"/>
                </a:solidFill>
                <a:latin typeface="Arial"/>
              </a:defRPr>
            </a:lvl4pPr>
            <a:lvl5pPr marL="2057400" indent="-228600">
              <a:defRPr sz="1600" b="1">
                <a:solidFill>
                  <a:schemeClr val="tx1"/>
                </a:solidFill>
                <a:latin typeface="Arial"/>
              </a:defRPr>
            </a:lvl5pPr>
            <a:lvl6pPr marL="25146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/>
              </a:defRPr>
            </a:lvl6pPr>
            <a:lvl7pPr marL="29718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/>
              </a:defRPr>
            </a:lvl7pPr>
            <a:lvl8pPr marL="34290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/>
              </a:defRPr>
            </a:lvl8pPr>
            <a:lvl9pPr marL="38862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4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1, 2, 3</a:t>
            </a:r>
          </a:p>
        </p:txBody>
      </p:sp>
      <p:sp>
        <p:nvSpPr>
          <p:cNvPr id="16" name="Text Box 18"/>
          <p:cNvSpPr txBox="1">
            <a:spLocks noChangeArrowheads="1"/>
          </p:cNvSpPr>
          <p:nvPr/>
        </p:nvSpPr>
        <p:spPr bwMode="auto">
          <a:xfrm>
            <a:off x="6969808" y="5650863"/>
            <a:ext cx="482824" cy="307777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defPPr>
              <a:defRPr kern="1200"/>
            </a:defPPr>
            <a:lvl1pPr>
              <a:defRPr sz="1600" b="1">
                <a:solidFill>
                  <a:schemeClr val="tx1"/>
                </a:solidFill>
                <a:latin typeface="Arial"/>
              </a:defRPr>
            </a:lvl1pPr>
            <a:lvl2pPr marL="742950" indent="-285750">
              <a:defRPr sz="1600" b="1">
                <a:solidFill>
                  <a:schemeClr val="tx1"/>
                </a:solidFill>
                <a:latin typeface="Arial"/>
              </a:defRPr>
            </a:lvl2pPr>
            <a:lvl3pPr marL="1143000" indent="-228600">
              <a:defRPr sz="1600" b="1">
                <a:solidFill>
                  <a:schemeClr val="tx1"/>
                </a:solidFill>
                <a:latin typeface="Arial"/>
              </a:defRPr>
            </a:lvl3pPr>
            <a:lvl4pPr marL="1600200" indent="-228600">
              <a:defRPr sz="1600" b="1">
                <a:solidFill>
                  <a:schemeClr val="tx1"/>
                </a:solidFill>
                <a:latin typeface="Arial"/>
              </a:defRPr>
            </a:lvl4pPr>
            <a:lvl5pPr marL="2057400" indent="-228600">
              <a:defRPr sz="1600" b="1">
                <a:solidFill>
                  <a:schemeClr val="tx1"/>
                </a:solidFill>
                <a:latin typeface="Arial"/>
              </a:defRPr>
            </a:lvl5pPr>
            <a:lvl6pPr marL="25146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/>
              </a:defRPr>
            </a:lvl6pPr>
            <a:lvl7pPr marL="29718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/>
              </a:defRPr>
            </a:lvl7pPr>
            <a:lvl8pPr marL="34290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/>
              </a:defRPr>
            </a:lvl8pPr>
            <a:lvl9pPr marL="38862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4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4, 5</a:t>
            </a:r>
          </a:p>
        </p:txBody>
      </p:sp>
      <p:sp>
        <p:nvSpPr>
          <p:cNvPr id="17" name="Text Box 19"/>
          <p:cNvSpPr txBox="1">
            <a:spLocks noChangeArrowheads="1"/>
          </p:cNvSpPr>
          <p:nvPr/>
        </p:nvSpPr>
        <p:spPr bwMode="auto">
          <a:xfrm>
            <a:off x="2362884" y="2048856"/>
            <a:ext cx="482824" cy="307777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defPPr>
              <a:defRPr kern="1200"/>
            </a:defPPr>
            <a:lvl1pPr>
              <a:defRPr sz="1600" b="1">
                <a:solidFill>
                  <a:schemeClr val="tx1"/>
                </a:solidFill>
                <a:latin typeface="Arial"/>
              </a:defRPr>
            </a:lvl1pPr>
            <a:lvl2pPr marL="742950" indent="-285750">
              <a:defRPr sz="1600" b="1">
                <a:solidFill>
                  <a:schemeClr val="tx1"/>
                </a:solidFill>
                <a:latin typeface="Arial"/>
              </a:defRPr>
            </a:lvl2pPr>
            <a:lvl3pPr marL="1143000" indent="-228600">
              <a:defRPr sz="1600" b="1">
                <a:solidFill>
                  <a:schemeClr val="tx1"/>
                </a:solidFill>
                <a:latin typeface="Arial"/>
              </a:defRPr>
            </a:lvl3pPr>
            <a:lvl4pPr marL="1600200" indent="-228600">
              <a:defRPr sz="1600" b="1">
                <a:solidFill>
                  <a:schemeClr val="tx1"/>
                </a:solidFill>
                <a:latin typeface="Arial"/>
              </a:defRPr>
            </a:lvl4pPr>
            <a:lvl5pPr marL="2057400" indent="-228600">
              <a:defRPr sz="1600" b="1">
                <a:solidFill>
                  <a:schemeClr val="tx1"/>
                </a:solidFill>
                <a:latin typeface="Arial"/>
              </a:defRPr>
            </a:lvl5pPr>
            <a:lvl6pPr marL="25146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/>
              </a:defRPr>
            </a:lvl6pPr>
            <a:lvl7pPr marL="29718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/>
              </a:defRPr>
            </a:lvl7pPr>
            <a:lvl8pPr marL="34290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/>
              </a:defRPr>
            </a:lvl8pPr>
            <a:lvl9pPr marL="38862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4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4, 5</a:t>
            </a:r>
          </a:p>
        </p:txBody>
      </p:sp>
      <p:sp>
        <p:nvSpPr>
          <p:cNvPr id="18" name="Text Box 20"/>
          <p:cNvSpPr txBox="1">
            <a:spLocks noChangeArrowheads="1"/>
          </p:cNvSpPr>
          <p:nvPr/>
        </p:nvSpPr>
        <p:spPr bwMode="auto">
          <a:xfrm>
            <a:off x="1904480" y="5581043"/>
            <a:ext cx="1710726" cy="369332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defPPr>
              <a:defRPr kern="1200"/>
            </a:defPPr>
            <a:lvl1pPr>
              <a:defRPr sz="1600" b="1">
                <a:solidFill>
                  <a:schemeClr val="tx1"/>
                </a:solidFill>
                <a:latin typeface="Arial"/>
              </a:defRPr>
            </a:lvl1pPr>
            <a:lvl2pPr marL="742950" indent="-285750">
              <a:defRPr sz="1600" b="1">
                <a:solidFill>
                  <a:schemeClr val="tx1"/>
                </a:solidFill>
                <a:latin typeface="Arial"/>
              </a:defRPr>
            </a:lvl2pPr>
            <a:lvl3pPr marL="1143000" indent="-228600">
              <a:defRPr sz="1600" b="1">
                <a:solidFill>
                  <a:schemeClr val="tx1"/>
                </a:solidFill>
                <a:latin typeface="Arial"/>
              </a:defRPr>
            </a:lvl3pPr>
            <a:lvl4pPr marL="1600200" indent="-228600">
              <a:defRPr sz="1600" b="1">
                <a:solidFill>
                  <a:schemeClr val="tx1"/>
                </a:solidFill>
                <a:latin typeface="Arial"/>
              </a:defRPr>
            </a:lvl4pPr>
            <a:lvl5pPr marL="2057400" indent="-228600">
              <a:defRPr sz="1600" b="1">
                <a:solidFill>
                  <a:schemeClr val="tx1"/>
                </a:solidFill>
                <a:latin typeface="Arial"/>
              </a:defRPr>
            </a:lvl5pPr>
            <a:lvl6pPr marL="25146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/>
              </a:defRPr>
            </a:lvl6pPr>
            <a:lvl7pPr marL="29718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/>
              </a:defRPr>
            </a:lvl7pPr>
            <a:lvl8pPr marL="34290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/>
              </a:defRPr>
            </a:lvl8pPr>
            <a:lvl9pPr marL="38862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8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Svarsskala 1-5</a:t>
            </a:r>
          </a:p>
        </p:txBody>
      </p:sp>
      <p:sp>
        <p:nvSpPr>
          <p:cNvPr id="2" name="textruta 1">
            <a:extLst>
              <a:ext uri="{FF2B5EF4-FFF2-40B4-BE49-F238E27FC236}">
                <a16:creationId xmlns:a16="http://schemas.microsoft.com/office/drawing/2014/main" id="{3C3B3EA8-E73B-957F-2697-3B4115BCDA39}"/>
              </a:ext>
            </a:extLst>
          </p:cNvPr>
          <p:cNvSpPr txBox="1"/>
          <p:nvPr/>
        </p:nvSpPr>
        <p:spPr>
          <a:xfrm>
            <a:off x="5481088" y="6298058"/>
            <a:ext cx="122982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sv-SE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( ) = 2022,2021</a:t>
            </a:r>
          </a:p>
        </p:txBody>
      </p:sp>
    </p:spTree>
    <p:extLst>
      <p:ext uri="{BB962C8B-B14F-4D97-AF65-F5344CB8AC3E}">
        <p14:creationId xmlns:p14="http://schemas.microsoft.com/office/powerpoint/2010/main" val="485929221"/>
      </p:ext>
    </p:extLst>
  </p:cSld>
  <p:clrMapOvr>
    <a:masterClrMapping/>
  </p:clrMapOvr>
  <p:transition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ubrik 4"/>
          <p:cNvSpPr>
            <a:spLocks noGrp="1"/>
          </p:cNvSpPr>
          <p:nvPr>
            <p:ph type="title"/>
          </p:nvPr>
        </p:nvSpPr>
        <p:spPr/>
        <p:txBody>
          <a:bodyPr/>
          <a:lstStyle>
            <a:defPPr>
              <a:defRPr kern="1200"/>
            </a:defPPr>
          </a:lstStyle>
          <a:p>
            <a:r>
              <a:rPr lang="sv-SE" sz="2176" dirty="0">
                <a:solidFill>
                  <a:schemeClr val="tx1"/>
                </a:solidFill>
              </a:rPr>
              <a:t>Analys – Effektiv organisering och ansvarstagande</a:t>
            </a:r>
          </a:p>
        </p:txBody>
      </p:sp>
      <p:sp>
        <p:nvSpPr>
          <p:cNvPr id="24" name="Platshållare för bildnummer 1">
            <a:extLst>
              <a:ext uri="{FF2B5EF4-FFF2-40B4-BE49-F238E27FC236}">
                <a16:creationId xmlns:a16="http://schemas.microsoft.com/office/drawing/2014/main" id="{61D9B996-C904-43FE-8549-BE4C3F33B4A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24592" y="6436558"/>
            <a:ext cx="66186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sv-SE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CA65EA27-6DB2-46EB-90AD-D02DF194FA2A}" type="slidenum">
              <a:rPr lang="sv-SE" smtClean="0"/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t>22</a:t>
            </a:fld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/>
              <a:cs typeface="Arial"/>
            </a:endParaRPr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6054725" y="3339128"/>
            <a:ext cx="2741612" cy="2129203"/>
          </a:xfrm>
          <a:prstGeom prst="rect">
            <a:avLst/>
          </a:prstGeom>
          <a:solidFill>
            <a:srgbClr val="FFBA03">
              <a:alpha val="80000"/>
            </a:srgbClr>
          </a:solidFill>
          <a:ln w="12700">
            <a:solidFill>
              <a:schemeClr val="tx1"/>
            </a:solidFill>
            <a:miter lim="800000"/>
          </a:ln>
        </p:spPr>
        <p:txBody>
          <a:bodyPr wrap="none" anchor="ctr"/>
          <a:lstStyle>
            <a:defPPr>
              <a:defRPr kern="1200"/>
            </a:defPPr>
          </a:lstStyle>
          <a:p>
            <a:pPr lvl="0" algn="ctr" eaLnBrk="0" hangingPunct="0">
              <a:defRPr/>
            </a:pPr>
            <a:r>
              <a:rPr lang="sv-SE" b="1" dirty="0">
                <a:solidFill>
                  <a:prstClr val="white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Bristande </a:t>
            </a:r>
          </a:p>
          <a:p>
            <a:pPr lvl="0" algn="ctr" eaLnBrk="0" hangingPunct="0">
              <a:defRPr/>
            </a:pPr>
            <a:r>
              <a:rPr lang="sv-SE" b="1" dirty="0">
                <a:solidFill>
                  <a:prstClr val="white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helhetssyn</a:t>
            </a:r>
          </a:p>
          <a:p>
            <a:pPr lvl="0" algn="ctr" eaLnBrk="0" hangingPunct="0">
              <a:defRPr/>
            </a:pPr>
            <a:endParaRPr kumimoji="0" lang="sv-SE" sz="1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 pitchFamily="34" charset="0"/>
              <a:cs typeface="Arial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sv-SE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cs typeface="Arial" panose="020B0604020202020204" pitchFamily="34" charset="0"/>
              </a:rPr>
              <a:t>Totalt: 7% </a:t>
            </a:r>
            <a:r>
              <a:rPr kumimoji="0" lang="sv-SE" sz="140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cs typeface="Arial" panose="020B0604020202020204" pitchFamily="34" charset="0"/>
              </a:rPr>
              <a:t>(6,8)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sv-SE" sz="1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 pitchFamily="34" charset="0"/>
              <a:cs typeface="Arial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sv-SE" sz="11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cs typeface="Arial" panose="020B0604020202020204" pitchFamily="34" charset="0"/>
              </a:rPr>
              <a:t>V Skola: 7% </a:t>
            </a:r>
            <a:r>
              <a:rPr kumimoji="0" lang="sv-SE" sz="110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cs typeface="Arial" panose="020B0604020202020204" pitchFamily="34" charset="0"/>
              </a:rPr>
              <a:t>(7,9)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sv-SE" sz="11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cs typeface="Arial" panose="020B0604020202020204" pitchFamily="34" charset="0"/>
              </a:rPr>
              <a:t>V Samhälle: 9% </a:t>
            </a:r>
            <a:r>
              <a:rPr kumimoji="0" lang="sv-SE" sz="110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cs typeface="Arial" panose="020B0604020202020204" pitchFamily="34" charset="0"/>
              </a:rPr>
              <a:t>(6,8)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sv-SE" sz="11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cs typeface="Arial" panose="020B0604020202020204" pitchFamily="34" charset="0"/>
              </a:rPr>
              <a:t>Enheter: 6% </a:t>
            </a:r>
            <a:r>
              <a:rPr kumimoji="0" lang="sv-SE" sz="110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cs typeface="Arial" panose="020B0604020202020204" pitchFamily="34" charset="0"/>
              </a:rPr>
              <a:t>(4,6)</a:t>
            </a:r>
          </a:p>
        </p:txBody>
      </p:sp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3340101" y="1267777"/>
            <a:ext cx="2720975" cy="2079655"/>
          </a:xfrm>
          <a:prstGeom prst="rect">
            <a:avLst/>
          </a:prstGeom>
          <a:solidFill>
            <a:srgbClr val="417B8D">
              <a:alpha val="80000"/>
            </a:srgbClr>
          </a:solidFill>
          <a:ln w="12700">
            <a:solidFill>
              <a:schemeClr val="tx1"/>
            </a:solidFill>
            <a:miter lim="800000"/>
          </a:ln>
        </p:spPr>
        <p:txBody>
          <a:bodyPr wrap="none" anchor="ctr"/>
          <a:lstStyle>
            <a:defPPr>
              <a:defRPr kern="1200"/>
            </a:defPPr>
          </a:lstStyle>
          <a:p>
            <a:pPr lvl="0" algn="ctr" eaLnBrk="0" hangingPunct="0">
              <a:defRPr/>
            </a:pPr>
            <a:r>
              <a:rPr lang="sv-SE" b="1" dirty="0">
                <a:solidFill>
                  <a:prstClr val="white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Ansvar trots </a:t>
            </a:r>
          </a:p>
          <a:p>
            <a:pPr lvl="0" algn="ctr" eaLnBrk="0" hangingPunct="0">
              <a:defRPr/>
            </a:pPr>
            <a:r>
              <a:rPr lang="sv-SE" b="1" dirty="0">
                <a:solidFill>
                  <a:prstClr val="white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organisatoriska brister</a:t>
            </a:r>
          </a:p>
          <a:p>
            <a:pPr lvl="0" algn="ctr" eaLnBrk="0" hangingPunct="0">
              <a:defRPr/>
            </a:pPr>
            <a:endParaRPr lang="sv-SE" b="1" dirty="0">
              <a:solidFill>
                <a:prstClr val="white"/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  <a:p>
            <a:pPr lvl="0" algn="ctr" eaLnBrk="0" hangingPunct="0">
              <a:defRPr/>
            </a:pPr>
            <a:r>
              <a:rPr lang="sv-SE" sz="1400" b="1" dirty="0">
                <a:solidFill>
                  <a:prstClr val="white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Totalt: 15% </a:t>
            </a:r>
            <a:r>
              <a:rPr lang="sv-SE" sz="1400" dirty="0">
                <a:solidFill>
                  <a:prstClr val="white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(17,15)</a:t>
            </a:r>
            <a:endParaRPr lang="sv-SE" sz="1400" b="1" dirty="0">
              <a:solidFill>
                <a:prstClr val="white"/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  <a:p>
            <a:pPr lvl="0" algn="ctr" eaLnBrk="0" hangingPunct="0">
              <a:defRPr/>
            </a:pPr>
            <a:endParaRPr lang="sv-SE" sz="1400" b="1" dirty="0">
              <a:solidFill>
                <a:prstClr val="white"/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  <a:p>
            <a:pPr lvl="0" algn="ctr" eaLnBrk="0" hangingPunct="0">
              <a:defRPr/>
            </a:pPr>
            <a:r>
              <a:rPr lang="sv-SE" sz="1100" b="1" dirty="0">
                <a:solidFill>
                  <a:prstClr val="white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V Skola: 14% </a:t>
            </a:r>
            <a:r>
              <a:rPr lang="sv-SE" sz="1100" dirty="0">
                <a:solidFill>
                  <a:prstClr val="white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(15,14)</a:t>
            </a:r>
            <a:endParaRPr lang="sv-SE" sz="1100" b="1" dirty="0">
              <a:solidFill>
                <a:prstClr val="white"/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  <a:p>
            <a:pPr lvl="0" algn="ctr" eaLnBrk="0" hangingPunct="0">
              <a:defRPr/>
            </a:pPr>
            <a:r>
              <a:rPr lang="sv-SE" sz="1100" b="1" dirty="0">
                <a:solidFill>
                  <a:prstClr val="white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V Samhälle: 11% </a:t>
            </a:r>
            <a:r>
              <a:rPr lang="sv-SE" sz="1100" dirty="0">
                <a:solidFill>
                  <a:prstClr val="white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(17,12)</a:t>
            </a:r>
          </a:p>
          <a:p>
            <a:pPr lvl="0" algn="ctr" eaLnBrk="0" hangingPunct="0">
              <a:defRPr/>
            </a:pPr>
            <a:r>
              <a:rPr lang="sv-SE" sz="1100" b="1" dirty="0">
                <a:solidFill>
                  <a:prstClr val="white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Enheter: 20% </a:t>
            </a:r>
            <a:r>
              <a:rPr lang="sv-SE" sz="1100" dirty="0">
                <a:solidFill>
                  <a:prstClr val="white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(21,22)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ctangle 6"/>
          <p:cNvSpPr>
            <a:spLocks noChangeArrowheads="1"/>
          </p:cNvSpPr>
          <p:nvPr/>
        </p:nvSpPr>
        <p:spPr bwMode="auto">
          <a:xfrm>
            <a:off x="3330575" y="3347431"/>
            <a:ext cx="2730501" cy="2120900"/>
          </a:xfrm>
          <a:prstGeom prst="rect">
            <a:avLst/>
          </a:prstGeom>
          <a:solidFill>
            <a:srgbClr val="C15A44">
              <a:alpha val="80000"/>
            </a:srgbClr>
          </a:solidFill>
          <a:ln w="12700">
            <a:solidFill>
              <a:schemeClr val="tx1"/>
            </a:solidFill>
            <a:miter lim="800000"/>
          </a:ln>
        </p:spPr>
        <p:txBody>
          <a:bodyPr wrap="none" anchor="ctr"/>
          <a:lstStyle>
            <a:defPPr>
              <a:defRPr kern="1200"/>
            </a:defPPr>
          </a:lstStyle>
          <a:p>
            <a:pPr algn="ctr" eaLnBrk="0" hangingPunct="0">
              <a:defRPr/>
            </a:pPr>
            <a:r>
              <a:rPr lang="sv-SE" b="1" dirty="0">
                <a:solidFill>
                  <a:prstClr val="white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Organisatoriskt kaos?</a:t>
            </a:r>
          </a:p>
          <a:p>
            <a:pPr algn="ctr" eaLnBrk="0" hangingPunct="0">
              <a:defRPr/>
            </a:pPr>
            <a:endParaRPr lang="sv-SE" b="1" dirty="0">
              <a:solidFill>
                <a:prstClr val="white"/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  <a:p>
            <a:pPr lvl="0" algn="ctr" eaLnBrk="0" hangingPunct="0">
              <a:defRPr/>
            </a:pPr>
            <a:r>
              <a:rPr lang="sv-SE" sz="1400" b="1" dirty="0">
                <a:solidFill>
                  <a:prstClr val="white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Totalt: 23% </a:t>
            </a:r>
            <a:r>
              <a:rPr lang="sv-SE" sz="1400" dirty="0">
                <a:solidFill>
                  <a:prstClr val="white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(20,24)</a:t>
            </a:r>
          </a:p>
          <a:p>
            <a:pPr lvl="0" algn="ctr" eaLnBrk="0" hangingPunct="0">
              <a:defRPr/>
            </a:pPr>
            <a:endParaRPr lang="sv-SE" sz="1400" b="1" dirty="0">
              <a:solidFill>
                <a:prstClr val="white"/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  <a:p>
            <a:pPr lvl="0" algn="ctr" eaLnBrk="0" hangingPunct="0">
              <a:defRPr/>
            </a:pPr>
            <a:r>
              <a:rPr lang="sv-SE" sz="1100" b="1" dirty="0">
                <a:solidFill>
                  <a:prstClr val="white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V Skola: 25% </a:t>
            </a:r>
            <a:r>
              <a:rPr lang="sv-SE" sz="1100" dirty="0">
                <a:solidFill>
                  <a:prstClr val="white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(20,24)</a:t>
            </a:r>
          </a:p>
          <a:p>
            <a:pPr lvl="0" algn="ctr" eaLnBrk="0" hangingPunct="0">
              <a:defRPr/>
            </a:pPr>
            <a:r>
              <a:rPr lang="sv-SE" sz="1100" b="1" dirty="0">
                <a:solidFill>
                  <a:prstClr val="white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V Samhälle: 23% </a:t>
            </a:r>
            <a:r>
              <a:rPr lang="sv-SE" sz="1100" dirty="0">
                <a:solidFill>
                  <a:prstClr val="white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(21,23)</a:t>
            </a:r>
            <a:endParaRPr lang="sv-SE" sz="1100" b="1" dirty="0">
              <a:solidFill>
                <a:prstClr val="white"/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  <a:p>
            <a:pPr lvl="0" algn="ctr" eaLnBrk="0" hangingPunct="0">
              <a:defRPr/>
            </a:pPr>
            <a:r>
              <a:rPr lang="sv-SE" sz="1100" b="1" dirty="0">
                <a:solidFill>
                  <a:prstClr val="white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Enheter: 19% </a:t>
            </a:r>
            <a:r>
              <a:rPr lang="sv-SE" sz="1100" dirty="0">
                <a:solidFill>
                  <a:prstClr val="white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(20,24)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/>
              <a:cs typeface="Arial"/>
            </a:endParaRPr>
          </a:p>
        </p:txBody>
      </p:sp>
      <p:sp>
        <p:nvSpPr>
          <p:cNvPr id="9" name="Rectangle 7"/>
          <p:cNvSpPr>
            <a:spLocks noChangeArrowheads="1"/>
          </p:cNvSpPr>
          <p:nvPr/>
        </p:nvSpPr>
        <p:spPr bwMode="auto">
          <a:xfrm>
            <a:off x="6061075" y="1267777"/>
            <a:ext cx="2735262" cy="2079655"/>
          </a:xfrm>
          <a:prstGeom prst="rect">
            <a:avLst/>
          </a:prstGeom>
          <a:solidFill>
            <a:srgbClr val="529341">
              <a:alpha val="80000"/>
            </a:srgbClr>
          </a:solidFill>
          <a:ln w="12700">
            <a:solidFill>
              <a:schemeClr val="tx1"/>
            </a:solidFill>
            <a:miter lim="800000"/>
          </a:ln>
        </p:spPr>
        <p:txBody>
          <a:bodyPr wrap="none" anchor="ctr"/>
          <a:lstStyle>
            <a:defPPr>
              <a:defRPr kern="1200"/>
            </a:defPPr>
          </a:lstStyle>
          <a:p>
            <a:pPr lvl="0" algn="ctr" eaLnBrk="0" hangingPunct="0">
              <a:defRPr/>
            </a:pPr>
            <a:r>
              <a:rPr lang="sv-SE" b="1" dirty="0">
                <a:solidFill>
                  <a:prstClr val="white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Effektfulla arbetsinsatser</a:t>
            </a:r>
          </a:p>
          <a:p>
            <a:pPr lvl="0" algn="ctr" eaLnBrk="0" hangingPunct="0">
              <a:defRPr/>
            </a:pPr>
            <a:endParaRPr lang="sv-SE" b="1" dirty="0">
              <a:solidFill>
                <a:prstClr val="white"/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  <a:p>
            <a:pPr lvl="0" algn="ctr" eaLnBrk="0" hangingPunct="0">
              <a:defRPr/>
            </a:pPr>
            <a:r>
              <a:rPr lang="sv-SE" sz="1400" b="1" dirty="0">
                <a:solidFill>
                  <a:prstClr val="white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Totalt: 54% </a:t>
            </a:r>
            <a:r>
              <a:rPr lang="sv-SE" sz="1400" dirty="0">
                <a:solidFill>
                  <a:prstClr val="white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(57,53)</a:t>
            </a:r>
          </a:p>
          <a:p>
            <a:pPr lvl="0" algn="ctr" eaLnBrk="0" hangingPunct="0">
              <a:defRPr/>
            </a:pPr>
            <a:endParaRPr lang="sv-SE" sz="1400" b="1" dirty="0">
              <a:solidFill>
                <a:prstClr val="white"/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  <a:p>
            <a:pPr lvl="0" algn="ctr" eaLnBrk="0" hangingPunct="0">
              <a:defRPr/>
            </a:pPr>
            <a:r>
              <a:rPr lang="sv-SE" sz="1100" b="1" dirty="0">
                <a:solidFill>
                  <a:prstClr val="white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V Skola: 54% </a:t>
            </a:r>
            <a:r>
              <a:rPr lang="sv-SE" sz="1100" dirty="0">
                <a:solidFill>
                  <a:prstClr val="white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(57,53)</a:t>
            </a:r>
          </a:p>
          <a:p>
            <a:pPr lvl="0" algn="ctr" eaLnBrk="0" hangingPunct="0">
              <a:defRPr/>
            </a:pPr>
            <a:r>
              <a:rPr lang="sv-SE" sz="1100" b="1" dirty="0">
                <a:solidFill>
                  <a:prstClr val="white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V Samhälle: 57% </a:t>
            </a:r>
            <a:r>
              <a:rPr lang="sv-SE" sz="1100" dirty="0">
                <a:solidFill>
                  <a:prstClr val="white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(57,56)</a:t>
            </a:r>
          </a:p>
          <a:p>
            <a:pPr lvl="0" algn="ctr" eaLnBrk="0" hangingPunct="0">
              <a:defRPr/>
            </a:pPr>
            <a:r>
              <a:rPr lang="sv-SE" sz="1100" b="1" dirty="0">
                <a:solidFill>
                  <a:prstClr val="white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Enheter: 55% </a:t>
            </a:r>
            <a:r>
              <a:rPr lang="sv-SE" sz="1100" dirty="0">
                <a:solidFill>
                  <a:prstClr val="white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(55,49)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/>
              <a:cs typeface="Arial"/>
            </a:endParaRPr>
          </a:p>
        </p:txBody>
      </p:sp>
      <p:sp>
        <p:nvSpPr>
          <p:cNvPr id="10" name="Line 8"/>
          <p:cNvSpPr>
            <a:spLocks noChangeShapeType="1"/>
          </p:cNvSpPr>
          <p:nvPr/>
        </p:nvSpPr>
        <p:spPr bwMode="auto">
          <a:xfrm flipV="1">
            <a:off x="3330575" y="979351"/>
            <a:ext cx="9525" cy="449836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>
            <a:defPPr>
              <a:defRPr kern="1200"/>
            </a:def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sv-SE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/>
              <a:cs typeface="Arial"/>
            </a:endParaRPr>
          </a:p>
        </p:txBody>
      </p:sp>
      <p:sp>
        <p:nvSpPr>
          <p:cNvPr id="11" name="Line 9"/>
          <p:cNvSpPr>
            <a:spLocks noChangeShapeType="1"/>
          </p:cNvSpPr>
          <p:nvPr/>
        </p:nvSpPr>
        <p:spPr bwMode="auto">
          <a:xfrm>
            <a:off x="3327038" y="5468331"/>
            <a:ext cx="5894387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>
            <a:defPPr>
              <a:defRPr kern="1200"/>
            </a:def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sv-SE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/>
              <a:cs typeface="Arial"/>
            </a:endParaRPr>
          </a:p>
        </p:txBody>
      </p:sp>
      <p:sp>
        <p:nvSpPr>
          <p:cNvPr id="12" name="Text Box 14"/>
          <p:cNvSpPr txBox="1">
            <a:spLocks noChangeArrowheads="1"/>
          </p:cNvSpPr>
          <p:nvPr/>
        </p:nvSpPr>
        <p:spPr bwMode="auto">
          <a:xfrm>
            <a:off x="1533236" y="3082117"/>
            <a:ext cx="1852252" cy="830997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defPPr>
              <a:defRPr kern="1200"/>
            </a:defPPr>
            <a:lvl1pPr>
              <a:defRPr sz="1600" b="1">
                <a:solidFill>
                  <a:schemeClr val="tx1"/>
                </a:solidFill>
                <a:latin typeface="Arial"/>
              </a:defRPr>
            </a:lvl1pPr>
            <a:lvl2pPr marL="742950" indent="-285750">
              <a:defRPr sz="1600" b="1">
                <a:solidFill>
                  <a:schemeClr val="tx1"/>
                </a:solidFill>
                <a:latin typeface="Arial"/>
              </a:defRPr>
            </a:lvl2pPr>
            <a:lvl3pPr marL="1143000" indent="-228600">
              <a:defRPr sz="1600" b="1">
                <a:solidFill>
                  <a:schemeClr val="tx1"/>
                </a:solidFill>
                <a:latin typeface="Arial"/>
              </a:defRPr>
            </a:lvl3pPr>
            <a:lvl4pPr marL="1600200" indent="-228600">
              <a:defRPr sz="1600" b="1">
                <a:solidFill>
                  <a:schemeClr val="tx1"/>
                </a:solidFill>
                <a:latin typeface="Arial"/>
              </a:defRPr>
            </a:lvl4pPr>
            <a:lvl5pPr marL="2057400" indent="-228600">
              <a:defRPr sz="1600" b="1">
                <a:solidFill>
                  <a:schemeClr val="tx1"/>
                </a:solidFill>
                <a:latin typeface="Arial"/>
              </a:defRPr>
            </a:lvl5pPr>
            <a:lvl6pPr marL="25146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/>
              </a:defRPr>
            </a:lvl6pPr>
            <a:lvl7pPr marL="29718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/>
              </a:defRPr>
            </a:lvl7pPr>
            <a:lvl8pPr marL="34290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/>
              </a:defRPr>
            </a:lvl8pPr>
            <a:lvl9pPr marL="38862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sv-SE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eu5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sv-SE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/>
                <a:cs typeface="Arial"/>
              </a:rPr>
              <a:t>Vi tar ett gemensamt ansvar så att inget hamnar mellan stolarna</a:t>
            </a:r>
          </a:p>
        </p:txBody>
      </p:sp>
      <p:sp>
        <p:nvSpPr>
          <p:cNvPr id="13" name="Text Box 15"/>
          <p:cNvSpPr txBox="1">
            <a:spLocks noChangeArrowheads="1"/>
          </p:cNvSpPr>
          <p:nvPr/>
        </p:nvSpPr>
        <p:spPr bwMode="auto">
          <a:xfrm>
            <a:off x="8951778" y="5380988"/>
            <a:ext cx="1900727" cy="646331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defPPr>
              <a:defRPr kern="1200"/>
            </a:defPPr>
            <a:lvl1pPr>
              <a:defRPr sz="1600" b="1">
                <a:solidFill>
                  <a:schemeClr val="tx1"/>
                </a:solidFill>
                <a:latin typeface="Arial"/>
              </a:defRPr>
            </a:lvl1pPr>
            <a:lvl2pPr marL="742950" indent="-285750">
              <a:defRPr sz="1600" b="1">
                <a:solidFill>
                  <a:schemeClr val="tx1"/>
                </a:solidFill>
                <a:latin typeface="Arial"/>
              </a:defRPr>
            </a:lvl2pPr>
            <a:lvl3pPr marL="1143000" indent="-228600">
              <a:defRPr sz="1600" b="1">
                <a:solidFill>
                  <a:schemeClr val="tx1"/>
                </a:solidFill>
                <a:latin typeface="Arial"/>
              </a:defRPr>
            </a:lvl3pPr>
            <a:lvl4pPr marL="1600200" indent="-228600">
              <a:defRPr sz="1600" b="1">
                <a:solidFill>
                  <a:schemeClr val="tx1"/>
                </a:solidFill>
                <a:latin typeface="Arial"/>
              </a:defRPr>
            </a:lvl4pPr>
            <a:lvl5pPr marL="2057400" indent="-228600">
              <a:defRPr sz="1600" b="1">
                <a:solidFill>
                  <a:schemeClr val="tx1"/>
                </a:solidFill>
                <a:latin typeface="Arial"/>
              </a:defRPr>
            </a:lvl5pPr>
            <a:lvl6pPr marL="25146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/>
              </a:defRPr>
            </a:lvl6pPr>
            <a:lvl7pPr marL="29718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/>
              </a:defRPr>
            </a:lvl7pPr>
            <a:lvl8pPr marL="34290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/>
              </a:defRPr>
            </a:lvl8pPr>
            <a:lvl9pPr marL="38862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sv-SE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eu1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sv-SE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/>
                <a:cs typeface="Arial"/>
              </a:rPr>
              <a:t>Arbetet är organiserat på ett effektivt sätt</a:t>
            </a:r>
          </a:p>
        </p:txBody>
      </p:sp>
      <p:sp>
        <p:nvSpPr>
          <p:cNvPr id="14" name="Text Box 16"/>
          <p:cNvSpPr txBox="1">
            <a:spLocks noChangeArrowheads="1"/>
          </p:cNvSpPr>
          <p:nvPr/>
        </p:nvSpPr>
        <p:spPr bwMode="auto">
          <a:xfrm>
            <a:off x="4232042" y="5581043"/>
            <a:ext cx="681598" cy="307777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defPPr>
              <a:defRPr kern="1200"/>
            </a:defPPr>
            <a:lvl1pPr>
              <a:defRPr sz="1600" b="1">
                <a:solidFill>
                  <a:schemeClr val="tx1"/>
                </a:solidFill>
                <a:latin typeface="Arial"/>
              </a:defRPr>
            </a:lvl1pPr>
            <a:lvl2pPr marL="742950" indent="-285750">
              <a:defRPr sz="1600" b="1">
                <a:solidFill>
                  <a:schemeClr val="tx1"/>
                </a:solidFill>
                <a:latin typeface="Arial"/>
              </a:defRPr>
            </a:lvl2pPr>
            <a:lvl3pPr marL="1143000" indent="-228600">
              <a:defRPr sz="1600" b="1">
                <a:solidFill>
                  <a:schemeClr val="tx1"/>
                </a:solidFill>
                <a:latin typeface="Arial"/>
              </a:defRPr>
            </a:lvl3pPr>
            <a:lvl4pPr marL="1600200" indent="-228600">
              <a:defRPr sz="1600" b="1">
                <a:solidFill>
                  <a:schemeClr val="tx1"/>
                </a:solidFill>
                <a:latin typeface="Arial"/>
              </a:defRPr>
            </a:lvl4pPr>
            <a:lvl5pPr marL="2057400" indent="-228600">
              <a:defRPr sz="1600" b="1">
                <a:solidFill>
                  <a:schemeClr val="tx1"/>
                </a:solidFill>
                <a:latin typeface="Arial"/>
              </a:defRPr>
            </a:lvl5pPr>
            <a:lvl6pPr marL="25146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/>
              </a:defRPr>
            </a:lvl6pPr>
            <a:lvl7pPr marL="29718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/>
              </a:defRPr>
            </a:lvl7pPr>
            <a:lvl8pPr marL="34290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/>
              </a:defRPr>
            </a:lvl8pPr>
            <a:lvl9pPr marL="38862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sv-SE" sz="14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1, 2, 3</a:t>
            </a:r>
          </a:p>
        </p:txBody>
      </p:sp>
      <p:sp>
        <p:nvSpPr>
          <p:cNvPr id="15" name="Text Box 17"/>
          <p:cNvSpPr txBox="1">
            <a:spLocks noChangeArrowheads="1"/>
          </p:cNvSpPr>
          <p:nvPr/>
        </p:nvSpPr>
        <p:spPr bwMode="auto">
          <a:xfrm>
            <a:off x="2263495" y="4325222"/>
            <a:ext cx="681598" cy="307777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defPPr>
              <a:defRPr kern="1200"/>
            </a:defPPr>
            <a:lvl1pPr>
              <a:defRPr sz="1600" b="1">
                <a:solidFill>
                  <a:schemeClr val="tx1"/>
                </a:solidFill>
                <a:latin typeface="Arial"/>
              </a:defRPr>
            </a:lvl1pPr>
            <a:lvl2pPr marL="742950" indent="-285750">
              <a:defRPr sz="1600" b="1">
                <a:solidFill>
                  <a:schemeClr val="tx1"/>
                </a:solidFill>
                <a:latin typeface="Arial"/>
              </a:defRPr>
            </a:lvl2pPr>
            <a:lvl3pPr marL="1143000" indent="-228600">
              <a:defRPr sz="1600" b="1">
                <a:solidFill>
                  <a:schemeClr val="tx1"/>
                </a:solidFill>
                <a:latin typeface="Arial"/>
              </a:defRPr>
            </a:lvl3pPr>
            <a:lvl4pPr marL="1600200" indent="-228600">
              <a:defRPr sz="1600" b="1">
                <a:solidFill>
                  <a:schemeClr val="tx1"/>
                </a:solidFill>
                <a:latin typeface="Arial"/>
              </a:defRPr>
            </a:lvl4pPr>
            <a:lvl5pPr marL="2057400" indent="-228600">
              <a:defRPr sz="1600" b="1">
                <a:solidFill>
                  <a:schemeClr val="tx1"/>
                </a:solidFill>
                <a:latin typeface="Arial"/>
              </a:defRPr>
            </a:lvl5pPr>
            <a:lvl6pPr marL="25146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/>
              </a:defRPr>
            </a:lvl6pPr>
            <a:lvl7pPr marL="29718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/>
              </a:defRPr>
            </a:lvl7pPr>
            <a:lvl8pPr marL="34290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/>
              </a:defRPr>
            </a:lvl8pPr>
            <a:lvl9pPr marL="38862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sv-SE" sz="14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1, 2, 3</a:t>
            </a:r>
          </a:p>
        </p:txBody>
      </p:sp>
      <p:sp>
        <p:nvSpPr>
          <p:cNvPr id="16" name="Text Box 18"/>
          <p:cNvSpPr txBox="1">
            <a:spLocks noChangeArrowheads="1"/>
          </p:cNvSpPr>
          <p:nvPr/>
        </p:nvSpPr>
        <p:spPr bwMode="auto">
          <a:xfrm>
            <a:off x="6969808" y="5650863"/>
            <a:ext cx="482824" cy="307777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defPPr>
              <a:defRPr kern="1200"/>
            </a:defPPr>
            <a:lvl1pPr>
              <a:defRPr sz="1600" b="1">
                <a:solidFill>
                  <a:schemeClr val="tx1"/>
                </a:solidFill>
                <a:latin typeface="Arial"/>
              </a:defRPr>
            </a:lvl1pPr>
            <a:lvl2pPr marL="742950" indent="-285750">
              <a:defRPr sz="1600" b="1">
                <a:solidFill>
                  <a:schemeClr val="tx1"/>
                </a:solidFill>
                <a:latin typeface="Arial"/>
              </a:defRPr>
            </a:lvl2pPr>
            <a:lvl3pPr marL="1143000" indent="-228600">
              <a:defRPr sz="1600" b="1">
                <a:solidFill>
                  <a:schemeClr val="tx1"/>
                </a:solidFill>
                <a:latin typeface="Arial"/>
              </a:defRPr>
            </a:lvl3pPr>
            <a:lvl4pPr marL="1600200" indent="-228600">
              <a:defRPr sz="1600" b="1">
                <a:solidFill>
                  <a:schemeClr val="tx1"/>
                </a:solidFill>
                <a:latin typeface="Arial"/>
              </a:defRPr>
            </a:lvl4pPr>
            <a:lvl5pPr marL="2057400" indent="-228600">
              <a:defRPr sz="1600" b="1">
                <a:solidFill>
                  <a:schemeClr val="tx1"/>
                </a:solidFill>
                <a:latin typeface="Arial"/>
              </a:defRPr>
            </a:lvl5pPr>
            <a:lvl6pPr marL="25146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/>
              </a:defRPr>
            </a:lvl6pPr>
            <a:lvl7pPr marL="29718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/>
              </a:defRPr>
            </a:lvl7pPr>
            <a:lvl8pPr marL="34290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/>
              </a:defRPr>
            </a:lvl8pPr>
            <a:lvl9pPr marL="38862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sv-SE" sz="14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4, 5</a:t>
            </a:r>
          </a:p>
        </p:txBody>
      </p:sp>
      <p:sp>
        <p:nvSpPr>
          <p:cNvPr id="17" name="Text Box 19"/>
          <p:cNvSpPr txBox="1">
            <a:spLocks noChangeArrowheads="1"/>
          </p:cNvSpPr>
          <p:nvPr/>
        </p:nvSpPr>
        <p:spPr bwMode="auto">
          <a:xfrm>
            <a:off x="2362884" y="2048856"/>
            <a:ext cx="482824" cy="307777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defPPr>
              <a:defRPr kern="1200"/>
            </a:defPPr>
            <a:lvl1pPr>
              <a:defRPr sz="1600" b="1">
                <a:solidFill>
                  <a:schemeClr val="tx1"/>
                </a:solidFill>
                <a:latin typeface="Arial"/>
              </a:defRPr>
            </a:lvl1pPr>
            <a:lvl2pPr marL="742950" indent="-285750">
              <a:defRPr sz="1600" b="1">
                <a:solidFill>
                  <a:schemeClr val="tx1"/>
                </a:solidFill>
                <a:latin typeface="Arial"/>
              </a:defRPr>
            </a:lvl2pPr>
            <a:lvl3pPr marL="1143000" indent="-228600">
              <a:defRPr sz="1600" b="1">
                <a:solidFill>
                  <a:schemeClr val="tx1"/>
                </a:solidFill>
                <a:latin typeface="Arial"/>
              </a:defRPr>
            </a:lvl3pPr>
            <a:lvl4pPr marL="1600200" indent="-228600">
              <a:defRPr sz="1600" b="1">
                <a:solidFill>
                  <a:schemeClr val="tx1"/>
                </a:solidFill>
                <a:latin typeface="Arial"/>
              </a:defRPr>
            </a:lvl4pPr>
            <a:lvl5pPr marL="2057400" indent="-228600">
              <a:defRPr sz="1600" b="1">
                <a:solidFill>
                  <a:schemeClr val="tx1"/>
                </a:solidFill>
                <a:latin typeface="Arial"/>
              </a:defRPr>
            </a:lvl5pPr>
            <a:lvl6pPr marL="25146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/>
              </a:defRPr>
            </a:lvl6pPr>
            <a:lvl7pPr marL="29718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/>
              </a:defRPr>
            </a:lvl7pPr>
            <a:lvl8pPr marL="34290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/>
              </a:defRPr>
            </a:lvl8pPr>
            <a:lvl9pPr marL="38862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sv-SE" sz="14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4, 5</a:t>
            </a:r>
          </a:p>
        </p:txBody>
      </p:sp>
      <p:sp>
        <p:nvSpPr>
          <p:cNvPr id="18" name="Text Box 20"/>
          <p:cNvSpPr txBox="1">
            <a:spLocks noChangeArrowheads="1"/>
          </p:cNvSpPr>
          <p:nvPr/>
        </p:nvSpPr>
        <p:spPr bwMode="auto">
          <a:xfrm>
            <a:off x="1904480" y="5581043"/>
            <a:ext cx="1710726" cy="369332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defPPr>
              <a:defRPr kern="1200"/>
            </a:defPPr>
            <a:lvl1pPr>
              <a:defRPr sz="1600" b="1">
                <a:solidFill>
                  <a:schemeClr val="tx1"/>
                </a:solidFill>
                <a:latin typeface="Arial"/>
              </a:defRPr>
            </a:lvl1pPr>
            <a:lvl2pPr marL="742950" indent="-285750">
              <a:defRPr sz="1600" b="1">
                <a:solidFill>
                  <a:schemeClr val="tx1"/>
                </a:solidFill>
                <a:latin typeface="Arial"/>
              </a:defRPr>
            </a:lvl2pPr>
            <a:lvl3pPr marL="1143000" indent="-228600">
              <a:defRPr sz="1600" b="1">
                <a:solidFill>
                  <a:schemeClr val="tx1"/>
                </a:solidFill>
                <a:latin typeface="Arial"/>
              </a:defRPr>
            </a:lvl3pPr>
            <a:lvl4pPr marL="1600200" indent="-228600">
              <a:defRPr sz="1600" b="1">
                <a:solidFill>
                  <a:schemeClr val="tx1"/>
                </a:solidFill>
                <a:latin typeface="Arial"/>
              </a:defRPr>
            </a:lvl4pPr>
            <a:lvl5pPr marL="2057400" indent="-228600">
              <a:defRPr sz="1600" b="1">
                <a:solidFill>
                  <a:schemeClr val="tx1"/>
                </a:solidFill>
                <a:latin typeface="Arial"/>
              </a:defRPr>
            </a:lvl5pPr>
            <a:lvl6pPr marL="25146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/>
              </a:defRPr>
            </a:lvl6pPr>
            <a:lvl7pPr marL="29718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/>
              </a:defRPr>
            </a:lvl7pPr>
            <a:lvl8pPr marL="34290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/>
              </a:defRPr>
            </a:lvl8pPr>
            <a:lvl9pPr marL="38862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sv-SE" sz="18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Svarsskala 1-5</a:t>
            </a:r>
          </a:p>
        </p:txBody>
      </p:sp>
      <p:sp>
        <p:nvSpPr>
          <p:cNvPr id="2" name="textruta 1">
            <a:extLst>
              <a:ext uri="{FF2B5EF4-FFF2-40B4-BE49-F238E27FC236}">
                <a16:creationId xmlns:a16="http://schemas.microsoft.com/office/drawing/2014/main" id="{FD3BCA12-F0FD-D37F-B41D-FEE8610DA0AF}"/>
              </a:ext>
            </a:extLst>
          </p:cNvPr>
          <p:cNvSpPr txBox="1"/>
          <p:nvPr/>
        </p:nvSpPr>
        <p:spPr>
          <a:xfrm>
            <a:off x="5481088" y="6298058"/>
            <a:ext cx="122982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sv-SE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( ) = 2022,2021</a:t>
            </a:r>
          </a:p>
        </p:txBody>
      </p:sp>
    </p:spTree>
    <p:extLst>
      <p:ext uri="{BB962C8B-B14F-4D97-AF65-F5344CB8AC3E}">
        <p14:creationId xmlns:p14="http://schemas.microsoft.com/office/powerpoint/2010/main" val="1138042919"/>
      </p:ext>
    </p:extLst>
  </p:cSld>
  <p:clrMapOvr>
    <a:masterClrMapping/>
  </p:clrMapOvr>
  <p:transition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ubrik 4"/>
          <p:cNvSpPr>
            <a:spLocks noGrp="1"/>
          </p:cNvSpPr>
          <p:nvPr>
            <p:ph type="title"/>
          </p:nvPr>
        </p:nvSpPr>
        <p:spPr>
          <a:xfrm>
            <a:off x="527384" y="260648"/>
            <a:ext cx="10384520" cy="1007128"/>
          </a:xfrm>
        </p:spPr>
        <p:txBody>
          <a:bodyPr/>
          <a:lstStyle>
            <a:defPPr>
              <a:defRPr kern="1200"/>
            </a:defPPr>
          </a:lstStyle>
          <a:p>
            <a:r>
              <a:rPr lang="sv-SE" sz="2176" dirty="0">
                <a:solidFill>
                  <a:schemeClr val="tx1"/>
                </a:solidFill>
              </a:rPr>
              <a:t>Analys – Uppdragsfokus</a:t>
            </a:r>
            <a:br>
              <a:rPr lang="sv-SE" sz="2176" dirty="0">
                <a:solidFill>
                  <a:schemeClr val="tx1"/>
                </a:solidFill>
              </a:rPr>
            </a:br>
            <a:r>
              <a:rPr lang="sv-SE" sz="2176" dirty="0">
                <a:solidFill>
                  <a:schemeClr val="tx1"/>
                </a:solidFill>
              </a:rPr>
              <a:t>- Ta tag i det som är hinder för effektivitet och löpande diskutera målen</a:t>
            </a:r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6054725" y="3339129"/>
            <a:ext cx="2741612" cy="2129203"/>
          </a:xfrm>
          <a:prstGeom prst="rect">
            <a:avLst/>
          </a:prstGeom>
          <a:solidFill>
            <a:srgbClr val="FFBA03">
              <a:alpha val="80000"/>
            </a:srgbClr>
          </a:solidFill>
          <a:ln w="12700">
            <a:solidFill>
              <a:schemeClr val="tx1"/>
            </a:solidFill>
            <a:miter lim="800000"/>
          </a:ln>
        </p:spPr>
        <p:txBody>
          <a:bodyPr wrap="none" anchor="ctr"/>
          <a:lstStyle>
            <a:defPPr>
              <a:defRPr kern="1200"/>
            </a:defPPr>
          </a:lstStyle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cs typeface="Arial" panose="020B0604020202020204" pitchFamily="34" charset="0"/>
              </a:rPr>
              <a:t>Bristande </a:t>
            </a:r>
          </a:p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cs typeface="Arial" panose="020B0604020202020204" pitchFamily="34" charset="0"/>
              </a:rPr>
              <a:t>handlingskraft </a:t>
            </a:r>
          </a:p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sv-SE" sz="1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 panose="020B0604020202020204" pitchFamily="34" charset="0"/>
              </a:rPr>
              <a:t>Totalt: </a:t>
            </a:r>
            <a:r>
              <a:rPr lang="sv-SE" sz="1400" b="1" dirty="0">
                <a:solidFill>
                  <a:prstClr val="white"/>
                </a:solidFill>
                <a:latin typeface="Century Gothic" panose="020B0502020202020204" pitchFamily="34" charset="0"/>
                <a:ea typeface="+mn-ea"/>
                <a:cs typeface="Arial" panose="020B0604020202020204" pitchFamily="34" charset="0"/>
              </a:rPr>
              <a:t>13</a:t>
            </a:r>
            <a:r>
              <a:rPr kumimoji="0" lang="sv-SE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 panose="020B0604020202020204" pitchFamily="34" charset="0"/>
              </a:rPr>
              <a:t>% </a:t>
            </a:r>
            <a:r>
              <a:rPr kumimoji="0" lang="sv-SE" sz="140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 panose="020B0604020202020204" pitchFamily="34" charset="0"/>
              </a:rPr>
              <a:t>(12,12,11)</a:t>
            </a:r>
          </a:p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sv-SE" sz="1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1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 panose="020B0604020202020204" pitchFamily="34" charset="0"/>
              </a:rPr>
              <a:t>V Skola: 14% </a:t>
            </a:r>
            <a:r>
              <a:rPr kumimoji="0" lang="sv-SE" sz="110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 panose="020B0604020202020204" pitchFamily="34" charset="0"/>
              </a:rPr>
              <a:t>(14,14,12)</a:t>
            </a:r>
          </a:p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1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 panose="020B0604020202020204" pitchFamily="34" charset="0"/>
              </a:rPr>
              <a:t>V Samhälle: 10% </a:t>
            </a:r>
            <a:r>
              <a:rPr kumimoji="0" lang="sv-SE" sz="110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 panose="020B0604020202020204" pitchFamily="34" charset="0"/>
              </a:rPr>
              <a:t>(10,10,9)</a:t>
            </a:r>
          </a:p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1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 panose="020B0604020202020204" pitchFamily="34" charset="0"/>
              </a:rPr>
              <a:t>Enheter: 13% </a:t>
            </a:r>
            <a:r>
              <a:rPr kumimoji="0" lang="sv-SE" sz="110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 panose="020B0604020202020204" pitchFamily="34" charset="0"/>
              </a:rPr>
              <a:t>(</a:t>
            </a:r>
            <a:r>
              <a:rPr lang="sv-SE" sz="1100" dirty="0">
                <a:solidFill>
                  <a:prstClr val="white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11,</a:t>
            </a:r>
            <a:r>
              <a:rPr kumimoji="0" lang="sv-SE" sz="110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 panose="020B0604020202020204" pitchFamily="34" charset="0"/>
              </a:rPr>
              <a:t>9,13)</a:t>
            </a:r>
            <a:endParaRPr kumimoji="0" lang="sv-SE" sz="110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3340101" y="1267777"/>
            <a:ext cx="2720975" cy="2079655"/>
          </a:xfrm>
          <a:prstGeom prst="rect">
            <a:avLst/>
          </a:prstGeom>
          <a:solidFill>
            <a:srgbClr val="417B8D">
              <a:alpha val="80000"/>
            </a:srgbClr>
          </a:solidFill>
          <a:ln w="12700">
            <a:solidFill>
              <a:schemeClr val="tx1"/>
            </a:solidFill>
            <a:miter lim="800000"/>
          </a:ln>
        </p:spPr>
        <p:txBody>
          <a:bodyPr wrap="none" anchor="ctr"/>
          <a:lstStyle>
            <a:defPPr>
              <a:defRPr kern="1200"/>
            </a:defPPr>
          </a:lstStyle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cs typeface="Arial" panose="020B0604020202020204" pitchFamily="34" charset="0"/>
              </a:rPr>
              <a:t>Bristande</a:t>
            </a:r>
          </a:p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cs typeface="Arial" panose="020B0604020202020204" pitchFamily="34" charset="0"/>
              </a:rPr>
              <a:t>uppdragsfokus</a:t>
            </a:r>
          </a:p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 pitchFamily="34" charset="0"/>
              <a:cs typeface="Arial" panose="020B0604020202020204" pitchFamily="34" charset="0"/>
            </a:endParaRPr>
          </a:p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 panose="020B0604020202020204" pitchFamily="34" charset="0"/>
              </a:rPr>
              <a:t>Totalt: 10% </a:t>
            </a:r>
            <a:r>
              <a:rPr kumimoji="0" lang="sv-SE" sz="140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 panose="020B0604020202020204" pitchFamily="34" charset="0"/>
              </a:rPr>
              <a:t>(12,12,11)</a:t>
            </a:r>
          </a:p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sv-SE" sz="1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1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 panose="020B0604020202020204" pitchFamily="34" charset="0"/>
              </a:rPr>
              <a:t>V Skola: </a:t>
            </a:r>
            <a:r>
              <a:rPr lang="sv-SE" sz="1100" b="1" dirty="0">
                <a:solidFill>
                  <a:prstClr val="white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9</a:t>
            </a:r>
            <a:r>
              <a:rPr kumimoji="0" lang="sv-SE" sz="11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 panose="020B0604020202020204" pitchFamily="34" charset="0"/>
              </a:rPr>
              <a:t>% </a:t>
            </a:r>
            <a:r>
              <a:rPr kumimoji="0" lang="sv-SE" sz="110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 panose="020B0604020202020204" pitchFamily="34" charset="0"/>
              </a:rPr>
              <a:t>(</a:t>
            </a:r>
            <a:r>
              <a:rPr lang="sv-SE" sz="1100" dirty="0">
                <a:solidFill>
                  <a:prstClr val="white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11,</a:t>
            </a:r>
            <a:r>
              <a:rPr kumimoji="0" lang="sv-SE" sz="110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 panose="020B0604020202020204" pitchFamily="34" charset="0"/>
              </a:rPr>
              <a:t>12,10)</a:t>
            </a:r>
          </a:p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1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 panose="020B0604020202020204" pitchFamily="34" charset="0"/>
              </a:rPr>
              <a:t>V Samhälle: 11% </a:t>
            </a:r>
            <a:r>
              <a:rPr kumimoji="0" lang="sv-SE" sz="110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 panose="020B0604020202020204" pitchFamily="34" charset="0"/>
              </a:rPr>
              <a:t>(12,10,10)</a:t>
            </a:r>
          </a:p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1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 panose="020B0604020202020204" pitchFamily="34" charset="0"/>
              </a:rPr>
              <a:t>Enheter: 12% </a:t>
            </a:r>
            <a:r>
              <a:rPr kumimoji="0" lang="sv-SE" sz="110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 panose="020B0604020202020204" pitchFamily="34" charset="0"/>
              </a:rPr>
              <a:t>(14,13,15)</a:t>
            </a:r>
            <a:endParaRPr kumimoji="0" lang="en-GB" sz="18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ctangle 6"/>
          <p:cNvSpPr>
            <a:spLocks noChangeArrowheads="1"/>
          </p:cNvSpPr>
          <p:nvPr/>
        </p:nvSpPr>
        <p:spPr bwMode="auto">
          <a:xfrm>
            <a:off x="3330575" y="3347431"/>
            <a:ext cx="2730501" cy="2120900"/>
          </a:xfrm>
          <a:prstGeom prst="rect">
            <a:avLst/>
          </a:prstGeom>
          <a:solidFill>
            <a:srgbClr val="C15A44">
              <a:alpha val="80000"/>
            </a:srgbClr>
          </a:solidFill>
          <a:ln w="12700">
            <a:solidFill>
              <a:schemeClr val="tx1"/>
            </a:solidFill>
            <a:miter lim="800000"/>
          </a:ln>
        </p:spPr>
        <p:txBody>
          <a:bodyPr wrap="none" anchor="ctr"/>
          <a:lstStyle>
            <a:defPPr>
              <a:defRPr kern="1200"/>
            </a:defPPr>
          </a:lstStyle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cs typeface="Arial" panose="020B0604020202020204" pitchFamily="34" charset="0"/>
              </a:rPr>
              <a:t>Obefintligt </a:t>
            </a:r>
          </a:p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cs typeface="Arial" panose="020B0604020202020204" pitchFamily="34" charset="0"/>
              </a:rPr>
              <a:t>uppdragsfokus</a:t>
            </a:r>
          </a:p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 pitchFamily="34" charset="0"/>
              <a:cs typeface="Arial" panose="020B0604020202020204" pitchFamily="34" charset="0"/>
            </a:endParaRPr>
          </a:p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 panose="020B0604020202020204" pitchFamily="34" charset="0"/>
              </a:rPr>
              <a:t>Totalt: 23% </a:t>
            </a:r>
            <a:r>
              <a:rPr kumimoji="0" lang="sv-SE" sz="140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 panose="020B0604020202020204" pitchFamily="34" charset="0"/>
              </a:rPr>
              <a:t>(21,25,18)</a:t>
            </a:r>
          </a:p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sv-SE" sz="1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1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 panose="020B0604020202020204" pitchFamily="34" charset="0"/>
              </a:rPr>
              <a:t>V Skola: 23% </a:t>
            </a:r>
            <a:r>
              <a:rPr kumimoji="0" lang="sv-SE" sz="110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 panose="020B0604020202020204" pitchFamily="34" charset="0"/>
              </a:rPr>
              <a:t>(20,23,15)</a:t>
            </a:r>
          </a:p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1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 panose="020B0604020202020204" pitchFamily="34" charset="0"/>
              </a:rPr>
              <a:t>V Samhälle: </a:t>
            </a:r>
            <a:r>
              <a:rPr kumimoji="0" lang="sv-SE" sz="11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cs typeface="Arial" panose="020B0604020202020204" pitchFamily="34" charset="0"/>
              </a:rPr>
              <a:t>25</a:t>
            </a:r>
            <a:r>
              <a:rPr kumimoji="0" lang="sv-SE" sz="11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 panose="020B0604020202020204" pitchFamily="34" charset="0"/>
              </a:rPr>
              <a:t>% </a:t>
            </a:r>
            <a:r>
              <a:rPr kumimoji="0" lang="sv-SE" sz="110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 panose="020B0604020202020204" pitchFamily="34" charset="0"/>
              </a:rPr>
              <a:t>(22,26,21)</a:t>
            </a:r>
          </a:p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1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 panose="020B0604020202020204" pitchFamily="34" charset="0"/>
              </a:rPr>
              <a:t>Enheter: 21% </a:t>
            </a:r>
            <a:r>
              <a:rPr kumimoji="0" lang="sv-SE" sz="110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 panose="020B0604020202020204" pitchFamily="34" charset="0"/>
              </a:rPr>
              <a:t>(24,29,22)</a:t>
            </a:r>
            <a:endParaRPr kumimoji="0" lang="en-GB" sz="18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/>
              <a:cs typeface="Arial"/>
            </a:endParaRPr>
          </a:p>
        </p:txBody>
      </p:sp>
      <p:sp>
        <p:nvSpPr>
          <p:cNvPr id="9" name="Rectangle 7"/>
          <p:cNvSpPr>
            <a:spLocks noChangeArrowheads="1"/>
          </p:cNvSpPr>
          <p:nvPr/>
        </p:nvSpPr>
        <p:spPr bwMode="auto">
          <a:xfrm>
            <a:off x="6061075" y="1267777"/>
            <a:ext cx="2735262" cy="2079655"/>
          </a:xfrm>
          <a:prstGeom prst="rect">
            <a:avLst/>
          </a:prstGeom>
          <a:solidFill>
            <a:srgbClr val="529341">
              <a:alpha val="80000"/>
            </a:srgbClr>
          </a:solidFill>
          <a:ln w="12700">
            <a:solidFill>
              <a:schemeClr val="tx1"/>
            </a:solidFill>
            <a:miter lim="800000"/>
          </a:ln>
        </p:spPr>
        <p:txBody>
          <a:bodyPr wrap="none" anchor="ctr"/>
          <a:lstStyle>
            <a:defPPr>
              <a:defRPr kern="1200"/>
            </a:defPPr>
          </a:lstStyle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cs typeface="Arial" panose="020B0604020202020204" pitchFamily="34" charset="0"/>
              </a:rPr>
              <a:t>Skarpt uppdragsfokus </a:t>
            </a:r>
          </a:p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 pitchFamily="34" charset="0"/>
              <a:cs typeface="Arial" panose="020B0604020202020204" pitchFamily="34" charset="0"/>
            </a:endParaRPr>
          </a:p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 panose="020B0604020202020204" pitchFamily="34" charset="0"/>
              </a:rPr>
              <a:t>Totalt: 54% </a:t>
            </a:r>
            <a:r>
              <a:rPr kumimoji="0" lang="sv-SE" sz="140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 panose="020B0604020202020204" pitchFamily="34" charset="0"/>
              </a:rPr>
              <a:t>(54,52,60)</a:t>
            </a:r>
          </a:p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sv-SE" sz="1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1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 panose="020B0604020202020204" pitchFamily="34" charset="0"/>
              </a:rPr>
              <a:t>V Skola: 54% </a:t>
            </a:r>
            <a:r>
              <a:rPr kumimoji="0" lang="sv-SE" sz="110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 panose="020B0604020202020204" pitchFamily="34" charset="0"/>
              </a:rPr>
              <a:t>(55,52,63)</a:t>
            </a:r>
          </a:p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1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 panose="020B0604020202020204" pitchFamily="34" charset="0"/>
              </a:rPr>
              <a:t>V Samhälle: 54% </a:t>
            </a:r>
            <a:r>
              <a:rPr kumimoji="0" lang="sv-SE" sz="110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 panose="020B0604020202020204" pitchFamily="34" charset="0"/>
              </a:rPr>
              <a:t>(56,55,61)</a:t>
            </a:r>
          </a:p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1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 panose="020B0604020202020204" pitchFamily="34" charset="0"/>
              </a:rPr>
              <a:t>Enheter: 55% </a:t>
            </a:r>
            <a:r>
              <a:rPr kumimoji="0" lang="sv-SE" sz="110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 panose="020B0604020202020204" pitchFamily="34" charset="0"/>
              </a:rPr>
              <a:t>(50,49,51)</a:t>
            </a:r>
            <a:endParaRPr kumimoji="0" lang="en-GB" sz="18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/>
              <a:cs typeface="Arial"/>
            </a:endParaRPr>
          </a:p>
        </p:txBody>
      </p:sp>
      <p:sp>
        <p:nvSpPr>
          <p:cNvPr id="10" name="Line 8"/>
          <p:cNvSpPr>
            <a:spLocks noChangeShapeType="1"/>
          </p:cNvSpPr>
          <p:nvPr/>
        </p:nvSpPr>
        <p:spPr bwMode="auto">
          <a:xfrm flipV="1">
            <a:off x="3330575" y="979351"/>
            <a:ext cx="9525" cy="449836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>
            <a:defPPr>
              <a:defRPr kern="1200"/>
            </a:def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/>
              <a:cs typeface="Arial"/>
            </a:endParaRPr>
          </a:p>
        </p:txBody>
      </p:sp>
      <p:sp>
        <p:nvSpPr>
          <p:cNvPr id="11" name="Line 9"/>
          <p:cNvSpPr>
            <a:spLocks noChangeShapeType="1"/>
          </p:cNvSpPr>
          <p:nvPr/>
        </p:nvSpPr>
        <p:spPr bwMode="auto">
          <a:xfrm>
            <a:off x="3327038" y="5468331"/>
            <a:ext cx="5894387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>
            <a:defPPr>
              <a:defRPr kern="1200"/>
            </a:def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/>
              <a:cs typeface="Arial"/>
            </a:endParaRPr>
          </a:p>
        </p:txBody>
      </p:sp>
      <p:sp>
        <p:nvSpPr>
          <p:cNvPr id="12" name="Text Box 14"/>
          <p:cNvSpPr txBox="1">
            <a:spLocks noChangeArrowheads="1"/>
          </p:cNvSpPr>
          <p:nvPr/>
        </p:nvSpPr>
        <p:spPr bwMode="auto">
          <a:xfrm>
            <a:off x="1739950" y="3031352"/>
            <a:ext cx="1542016" cy="830997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defPPr>
              <a:defRPr kern="1200"/>
            </a:defPPr>
            <a:lvl1pPr>
              <a:defRPr sz="1600" b="1">
                <a:solidFill>
                  <a:schemeClr val="tx1"/>
                </a:solidFill>
                <a:latin typeface="Arial"/>
              </a:defRPr>
            </a:lvl1pPr>
            <a:lvl2pPr marL="742950" indent="-285750">
              <a:defRPr sz="1600" b="1">
                <a:solidFill>
                  <a:schemeClr val="tx1"/>
                </a:solidFill>
                <a:latin typeface="Arial"/>
              </a:defRPr>
            </a:lvl2pPr>
            <a:lvl3pPr marL="1143000" indent="-228600">
              <a:defRPr sz="1600" b="1">
                <a:solidFill>
                  <a:schemeClr val="tx1"/>
                </a:solidFill>
                <a:latin typeface="Arial"/>
              </a:defRPr>
            </a:lvl3pPr>
            <a:lvl4pPr marL="1600200" indent="-228600">
              <a:defRPr sz="1600" b="1">
                <a:solidFill>
                  <a:schemeClr val="tx1"/>
                </a:solidFill>
                <a:latin typeface="Arial"/>
              </a:defRPr>
            </a:lvl4pPr>
            <a:lvl5pPr marL="2057400" indent="-228600">
              <a:defRPr sz="1600" b="1">
                <a:solidFill>
                  <a:schemeClr val="tx1"/>
                </a:solidFill>
                <a:latin typeface="Arial"/>
              </a:defRPr>
            </a:lvl5pPr>
            <a:lvl6pPr marL="25146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/>
              </a:defRPr>
            </a:lvl6pPr>
            <a:lvl7pPr marL="29718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/>
              </a:defRPr>
            </a:lvl7pPr>
            <a:lvl8pPr marL="34290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/>
              </a:defRPr>
            </a:lvl8pPr>
            <a:lvl9pPr marL="38862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Fråga  eu6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Vi tar tag i problem som hindrar oss att arbeta effektivt</a:t>
            </a:r>
          </a:p>
        </p:txBody>
      </p:sp>
      <p:sp>
        <p:nvSpPr>
          <p:cNvPr id="13" name="Text Box 15"/>
          <p:cNvSpPr txBox="1">
            <a:spLocks noChangeArrowheads="1"/>
          </p:cNvSpPr>
          <p:nvPr/>
        </p:nvSpPr>
        <p:spPr bwMode="auto">
          <a:xfrm>
            <a:off x="8531802" y="5590223"/>
            <a:ext cx="1741790" cy="830997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defPPr>
              <a:defRPr kern="1200"/>
            </a:defPPr>
            <a:lvl1pPr>
              <a:defRPr sz="1600" b="1">
                <a:solidFill>
                  <a:schemeClr val="tx1"/>
                </a:solidFill>
                <a:latin typeface="Arial"/>
              </a:defRPr>
            </a:lvl1pPr>
            <a:lvl2pPr marL="742950" indent="-285750">
              <a:defRPr sz="1600" b="1">
                <a:solidFill>
                  <a:schemeClr val="tx1"/>
                </a:solidFill>
                <a:latin typeface="Arial"/>
              </a:defRPr>
            </a:lvl2pPr>
            <a:lvl3pPr marL="1143000" indent="-228600">
              <a:defRPr sz="1600" b="1">
                <a:solidFill>
                  <a:schemeClr val="tx1"/>
                </a:solidFill>
                <a:latin typeface="Arial"/>
              </a:defRPr>
            </a:lvl3pPr>
            <a:lvl4pPr marL="1600200" indent="-228600">
              <a:defRPr sz="1600" b="1">
                <a:solidFill>
                  <a:schemeClr val="tx1"/>
                </a:solidFill>
                <a:latin typeface="Arial"/>
              </a:defRPr>
            </a:lvl4pPr>
            <a:lvl5pPr marL="2057400" indent="-228600">
              <a:defRPr sz="1600" b="1">
                <a:solidFill>
                  <a:schemeClr val="tx1"/>
                </a:solidFill>
                <a:latin typeface="Arial"/>
              </a:defRPr>
            </a:lvl5pPr>
            <a:lvl6pPr marL="25146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/>
              </a:defRPr>
            </a:lvl6pPr>
            <a:lvl7pPr marL="29718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/>
              </a:defRPr>
            </a:lvl7pPr>
            <a:lvl8pPr marL="34290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/>
              </a:defRPr>
            </a:lvl8pPr>
            <a:lvl9pPr marL="38862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Fråga kl4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Vi diskuterar löpande vårt uppdrag utifrån målen</a:t>
            </a:r>
          </a:p>
        </p:txBody>
      </p:sp>
      <p:sp>
        <p:nvSpPr>
          <p:cNvPr id="14" name="Text Box 16"/>
          <p:cNvSpPr txBox="1">
            <a:spLocks noChangeArrowheads="1"/>
          </p:cNvSpPr>
          <p:nvPr/>
        </p:nvSpPr>
        <p:spPr bwMode="auto">
          <a:xfrm>
            <a:off x="4232042" y="5581043"/>
            <a:ext cx="681597" cy="307777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defPPr>
              <a:defRPr kern="1200"/>
            </a:defPPr>
            <a:lvl1pPr>
              <a:defRPr sz="1600" b="1">
                <a:solidFill>
                  <a:schemeClr val="tx1"/>
                </a:solidFill>
                <a:latin typeface="Arial"/>
              </a:defRPr>
            </a:lvl1pPr>
            <a:lvl2pPr marL="742950" indent="-285750">
              <a:defRPr sz="1600" b="1">
                <a:solidFill>
                  <a:schemeClr val="tx1"/>
                </a:solidFill>
                <a:latin typeface="Arial"/>
              </a:defRPr>
            </a:lvl2pPr>
            <a:lvl3pPr marL="1143000" indent="-228600">
              <a:defRPr sz="1600" b="1">
                <a:solidFill>
                  <a:schemeClr val="tx1"/>
                </a:solidFill>
                <a:latin typeface="Arial"/>
              </a:defRPr>
            </a:lvl3pPr>
            <a:lvl4pPr marL="1600200" indent="-228600">
              <a:defRPr sz="1600" b="1">
                <a:solidFill>
                  <a:schemeClr val="tx1"/>
                </a:solidFill>
                <a:latin typeface="Arial"/>
              </a:defRPr>
            </a:lvl4pPr>
            <a:lvl5pPr marL="2057400" indent="-228600">
              <a:defRPr sz="1600" b="1">
                <a:solidFill>
                  <a:schemeClr val="tx1"/>
                </a:solidFill>
                <a:latin typeface="Arial"/>
              </a:defRPr>
            </a:lvl5pPr>
            <a:lvl6pPr marL="25146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/>
              </a:defRPr>
            </a:lvl6pPr>
            <a:lvl7pPr marL="29718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/>
              </a:defRPr>
            </a:lvl7pPr>
            <a:lvl8pPr marL="34290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/>
              </a:defRPr>
            </a:lvl8pPr>
            <a:lvl9pPr marL="38862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4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1, 2, 3</a:t>
            </a:r>
          </a:p>
        </p:txBody>
      </p:sp>
      <p:sp>
        <p:nvSpPr>
          <p:cNvPr id="15" name="Text Box 17"/>
          <p:cNvSpPr txBox="1">
            <a:spLocks noChangeArrowheads="1"/>
          </p:cNvSpPr>
          <p:nvPr/>
        </p:nvSpPr>
        <p:spPr bwMode="auto">
          <a:xfrm>
            <a:off x="2263495" y="4325222"/>
            <a:ext cx="681597" cy="307777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defPPr>
              <a:defRPr kern="1200"/>
            </a:defPPr>
            <a:lvl1pPr>
              <a:defRPr sz="1600" b="1">
                <a:solidFill>
                  <a:schemeClr val="tx1"/>
                </a:solidFill>
                <a:latin typeface="Arial"/>
              </a:defRPr>
            </a:lvl1pPr>
            <a:lvl2pPr marL="742950" indent="-285750">
              <a:defRPr sz="1600" b="1">
                <a:solidFill>
                  <a:schemeClr val="tx1"/>
                </a:solidFill>
                <a:latin typeface="Arial"/>
              </a:defRPr>
            </a:lvl2pPr>
            <a:lvl3pPr marL="1143000" indent="-228600">
              <a:defRPr sz="1600" b="1">
                <a:solidFill>
                  <a:schemeClr val="tx1"/>
                </a:solidFill>
                <a:latin typeface="Arial"/>
              </a:defRPr>
            </a:lvl3pPr>
            <a:lvl4pPr marL="1600200" indent="-228600">
              <a:defRPr sz="1600" b="1">
                <a:solidFill>
                  <a:schemeClr val="tx1"/>
                </a:solidFill>
                <a:latin typeface="Arial"/>
              </a:defRPr>
            </a:lvl4pPr>
            <a:lvl5pPr marL="2057400" indent="-228600">
              <a:defRPr sz="1600" b="1">
                <a:solidFill>
                  <a:schemeClr val="tx1"/>
                </a:solidFill>
                <a:latin typeface="Arial"/>
              </a:defRPr>
            </a:lvl5pPr>
            <a:lvl6pPr marL="25146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/>
              </a:defRPr>
            </a:lvl6pPr>
            <a:lvl7pPr marL="29718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/>
              </a:defRPr>
            </a:lvl7pPr>
            <a:lvl8pPr marL="34290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/>
              </a:defRPr>
            </a:lvl8pPr>
            <a:lvl9pPr marL="38862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4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1, 2, 3</a:t>
            </a:r>
          </a:p>
        </p:txBody>
      </p:sp>
      <p:sp>
        <p:nvSpPr>
          <p:cNvPr id="16" name="Text Box 18"/>
          <p:cNvSpPr txBox="1">
            <a:spLocks noChangeArrowheads="1"/>
          </p:cNvSpPr>
          <p:nvPr/>
        </p:nvSpPr>
        <p:spPr bwMode="auto">
          <a:xfrm>
            <a:off x="6944961" y="5650863"/>
            <a:ext cx="532518" cy="307777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defPPr>
              <a:defRPr kern="1200"/>
            </a:defPPr>
            <a:lvl1pPr>
              <a:defRPr sz="1600" b="1">
                <a:solidFill>
                  <a:schemeClr val="tx1"/>
                </a:solidFill>
                <a:latin typeface="Arial"/>
              </a:defRPr>
            </a:lvl1pPr>
            <a:lvl2pPr marL="742950" indent="-285750">
              <a:defRPr sz="1600" b="1">
                <a:solidFill>
                  <a:schemeClr val="tx1"/>
                </a:solidFill>
                <a:latin typeface="Arial"/>
              </a:defRPr>
            </a:lvl2pPr>
            <a:lvl3pPr marL="1143000" indent="-228600">
              <a:defRPr sz="1600" b="1">
                <a:solidFill>
                  <a:schemeClr val="tx1"/>
                </a:solidFill>
                <a:latin typeface="Arial"/>
              </a:defRPr>
            </a:lvl3pPr>
            <a:lvl4pPr marL="1600200" indent="-228600">
              <a:defRPr sz="1600" b="1">
                <a:solidFill>
                  <a:schemeClr val="tx1"/>
                </a:solidFill>
                <a:latin typeface="Arial"/>
              </a:defRPr>
            </a:lvl4pPr>
            <a:lvl5pPr marL="2057400" indent="-228600">
              <a:defRPr sz="1600" b="1">
                <a:solidFill>
                  <a:schemeClr val="tx1"/>
                </a:solidFill>
                <a:latin typeface="Arial"/>
              </a:defRPr>
            </a:lvl5pPr>
            <a:lvl6pPr marL="25146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/>
              </a:defRPr>
            </a:lvl6pPr>
            <a:lvl7pPr marL="29718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/>
              </a:defRPr>
            </a:lvl7pPr>
            <a:lvl8pPr marL="34290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/>
              </a:defRPr>
            </a:lvl8pPr>
            <a:lvl9pPr marL="38862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4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4, 5</a:t>
            </a:r>
          </a:p>
        </p:txBody>
      </p:sp>
      <p:sp>
        <p:nvSpPr>
          <p:cNvPr id="17" name="Text Box 19"/>
          <p:cNvSpPr txBox="1">
            <a:spLocks noChangeArrowheads="1"/>
          </p:cNvSpPr>
          <p:nvPr/>
        </p:nvSpPr>
        <p:spPr bwMode="auto">
          <a:xfrm>
            <a:off x="2362881" y="2048856"/>
            <a:ext cx="482824" cy="307777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defPPr>
              <a:defRPr kern="1200"/>
            </a:defPPr>
            <a:lvl1pPr>
              <a:defRPr sz="1600" b="1">
                <a:solidFill>
                  <a:schemeClr val="tx1"/>
                </a:solidFill>
                <a:latin typeface="Arial"/>
              </a:defRPr>
            </a:lvl1pPr>
            <a:lvl2pPr marL="742950" indent="-285750">
              <a:defRPr sz="1600" b="1">
                <a:solidFill>
                  <a:schemeClr val="tx1"/>
                </a:solidFill>
                <a:latin typeface="Arial"/>
              </a:defRPr>
            </a:lvl2pPr>
            <a:lvl3pPr marL="1143000" indent="-228600">
              <a:defRPr sz="1600" b="1">
                <a:solidFill>
                  <a:schemeClr val="tx1"/>
                </a:solidFill>
                <a:latin typeface="Arial"/>
              </a:defRPr>
            </a:lvl3pPr>
            <a:lvl4pPr marL="1600200" indent="-228600">
              <a:defRPr sz="1600" b="1">
                <a:solidFill>
                  <a:schemeClr val="tx1"/>
                </a:solidFill>
                <a:latin typeface="Arial"/>
              </a:defRPr>
            </a:lvl4pPr>
            <a:lvl5pPr marL="2057400" indent="-228600">
              <a:defRPr sz="1600" b="1">
                <a:solidFill>
                  <a:schemeClr val="tx1"/>
                </a:solidFill>
                <a:latin typeface="Arial"/>
              </a:defRPr>
            </a:lvl5pPr>
            <a:lvl6pPr marL="25146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/>
              </a:defRPr>
            </a:lvl6pPr>
            <a:lvl7pPr marL="29718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/>
              </a:defRPr>
            </a:lvl7pPr>
            <a:lvl8pPr marL="34290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/>
              </a:defRPr>
            </a:lvl8pPr>
            <a:lvl9pPr marL="38862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4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4, 5</a:t>
            </a:r>
          </a:p>
        </p:txBody>
      </p:sp>
      <p:sp>
        <p:nvSpPr>
          <p:cNvPr id="18" name="Text Box 20"/>
          <p:cNvSpPr txBox="1">
            <a:spLocks noChangeArrowheads="1"/>
          </p:cNvSpPr>
          <p:nvPr/>
        </p:nvSpPr>
        <p:spPr bwMode="auto">
          <a:xfrm>
            <a:off x="1904480" y="5581043"/>
            <a:ext cx="1710726" cy="369332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defPPr>
              <a:defRPr kern="1200"/>
            </a:defPPr>
            <a:lvl1pPr>
              <a:defRPr sz="1600" b="1">
                <a:solidFill>
                  <a:schemeClr val="tx1"/>
                </a:solidFill>
                <a:latin typeface="Arial"/>
              </a:defRPr>
            </a:lvl1pPr>
            <a:lvl2pPr marL="742950" indent="-285750">
              <a:defRPr sz="1600" b="1">
                <a:solidFill>
                  <a:schemeClr val="tx1"/>
                </a:solidFill>
                <a:latin typeface="Arial"/>
              </a:defRPr>
            </a:lvl2pPr>
            <a:lvl3pPr marL="1143000" indent="-228600">
              <a:defRPr sz="1600" b="1">
                <a:solidFill>
                  <a:schemeClr val="tx1"/>
                </a:solidFill>
                <a:latin typeface="Arial"/>
              </a:defRPr>
            </a:lvl3pPr>
            <a:lvl4pPr marL="1600200" indent="-228600">
              <a:defRPr sz="1600" b="1">
                <a:solidFill>
                  <a:schemeClr val="tx1"/>
                </a:solidFill>
                <a:latin typeface="Arial"/>
              </a:defRPr>
            </a:lvl4pPr>
            <a:lvl5pPr marL="2057400" indent="-228600">
              <a:defRPr sz="1600" b="1">
                <a:solidFill>
                  <a:schemeClr val="tx1"/>
                </a:solidFill>
                <a:latin typeface="Arial"/>
              </a:defRPr>
            </a:lvl5pPr>
            <a:lvl6pPr marL="25146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/>
              </a:defRPr>
            </a:lvl6pPr>
            <a:lvl7pPr marL="29718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/>
              </a:defRPr>
            </a:lvl7pPr>
            <a:lvl8pPr marL="34290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/>
              </a:defRPr>
            </a:lvl8pPr>
            <a:lvl9pPr marL="38862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8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Svarsskala 1-5</a:t>
            </a:r>
          </a:p>
        </p:txBody>
      </p:sp>
      <p:sp>
        <p:nvSpPr>
          <p:cNvPr id="29" name="Platshållare för bildnummer 1">
            <a:extLst>
              <a:ext uri="{FF2B5EF4-FFF2-40B4-BE49-F238E27FC236}">
                <a16:creationId xmlns:a16="http://schemas.microsoft.com/office/drawing/2014/main" id="{2A062EAB-058A-49A7-8895-FC5F5891FE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64352" y="637639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sv-SE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A65EA27-6DB2-46EB-90AD-D02DF194FA2A}" type="slidenum">
              <a:rPr kumimoji="0" lang="sv-S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entury Gothic"/>
                <a:cs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/>
              <a:cs typeface="Arial"/>
            </a:endParaRPr>
          </a:p>
        </p:txBody>
      </p:sp>
      <p:sp>
        <p:nvSpPr>
          <p:cNvPr id="19" name="textruta 18">
            <a:extLst>
              <a:ext uri="{FF2B5EF4-FFF2-40B4-BE49-F238E27FC236}">
                <a16:creationId xmlns:a16="http://schemas.microsoft.com/office/drawing/2014/main" id="{AA2FB432-A6DA-4BA9-BE9D-F92E42441EC4}"/>
              </a:ext>
            </a:extLst>
          </p:cNvPr>
          <p:cNvSpPr txBox="1"/>
          <p:nvPr/>
        </p:nvSpPr>
        <p:spPr>
          <a:xfrm>
            <a:off x="5246249" y="6298058"/>
            <a:ext cx="169950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sv-SE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( ) = 2022, 2021, 2020</a:t>
            </a:r>
          </a:p>
        </p:txBody>
      </p:sp>
    </p:spTree>
    <p:extLst>
      <p:ext uri="{BB962C8B-B14F-4D97-AF65-F5344CB8AC3E}">
        <p14:creationId xmlns:p14="http://schemas.microsoft.com/office/powerpoint/2010/main" val="1756526877"/>
      </p:ext>
    </p:extLst>
  </p:cSld>
  <p:clrMapOvr>
    <a:masterClrMapping/>
  </p:clrMapOvr>
  <p:transition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ubrik 2">
            <a:extLst>
              <a:ext uri="{FF2B5EF4-FFF2-40B4-BE49-F238E27FC236}">
                <a16:creationId xmlns:a16="http://schemas.microsoft.com/office/drawing/2014/main" id="{A8D8F872-3FC6-0EF8-C888-C16FCEB9BB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5771" y="1890445"/>
            <a:ext cx="8530056" cy="976044"/>
          </a:xfrm>
        </p:spPr>
        <p:txBody>
          <a:bodyPr/>
          <a:lstStyle/>
          <a:p>
            <a:pPr algn="l"/>
            <a:r>
              <a:rPr lang="sv-SE" dirty="0"/>
              <a:t>Resultaten för jämförbara frågor </a:t>
            </a:r>
            <a:br>
              <a:rPr lang="sv-SE" dirty="0"/>
            </a:br>
            <a:r>
              <a:rPr lang="sv-SE" dirty="0"/>
              <a:t>med </a:t>
            </a:r>
            <a:r>
              <a:rPr lang="sv-SE" dirty="0" err="1"/>
              <a:t>Zonderas</a:t>
            </a:r>
            <a:r>
              <a:rPr lang="sv-SE" dirty="0"/>
              <a:t> extern jämförelse</a:t>
            </a:r>
            <a:br>
              <a:rPr lang="sv-SE" dirty="0"/>
            </a:br>
            <a:br>
              <a:rPr lang="sv-SE" dirty="0"/>
            </a:br>
            <a:r>
              <a:rPr lang="sv-SE" dirty="0"/>
              <a:t>Summering styrkor och förbättringsområden </a:t>
            </a:r>
          </a:p>
        </p:txBody>
      </p:sp>
      <p:pic>
        <p:nvPicPr>
          <p:cNvPr id="5" name="Bildobjekt 4">
            <a:extLst>
              <a:ext uri="{FF2B5EF4-FFF2-40B4-BE49-F238E27FC236}">
                <a16:creationId xmlns:a16="http://schemas.microsoft.com/office/drawing/2014/main" id="{4C3D17BF-5C8C-AE5B-7381-1D6D70869FC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49516" y="3335119"/>
            <a:ext cx="3020709" cy="29818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5315378"/>
      </p:ext>
    </p:extLst>
  </p:cSld>
  <p:clrMapOvr>
    <a:masterClrMapping/>
  </p:clrMapOvr>
  <p:transition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nummer 1">
            <a:extLst>
              <a:ext uri="{FF2B5EF4-FFF2-40B4-BE49-F238E27FC236}">
                <a16:creationId xmlns:a16="http://schemas.microsoft.com/office/drawing/2014/main" id="{591CB1C7-9808-EAB4-0CB3-63AFA1AF62D0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pPr marL="43438" algn="r">
              <a:spcBef>
                <a:spcPts val="251"/>
              </a:spcBef>
            </a:pPr>
            <a:fld id="{F7043445-B7A5-4914-996A-C924B7608474}" type="slidenum">
              <a:rPr lang="sv-SE" smtClean="0"/>
              <a:pPr marL="43438" algn="r">
                <a:spcBef>
                  <a:spcPts val="251"/>
                </a:spcBef>
              </a:pPr>
              <a:t>25</a:t>
            </a:fld>
            <a:endParaRPr lang="sv-SE" dirty="0"/>
          </a:p>
        </p:txBody>
      </p:sp>
      <p:sp>
        <p:nvSpPr>
          <p:cNvPr id="3" name="Rubrik 2">
            <a:extLst>
              <a:ext uri="{FF2B5EF4-FFF2-40B4-BE49-F238E27FC236}">
                <a16:creationId xmlns:a16="http://schemas.microsoft.com/office/drawing/2014/main" id="{E96BD28F-6A91-111F-4EB9-2A8E9DC4FD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1995" y="380752"/>
            <a:ext cx="9604965" cy="669671"/>
          </a:xfrm>
        </p:spPr>
        <p:txBody>
          <a:bodyPr/>
          <a:lstStyle/>
          <a:p>
            <a:r>
              <a:rPr lang="sv-SE" dirty="0"/>
              <a:t>Resultat per frågeområde – jämförbara frågor med extern jämförelse</a:t>
            </a:r>
          </a:p>
        </p:txBody>
      </p:sp>
      <p:sp>
        <p:nvSpPr>
          <p:cNvPr id="4" name="textruta 1">
            <a:extLst>
              <a:ext uri="{FF2B5EF4-FFF2-40B4-BE49-F238E27FC236}">
                <a16:creationId xmlns:a16="http://schemas.microsoft.com/office/drawing/2014/main" id="{1FC3125E-5ED7-0083-F27B-D3F02FB43B3F}"/>
              </a:ext>
            </a:extLst>
          </p:cNvPr>
          <p:cNvSpPr txBox="1"/>
          <p:nvPr/>
        </p:nvSpPr>
        <p:spPr>
          <a:xfrm>
            <a:off x="361995" y="808494"/>
            <a:ext cx="4365117" cy="483858"/>
          </a:xfrm>
          <a:prstGeom prst="rect">
            <a:avLst/>
          </a:prstGeom>
        </p:spPr>
        <p:txBody>
          <a:bodyPr vert="horz" wrap="none" lIns="0" tIns="45720" rIns="91440" bIns="45720" rtlCol="0">
            <a:no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F932D"/>
              </a:buClr>
              <a:buSzPct val="85000"/>
              <a:buFontTx/>
              <a:buNone/>
              <a:tabLst/>
              <a:defRPr/>
            </a:pPr>
            <a:r>
              <a:rPr kumimoji="0" lang="sv-SE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cs typeface="Arial" panose="020B0604020202020204" pitchFamily="34" charset="0"/>
              </a:rPr>
              <a:t>Grafiken visar andel positiva svar per jämförbara frågor i området, 4:or och 5:or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F932D"/>
              </a:buClr>
              <a:buSzPct val="85000"/>
              <a:buFontTx/>
              <a:buNone/>
              <a:tabLst/>
              <a:defRPr/>
            </a:pPr>
            <a:r>
              <a:rPr kumimoji="0" lang="sv-SE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cs typeface="Arial" panose="020B0604020202020204" pitchFamily="34" charset="0"/>
              </a:rPr>
              <a:t>Frågeområde (antal jämförbara frågor / antal frågor i området)</a:t>
            </a:r>
          </a:p>
        </p:txBody>
      </p:sp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C601C964-9EBB-1FFC-C721-45CDE08B412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389702706"/>
              </p:ext>
            </p:extLst>
          </p:nvPr>
        </p:nvGraphicFramePr>
        <p:xfrm>
          <a:off x="603613" y="1299283"/>
          <a:ext cx="11449272" cy="595023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421368419"/>
      </p:ext>
    </p:extLst>
  </p:cSld>
  <p:clrMapOvr>
    <a:masterClrMapping/>
  </p:clrMapOvr>
  <p:transition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upp 11">
            <a:extLst>
              <a:ext uri="{FF2B5EF4-FFF2-40B4-BE49-F238E27FC236}">
                <a16:creationId xmlns:a16="http://schemas.microsoft.com/office/drawing/2014/main" id="{6A21222E-318A-454A-8035-BAC5E426D6A5}"/>
              </a:ext>
            </a:extLst>
          </p:cNvPr>
          <p:cNvGrpSpPr/>
          <p:nvPr/>
        </p:nvGrpSpPr>
        <p:grpSpPr>
          <a:xfrm>
            <a:off x="10112832" y="5589240"/>
            <a:ext cx="1527784" cy="1268760"/>
            <a:chOff x="10128448" y="4221088"/>
            <a:chExt cx="1527784" cy="2636912"/>
          </a:xfrm>
        </p:grpSpPr>
        <p:sp>
          <p:nvSpPr>
            <p:cNvPr id="13" name="Rektangel 12">
              <a:extLst>
                <a:ext uri="{FF2B5EF4-FFF2-40B4-BE49-F238E27FC236}">
                  <a16:creationId xmlns:a16="http://schemas.microsoft.com/office/drawing/2014/main" id="{89791EF4-CE17-4422-B640-C294DF267280}"/>
                </a:ext>
              </a:extLst>
            </p:cNvPr>
            <p:cNvSpPr/>
            <p:nvPr/>
          </p:nvSpPr>
          <p:spPr>
            <a:xfrm>
              <a:off x="10128448" y="5013176"/>
              <a:ext cx="432048" cy="1844824"/>
            </a:xfrm>
            <a:prstGeom prst="rect">
              <a:avLst/>
            </a:prstGeom>
            <a:solidFill>
              <a:srgbClr val="52934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sv-SE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cs typeface="Arial"/>
              </a:endParaRPr>
            </a:p>
          </p:txBody>
        </p:sp>
        <p:sp>
          <p:nvSpPr>
            <p:cNvPr id="14" name="Rektangel 13">
              <a:extLst>
                <a:ext uri="{FF2B5EF4-FFF2-40B4-BE49-F238E27FC236}">
                  <a16:creationId xmlns:a16="http://schemas.microsoft.com/office/drawing/2014/main" id="{13157DAE-EA14-4A61-9694-736EC551AC4A}"/>
                </a:ext>
              </a:extLst>
            </p:cNvPr>
            <p:cNvSpPr/>
            <p:nvPr/>
          </p:nvSpPr>
          <p:spPr>
            <a:xfrm>
              <a:off x="10676316" y="4653136"/>
              <a:ext cx="432048" cy="2204864"/>
            </a:xfrm>
            <a:prstGeom prst="rect">
              <a:avLst/>
            </a:prstGeom>
            <a:solidFill>
              <a:srgbClr val="52934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sv-SE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cs typeface="Arial"/>
              </a:endParaRPr>
            </a:p>
          </p:txBody>
        </p:sp>
        <p:sp>
          <p:nvSpPr>
            <p:cNvPr id="15" name="Rektangel 14">
              <a:extLst>
                <a:ext uri="{FF2B5EF4-FFF2-40B4-BE49-F238E27FC236}">
                  <a16:creationId xmlns:a16="http://schemas.microsoft.com/office/drawing/2014/main" id="{6C30479F-6E90-43A2-91E7-0523F7AD2F5C}"/>
                </a:ext>
              </a:extLst>
            </p:cNvPr>
            <p:cNvSpPr/>
            <p:nvPr/>
          </p:nvSpPr>
          <p:spPr>
            <a:xfrm>
              <a:off x="11224184" y="4221088"/>
              <a:ext cx="432048" cy="2636912"/>
            </a:xfrm>
            <a:prstGeom prst="rect">
              <a:avLst/>
            </a:prstGeom>
            <a:solidFill>
              <a:srgbClr val="52934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sv-SE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cs typeface="Arial"/>
              </a:endParaRPr>
            </a:p>
          </p:txBody>
        </p:sp>
      </p:grpSp>
      <p:sp>
        <p:nvSpPr>
          <p:cNvPr id="6" name="Rubrik 5">
            <a:extLst>
              <a:ext uri="{FF2B5EF4-FFF2-40B4-BE49-F238E27FC236}">
                <a16:creationId xmlns:a16="http://schemas.microsoft.com/office/drawing/2014/main" id="{3D5696D2-D6FC-4E63-A2D9-D4D9B95BA7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9336" y="260648"/>
            <a:ext cx="8846773" cy="504580"/>
          </a:xfrm>
        </p:spPr>
        <p:txBody>
          <a:bodyPr/>
          <a:lstStyle/>
          <a:p>
            <a:r>
              <a:rPr lang="sv-SE" sz="2176" dirty="0">
                <a:solidFill>
                  <a:schemeClr val="tx1"/>
                </a:solidFill>
              </a:rPr>
              <a:t>Frågor med positiv differens till extern jämförelse 1/3</a:t>
            </a:r>
          </a:p>
        </p:txBody>
      </p:sp>
      <p:sp>
        <p:nvSpPr>
          <p:cNvPr id="11" name="Platshållare för bildnummer 10">
            <a:extLst>
              <a:ext uri="{FF2B5EF4-FFF2-40B4-BE49-F238E27FC236}">
                <a16:creationId xmlns:a16="http://schemas.microsoft.com/office/drawing/2014/main" id="{BC4EB79D-0B48-473B-B69A-873FBAF594F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24592" y="6436558"/>
            <a:ext cx="661864" cy="365125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>
            <a:defPPr>
              <a:defRPr lang="sv-SE"/>
            </a:defPPr>
            <a:lvl1pPr marL="0" algn="r" defTabSz="914400" rtl="0" eaLnBrk="1" latinLnBrk="0" hangingPunct="1">
              <a:defRPr sz="1200" b="0" i="0" kern="1200">
                <a:solidFill>
                  <a:schemeClr val="tx1">
                    <a:tint val="75000"/>
                  </a:schemeClr>
                </a:solidFill>
                <a:latin typeface="Arial Nova Light" panose="020B0304020202020204" pitchFamily="34" charset="0"/>
                <a:ea typeface="+mn-ea"/>
                <a:cs typeface="Arial Nova Light" panose="020B03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CA65EA27-6DB2-46EB-90AD-D02DF194FA2A}" type="slidenum">
              <a:rPr lang="sv-SE" smtClean="0"/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t>26</a:t>
            </a:fld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/>
              <a:cs typeface="Arial"/>
            </a:endParaRPr>
          </a:p>
        </p:txBody>
      </p:sp>
      <p:graphicFrame>
        <p:nvGraphicFramePr>
          <p:cNvPr id="9" name="DataTable">
            <a:extLst>
              <a:ext uri="{FF2B5EF4-FFF2-40B4-BE49-F238E27FC236}">
                <a16:creationId xmlns:a16="http://schemas.microsoft.com/office/drawing/2014/main" id="{F7D9FD56-11B0-41D6-B18A-04F74AB6D33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13213927"/>
              </p:ext>
            </p:extLst>
          </p:nvPr>
        </p:nvGraphicFramePr>
        <p:xfrm>
          <a:off x="515380" y="931041"/>
          <a:ext cx="11161240" cy="4285660"/>
        </p:xfrm>
        <a:graphic>
          <a:graphicData uri="http://schemas.openxmlformats.org/drawingml/2006/table">
            <a:tbl>
              <a:tblPr>
                <a:effectLst/>
                <a:tableStyleId>{D7AC3CCA-C797-4891-BE02-D94E43425B78}</a:tableStyleId>
              </a:tblPr>
              <a:tblGrid>
                <a:gridCol w="60574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38426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6187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61872">
                  <a:extLst>
                    <a:ext uri="{9D8B030D-6E8A-4147-A177-3AD203B41FA5}">
                      <a16:colId xmlns:a16="http://schemas.microsoft.com/office/drawing/2014/main" val="4285986910"/>
                    </a:ext>
                  </a:extLst>
                </a:gridCol>
                <a:gridCol w="861872">
                  <a:extLst>
                    <a:ext uri="{9D8B030D-6E8A-4147-A177-3AD203B41FA5}">
                      <a16:colId xmlns:a16="http://schemas.microsoft.com/office/drawing/2014/main" val="3694191831"/>
                    </a:ext>
                  </a:extLst>
                </a:gridCol>
                <a:gridCol w="861872">
                  <a:extLst>
                    <a:ext uri="{9D8B030D-6E8A-4147-A177-3AD203B41FA5}">
                      <a16:colId xmlns:a16="http://schemas.microsoft.com/office/drawing/2014/main" val="4075241613"/>
                    </a:ext>
                  </a:extLst>
                </a:gridCol>
                <a:gridCol w="78764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3610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500943">
                <a:tc>
                  <a:txBody>
                    <a:bodyPr/>
                    <a:lstStyle/>
                    <a:p>
                      <a:pPr algn="ctr" rtl="0" fontAlgn="ctr"/>
                      <a:r>
                        <a:rPr lang="sv-SE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Nr.</a:t>
                      </a:r>
                    </a:p>
                  </a:txBody>
                  <a:tcPr marL="857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27A8E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v-S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857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27A8E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sv-SE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Totalt</a:t>
                      </a:r>
                    </a:p>
                  </a:txBody>
                  <a:tcPr marL="857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27A8E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sv-SE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Enheter</a:t>
                      </a:r>
                    </a:p>
                  </a:txBody>
                  <a:tcPr marL="857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27A8E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sv-SE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VSS</a:t>
                      </a:r>
                    </a:p>
                  </a:txBody>
                  <a:tcPr marL="857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27A8E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sv-SE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VS</a:t>
                      </a:r>
                    </a:p>
                  </a:txBody>
                  <a:tcPr marL="857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27A8E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sv-SE" sz="1400" b="1" i="0" u="none" strike="noStrike" dirty="0" err="1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Ext</a:t>
                      </a:r>
                      <a:r>
                        <a:rPr lang="sv-SE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. jmf.</a:t>
                      </a:r>
                    </a:p>
                  </a:txBody>
                  <a:tcPr marL="857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27A8E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sv-SE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Differens</a:t>
                      </a:r>
                    </a:p>
                  </a:txBody>
                  <a:tcPr marL="857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27A8E">
                        <a:alpha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12163">
                <a:tc>
                  <a:txBody>
                    <a:bodyPr/>
                    <a:lstStyle/>
                    <a:p>
                      <a:pPr algn="l" fontAlgn="b"/>
                      <a:r>
                        <a:rPr lang="sv-SE" sz="1400" b="0" i="0" u="none" strike="noStrike" dirty="0">
                          <a:solidFill>
                            <a:srgbClr val="212529"/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+mn-cs"/>
                        </a:rPr>
                        <a:t>i2</a:t>
                      </a: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400" b="0" i="0" u="none" strike="noStrike" dirty="0">
                          <a:solidFill>
                            <a:srgbClr val="212529"/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+mn-cs"/>
                        </a:rPr>
                        <a:t>När jag anställdes fick jag en bra introduktion till min arbetsgrupp/enhet</a:t>
                      </a: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400" b="0" i="0" u="none" strike="noStrike">
                          <a:solidFill>
                            <a:srgbClr val="212529"/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+mn-cs"/>
                        </a:rPr>
                        <a:t>77</a:t>
                      </a: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400" b="0" i="0" u="none" strike="noStrike" dirty="0">
                          <a:solidFill>
                            <a:srgbClr val="212529"/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+mn-cs"/>
                        </a:rPr>
                        <a:t>79</a:t>
                      </a: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400" b="0" i="0" u="none" strike="noStrike">
                          <a:solidFill>
                            <a:srgbClr val="212529"/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+mn-cs"/>
                        </a:rPr>
                        <a:t>76</a:t>
                      </a: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400" b="0" i="0" u="none" strike="noStrike">
                          <a:solidFill>
                            <a:srgbClr val="212529"/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+mn-cs"/>
                        </a:rPr>
                        <a:t>76</a:t>
                      </a: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400" b="0" i="0" u="none" strike="noStrike">
                          <a:solidFill>
                            <a:srgbClr val="212529"/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+mn-cs"/>
                        </a:rPr>
                        <a:t>61</a:t>
                      </a: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400" b="0" i="0" u="none" strike="noStrike" dirty="0">
                          <a:solidFill>
                            <a:srgbClr val="212529"/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+mn-cs"/>
                        </a:rPr>
                        <a:t>16</a:t>
                      </a: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5958">
                <a:tc>
                  <a:txBody>
                    <a:bodyPr/>
                    <a:lstStyle/>
                    <a:p>
                      <a:pPr algn="l" fontAlgn="b"/>
                      <a:r>
                        <a:rPr lang="sv-SE" sz="1400" b="0" i="0" u="none" strike="noStrike">
                          <a:solidFill>
                            <a:srgbClr val="212529"/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+mn-cs"/>
                        </a:rPr>
                        <a:t>eu7</a:t>
                      </a: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400" b="0" i="0" u="none" strike="noStrike">
                          <a:solidFill>
                            <a:srgbClr val="212529"/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+mn-cs"/>
                        </a:rPr>
                        <a:t>Vi hanterar förslag på ett bra sätt</a:t>
                      </a: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400" b="0" i="0" u="none" strike="noStrike">
                          <a:solidFill>
                            <a:srgbClr val="212529"/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+mn-cs"/>
                        </a:rPr>
                        <a:t>70</a:t>
                      </a: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400" b="0" i="0" u="none" strike="noStrike">
                          <a:solidFill>
                            <a:srgbClr val="212529"/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+mn-cs"/>
                        </a:rPr>
                        <a:t>74</a:t>
                      </a: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400" b="0" i="0" u="none" strike="noStrike">
                          <a:solidFill>
                            <a:srgbClr val="212529"/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+mn-cs"/>
                        </a:rPr>
                        <a:t>71</a:t>
                      </a: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400" b="0" i="0" u="none" strike="noStrike">
                          <a:solidFill>
                            <a:srgbClr val="212529"/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+mn-cs"/>
                        </a:rPr>
                        <a:t>69</a:t>
                      </a: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400" b="0" i="0" u="none" strike="noStrike">
                          <a:solidFill>
                            <a:srgbClr val="212529"/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+mn-cs"/>
                        </a:rPr>
                        <a:t>57</a:t>
                      </a: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400" b="0" i="0" u="none" strike="noStrike" dirty="0">
                          <a:solidFill>
                            <a:srgbClr val="212529"/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+mn-cs"/>
                        </a:rPr>
                        <a:t>13</a:t>
                      </a: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50004">
                <a:tc>
                  <a:txBody>
                    <a:bodyPr/>
                    <a:lstStyle/>
                    <a:p>
                      <a:pPr algn="l" fontAlgn="b"/>
                      <a:r>
                        <a:rPr lang="sv-SE" sz="1400" b="0" i="0" u="none" strike="noStrike">
                          <a:solidFill>
                            <a:srgbClr val="212529"/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+mn-cs"/>
                        </a:rPr>
                        <a:t>sb1</a:t>
                      </a: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400" b="0" i="0" u="none" strike="noStrike" dirty="0">
                          <a:solidFill>
                            <a:srgbClr val="212529"/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+mn-cs"/>
                        </a:rPr>
                        <a:t>Min arbetsplats genomsyras av Nacka kommuns grundläggande värdering</a:t>
                      </a: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400" b="0" i="0" u="none" strike="noStrike">
                          <a:solidFill>
                            <a:srgbClr val="212529"/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+mn-cs"/>
                        </a:rPr>
                        <a:t>77</a:t>
                      </a: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400" b="0" i="0" u="none" strike="noStrike">
                          <a:solidFill>
                            <a:srgbClr val="212529"/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+mn-cs"/>
                        </a:rPr>
                        <a:t>84</a:t>
                      </a: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400" b="0" i="0" u="none" strike="noStrike">
                          <a:solidFill>
                            <a:srgbClr val="212529"/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+mn-cs"/>
                        </a:rPr>
                        <a:t>77</a:t>
                      </a: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400" b="0" i="0" u="none" strike="noStrike">
                          <a:solidFill>
                            <a:srgbClr val="212529"/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+mn-cs"/>
                        </a:rPr>
                        <a:t>74</a:t>
                      </a: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400" b="0" i="0" u="none" strike="noStrike">
                          <a:solidFill>
                            <a:srgbClr val="212529"/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+mn-cs"/>
                        </a:rPr>
                        <a:t>65</a:t>
                      </a: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400" b="0" i="0" u="none" strike="noStrike" dirty="0">
                          <a:solidFill>
                            <a:srgbClr val="212529"/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+mn-cs"/>
                        </a:rPr>
                        <a:t>12</a:t>
                      </a: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50004">
                <a:tc>
                  <a:txBody>
                    <a:bodyPr/>
                    <a:lstStyle/>
                    <a:p>
                      <a:pPr algn="l" fontAlgn="b"/>
                      <a:r>
                        <a:rPr lang="sv-SE" sz="1400" b="0" i="0" u="none" strike="noStrike">
                          <a:solidFill>
                            <a:srgbClr val="212529"/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+mn-cs"/>
                        </a:rPr>
                        <a:t>kl2</a:t>
                      </a: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400" b="0" i="0" u="none" strike="noStrike">
                          <a:solidFill>
                            <a:srgbClr val="212529"/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+mn-cs"/>
                        </a:rPr>
                        <a:t>Vi delar med oss av våra kunskaper och erfarenheter</a:t>
                      </a: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400" b="0" i="0" u="none" strike="noStrike">
                          <a:solidFill>
                            <a:srgbClr val="212529"/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+mn-cs"/>
                        </a:rPr>
                        <a:t>79</a:t>
                      </a: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400" b="0" i="0" u="none" strike="noStrike">
                          <a:solidFill>
                            <a:srgbClr val="212529"/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+mn-cs"/>
                        </a:rPr>
                        <a:t>83</a:t>
                      </a: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400" b="0" i="0" u="none" strike="noStrike">
                          <a:solidFill>
                            <a:srgbClr val="212529"/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+mn-cs"/>
                        </a:rPr>
                        <a:t>74</a:t>
                      </a: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400" b="0" i="0" u="none" strike="noStrike">
                          <a:solidFill>
                            <a:srgbClr val="212529"/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+mn-cs"/>
                        </a:rPr>
                        <a:t>79</a:t>
                      </a: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400" b="0" i="0" u="none" strike="noStrike">
                          <a:solidFill>
                            <a:srgbClr val="212529"/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+mn-cs"/>
                        </a:rPr>
                        <a:t>69</a:t>
                      </a: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400" b="0" i="0" u="none" strike="noStrike" dirty="0">
                          <a:solidFill>
                            <a:srgbClr val="212529"/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+mn-cs"/>
                        </a:rPr>
                        <a:t>10</a:t>
                      </a: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50004">
                <a:tc>
                  <a:txBody>
                    <a:bodyPr/>
                    <a:lstStyle/>
                    <a:p>
                      <a:pPr algn="l" fontAlgn="b"/>
                      <a:r>
                        <a:rPr lang="sv-SE" sz="1400" b="0" i="0" u="none" strike="noStrike">
                          <a:solidFill>
                            <a:srgbClr val="212529"/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+mn-cs"/>
                        </a:rPr>
                        <a:t>kl6.1</a:t>
                      </a: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400" b="0" i="0" u="none" strike="noStrike" dirty="0">
                          <a:solidFill>
                            <a:srgbClr val="212529"/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+mn-cs"/>
                        </a:rPr>
                        <a:t>I mitt senaste utvecklings- / medarbetarsamtal följde vi upp de mål vi kom överens om vid föregående samtal</a:t>
                      </a: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400" b="0" i="0" u="none" strike="noStrike">
                          <a:solidFill>
                            <a:srgbClr val="212529"/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+mn-cs"/>
                        </a:rPr>
                        <a:t>81</a:t>
                      </a: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400" b="0" i="0" u="none" strike="noStrike" dirty="0">
                          <a:solidFill>
                            <a:srgbClr val="212529"/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+mn-cs"/>
                        </a:rPr>
                        <a:t>87</a:t>
                      </a: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400" b="0" i="0" u="none" strike="noStrike">
                          <a:solidFill>
                            <a:srgbClr val="212529"/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+mn-cs"/>
                        </a:rPr>
                        <a:t>77</a:t>
                      </a: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400" b="0" i="0" u="none" strike="noStrike" dirty="0">
                          <a:solidFill>
                            <a:srgbClr val="212529"/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+mn-cs"/>
                        </a:rPr>
                        <a:t>79</a:t>
                      </a: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400" b="0" i="0" u="none" strike="noStrike">
                          <a:solidFill>
                            <a:srgbClr val="212529"/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+mn-cs"/>
                        </a:rPr>
                        <a:t>73</a:t>
                      </a: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400" b="0" i="0" u="none" strike="noStrike" dirty="0">
                          <a:solidFill>
                            <a:srgbClr val="212529"/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+mn-cs"/>
                        </a:rPr>
                        <a:t>8</a:t>
                      </a: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50004">
                <a:tc>
                  <a:txBody>
                    <a:bodyPr/>
                    <a:lstStyle/>
                    <a:p>
                      <a:pPr algn="l" fontAlgn="b"/>
                      <a:r>
                        <a:rPr lang="sv-SE" sz="1400" b="0" i="0" u="none" strike="noStrike">
                          <a:solidFill>
                            <a:srgbClr val="212529"/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+mn-cs"/>
                        </a:rPr>
                        <a:t>i1</a:t>
                      </a: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400" b="0" i="0" u="none" strike="noStrike">
                          <a:solidFill>
                            <a:srgbClr val="212529"/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+mn-cs"/>
                        </a:rPr>
                        <a:t>När jag anställdes fick jag en bra introduktion till mitt arbete</a:t>
                      </a: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400" b="0" i="0" u="none" strike="noStrike">
                          <a:solidFill>
                            <a:srgbClr val="212529"/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+mn-cs"/>
                        </a:rPr>
                        <a:t>71</a:t>
                      </a: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400" b="0" i="0" u="none" strike="noStrike">
                          <a:solidFill>
                            <a:srgbClr val="212529"/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+mn-cs"/>
                        </a:rPr>
                        <a:t>72</a:t>
                      </a: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400" b="0" i="0" u="none" strike="noStrike">
                          <a:solidFill>
                            <a:srgbClr val="212529"/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+mn-cs"/>
                        </a:rPr>
                        <a:t>69</a:t>
                      </a: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400" b="0" i="0" u="none" strike="noStrike">
                          <a:solidFill>
                            <a:srgbClr val="212529"/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+mn-cs"/>
                        </a:rPr>
                        <a:t>71</a:t>
                      </a: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400" b="0" i="0" u="none" strike="noStrike">
                          <a:solidFill>
                            <a:srgbClr val="212529"/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+mn-cs"/>
                        </a:rPr>
                        <a:t>63</a:t>
                      </a: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400" b="0" i="0" u="none" strike="noStrike" dirty="0">
                          <a:solidFill>
                            <a:srgbClr val="212529"/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+mn-cs"/>
                        </a:rPr>
                        <a:t>8</a:t>
                      </a: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50004">
                <a:tc>
                  <a:txBody>
                    <a:bodyPr/>
                    <a:lstStyle/>
                    <a:p>
                      <a:pPr algn="l" fontAlgn="b"/>
                      <a:r>
                        <a:rPr lang="sv-SE" sz="1400" b="0" i="0" u="none" strike="noStrike">
                          <a:solidFill>
                            <a:srgbClr val="212529"/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+mn-cs"/>
                        </a:rPr>
                        <a:t>et4</a:t>
                      </a: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400" b="0" i="0" u="none" strike="noStrike" dirty="0">
                          <a:solidFill>
                            <a:srgbClr val="212529"/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+mn-cs"/>
                        </a:rPr>
                        <a:t>Jag kan rekommendera andra att söka jobb inom Nacka kommun</a:t>
                      </a: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400" b="0" i="0" u="none" strike="noStrike">
                          <a:solidFill>
                            <a:srgbClr val="212529"/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+mn-cs"/>
                        </a:rPr>
                        <a:t>69</a:t>
                      </a: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400" b="0" i="0" u="none" strike="noStrike">
                          <a:solidFill>
                            <a:srgbClr val="212529"/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+mn-cs"/>
                        </a:rPr>
                        <a:t>76</a:t>
                      </a: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400" b="0" i="0" u="none" strike="noStrike">
                          <a:solidFill>
                            <a:srgbClr val="212529"/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+mn-cs"/>
                        </a:rPr>
                        <a:t>66</a:t>
                      </a: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400" b="0" i="0" u="none" strike="noStrike">
                          <a:solidFill>
                            <a:srgbClr val="212529"/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+mn-cs"/>
                        </a:rPr>
                        <a:t>67</a:t>
                      </a: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400" b="0" i="0" u="none" strike="noStrike" dirty="0">
                          <a:solidFill>
                            <a:srgbClr val="212529"/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+mn-cs"/>
                        </a:rPr>
                        <a:t>63</a:t>
                      </a: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400" b="0" i="0" u="none" strike="noStrike" dirty="0">
                          <a:solidFill>
                            <a:srgbClr val="212529"/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+mn-cs"/>
                        </a:rPr>
                        <a:t>6</a:t>
                      </a: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50004">
                <a:tc>
                  <a:txBody>
                    <a:bodyPr/>
                    <a:lstStyle/>
                    <a:p>
                      <a:pPr algn="l" fontAlgn="b"/>
                      <a:r>
                        <a:rPr lang="sv-SE" sz="1400" b="0" i="0" u="none" strike="noStrike">
                          <a:solidFill>
                            <a:srgbClr val="212529"/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+mn-cs"/>
                        </a:rPr>
                        <a:t>k1</a:t>
                      </a: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400" b="0" i="0" u="none" strike="noStrike">
                          <a:solidFill>
                            <a:srgbClr val="212529"/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+mn-cs"/>
                        </a:rPr>
                        <a:t>Jag har förtroende för Nacka kommuns ledning</a:t>
                      </a: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400" b="0" i="0" u="none" strike="noStrike">
                          <a:solidFill>
                            <a:srgbClr val="212529"/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+mn-cs"/>
                        </a:rPr>
                        <a:t>55</a:t>
                      </a: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400" b="0" i="0" u="none" strike="noStrike" dirty="0">
                          <a:solidFill>
                            <a:srgbClr val="212529"/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+mn-cs"/>
                        </a:rPr>
                        <a:t>64</a:t>
                      </a: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400" b="0" i="0" u="none" strike="noStrike" dirty="0">
                          <a:solidFill>
                            <a:srgbClr val="212529"/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+mn-cs"/>
                        </a:rPr>
                        <a:t>55</a:t>
                      </a: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400" b="0" i="0" u="none" strike="noStrike">
                          <a:solidFill>
                            <a:srgbClr val="212529"/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+mn-cs"/>
                        </a:rPr>
                        <a:t>51</a:t>
                      </a: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400" b="0" i="0" u="none" strike="noStrike">
                          <a:solidFill>
                            <a:srgbClr val="212529"/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+mn-cs"/>
                        </a:rPr>
                        <a:t>49</a:t>
                      </a: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400" b="0" i="0" u="none" strike="noStrike" dirty="0">
                          <a:solidFill>
                            <a:srgbClr val="212529"/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+mn-cs"/>
                        </a:rPr>
                        <a:t>6</a:t>
                      </a: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04792198"/>
                  </a:ext>
                </a:extLst>
              </a:tr>
              <a:tr h="350004">
                <a:tc>
                  <a:txBody>
                    <a:bodyPr/>
                    <a:lstStyle/>
                    <a:p>
                      <a:pPr algn="l" fontAlgn="b"/>
                      <a:r>
                        <a:rPr lang="sv-SE" sz="1400" b="0" i="0" u="none" strike="noStrike">
                          <a:solidFill>
                            <a:srgbClr val="212529"/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+mn-cs"/>
                        </a:rPr>
                        <a:t>et7</a:t>
                      </a: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400" b="0" i="0" u="none" strike="noStrike" dirty="0">
                          <a:solidFill>
                            <a:srgbClr val="212529"/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+mn-cs"/>
                        </a:rPr>
                        <a:t>Jag är totalt sett nöjd med min arbetssituation</a:t>
                      </a: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400" b="0" i="0" u="none" strike="noStrike">
                          <a:solidFill>
                            <a:srgbClr val="212529"/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+mn-cs"/>
                        </a:rPr>
                        <a:t>73</a:t>
                      </a: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400" b="0" i="0" u="none" strike="noStrike">
                          <a:solidFill>
                            <a:srgbClr val="212529"/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+mn-cs"/>
                        </a:rPr>
                        <a:t>78</a:t>
                      </a: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400" b="0" i="0" u="none" strike="noStrike">
                          <a:solidFill>
                            <a:srgbClr val="212529"/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+mn-cs"/>
                        </a:rPr>
                        <a:t>71</a:t>
                      </a: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400" b="0" i="0" u="none" strike="noStrike">
                          <a:solidFill>
                            <a:srgbClr val="212529"/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+mn-cs"/>
                        </a:rPr>
                        <a:t>71</a:t>
                      </a: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400" b="0" i="0" u="none" strike="noStrike" dirty="0">
                          <a:solidFill>
                            <a:srgbClr val="212529"/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+mn-cs"/>
                        </a:rPr>
                        <a:t>68</a:t>
                      </a: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400" b="0" i="0" u="none" strike="noStrike" dirty="0">
                          <a:solidFill>
                            <a:srgbClr val="212529"/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+mn-cs"/>
                        </a:rPr>
                        <a:t>5</a:t>
                      </a: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31053685"/>
                  </a:ext>
                </a:extLst>
              </a:tr>
              <a:tr h="350004">
                <a:tc>
                  <a:txBody>
                    <a:bodyPr/>
                    <a:lstStyle/>
                    <a:p>
                      <a:pPr algn="l" fontAlgn="b"/>
                      <a:r>
                        <a:rPr lang="sv-SE" sz="1400" b="0" i="0" u="none" strike="noStrike">
                          <a:solidFill>
                            <a:srgbClr val="212529"/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+mn-cs"/>
                        </a:rPr>
                        <a:t>l1</a:t>
                      </a: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400" b="0" i="0" u="none" strike="noStrike">
                          <a:solidFill>
                            <a:srgbClr val="212529"/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+mn-cs"/>
                        </a:rPr>
                        <a:t>Jag har förtroende för min närmaste chef</a:t>
                      </a: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400" b="0" i="0" u="none" strike="noStrike" dirty="0">
                          <a:solidFill>
                            <a:srgbClr val="212529"/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+mn-cs"/>
                        </a:rPr>
                        <a:t>82</a:t>
                      </a: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400" b="0" i="0" u="none" strike="noStrike">
                          <a:solidFill>
                            <a:srgbClr val="212529"/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+mn-cs"/>
                        </a:rPr>
                        <a:t>85</a:t>
                      </a: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400" b="0" i="0" u="none" strike="noStrike">
                          <a:solidFill>
                            <a:srgbClr val="212529"/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+mn-cs"/>
                        </a:rPr>
                        <a:t>81</a:t>
                      </a: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400" b="0" i="0" u="none" strike="noStrike">
                          <a:solidFill>
                            <a:srgbClr val="212529"/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+mn-cs"/>
                        </a:rPr>
                        <a:t>81</a:t>
                      </a: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400" b="0" i="0" u="none" strike="noStrike">
                          <a:solidFill>
                            <a:srgbClr val="212529"/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+mn-cs"/>
                        </a:rPr>
                        <a:t>77</a:t>
                      </a: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400" b="0" i="0" u="none" strike="noStrike" dirty="0">
                          <a:solidFill>
                            <a:srgbClr val="212529"/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+mn-cs"/>
                        </a:rPr>
                        <a:t>5</a:t>
                      </a: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14723384"/>
                  </a:ext>
                </a:extLst>
              </a:tr>
            </a:tbl>
          </a:graphicData>
        </a:graphic>
      </p:graphicFrame>
      <p:sp>
        <p:nvSpPr>
          <p:cNvPr id="10" name="Platshållare för text 3">
            <a:extLst>
              <a:ext uri="{FF2B5EF4-FFF2-40B4-BE49-F238E27FC236}">
                <a16:creationId xmlns:a16="http://schemas.microsoft.com/office/drawing/2014/main" id="{EC436477-94EE-48A4-B2C4-E190DFCE8BB7}"/>
              </a:ext>
            </a:extLst>
          </p:cNvPr>
          <p:cNvSpPr txBox="1"/>
          <p:nvPr/>
        </p:nvSpPr>
        <p:spPr>
          <a:xfrm>
            <a:off x="146698" y="6309320"/>
            <a:ext cx="3552392" cy="504580"/>
          </a:xfrm>
          <a:prstGeom prst="rect">
            <a:avLst/>
          </a:prstGeom>
        </p:spPr>
        <p:txBody>
          <a:bodyPr/>
          <a:lstStyle>
            <a:lvl1pPr marL="0" indent="0" algn="l" defTabSz="914377" rtl="0" eaLnBrk="1" latinLnBrk="0" hangingPunct="1">
              <a:spcBef>
                <a:spcPct val="20000"/>
              </a:spcBef>
              <a:buClr>
                <a:schemeClr val="bg1"/>
              </a:buClr>
              <a:buFont typeface="Arial" panose="020B0604020202020204" pitchFamily="34" charset="0"/>
              <a:buNone/>
              <a:defRPr lang="sv-SE"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32" indent="-285744" algn="l" defTabSz="914377" rtl="0" eaLnBrk="1" latinLnBrk="0" hangingPunct="1">
              <a:spcBef>
                <a:spcPct val="20000"/>
              </a:spcBef>
              <a:buClr>
                <a:schemeClr val="bg1"/>
              </a:buClr>
              <a:buFont typeface="Arial" panose="020B0604020202020204" pitchFamily="34" charset="0"/>
              <a:buChar char="•"/>
              <a:defRPr lang="sv-SE"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200121" indent="-285744" algn="l" defTabSz="914377" rtl="0" eaLnBrk="1" latinLnBrk="0" hangingPunct="1">
              <a:spcBef>
                <a:spcPct val="20000"/>
              </a:spcBef>
              <a:buClr>
                <a:schemeClr val="accent3">
                  <a:lumMod val="75000"/>
                </a:schemeClr>
              </a:buClr>
              <a:buFont typeface="Wingdings" panose="05000000000000000000" pitchFamily="2" charset="2"/>
              <a:buChar char="§"/>
              <a:defRPr lang="sv-SE"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57309" indent="-285744" algn="l" defTabSz="914377" rtl="0" eaLnBrk="1" latinLnBrk="0" hangingPunct="1">
              <a:spcBef>
                <a:spcPct val="20000"/>
              </a:spcBef>
              <a:buClr>
                <a:schemeClr val="accent3">
                  <a:lumMod val="75000"/>
                </a:schemeClr>
              </a:buClr>
              <a:buFont typeface="Century Gothic" panose="020B0502020202020204" pitchFamily="34" charset="0"/>
              <a:buChar char="▫"/>
              <a:defRPr lang="sv-SE"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349" indent="-228594" algn="l" defTabSz="914377" rtl="0" eaLnBrk="1" latinLnBrk="0" hangingPunct="1">
              <a:spcBef>
                <a:spcPct val="20000"/>
              </a:spcBef>
              <a:buClr>
                <a:schemeClr val="accent3">
                  <a:lumMod val="75000"/>
                </a:schemeClr>
              </a:buClr>
              <a:buFont typeface="Wingdings" panose="05000000000000000000" pitchFamily="2" charset="2"/>
              <a:buChar char="ü"/>
              <a:defRPr lang="sv-SE"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537" indent="-228594" algn="l" defTabSz="91437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prstClr val="white"/>
              </a:buClr>
              <a:buSzTx/>
              <a:buFont typeface="Arial" panose="020B0604020202020204" pitchFamily="34" charset="0"/>
              <a:buNone/>
              <a:defRPr/>
            </a:pPr>
            <a:r>
              <a:rPr kumimoji="0" lang="sv-SE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Tabellen visar andel positiva svar, 4:or och 5:or </a:t>
            </a:r>
          </a:p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prstClr val="white"/>
              </a:buClr>
              <a:buSzTx/>
              <a:buFont typeface="Arial" panose="020B0604020202020204" pitchFamily="34" charset="0"/>
              <a:buNone/>
              <a:defRPr/>
            </a:pPr>
            <a:r>
              <a:rPr lang="sv-SE" sz="1200">
                <a:solidFill>
                  <a:prstClr val="black">
                    <a:lumMod val="65000"/>
                    <a:lumOff val="35000"/>
                  </a:prstClr>
                </a:solidFill>
              </a:rPr>
              <a:t>Ext jmf. utgörs av kommuner i Zonderas databas</a:t>
            </a:r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ektangel: rundade hörn 15">
            <a:extLst>
              <a:ext uri="{FF2B5EF4-FFF2-40B4-BE49-F238E27FC236}">
                <a16:creationId xmlns:a16="http://schemas.microsoft.com/office/drawing/2014/main" id="{8A430AD4-6AD1-4369-BC1E-E5EFA88FB5B1}"/>
              </a:ext>
            </a:extLst>
          </p:cNvPr>
          <p:cNvSpPr/>
          <p:nvPr/>
        </p:nvSpPr>
        <p:spPr>
          <a:xfrm>
            <a:off x="5305144" y="5491289"/>
            <a:ext cx="3478730" cy="945269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sv-SE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l" defTabSz="914400" rtl="0" eaLnBrk="1" fontAlgn="auto" latinLnBrk="0" hangingPunct="1">
              <a:lnSpc>
                <a:spcPct val="114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Ø"/>
              <a:defRPr/>
            </a:pPr>
            <a:r>
              <a:rPr lang="sv-SE" sz="16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43</a:t>
            </a:r>
            <a:r>
              <a:rPr kumimoji="0" lang="sv-SE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jämförbara frågor</a:t>
            </a:r>
          </a:p>
          <a:p>
            <a:pPr marL="342900" marR="0" lvl="0" indent="-342900" algn="l" defTabSz="914400" rtl="0" eaLnBrk="1" fontAlgn="auto" latinLnBrk="0" hangingPunct="1">
              <a:lnSpc>
                <a:spcPct val="114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Ø"/>
              <a:defRPr/>
            </a:pPr>
            <a:r>
              <a:rPr lang="sv-SE" sz="16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33</a:t>
            </a:r>
            <a:r>
              <a:rPr kumimoji="0" lang="sv-SE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frågor med högre resultat</a:t>
            </a:r>
          </a:p>
        </p:txBody>
      </p:sp>
      <p:sp>
        <p:nvSpPr>
          <p:cNvPr id="2" name="Rektangel: rundade hörn 1">
            <a:extLst>
              <a:ext uri="{FF2B5EF4-FFF2-40B4-BE49-F238E27FC236}">
                <a16:creationId xmlns:a16="http://schemas.microsoft.com/office/drawing/2014/main" id="{71DD5703-404A-4B9D-9762-137AFD20D2BA}"/>
              </a:ext>
            </a:extLst>
          </p:cNvPr>
          <p:cNvSpPr/>
          <p:nvPr/>
        </p:nvSpPr>
        <p:spPr>
          <a:xfrm>
            <a:off x="6512957" y="1011180"/>
            <a:ext cx="936104" cy="4230130"/>
          </a:xfrm>
          <a:prstGeom prst="roundRect">
            <a:avLst/>
          </a:prstGeom>
          <a:noFill/>
          <a:ln w="28575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63831438"/>
      </p:ext>
    </p:extLst>
  </p:cSld>
  <p:clrMapOvr>
    <a:masterClrMapping/>
  </p:clrMapOvr>
  <p:transition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upp 11">
            <a:extLst>
              <a:ext uri="{FF2B5EF4-FFF2-40B4-BE49-F238E27FC236}">
                <a16:creationId xmlns:a16="http://schemas.microsoft.com/office/drawing/2014/main" id="{6A21222E-318A-454A-8035-BAC5E426D6A5}"/>
              </a:ext>
            </a:extLst>
          </p:cNvPr>
          <p:cNvGrpSpPr/>
          <p:nvPr/>
        </p:nvGrpSpPr>
        <p:grpSpPr>
          <a:xfrm>
            <a:off x="10112832" y="5589240"/>
            <a:ext cx="1527784" cy="1268760"/>
            <a:chOff x="10128448" y="4221088"/>
            <a:chExt cx="1527784" cy="2636912"/>
          </a:xfrm>
        </p:grpSpPr>
        <p:sp>
          <p:nvSpPr>
            <p:cNvPr id="13" name="Rektangel 12">
              <a:extLst>
                <a:ext uri="{FF2B5EF4-FFF2-40B4-BE49-F238E27FC236}">
                  <a16:creationId xmlns:a16="http://schemas.microsoft.com/office/drawing/2014/main" id="{89791EF4-CE17-4422-B640-C294DF267280}"/>
                </a:ext>
              </a:extLst>
            </p:cNvPr>
            <p:cNvSpPr/>
            <p:nvPr/>
          </p:nvSpPr>
          <p:spPr>
            <a:xfrm>
              <a:off x="10128448" y="5013176"/>
              <a:ext cx="432048" cy="1844824"/>
            </a:xfrm>
            <a:prstGeom prst="rect">
              <a:avLst/>
            </a:prstGeom>
            <a:solidFill>
              <a:srgbClr val="52934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sv-SE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cs typeface="Arial"/>
              </a:endParaRPr>
            </a:p>
          </p:txBody>
        </p:sp>
        <p:sp>
          <p:nvSpPr>
            <p:cNvPr id="14" name="Rektangel 13">
              <a:extLst>
                <a:ext uri="{FF2B5EF4-FFF2-40B4-BE49-F238E27FC236}">
                  <a16:creationId xmlns:a16="http://schemas.microsoft.com/office/drawing/2014/main" id="{13157DAE-EA14-4A61-9694-736EC551AC4A}"/>
                </a:ext>
              </a:extLst>
            </p:cNvPr>
            <p:cNvSpPr/>
            <p:nvPr/>
          </p:nvSpPr>
          <p:spPr>
            <a:xfrm>
              <a:off x="10676316" y="4653136"/>
              <a:ext cx="432048" cy="2204864"/>
            </a:xfrm>
            <a:prstGeom prst="rect">
              <a:avLst/>
            </a:prstGeom>
            <a:solidFill>
              <a:srgbClr val="52934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sv-SE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cs typeface="Arial"/>
              </a:endParaRPr>
            </a:p>
          </p:txBody>
        </p:sp>
        <p:sp>
          <p:nvSpPr>
            <p:cNvPr id="15" name="Rektangel 14">
              <a:extLst>
                <a:ext uri="{FF2B5EF4-FFF2-40B4-BE49-F238E27FC236}">
                  <a16:creationId xmlns:a16="http://schemas.microsoft.com/office/drawing/2014/main" id="{6C30479F-6E90-43A2-91E7-0523F7AD2F5C}"/>
                </a:ext>
              </a:extLst>
            </p:cNvPr>
            <p:cNvSpPr/>
            <p:nvPr/>
          </p:nvSpPr>
          <p:spPr>
            <a:xfrm>
              <a:off x="11224184" y="4221088"/>
              <a:ext cx="432048" cy="2636912"/>
            </a:xfrm>
            <a:prstGeom prst="rect">
              <a:avLst/>
            </a:prstGeom>
            <a:solidFill>
              <a:srgbClr val="52934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sv-SE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cs typeface="Arial"/>
              </a:endParaRPr>
            </a:p>
          </p:txBody>
        </p:sp>
      </p:grpSp>
      <p:sp>
        <p:nvSpPr>
          <p:cNvPr id="6" name="Rubrik 5">
            <a:extLst>
              <a:ext uri="{FF2B5EF4-FFF2-40B4-BE49-F238E27FC236}">
                <a16:creationId xmlns:a16="http://schemas.microsoft.com/office/drawing/2014/main" id="{3D5696D2-D6FC-4E63-A2D9-D4D9B95BA7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9336" y="260648"/>
            <a:ext cx="8846773" cy="504580"/>
          </a:xfrm>
        </p:spPr>
        <p:txBody>
          <a:bodyPr/>
          <a:lstStyle/>
          <a:p>
            <a:r>
              <a:rPr lang="sv-SE" sz="2176" dirty="0">
                <a:solidFill>
                  <a:schemeClr val="tx1"/>
                </a:solidFill>
              </a:rPr>
              <a:t>Frågor med positiv differens till extern jämförelse 1/3</a:t>
            </a:r>
          </a:p>
        </p:txBody>
      </p:sp>
      <p:sp>
        <p:nvSpPr>
          <p:cNvPr id="11" name="Platshållare för bildnummer 10">
            <a:extLst>
              <a:ext uri="{FF2B5EF4-FFF2-40B4-BE49-F238E27FC236}">
                <a16:creationId xmlns:a16="http://schemas.microsoft.com/office/drawing/2014/main" id="{BC4EB79D-0B48-473B-B69A-873FBAF594F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24592" y="6436558"/>
            <a:ext cx="661864" cy="365125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>
            <a:defPPr>
              <a:defRPr lang="sv-SE"/>
            </a:defPPr>
            <a:lvl1pPr marL="0" algn="r" defTabSz="914400" rtl="0" eaLnBrk="1" latinLnBrk="0" hangingPunct="1">
              <a:defRPr sz="1200" b="0" i="0" kern="1200">
                <a:solidFill>
                  <a:schemeClr val="tx1">
                    <a:tint val="75000"/>
                  </a:schemeClr>
                </a:solidFill>
                <a:latin typeface="Arial Nova Light" panose="020B0304020202020204" pitchFamily="34" charset="0"/>
                <a:ea typeface="+mn-ea"/>
                <a:cs typeface="Arial Nova Light" panose="020B03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CA65EA27-6DB2-46EB-90AD-D02DF194FA2A}" type="slidenum">
              <a:rPr lang="sv-SE" smtClean="0"/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t>27</a:t>
            </a:fld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/>
              <a:cs typeface="Arial"/>
            </a:endParaRPr>
          </a:p>
        </p:txBody>
      </p:sp>
      <p:graphicFrame>
        <p:nvGraphicFramePr>
          <p:cNvPr id="9" name="DataTable">
            <a:extLst>
              <a:ext uri="{FF2B5EF4-FFF2-40B4-BE49-F238E27FC236}">
                <a16:creationId xmlns:a16="http://schemas.microsoft.com/office/drawing/2014/main" id="{F7D9FD56-11B0-41D6-B18A-04F74AB6D33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97127150"/>
              </p:ext>
            </p:extLst>
          </p:nvPr>
        </p:nvGraphicFramePr>
        <p:xfrm>
          <a:off x="515380" y="931041"/>
          <a:ext cx="11161240" cy="4175337"/>
        </p:xfrm>
        <a:graphic>
          <a:graphicData uri="http://schemas.openxmlformats.org/drawingml/2006/table">
            <a:tbl>
              <a:tblPr>
                <a:effectLst/>
                <a:tableStyleId>{D7AC3CCA-C797-4891-BE02-D94E43425B78}</a:tableStyleId>
              </a:tblPr>
              <a:tblGrid>
                <a:gridCol w="60574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38426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6187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61872">
                  <a:extLst>
                    <a:ext uri="{9D8B030D-6E8A-4147-A177-3AD203B41FA5}">
                      <a16:colId xmlns:a16="http://schemas.microsoft.com/office/drawing/2014/main" val="4285986910"/>
                    </a:ext>
                  </a:extLst>
                </a:gridCol>
                <a:gridCol w="861872">
                  <a:extLst>
                    <a:ext uri="{9D8B030D-6E8A-4147-A177-3AD203B41FA5}">
                      <a16:colId xmlns:a16="http://schemas.microsoft.com/office/drawing/2014/main" val="3694191831"/>
                    </a:ext>
                  </a:extLst>
                </a:gridCol>
                <a:gridCol w="861872">
                  <a:extLst>
                    <a:ext uri="{9D8B030D-6E8A-4147-A177-3AD203B41FA5}">
                      <a16:colId xmlns:a16="http://schemas.microsoft.com/office/drawing/2014/main" val="4075241613"/>
                    </a:ext>
                  </a:extLst>
                </a:gridCol>
                <a:gridCol w="78764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3610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500943">
                <a:tc>
                  <a:txBody>
                    <a:bodyPr/>
                    <a:lstStyle/>
                    <a:p>
                      <a:pPr algn="ctr" rtl="0" fontAlgn="ctr"/>
                      <a:r>
                        <a:rPr lang="sv-SE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Nr.’</a:t>
                      </a:r>
                    </a:p>
                  </a:txBody>
                  <a:tcPr marL="857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27A8E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v-S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857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27A8E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sv-SE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Totalt</a:t>
                      </a:r>
                    </a:p>
                  </a:txBody>
                  <a:tcPr marL="857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27A8E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sv-SE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Enheter</a:t>
                      </a:r>
                    </a:p>
                  </a:txBody>
                  <a:tcPr marL="857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27A8E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sv-SE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VSS</a:t>
                      </a:r>
                    </a:p>
                  </a:txBody>
                  <a:tcPr marL="857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27A8E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sv-SE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VS</a:t>
                      </a:r>
                    </a:p>
                  </a:txBody>
                  <a:tcPr marL="857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27A8E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sv-SE" sz="1400" b="1" i="0" u="none" strike="noStrike" dirty="0" err="1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Ext</a:t>
                      </a:r>
                      <a:r>
                        <a:rPr lang="sv-SE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. jmf.</a:t>
                      </a:r>
                    </a:p>
                  </a:txBody>
                  <a:tcPr marL="857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27A8E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sv-SE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Differens</a:t>
                      </a:r>
                    </a:p>
                  </a:txBody>
                  <a:tcPr marL="857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27A8E">
                        <a:alpha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12163">
                <a:tc>
                  <a:txBody>
                    <a:bodyPr/>
                    <a:lstStyle/>
                    <a:p>
                      <a:pPr algn="l" fontAlgn="b"/>
                      <a:r>
                        <a:rPr lang="sv-SE" sz="1400" b="0" i="0" u="none" strike="noStrike" dirty="0">
                          <a:solidFill>
                            <a:srgbClr val="212529"/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+mn-cs"/>
                        </a:rPr>
                        <a:t>k2</a:t>
                      </a: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400" b="0" i="0" u="none" strike="noStrike" dirty="0">
                          <a:solidFill>
                            <a:srgbClr val="212529"/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+mn-cs"/>
                        </a:rPr>
                        <a:t>Nacka kommuns ledning är öppen i sin kommunikation</a:t>
                      </a: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400" b="0" i="0" u="none" strike="noStrike" dirty="0">
                          <a:solidFill>
                            <a:srgbClr val="212529"/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+mn-cs"/>
                        </a:rPr>
                        <a:t>55</a:t>
                      </a: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400" b="0" i="0" u="none" strike="noStrike">
                          <a:solidFill>
                            <a:srgbClr val="212529"/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+mn-cs"/>
                        </a:rPr>
                        <a:t>58</a:t>
                      </a: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400" b="0" i="0" u="none" strike="noStrike">
                          <a:solidFill>
                            <a:srgbClr val="212529"/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+mn-cs"/>
                        </a:rPr>
                        <a:t>55</a:t>
                      </a: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400" b="0" i="0" u="none" strike="noStrike">
                          <a:solidFill>
                            <a:srgbClr val="212529"/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+mn-cs"/>
                        </a:rPr>
                        <a:t>54</a:t>
                      </a: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400" b="0" i="0" u="none" strike="noStrike">
                          <a:solidFill>
                            <a:srgbClr val="212529"/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+mn-cs"/>
                        </a:rPr>
                        <a:t>50</a:t>
                      </a: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400" b="0" i="0" u="none" strike="noStrike">
                          <a:solidFill>
                            <a:srgbClr val="212529"/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+mn-cs"/>
                        </a:rPr>
                        <a:t>5</a:t>
                      </a: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5958">
                <a:tc>
                  <a:txBody>
                    <a:bodyPr/>
                    <a:lstStyle/>
                    <a:p>
                      <a:pPr algn="l" fontAlgn="b"/>
                      <a:r>
                        <a:rPr lang="sv-SE" sz="1400" b="0" i="0" u="none" strike="noStrike">
                          <a:solidFill>
                            <a:srgbClr val="212529"/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+mn-cs"/>
                        </a:rPr>
                        <a:t>a4</a:t>
                      </a: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400" b="0" i="0" u="none" strike="noStrike">
                          <a:solidFill>
                            <a:srgbClr val="212529"/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+mn-cs"/>
                        </a:rPr>
                        <a:t>Min närmaste chef visar uppskattning för mina arbetsinsatser</a:t>
                      </a: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400" b="0" i="0" u="none" strike="noStrike">
                          <a:solidFill>
                            <a:srgbClr val="212529"/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+mn-cs"/>
                        </a:rPr>
                        <a:t>77</a:t>
                      </a: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400" b="0" i="0" u="none" strike="noStrike" dirty="0">
                          <a:solidFill>
                            <a:srgbClr val="212529"/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+mn-cs"/>
                        </a:rPr>
                        <a:t>78</a:t>
                      </a: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400" b="0" i="0" u="none" strike="noStrike">
                          <a:solidFill>
                            <a:srgbClr val="212529"/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+mn-cs"/>
                        </a:rPr>
                        <a:t>76</a:t>
                      </a: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400" b="0" i="0" u="none" strike="noStrike">
                          <a:solidFill>
                            <a:srgbClr val="212529"/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+mn-cs"/>
                        </a:rPr>
                        <a:t>76</a:t>
                      </a: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400" b="0" i="0" u="none" strike="noStrike">
                          <a:solidFill>
                            <a:srgbClr val="212529"/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+mn-cs"/>
                        </a:rPr>
                        <a:t>73</a:t>
                      </a: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400" b="0" i="0" u="none" strike="noStrike" dirty="0">
                          <a:solidFill>
                            <a:srgbClr val="212529"/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+mn-cs"/>
                        </a:rPr>
                        <a:t>4</a:t>
                      </a: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50004">
                <a:tc>
                  <a:txBody>
                    <a:bodyPr/>
                    <a:lstStyle/>
                    <a:p>
                      <a:pPr algn="l" fontAlgn="b"/>
                      <a:r>
                        <a:rPr lang="sv-SE" sz="1400" b="0" i="0" u="none" strike="noStrike">
                          <a:solidFill>
                            <a:srgbClr val="212529"/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+mn-cs"/>
                        </a:rPr>
                        <a:t>l7</a:t>
                      </a: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400" b="0" i="0" u="none" strike="noStrike">
                          <a:solidFill>
                            <a:srgbClr val="212529"/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+mn-cs"/>
                        </a:rPr>
                        <a:t>Min närmaste chef är tydlig med vad som förväntas av mig</a:t>
                      </a: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400" b="0" i="0" u="none" strike="noStrike">
                          <a:solidFill>
                            <a:srgbClr val="212529"/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+mn-cs"/>
                        </a:rPr>
                        <a:t>80</a:t>
                      </a: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400" b="0" i="0" u="none" strike="noStrike">
                          <a:solidFill>
                            <a:srgbClr val="212529"/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+mn-cs"/>
                        </a:rPr>
                        <a:t>81</a:t>
                      </a: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400" b="0" i="0" u="none" strike="noStrike">
                          <a:solidFill>
                            <a:srgbClr val="212529"/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+mn-cs"/>
                        </a:rPr>
                        <a:t>82</a:t>
                      </a: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400" b="0" i="0" u="none" strike="noStrike">
                          <a:solidFill>
                            <a:srgbClr val="212529"/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+mn-cs"/>
                        </a:rPr>
                        <a:t>80</a:t>
                      </a: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400" b="0" i="0" u="none" strike="noStrike">
                          <a:solidFill>
                            <a:srgbClr val="212529"/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+mn-cs"/>
                        </a:rPr>
                        <a:t>77</a:t>
                      </a: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400" b="0" i="0" u="none" strike="noStrike" dirty="0">
                          <a:solidFill>
                            <a:srgbClr val="212529"/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+mn-cs"/>
                        </a:rPr>
                        <a:t>3</a:t>
                      </a: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50004">
                <a:tc>
                  <a:txBody>
                    <a:bodyPr/>
                    <a:lstStyle/>
                    <a:p>
                      <a:pPr algn="l" fontAlgn="b"/>
                      <a:r>
                        <a:rPr lang="sv-SE" sz="1400" b="0" i="0" u="none" strike="noStrike">
                          <a:solidFill>
                            <a:srgbClr val="212529"/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+mn-cs"/>
                        </a:rPr>
                        <a:t>a2</a:t>
                      </a: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400" b="0" i="0" u="none" strike="noStrike" dirty="0">
                          <a:solidFill>
                            <a:srgbClr val="212529"/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+mn-cs"/>
                        </a:rPr>
                        <a:t>Jag lär nytt och utvecklas i mitt dagliga arbete</a:t>
                      </a: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400" b="0" i="0" u="none" strike="noStrike">
                          <a:solidFill>
                            <a:srgbClr val="212529"/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+mn-cs"/>
                        </a:rPr>
                        <a:t>79</a:t>
                      </a: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400" b="0" i="0" u="none" strike="noStrike">
                          <a:solidFill>
                            <a:srgbClr val="212529"/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+mn-cs"/>
                        </a:rPr>
                        <a:t>80</a:t>
                      </a: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400" b="0" i="0" u="none" strike="noStrike">
                          <a:solidFill>
                            <a:srgbClr val="212529"/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+mn-cs"/>
                        </a:rPr>
                        <a:t>73</a:t>
                      </a: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400" b="0" i="0" u="none" strike="noStrike">
                          <a:solidFill>
                            <a:srgbClr val="212529"/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+mn-cs"/>
                        </a:rPr>
                        <a:t>80</a:t>
                      </a: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400" b="0" i="0" u="none" strike="noStrike">
                          <a:solidFill>
                            <a:srgbClr val="212529"/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+mn-cs"/>
                        </a:rPr>
                        <a:t>76</a:t>
                      </a: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400" b="0" i="0" u="none" strike="noStrike" dirty="0">
                          <a:solidFill>
                            <a:srgbClr val="212529"/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+mn-cs"/>
                        </a:rPr>
                        <a:t>3</a:t>
                      </a: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50004">
                <a:tc>
                  <a:txBody>
                    <a:bodyPr/>
                    <a:lstStyle/>
                    <a:p>
                      <a:pPr algn="l" fontAlgn="b"/>
                      <a:r>
                        <a:rPr lang="sv-SE" sz="1400" b="0" i="0" u="none" strike="noStrike">
                          <a:solidFill>
                            <a:srgbClr val="212529"/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+mn-cs"/>
                        </a:rPr>
                        <a:t>a3</a:t>
                      </a: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400" b="0" i="0" u="none" strike="noStrike" dirty="0">
                          <a:solidFill>
                            <a:srgbClr val="212529"/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+mn-cs"/>
                        </a:rPr>
                        <a:t>Jag ser fram emot att gå till arbetet</a:t>
                      </a: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400" b="0" i="0" u="none" strike="noStrike">
                          <a:solidFill>
                            <a:srgbClr val="212529"/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+mn-cs"/>
                        </a:rPr>
                        <a:t>77</a:t>
                      </a: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400" b="0" i="0" u="none" strike="noStrike">
                          <a:solidFill>
                            <a:srgbClr val="212529"/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+mn-cs"/>
                        </a:rPr>
                        <a:t>78</a:t>
                      </a: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400" b="0" i="0" u="none" strike="noStrike">
                          <a:solidFill>
                            <a:srgbClr val="212529"/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+mn-cs"/>
                        </a:rPr>
                        <a:t>77</a:t>
                      </a: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400" b="0" i="0" u="none" strike="noStrike">
                          <a:solidFill>
                            <a:srgbClr val="212529"/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+mn-cs"/>
                        </a:rPr>
                        <a:t>76</a:t>
                      </a: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400" b="0" i="0" u="none" strike="noStrike">
                          <a:solidFill>
                            <a:srgbClr val="212529"/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+mn-cs"/>
                        </a:rPr>
                        <a:t>74</a:t>
                      </a: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400" b="0" i="0" u="none" strike="noStrike" dirty="0">
                          <a:solidFill>
                            <a:srgbClr val="212529"/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+mn-cs"/>
                        </a:rPr>
                        <a:t>3</a:t>
                      </a: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50004">
                <a:tc>
                  <a:txBody>
                    <a:bodyPr/>
                    <a:lstStyle/>
                    <a:p>
                      <a:pPr algn="l" fontAlgn="b"/>
                      <a:r>
                        <a:rPr lang="sv-SE" sz="1400" b="0" i="0" u="none" strike="noStrike">
                          <a:solidFill>
                            <a:srgbClr val="212529"/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+mn-cs"/>
                        </a:rPr>
                        <a:t>a7</a:t>
                      </a: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400" b="0" i="0" u="none" strike="noStrike" dirty="0">
                          <a:solidFill>
                            <a:srgbClr val="212529"/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+mn-cs"/>
                        </a:rPr>
                        <a:t>Jag är insatt i min arbetsplats mål</a:t>
                      </a: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400" b="0" i="0" u="none" strike="noStrike">
                          <a:solidFill>
                            <a:srgbClr val="212529"/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+mn-cs"/>
                        </a:rPr>
                        <a:t>88</a:t>
                      </a: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400" b="0" i="0" u="none" strike="noStrike">
                          <a:solidFill>
                            <a:srgbClr val="212529"/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+mn-cs"/>
                        </a:rPr>
                        <a:t>86</a:t>
                      </a: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400" b="0" i="0" u="none" strike="noStrike">
                          <a:solidFill>
                            <a:srgbClr val="212529"/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+mn-cs"/>
                        </a:rPr>
                        <a:t>86</a:t>
                      </a: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400" b="0" i="0" u="none" strike="noStrike">
                          <a:solidFill>
                            <a:srgbClr val="212529"/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+mn-cs"/>
                        </a:rPr>
                        <a:t>89</a:t>
                      </a: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400" b="0" i="0" u="none" strike="noStrike">
                          <a:solidFill>
                            <a:srgbClr val="212529"/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+mn-cs"/>
                        </a:rPr>
                        <a:t>85</a:t>
                      </a: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400" b="0" i="0" u="none" strike="noStrike" dirty="0">
                          <a:solidFill>
                            <a:srgbClr val="212529"/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+mn-cs"/>
                        </a:rPr>
                        <a:t>3</a:t>
                      </a: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50004">
                <a:tc>
                  <a:txBody>
                    <a:bodyPr/>
                    <a:lstStyle/>
                    <a:p>
                      <a:pPr algn="l" fontAlgn="b"/>
                      <a:r>
                        <a:rPr lang="sv-SE" sz="1400" b="0" i="0" u="none" strike="noStrike">
                          <a:solidFill>
                            <a:srgbClr val="212529"/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+mn-cs"/>
                        </a:rPr>
                        <a:t>ab9</a:t>
                      </a: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400" b="0" i="0" u="none" strike="noStrike">
                          <a:solidFill>
                            <a:srgbClr val="212529"/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+mn-cs"/>
                        </a:rPr>
                        <a:t>Jag kan återhämta mig mellan perioder av högre arbetsbelastning</a:t>
                      </a: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400" b="0" i="0" u="none" strike="noStrike">
                          <a:solidFill>
                            <a:srgbClr val="212529"/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+mn-cs"/>
                        </a:rPr>
                        <a:t>62</a:t>
                      </a: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400" b="0" i="0" u="none" strike="noStrike">
                          <a:solidFill>
                            <a:srgbClr val="212529"/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+mn-cs"/>
                        </a:rPr>
                        <a:t>74</a:t>
                      </a: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400" b="0" i="0" u="none" strike="noStrike">
                          <a:solidFill>
                            <a:srgbClr val="212529"/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+mn-cs"/>
                        </a:rPr>
                        <a:t>69</a:t>
                      </a: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400" b="0" i="0" u="none" strike="noStrike" dirty="0">
                          <a:solidFill>
                            <a:srgbClr val="212529"/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+mn-cs"/>
                        </a:rPr>
                        <a:t>56</a:t>
                      </a: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400" b="0" i="0" u="none" strike="noStrike">
                          <a:solidFill>
                            <a:srgbClr val="212529"/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+mn-cs"/>
                        </a:rPr>
                        <a:t>59</a:t>
                      </a: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400" b="0" i="0" u="none" strike="noStrike" dirty="0">
                          <a:solidFill>
                            <a:srgbClr val="212529"/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+mn-cs"/>
                        </a:rPr>
                        <a:t>3</a:t>
                      </a: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50004">
                <a:tc>
                  <a:txBody>
                    <a:bodyPr/>
                    <a:lstStyle/>
                    <a:p>
                      <a:pPr algn="l" fontAlgn="b"/>
                      <a:r>
                        <a:rPr lang="sv-SE" sz="1400" b="0" i="0" u="none" strike="noStrike">
                          <a:solidFill>
                            <a:srgbClr val="212529"/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+mn-cs"/>
                        </a:rPr>
                        <a:t>ab10</a:t>
                      </a: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400" b="0" i="0" u="none" strike="noStrike">
                          <a:solidFill>
                            <a:srgbClr val="212529"/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+mn-cs"/>
                        </a:rPr>
                        <a:t>Jag har balans mellan arbete och fritid</a:t>
                      </a: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400" b="0" i="0" u="none" strike="noStrike" dirty="0">
                          <a:solidFill>
                            <a:srgbClr val="212529"/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+mn-cs"/>
                        </a:rPr>
                        <a:t>69</a:t>
                      </a: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400" b="0" i="0" u="none" strike="noStrike">
                          <a:solidFill>
                            <a:srgbClr val="212529"/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+mn-cs"/>
                        </a:rPr>
                        <a:t>79</a:t>
                      </a: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400" b="0" i="0" u="none" strike="noStrike">
                          <a:solidFill>
                            <a:srgbClr val="212529"/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+mn-cs"/>
                        </a:rPr>
                        <a:t>75</a:t>
                      </a: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400" b="0" i="0" u="none" strike="noStrike">
                          <a:solidFill>
                            <a:srgbClr val="212529"/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+mn-cs"/>
                        </a:rPr>
                        <a:t>64</a:t>
                      </a: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400" b="0" i="0" u="none" strike="noStrike">
                          <a:solidFill>
                            <a:srgbClr val="212529"/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+mn-cs"/>
                        </a:rPr>
                        <a:t>66</a:t>
                      </a: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400" b="0" i="0" u="none" strike="noStrike" dirty="0">
                          <a:solidFill>
                            <a:srgbClr val="212529"/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+mn-cs"/>
                        </a:rPr>
                        <a:t>3</a:t>
                      </a: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04792198"/>
                  </a:ext>
                </a:extLst>
              </a:tr>
              <a:tr h="350004">
                <a:tc>
                  <a:txBody>
                    <a:bodyPr/>
                    <a:lstStyle/>
                    <a:p>
                      <a:pPr algn="l" fontAlgn="b"/>
                      <a:r>
                        <a:rPr lang="sv-SE" sz="1400" b="0" i="0" u="none" strike="noStrike">
                          <a:solidFill>
                            <a:srgbClr val="212529"/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+mn-cs"/>
                        </a:rPr>
                        <a:t>l5</a:t>
                      </a: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400" b="0" i="0" u="none" strike="noStrike">
                          <a:solidFill>
                            <a:srgbClr val="212529"/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+mn-cs"/>
                        </a:rPr>
                        <a:t>Min närmaste chef gör tydliga och begripliga prioriteringar</a:t>
                      </a: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400" b="0" i="0" u="none" strike="noStrike">
                          <a:solidFill>
                            <a:srgbClr val="212529"/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+mn-cs"/>
                        </a:rPr>
                        <a:t>74</a:t>
                      </a: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400" b="0" i="0" u="none" strike="noStrike">
                          <a:solidFill>
                            <a:srgbClr val="212529"/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+mn-cs"/>
                        </a:rPr>
                        <a:t>79</a:t>
                      </a: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400" b="0" i="0" u="none" strike="noStrike">
                          <a:solidFill>
                            <a:srgbClr val="212529"/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+mn-cs"/>
                        </a:rPr>
                        <a:t>76</a:t>
                      </a: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400" b="0" i="0" u="none" strike="noStrike">
                          <a:solidFill>
                            <a:srgbClr val="212529"/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+mn-cs"/>
                        </a:rPr>
                        <a:t>72</a:t>
                      </a: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400" b="0" i="0" u="none" strike="noStrike" dirty="0">
                          <a:solidFill>
                            <a:srgbClr val="212529"/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+mn-cs"/>
                        </a:rPr>
                        <a:t>71</a:t>
                      </a: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400" b="0" i="0" u="none" strike="noStrike" dirty="0">
                          <a:solidFill>
                            <a:srgbClr val="212529"/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+mn-cs"/>
                        </a:rPr>
                        <a:t>3</a:t>
                      </a: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31053685"/>
                  </a:ext>
                </a:extLst>
              </a:tr>
              <a:tr h="350004">
                <a:tc>
                  <a:txBody>
                    <a:bodyPr/>
                    <a:lstStyle/>
                    <a:p>
                      <a:pPr algn="l" fontAlgn="b"/>
                      <a:r>
                        <a:rPr lang="sv-SE" sz="1400" b="0" i="0" u="none" strike="noStrike">
                          <a:solidFill>
                            <a:srgbClr val="212529"/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+mn-cs"/>
                        </a:rPr>
                        <a:t>l9</a:t>
                      </a: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400" b="0" i="0" u="none" strike="noStrike">
                          <a:solidFill>
                            <a:srgbClr val="212529"/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+mn-cs"/>
                        </a:rPr>
                        <a:t>Min närmaste chef ger mig konstruktiv återkoppling på hur jag utför mitt arbete</a:t>
                      </a: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400" b="0" i="0" u="none" strike="noStrike">
                          <a:solidFill>
                            <a:srgbClr val="212529"/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+mn-cs"/>
                        </a:rPr>
                        <a:t>72</a:t>
                      </a: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400" b="0" i="0" u="none" strike="noStrike">
                          <a:solidFill>
                            <a:srgbClr val="212529"/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+mn-cs"/>
                        </a:rPr>
                        <a:t>74</a:t>
                      </a: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400" b="0" i="0" u="none" strike="noStrike">
                          <a:solidFill>
                            <a:srgbClr val="212529"/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+mn-cs"/>
                        </a:rPr>
                        <a:t>74</a:t>
                      </a: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400" b="0" i="0" u="none" strike="noStrike" dirty="0">
                          <a:solidFill>
                            <a:srgbClr val="212529"/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+mn-cs"/>
                        </a:rPr>
                        <a:t>71</a:t>
                      </a: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400" b="0" i="0" u="none" strike="noStrike">
                          <a:solidFill>
                            <a:srgbClr val="212529"/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+mn-cs"/>
                        </a:rPr>
                        <a:t>68</a:t>
                      </a: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400" b="0" i="0" u="none" strike="noStrike" dirty="0">
                          <a:solidFill>
                            <a:srgbClr val="212529"/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+mn-cs"/>
                        </a:rPr>
                        <a:t>4</a:t>
                      </a: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14723384"/>
                  </a:ext>
                </a:extLst>
              </a:tr>
            </a:tbl>
          </a:graphicData>
        </a:graphic>
      </p:graphicFrame>
      <p:sp>
        <p:nvSpPr>
          <p:cNvPr id="10" name="Platshållare för text 3">
            <a:extLst>
              <a:ext uri="{FF2B5EF4-FFF2-40B4-BE49-F238E27FC236}">
                <a16:creationId xmlns:a16="http://schemas.microsoft.com/office/drawing/2014/main" id="{EC436477-94EE-48A4-B2C4-E190DFCE8BB7}"/>
              </a:ext>
            </a:extLst>
          </p:cNvPr>
          <p:cNvSpPr txBox="1"/>
          <p:nvPr/>
        </p:nvSpPr>
        <p:spPr>
          <a:xfrm>
            <a:off x="146698" y="6309320"/>
            <a:ext cx="3552392" cy="504580"/>
          </a:xfrm>
          <a:prstGeom prst="rect">
            <a:avLst/>
          </a:prstGeom>
        </p:spPr>
        <p:txBody>
          <a:bodyPr/>
          <a:lstStyle>
            <a:lvl1pPr marL="0" indent="0" algn="l" defTabSz="914377" rtl="0" eaLnBrk="1" latinLnBrk="0" hangingPunct="1">
              <a:spcBef>
                <a:spcPct val="20000"/>
              </a:spcBef>
              <a:buClr>
                <a:schemeClr val="bg1"/>
              </a:buClr>
              <a:buFont typeface="Arial" panose="020B0604020202020204" pitchFamily="34" charset="0"/>
              <a:buNone/>
              <a:defRPr lang="sv-SE"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32" indent="-285744" algn="l" defTabSz="914377" rtl="0" eaLnBrk="1" latinLnBrk="0" hangingPunct="1">
              <a:spcBef>
                <a:spcPct val="20000"/>
              </a:spcBef>
              <a:buClr>
                <a:schemeClr val="bg1"/>
              </a:buClr>
              <a:buFont typeface="Arial" panose="020B0604020202020204" pitchFamily="34" charset="0"/>
              <a:buChar char="•"/>
              <a:defRPr lang="sv-SE"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200121" indent="-285744" algn="l" defTabSz="914377" rtl="0" eaLnBrk="1" latinLnBrk="0" hangingPunct="1">
              <a:spcBef>
                <a:spcPct val="20000"/>
              </a:spcBef>
              <a:buClr>
                <a:schemeClr val="accent3">
                  <a:lumMod val="75000"/>
                </a:schemeClr>
              </a:buClr>
              <a:buFont typeface="Wingdings" panose="05000000000000000000" pitchFamily="2" charset="2"/>
              <a:buChar char="§"/>
              <a:defRPr lang="sv-SE"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57309" indent="-285744" algn="l" defTabSz="914377" rtl="0" eaLnBrk="1" latinLnBrk="0" hangingPunct="1">
              <a:spcBef>
                <a:spcPct val="20000"/>
              </a:spcBef>
              <a:buClr>
                <a:schemeClr val="accent3">
                  <a:lumMod val="75000"/>
                </a:schemeClr>
              </a:buClr>
              <a:buFont typeface="Century Gothic" panose="020B0502020202020204" pitchFamily="34" charset="0"/>
              <a:buChar char="▫"/>
              <a:defRPr lang="sv-SE"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349" indent="-228594" algn="l" defTabSz="914377" rtl="0" eaLnBrk="1" latinLnBrk="0" hangingPunct="1">
              <a:spcBef>
                <a:spcPct val="20000"/>
              </a:spcBef>
              <a:buClr>
                <a:schemeClr val="accent3">
                  <a:lumMod val="75000"/>
                </a:schemeClr>
              </a:buClr>
              <a:buFont typeface="Wingdings" panose="05000000000000000000" pitchFamily="2" charset="2"/>
              <a:buChar char="ü"/>
              <a:defRPr lang="sv-SE"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537" indent="-228594" algn="l" defTabSz="91437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prstClr val="white"/>
              </a:buClr>
              <a:buSzTx/>
              <a:buFont typeface="Arial" panose="020B0604020202020204" pitchFamily="34" charset="0"/>
              <a:buNone/>
              <a:defRPr/>
            </a:pPr>
            <a:r>
              <a:rPr kumimoji="0" lang="sv-SE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Tabellen visar andel positiva svar, 4:or och 5:or </a:t>
            </a:r>
          </a:p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prstClr val="white"/>
              </a:buClr>
              <a:buSzTx/>
              <a:buFont typeface="Arial" panose="020B0604020202020204" pitchFamily="34" charset="0"/>
              <a:buNone/>
              <a:defRPr/>
            </a:pPr>
            <a:r>
              <a:rPr lang="sv-SE" sz="1200">
                <a:solidFill>
                  <a:prstClr val="black">
                    <a:lumMod val="65000"/>
                    <a:lumOff val="35000"/>
                  </a:prstClr>
                </a:solidFill>
              </a:rPr>
              <a:t>Ext jmf. utgörs av kommuner i Zonderas databas</a:t>
            </a:r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ektangel: rundade hörn 15">
            <a:extLst>
              <a:ext uri="{FF2B5EF4-FFF2-40B4-BE49-F238E27FC236}">
                <a16:creationId xmlns:a16="http://schemas.microsoft.com/office/drawing/2014/main" id="{8A430AD4-6AD1-4369-BC1E-E5EFA88FB5B1}"/>
              </a:ext>
            </a:extLst>
          </p:cNvPr>
          <p:cNvSpPr/>
          <p:nvPr/>
        </p:nvSpPr>
        <p:spPr>
          <a:xfrm>
            <a:off x="5305144" y="5491289"/>
            <a:ext cx="3478730" cy="945269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sv-SE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l" defTabSz="914400" rtl="0" eaLnBrk="1" fontAlgn="auto" latinLnBrk="0" hangingPunct="1">
              <a:lnSpc>
                <a:spcPct val="114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Ø"/>
              <a:defRPr/>
            </a:pPr>
            <a:r>
              <a:rPr lang="sv-SE" sz="16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43</a:t>
            </a:r>
            <a:r>
              <a:rPr kumimoji="0" lang="sv-SE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jämförbara frågor</a:t>
            </a:r>
          </a:p>
          <a:p>
            <a:pPr marL="342900" marR="0" lvl="0" indent="-342900" algn="l" defTabSz="914400" rtl="0" eaLnBrk="1" fontAlgn="auto" latinLnBrk="0" hangingPunct="1">
              <a:lnSpc>
                <a:spcPct val="114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Ø"/>
              <a:defRPr/>
            </a:pPr>
            <a:r>
              <a:rPr lang="sv-SE" sz="16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33</a:t>
            </a:r>
            <a:r>
              <a:rPr kumimoji="0" lang="sv-SE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frågor med högre resultat</a:t>
            </a:r>
          </a:p>
        </p:txBody>
      </p:sp>
      <p:sp>
        <p:nvSpPr>
          <p:cNvPr id="2" name="Rektangel: rundade hörn 1">
            <a:extLst>
              <a:ext uri="{FF2B5EF4-FFF2-40B4-BE49-F238E27FC236}">
                <a16:creationId xmlns:a16="http://schemas.microsoft.com/office/drawing/2014/main" id="{71DD5703-404A-4B9D-9762-137AFD20D2BA}"/>
              </a:ext>
            </a:extLst>
          </p:cNvPr>
          <p:cNvSpPr/>
          <p:nvPr/>
        </p:nvSpPr>
        <p:spPr>
          <a:xfrm>
            <a:off x="6512957" y="1011180"/>
            <a:ext cx="936104" cy="4230130"/>
          </a:xfrm>
          <a:prstGeom prst="roundRect">
            <a:avLst/>
          </a:prstGeom>
          <a:noFill/>
          <a:ln w="28575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739330350"/>
      </p:ext>
    </p:extLst>
  </p:cSld>
  <p:clrMapOvr>
    <a:masterClrMapping/>
  </p:clrMapOvr>
  <p:transition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upp 11">
            <a:extLst>
              <a:ext uri="{FF2B5EF4-FFF2-40B4-BE49-F238E27FC236}">
                <a16:creationId xmlns:a16="http://schemas.microsoft.com/office/drawing/2014/main" id="{6A21222E-318A-454A-8035-BAC5E426D6A5}"/>
              </a:ext>
            </a:extLst>
          </p:cNvPr>
          <p:cNvGrpSpPr/>
          <p:nvPr/>
        </p:nvGrpSpPr>
        <p:grpSpPr>
          <a:xfrm>
            <a:off x="10112832" y="5589240"/>
            <a:ext cx="1527784" cy="1268760"/>
            <a:chOff x="10128448" y="4221088"/>
            <a:chExt cx="1527784" cy="2636912"/>
          </a:xfrm>
        </p:grpSpPr>
        <p:sp>
          <p:nvSpPr>
            <p:cNvPr id="13" name="Rektangel 12">
              <a:extLst>
                <a:ext uri="{FF2B5EF4-FFF2-40B4-BE49-F238E27FC236}">
                  <a16:creationId xmlns:a16="http://schemas.microsoft.com/office/drawing/2014/main" id="{89791EF4-CE17-4422-B640-C294DF267280}"/>
                </a:ext>
              </a:extLst>
            </p:cNvPr>
            <p:cNvSpPr/>
            <p:nvPr/>
          </p:nvSpPr>
          <p:spPr>
            <a:xfrm>
              <a:off x="10128448" y="5013176"/>
              <a:ext cx="432048" cy="1844824"/>
            </a:xfrm>
            <a:prstGeom prst="rect">
              <a:avLst/>
            </a:prstGeom>
            <a:solidFill>
              <a:srgbClr val="52934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sv-SE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cs typeface="Arial"/>
              </a:endParaRPr>
            </a:p>
          </p:txBody>
        </p:sp>
        <p:sp>
          <p:nvSpPr>
            <p:cNvPr id="14" name="Rektangel 13">
              <a:extLst>
                <a:ext uri="{FF2B5EF4-FFF2-40B4-BE49-F238E27FC236}">
                  <a16:creationId xmlns:a16="http://schemas.microsoft.com/office/drawing/2014/main" id="{13157DAE-EA14-4A61-9694-736EC551AC4A}"/>
                </a:ext>
              </a:extLst>
            </p:cNvPr>
            <p:cNvSpPr/>
            <p:nvPr/>
          </p:nvSpPr>
          <p:spPr>
            <a:xfrm>
              <a:off x="10676316" y="4653136"/>
              <a:ext cx="432048" cy="2204864"/>
            </a:xfrm>
            <a:prstGeom prst="rect">
              <a:avLst/>
            </a:prstGeom>
            <a:solidFill>
              <a:srgbClr val="52934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sv-SE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cs typeface="Arial"/>
              </a:endParaRPr>
            </a:p>
          </p:txBody>
        </p:sp>
        <p:sp>
          <p:nvSpPr>
            <p:cNvPr id="15" name="Rektangel 14">
              <a:extLst>
                <a:ext uri="{FF2B5EF4-FFF2-40B4-BE49-F238E27FC236}">
                  <a16:creationId xmlns:a16="http://schemas.microsoft.com/office/drawing/2014/main" id="{6C30479F-6E90-43A2-91E7-0523F7AD2F5C}"/>
                </a:ext>
              </a:extLst>
            </p:cNvPr>
            <p:cNvSpPr/>
            <p:nvPr/>
          </p:nvSpPr>
          <p:spPr>
            <a:xfrm>
              <a:off x="11224184" y="4221088"/>
              <a:ext cx="432048" cy="2636912"/>
            </a:xfrm>
            <a:prstGeom prst="rect">
              <a:avLst/>
            </a:prstGeom>
            <a:solidFill>
              <a:srgbClr val="52934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sv-SE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cs typeface="Arial"/>
              </a:endParaRPr>
            </a:p>
          </p:txBody>
        </p:sp>
      </p:grpSp>
      <p:sp>
        <p:nvSpPr>
          <p:cNvPr id="6" name="Rubrik 5">
            <a:extLst>
              <a:ext uri="{FF2B5EF4-FFF2-40B4-BE49-F238E27FC236}">
                <a16:creationId xmlns:a16="http://schemas.microsoft.com/office/drawing/2014/main" id="{3D5696D2-D6FC-4E63-A2D9-D4D9B95BA7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9336" y="260648"/>
            <a:ext cx="8846773" cy="504580"/>
          </a:xfrm>
        </p:spPr>
        <p:txBody>
          <a:bodyPr/>
          <a:lstStyle/>
          <a:p>
            <a:r>
              <a:rPr lang="sv-SE" sz="2176" dirty="0">
                <a:solidFill>
                  <a:schemeClr val="tx1"/>
                </a:solidFill>
              </a:rPr>
              <a:t>Frågor med positiv differens till extern jämförelse 1/3</a:t>
            </a:r>
          </a:p>
        </p:txBody>
      </p:sp>
      <p:sp>
        <p:nvSpPr>
          <p:cNvPr id="11" name="Platshållare för bildnummer 10">
            <a:extLst>
              <a:ext uri="{FF2B5EF4-FFF2-40B4-BE49-F238E27FC236}">
                <a16:creationId xmlns:a16="http://schemas.microsoft.com/office/drawing/2014/main" id="{BC4EB79D-0B48-473B-B69A-873FBAF594F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24592" y="6436558"/>
            <a:ext cx="661864" cy="365125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>
            <a:defPPr>
              <a:defRPr lang="sv-SE"/>
            </a:defPPr>
            <a:lvl1pPr marL="0" algn="r" defTabSz="914400" rtl="0" eaLnBrk="1" latinLnBrk="0" hangingPunct="1">
              <a:defRPr sz="1200" b="0" i="0" kern="1200">
                <a:solidFill>
                  <a:schemeClr val="tx1">
                    <a:tint val="75000"/>
                  </a:schemeClr>
                </a:solidFill>
                <a:latin typeface="Arial Nova Light" panose="020B0304020202020204" pitchFamily="34" charset="0"/>
                <a:ea typeface="+mn-ea"/>
                <a:cs typeface="Arial Nova Light" panose="020B03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CA65EA27-6DB2-46EB-90AD-D02DF194FA2A}" type="slidenum">
              <a:rPr lang="sv-SE" smtClean="0"/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t>28</a:t>
            </a:fld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/>
              <a:cs typeface="Arial"/>
            </a:endParaRPr>
          </a:p>
        </p:txBody>
      </p:sp>
      <p:graphicFrame>
        <p:nvGraphicFramePr>
          <p:cNvPr id="9" name="DataTable">
            <a:extLst>
              <a:ext uri="{FF2B5EF4-FFF2-40B4-BE49-F238E27FC236}">
                <a16:creationId xmlns:a16="http://schemas.microsoft.com/office/drawing/2014/main" id="{F7D9FD56-11B0-41D6-B18A-04F74AB6D33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37177892"/>
              </p:ext>
            </p:extLst>
          </p:nvPr>
        </p:nvGraphicFramePr>
        <p:xfrm>
          <a:off x="515380" y="931041"/>
          <a:ext cx="11161240" cy="4175337"/>
        </p:xfrm>
        <a:graphic>
          <a:graphicData uri="http://schemas.openxmlformats.org/drawingml/2006/table">
            <a:tbl>
              <a:tblPr>
                <a:effectLst/>
                <a:tableStyleId>{D7AC3CCA-C797-4891-BE02-D94E43425B78}</a:tableStyleId>
              </a:tblPr>
              <a:tblGrid>
                <a:gridCol w="60574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38426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6187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61872">
                  <a:extLst>
                    <a:ext uri="{9D8B030D-6E8A-4147-A177-3AD203B41FA5}">
                      <a16:colId xmlns:a16="http://schemas.microsoft.com/office/drawing/2014/main" val="4285986910"/>
                    </a:ext>
                  </a:extLst>
                </a:gridCol>
                <a:gridCol w="861872">
                  <a:extLst>
                    <a:ext uri="{9D8B030D-6E8A-4147-A177-3AD203B41FA5}">
                      <a16:colId xmlns:a16="http://schemas.microsoft.com/office/drawing/2014/main" val="3694191831"/>
                    </a:ext>
                  </a:extLst>
                </a:gridCol>
                <a:gridCol w="861872">
                  <a:extLst>
                    <a:ext uri="{9D8B030D-6E8A-4147-A177-3AD203B41FA5}">
                      <a16:colId xmlns:a16="http://schemas.microsoft.com/office/drawing/2014/main" val="4075241613"/>
                    </a:ext>
                  </a:extLst>
                </a:gridCol>
                <a:gridCol w="78764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3610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500943">
                <a:tc>
                  <a:txBody>
                    <a:bodyPr/>
                    <a:lstStyle/>
                    <a:p>
                      <a:pPr algn="ctr" rtl="0" fontAlgn="ctr"/>
                      <a:r>
                        <a:rPr lang="sv-SE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Nr.’</a:t>
                      </a:r>
                    </a:p>
                  </a:txBody>
                  <a:tcPr marL="857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27A8E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v-S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857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27A8E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sv-SE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Totalt</a:t>
                      </a:r>
                    </a:p>
                  </a:txBody>
                  <a:tcPr marL="857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27A8E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sv-SE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Enheter</a:t>
                      </a:r>
                    </a:p>
                  </a:txBody>
                  <a:tcPr marL="857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27A8E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sv-SE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VSS</a:t>
                      </a:r>
                    </a:p>
                  </a:txBody>
                  <a:tcPr marL="857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27A8E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sv-SE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VS</a:t>
                      </a:r>
                    </a:p>
                  </a:txBody>
                  <a:tcPr marL="857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27A8E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sv-SE" sz="1400" b="1" i="0" u="none" strike="noStrike" dirty="0" err="1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Ext</a:t>
                      </a:r>
                      <a:r>
                        <a:rPr lang="sv-SE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. jmf.</a:t>
                      </a:r>
                    </a:p>
                  </a:txBody>
                  <a:tcPr marL="857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27A8E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sv-SE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Differens</a:t>
                      </a:r>
                    </a:p>
                  </a:txBody>
                  <a:tcPr marL="857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27A8E">
                        <a:alpha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12163">
                <a:tc>
                  <a:txBody>
                    <a:bodyPr/>
                    <a:lstStyle/>
                    <a:p>
                      <a:pPr algn="l" fontAlgn="b"/>
                      <a:r>
                        <a:rPr lang="sv-SE" sz="1400" b="0" i="0" u="none" strike="noStrike" dirty="0">
                          <a:solidFill>
                            <a:srgbClr val="212529"/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+mn-cs"/>
                        </a:rPr>
                        <a:t>l11</a:t>
                      </a: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400" b="0" i="0" u="none" strike="noStrike">
                          <a:solidFill>
                            <a:srgbClr val="212529"/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+mn-cs"/>
                        </a:rPr>
                        <a:t>Min närmaste chef agerar handlingskraftigt när det krävs</a:t>
                      </a: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400" b="0" i="0" u="none" strike="noStrike" dirty="0">
                          <a:solidFill>
                            <a:srgbClr val="212529"/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+mn-cs"/>
                        </a:rPr>
                        <a:t>79</a:t>
                      </a: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400" b="0" i="0" u="none" strike="noStrike">
                          <a:solidFill>
                            <a:srgbClr val="212529"/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+mn-cs"/>
                        </a:rPr>
                        <a:t>83</a:t>
                      </a: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400" b="0" i="0" u="none" strike="noStrike">
                          <a:solidFill>
                            <a:srgbClr val="212529"/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+mn-cs"/>
                        </a:rPr>
                        <a:t>81</a:t>
                      </a: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400" b="0" i="0" u="none" strike="noStrike">
                          <a:solidFill>
                            <a:srgbClr val="212529"/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+mn-cs"/>
                        </a:rPr>
                        <a:t>77</a:t>
                      </a: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400" b="0" i="0" u="none" strike="noStrike">
                          <a:solidFill>
                            <a:srgbClr val="212529"/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+mn-cs"/>
                        </a:rPr>
                        <a:t>76</a:t>
                      </a: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400" b="0" i="0" u="none" strike="noStrike" dirty="0">
                          <a:solidFill>
                            <a:srgbClr val="212529"/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+mn-cs"/>
                        </a:rPr>
                        <a:t>3</a:t>
                      </a: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5958">
                <a:tc>
                  <a:txBody>
                    <a:bodyPr/>
                    <a:lstStyle/>
                    <a:p>
                      <a:pPr algn="l" fontAlgn="b"/>
                      <a:r>
                        <a:rPr lang="sv-SE" sz="1400" b="0" i="0" u="none" strike="noStrike">
                          <a:solidFill>
                            <a:srgbClr val="212529"/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+mn-cs"/>
                        </a:rPr>
                        <a:t>a1</a:t>
                      </a: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400" b="0" i="0" u="none" strike="noStrike" dirty="0">
                          <a:solidFill>
                            <a:srgbClr val="212529"/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+mn-cs"/>
                        </a:rPr>
                        <a:t>Mitt arbete känns meningsfullt</a:t>
                      </a: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400" b="0" i="0" u="none" strike="noStrike">
                          <a:solidFill>
                            <a:srgbClr val="212529"/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+mn-cs"/>
                        </a:rPr>
                        <a:t>92</a:t>
                      </a: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400" b="0" i="0" u="none" strike="noStrike" dirty="0">
                          <a:solidFill>
                            <a:srgbClr val="212529"/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+mn-cs"/>
                        </a:rPr>
                        <a:t>91</a:t>
                      </a: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400" b="0" i="0" u="none" strike="noStrike">
                          <a:solidFill>
                            <a:srgbClr val="212529"/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+mn-cs"/>
                        </a:rPr>
                        <a:t>90</a:t>
                      </a: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400" b="0" i="0" u="none" strike="noStrike">
                          <a:solidFill>
                            <a:srgbClr val="212529"/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+mn-cs"/>
                        </a:rPr>
                        <a:t>94</a:t>
                      </a: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400" b="0" i="0" u="none" strike="noStrike">
                          <a:solidFill>
                            <a:srgbClr val="212529"/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+mn-cs"/>
                        </a:rPr>
                        <a:t>90</a:t>
                      </a: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400" b="0" i="0" u="none" strike="noStrike" dirty="0">
                          <a:solidFill>
                            <a:srgbClr val="212529"/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50004">
                <a:tc>
                  <a:txBody>
                    <a:bodyPr/>
                    <a:lstStyle/>
                    <a:p>
                      <a:pPr algn="l" fontAlgn="b"/>
                      <a:r>
                        <a:rPr lang="sv-SE" sz="1400" b="0" i="0" u="none" strike="noStrike">
                          <a:solidFill>
                            <a:srgbClr val="212529"/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+mn-cs"/>
                        </a:rPr>
                        <a:t>a5</a:t>
                      </a: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400" b="0" i="0" u="none" strike="noStrike" dirty="0">
                          <a:solidFill>
                            <a:srgbClr val="212529"/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+mn-cs"/>
                        </a:rPr>
                        <a:t>Min närmaste chef visar förtroende för mig som medarbetare</a:t>
                      </a: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400" b="0" i="0" u="none" strike="noStrike">
                          <a:solidFill>
                            <a:srgbClr val="212529"/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+mn-cs"/>
                        </a:rPr>
                        <a:t>84</a:t>
                      </a: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400" b="0" i="0" u="none" strike="noStrike">
                          <a:solidFill>
                            <a:srgbClr val="212529"/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+mn-cs"/>
                        </a:rPr>
                        <a:t>86</a:t>
                      </a: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400" b="0" i="0" u="none" strike="noStrike">
                          <a:solidFill>
                            <a:srgbClr val="212529"/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+mn-cs"/>
                        </a:rPr>
                        <a:t>82</a:t>
                      </a: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400" b="0" i="0" u="none" strike="noStrike">
                          <a:solidFill>
                            <a:srgbClr val="212529"/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+mn-cs"/>
                        </a:rPr>
                        <a:t>83</a:t>
                      </a: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400" b="0" i="0" u="none" strike="noStrike">
                          <a:solidFill>
                            <a:srgbClr val="212529"/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+mn-cs"/>
                        </a:rPr>
                        <a:t>82</a:t>
                      </a: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400" b="0" i="0" u="none" strike="noStrike" dirty="0">
                          <a:solidFill>
                            <a:srgbClr val="212529"/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50004">
                <a:tc>
                  <a:txBody>
                    <a:bodyPr/>
                    <a:lstStyle/>
                    <a:p>
                      <a:pPr algn="l" fontAlgn="b"/>
                      <a:r>
                        <a:rPr lang="sv-SE" sz="1400" b="0" i="0" u="none" strike="noStrike">
                          <a:solidFill>
                            <a:srgbClr val="212529"/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+mn-cs"/>
                        </a:rPr>
                        <a:t>a8</a:t>
                      </a: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400" b="0" i="0" u="none" strike="noStrike" dirty="0">
                          <a:solidFill>
                            <a:srgbClr val="212529"/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+mn-cs"/>
                        </a:rPr>
                        <a:t>Min arbetsplats mål följs upp och utvärderas på ett bra sätt</a:t>
                      </a: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400" b="0" i="0" u="none" strike="noStrike">
                          <a:solidFill>
                            <a:srgbClr val="212529"/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+mn-cs"/>
                        </a:rPr>
                        <a:t>70</a:t>
                      </a: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400" b="0" i="0" u="none" strike="noStrike">
                          <a:solidFill>
                            <a:srgbClr val="212529"/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+mn-cs"/>
                        </a:rPr>
                        <a:t>67</a:t>
                      </a: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400" b="0" i="0" u="none" strike="noStrike">
                          <a:solidFill>
                            <a:srgbClr val="212529"/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+mn-cs"/>
                        </a:rPr>
                        <a:t>70</a:t>
                      </a: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400" b="0" i="0" u="none" strike="noStrike">
                          <a:solidFill>
                            <a:srgbClr val="212529"/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+mn-cs"/>
                        </a:rPr>
                        <a:t>71</a:t>
                      </a: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400" b="0" i="0" u="none" strike="noStrike">
                          <a:solidFill>
                            <a:srgbClr val="212529"/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+mn-cs"/>
                        </a:rPr>
                        <a:t>68</a:t>
                      </a: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400" b="0" i="0" u="none" strike="noStrike" dirty="0">
                          <a:solidFill>
                            <a:srgbClr val="212529"/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50004">
                <a:tc>
                  <a:txBody>
                    <a:bodyPr/>
                    <a:lstStyle/>
                    <a:p>
                      <a:pPr algn="l" fontAlgn="b"/>
                      <a:r>
                        <a:rPr lang="sv-SE" sz="1400" b="0" i="0" u="none" strike="noStrike">
                          <a:solidFill>
                            <a:srgbClr val="212529"/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+mn-cs"/>
                        </a:rPr>
                        <a:t>ab2</a:t>
                      </a: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400" b="0" i="0" u="none" strike="noStrike" dirty="0">
                          <a:solidFill>
                            <a:srgbClr val="212529"/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+mn-cs"/>
                        </a:rPr>
                        <a:t>Jag har tydliga mål att arbeta mot</a:t>
                      </a: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400" b="0" i="0" u="none" strike="noStrike">
                          <a:solidFill>
                            <a:srgbClr val="212529"/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+mn-cs"/>
                        </a:rPr>
                        <a:t>81</a:t>
                      </a: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400" b="0" i="0" u="none" strike="noStrike">
                          <a:solidFill>
                            <a:srgbClr val="212529"/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+mn-cs"/>
                        </a:rPr>
                        <a:t>78</a:t>
                      </a: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400" b="0" i="0" u="none" strike="noStrike" dirty="0">
                          <a:solidFill>
                            <a:srgbClr val="212529"/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+mn-cs"/>
                        </a:rPr>
                        <a:t>79</a:t>
                      </a: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400" b="0" i="0" u="none" strike="noStrike">
                          <a:solidFill>
                            <a:srgbClr val="212529"/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+mn-cs"/>
                        </a:rPr>
                        <a:t>83</a:t>
                      </a: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400" b="0" i="0" u="none" strike="noStrike">
                          <a:solidFill>
                            <a:srgbClr val="212529"/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+mn-cs"/>
                        </a:rPr>
                        <a:t>79</a:t>
                      </a: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400" b="0" i="0" u="none" strike="noStrike" dirty="0">
                          <a:solidFill>
                            <a:srgbClr val="212529"/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50004">
                <a:tc>
                  <a:txBody>
                    <a:bodyPr/>
                    <a:lstStyle/>
                    <a:p>
                      <a:pPr algn="l" fontAlgn="b"/>
                      <a:r>
                        <a:rPr lang="sv-SE" sz="1400" b="0" i="0" u="none" strike="noStrike">
                          <a:solidFill>
                            <a:srgbClr val="212529"/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+mn-cs"/>
                        </a:rPr>
                        <a:t>ab3</a:t>
                      </a: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400" b="0" i="0" u="none" strike="noStrike">
                          <a:solidFill>
                            <a:srgbClr val="212529"/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+mn-cs"/>
                        </a:rPr>
                        <a:t>Jag har kompetens för att nå målen</a:t>
                      </a: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400" b="0" i="0" u="none" strike="noStrike">
                          <a:solidFill>
                            <a:srgbClr val="212529"/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+mn-cs"/>
                        </a:rPr>
                        <a:t>93</a:t>
                      </a: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400" b="0" i="0" u="none" strike="noStrike">
                          <a:solidFill>
                            <a:srgbClr val="212529"/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+mn-cs"/>
                        </a:rPr>
                        <a:t>92</a:t>
                      </a: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400" b="0" i="0" u="none" strike="noStrike">
                          <a:solidFill>
                            <a:srgbClr val="212529"/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+mn-cs"/>
                        </a:rPr>
                        <a:t>92</a:t>
                      </a: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400" b="0" i="0" u="none" strike="noStrike">
                          <a:solidFill>
                            <a:srgbClr val="212529"/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+mn-cs"/>
                        </a:rPr>
                        <a:t>93</a:t>
                      </a: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400" b="0" i="0" u="none" strike="noStrike">
                          <a:solidFill>
                            <a:srgbClr val="212529"/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+mn-cs"/>
                        </a:rPr>
                        <a:t>91</a:t>
                      </a: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400" b="0" i="0" u="none" strike="noStrike" dirty="0">
                          <a:solidFill>
                            <a:srgbClr val="212529"/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50004">
                <a:tc>
                  <a:txBody>
                    <a:bodyPr/>
                    <a:lstStyle/>
                    <a:p>
                      <a:pPr algn="l" fontAlgn="b"/>
                      <a:r>
                        <a:rPr lang="sv-SE" sz="1400" b="0" i="0" u="none" strike="noStrike">
                          <a:solidFill>
                            <a:srgbClr val="212529"/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+mn-cs"/>
                        </a:rPr>
                        <a:t>ab11</a:t>
                      </a: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400" b="0" i="0" u="none" strike="noStrike" dirty="0">
                          <a:solidFill>
                            <a:srgbClr val="212529"/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+mn-cs"/>
                        </a:rPr>
                        <a:t>Jag kan koppla av från arbetet på min fritid</a:t>
                      </a: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400" b="0" i="0" u="none" strike="noStrike">
                          <a:solidFill>
                            <a:srgbClr val="212529"/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+mn-cs"/>
                        </a:rPr>
                        <a:t>69</a:t>
                      </a: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400" b="0" i="0" u="none" strike="noStrike">
                          <a:solidFill>
                            <a:srgbClr val="212529"/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+mn-cs"/>
                        </a:rPr>
                        <a:t>79</a:t>
                      </a: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400" b="0" i="0" u="none" strike="noStrike">
                          <a:solidFill>
                            <a:srgbClr val="212529"/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+mn-cs"/>
                        </a:rPr>
                        <a:t>75</a:t>
                      </a: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400" b="0" i="0" u="none" strike="noStrike">
                          <a:solidFill>
                            <a:srgbClr val="212529"/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+mn-cs"/>
                        </a:rPr>
                        <a:t>64</a:t>
                      </a: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400" b="0" i="0" u="none" strike="noStrike">
                          <a:solidFill>
                            <a:srgbClr val="212529"/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+mn-cs"/>
                        </a:rPr>
                        <a:t>67</a:t>
                      </a: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400" b="0" i="0" u="none" strike="noStrike" dirty="0">
                          <a:solidFill>
                            <a:srgbClr val="212529"/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50004">
                <a:tc>
                  <a:txBody>
                    <a:bodyPr/>
                    <a:lstStyle/>
                    <a:p>
                      <a:pPr algn="l" fontAlgn="b"/>
                      <a:r>
                        <a:rPr lang="sv-SE" sz="1400" b="0" i="0" u="none" strike="noStrike">
                          <a:solidFill>
                            <a:srgbClr val="212529"/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+mn-cs"/>
                        </a:rPr>
                        <a:t>l3</a:t>
                      </a: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400" b="0" i="0" u="none" strike="noStrike">
                          <a:solidFill>
                            <a:srgbClr val="212529"/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+mn-cs"/>
                        </a:rPr>
                        <a:t>Min närmaste chef kommunicerar mål och strategier på ett tydligt sätt</a:t>
                      </a: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400" b="0" i="0" u="none" strike="noStrike">
                          <a:solidFill>
                            <a:srgbClr val="212529"/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+mn-cs"/>
                        </a:rPr>
                        <a:t>76</a:t>
                      </a: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400" b="0" i="0" u="none" strike="noStrike">
                          <a:solidFill>
                            <a:srgbClr val="212529"/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+mn-cs"/>
                        </a:rPr>
                        <a:t>78</a:t>
                      </a: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400" b="0" i="0" u="none" strike="noStrike">
                          <a:solidFill>
                            <a:srgbClr val="212529"/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+mn-cs"/>
                        </a:rPr>
                        <a:t>76</a:t>
                      </a: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400" b="0" i="0" u="none" strike="noStrike">
                          <a:solidFill>
                            <a:srgbClr val="212529"/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+mn-cs"/>
                        </a:rPr>
                        <a:t>76</a:t>
                      </a: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400" b="0" i="0" u="none" strike="noStrike" dirty="0">
                          <a:solidFill>
                            <a:srgbClr val="212529"/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+mn-cs"/>
                        </a:rPr>
                        <a:t>74</a:t>
                      </a: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400" b="0" i="0" u="none" strike="noStrike" dirty="0">
                          <a:solidFill>
                            <a:srgbClr val="212529"/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04792198"/>
                  </a:ext>
                </a:extLst>
              </a:tr>
              <a:tr h="350004">
                <a:tc>
                  <a:txBody>
                    <a:bodyPr/>
                    <a:lstStyle/>
                    <a:p>
                      <a:pPr algn="l" fontAlgn="b"/>
                      <a:r>
                        <a:rPr lang="sv-SE" sz="1400" b="0" i="0" u="none" strike="noStrike">
                          <a:solidFill>
                            <a:srgbClr val="212529"/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+mn-cs"/>
                        </a:rPr>
                        <a:t>l8</a:t>
                      </a: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400" b="0" i="0" u="none" strike="noStrike">
                          <a:solidFill>
                            <a:srgbClr val="212529"/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+mn-cs"/>
                        </a:rPr>
                        <a:t>Min närmaste chef ger stöd om jag behöver</a:t>
                      </a: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400" b="0" i="0" u="none" strike="noStrike">
                          <a:solidFill>
                            <a:srgbClr val="212529"/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+mn-cs"/>
                        </a:rPr>
                        <a:t>81</a:t>
                      </a: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400" b="0" i="0" u="none" strike="noStrike">
                          <a:solidFill>
                            <a:srgbClr val="212529"/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+mn-cs"/>
                        </a:rPr>
                        <a:t>84</a:t>
                      </a: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400" b="0" i="0" u="none" strike="noStrike">
                          <a:solidFill>
                            <a:srgbClr val="212529"/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+mn-cs"/>
                        </a:rPr>
                        <a:t>83</a:t>
                      </a: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400" b="0" i="0" u="none" strike="noStrike">
                          <a:solidFill>
                            <a:srgbClr val="212529"/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+mn-cs"/>
                        </a:rPr>
                        <a:t>79</a:t>
                      </a: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400" b="0" i="0" u="none" strike="noStrike">
                          <a:solidFill>
                            <a:srgbClr val="212529"/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+mn-cs"/>
                        </a:rPr>
                        <a:t>79</a:t>
                      </a: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400" b="0" i="0" u="none" strike="noStrike" dirty="0">
                          <a:solidFill>
                            <a:srgbClr val="212529"/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31053685"/>
                  </a:ext>
                </a:extLst>
              </a:tr>
              <a:tr h="350004">
                <a:tc>
                  <a:txBody>
                    <a:bodyPr/>
                    <a:lstStyle/>
                    <a:p>
                      <a:pPr algn="l" fontAlgn="b"/>
                      <a:r>
                        <a:rPr lang="sv-SE" sz="1400" b="0" i="0" u="none" strike="noStrike">
                          <a:solidFill>
                            <a:srgbClr val="212529"/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+mn-cs"/>
                        </a:rPr>
                        <a:t>a9</a:t>
                      </a: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400" b="0" i="0" u="none" strike="noStrike">
                          <a:solidFill>
                            <a:srgbClr val="212529"/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+mn-cs"/>
                        </a:rPr>
                        <a:t>Jag vet vad som förväntas av mig i mitt arbete</a:t>
                      </a: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400" b="0" i="0" u="none" strike="noStrike">
                          <a:solidFill>
                            <a:srgbClr val="212529"/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+mn-cs"/>
                        </a:rPr>
                        <a:t>89</a:t>
                      </a: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400" b="0" i="0" u="none" strike="noStrike">
                          <a:solidFill>
                            <a:srgbClr val="212529"/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+mn-cs"/>
                        </a:rPr>
                        <a:t>84</a:t>
                      </a: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400" b="0" i="0" u="none" strike="noStrike" dirty="0">
                          <a:solidFill>
                            <a:srgbClr val="212529"/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+mn-cs"/>
                        </a:rPr>
                        <a:t>88</a:t>
                      </a: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400" b="0" i="0" u="none" strike="noStrike">
                          <a:solidFill>
                            <a:srgbClr val="212529"/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+mn-cs"/>
                        </a:rPr>
                        <a:t>91</a:t>
                      </a: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400" b="0" i="0" u="none" strike="noStrike" dirty="0">
                          <a:solidFill>
                            <a:srgbClr val="212529"/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+mn-cs"/>
                        </a:rPr>
                        <a:t>88</a:t>
                      </a: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400" b="0" i="0" u="none" strike="noStrike" dirty="0">
                          <a:solidFill>
                            <a:srgbClr val="212529"/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14723384"/>
                  </a:ext>
                </a:extLst>
              </a:tr>
            </a:tbl>
          </a:graphicData>
        </a:graphic>
      </p:graphicFrame>
      <p:sp>
        <p:nvSpPr>
          <p:cNvPr id="10" name="Platshållare för text 3">
            <a:extLst>
              <a:ext uri="{FF2B5EF4-FFF2-40B4-BE49-F238E27FC236}">
                <a16:creationId xmlns:a16="http://schemas.microsoft.com/office/drawing/2014/main" id="{EC436477-94EE-48A4-B2C4-E190DFCE8BB7}"/>
              </a:ext>
            </a:extLst>
          </p:cNvPr>
          <p:cNvSpPr txBox="1"/>
          <p:nvPr/>
        </p:nvSpPr>
        <p:spPr>
          <a:xfrm>
            <a:off x="146698" y="6309320"/>
            <a:ext cx="3552392" cy="504580"/>
          </a:xfrm>
          <a:prstGeom prst="rect">
            <a:avLst/>
          </a:prstGeom>
        </p:spPr>
        <p:txBody>
          <a:bodyPr/>
          <a:lstStyle>
            <a:lvl1pPr marL="0" indent="0" algn="l" defTabSz="914377" rtl="0" eaLnBrk="1" latinLnBrk="0" hangingPunct="1">
              <a:spcBef>
                <a:spcPct val="20000"/>
              </a:spcBef>
              <a:buClr>
                <a:schemeClr val="bg1"/>
              </a:buClr>
              <a:buFont typeface="Arial" panose="020B0604020202020204" pitchFamily="34" charset="0"/>
              <a:buNone/>
              <a:defRPr lang="sv-SE"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32" indent="-285744" algn="l" defTabSz="914377" rtl="0" eaLnBrk="1" latinLnBrk="0" hangingPunct="1">
              <a:spcBef>
                <a:spcPct val="20000"/>
              </a:spcBef>
              <a:buClr>
                <a:schemeClr val="bg1"/>
              </a:buClr>
              <a:buFont typeface="Arial" panose="020B0604020202020204" pitchFamily="34" charset="0"/>
              <a:buChar char="•"/>
              <a:defRPr lang="sv-SE"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200121" indent="-285744" algn="l" defTabSz="914377" rtl="0" eaLnBrk="1" latinLnBrk="0" hangingPunct="1">
              <a:spcBef>
                <a:spcPct val="20000"/>
              </a:spcBef>
              <a:buClr>
                <a:schemeClr val="accent3">
                  <a:lumMod val="75000"/>
                </a:schemeClr>
              </a:buClr>
              <a:buFont typeface="Wingdings" panose="05000000000000000000" pitchFamily="2" charset="2"/>
              <a:buChar char="§"/>
              <a:defRPr lang="sv-SE"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57309" indent="-285744" algn="l" defTabSz="914377" rtl="0" eaLnBrk="1" latinLnBrk="0" hangingPunct="1">
              <a:spcBef>
                <a:spcPct val="20000"/>
              </a:spcBef>
              <a:buClr>
                <a:schemeClr val="accent3">
                  <a:lumMod val="75000"/>
                </a:schemeClr>
              </a:buClr>
              <a:buFont typeface="Century Gothic" panose="020B0502020202020204" pitchFamily="34" charset="0"/>
              <a:buChar char="▫"/>
              <a:defRPr lang="sv-SE"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349" indent="-228594" algn="l" defTabSz="914377" rtl="0" eaLnBrk="1" latinLnBrk="0" hangingPunct="1">
              <a:spcBef>
                <a:spcPct val="20000"/>
              </a:spcBef>
              <a:buClr>
                <a:schemeClr val="accent3">
                  <a:lumMod val="75000"/>
                </a:schemeClr>
              </a:buClr>
              <a:buFont typeface="Wingdings" panose="05000000000000000000" pitchFamily="2" charset="2"/>
              <a:buChar char="ü"/>
              <a:defRPr lang="sv-SE"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537" indent="-228594" algn="l" defTabSz="91437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prstClr val="white"/>
              </a:buClr>
              <a:buSzTx/>
              <a:buFont typeface="Arial" panose="020B0604020202020204" pitchFamily="34" charset="0"/>
              <a:buNone/>
              <a:defRPr/>
            </a:pPr>
            <a:r>
              <a:rPr kumimoji="0" lang="sv-SE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Tabellen visar andel positiva svar, 4:or och 5:or </a:t>
            </a:r>
          </a:p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prstClr val="white"/>
              </a:buClr>
              <a:buSzTx/>
              <a:buFont typeface="Arial" panose="020B0604020202020204" pitchFamily="34" charset="0"/>
              <a:buNone/>
              <a:defRPr/>
            </a:pPr>
            <a:r>
              <a:rPr lang="sv-SE" sz="1200">
                <a:solidFill>
                  <a:prstClr val="black">
                    <a:lumMod val="65000"/>
                    <a:lumOff val="35000"/>
                  </a:prstClr>
                </a:solidFill>
              </a:rPr>
              <a:t>Ext jmf. utgörs av kommuner i Zonderas databas</a:t>
            </a:r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ektangel: rundade hörn 15">
            <a:extLst>
              <a:ext uri="{FF2B5EF4-FFF2-40B4-BE49-F238E27FC236}">
                <a16:creationId xmlns:a16="http://schemas.microsoft.com/office/drawing/2014/main" id="{8A430AD4-6AD1-4369-BC1E-E5EFA88FB5B1}"/>
              </a:ext>
            </a:extLst>
          </p:cNvPr>
          <p:cNvSpPr/>
          <p:nvPr/>
        </p:nvSpPr>
        <p:spPr>
          <a:xfrm>
            <a:off x="5305144" y="5491289"/>
            <a:ext cx="3478730" cy="945269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sv-SE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l" defTabSz="914400" rtl="0" eaLnBrk="1" fontAlgn="auto" latinLnBrk="0" hangingPunct="1">
              <a:lnSpc>
                <a:spcPct val="114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Ø"/>
              <a:defRPr/>
            </a:pPr>
            <a:r>
              <a:rPr lang="sv-SE" sz="16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43</a:t>
            </a:r>
            <a:r>
              <a:rPr kumimoji="0" lang="sv-SE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jämförbara frågor</a:t>
            </a:r>
          </a:p>
          <a:p>
            <a:pPr marL="342900" marR="0" lvl="0" indent="-342900" algn="l" defTabSz="914400" rtl="0" eaLnBrk="1" fontAlgn="auto" latinLnBrk="0" hangingPunct="1">
              <a:lnSpc>
                <a:spcPct val="114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Ø"/>
              <a:defRPr/>
            </a:pPr>
            <a:r>
              <a:rPr lang="sv-SE" sz="16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33</a:t>
            </a:r>
            <a:r>
              <a:rPr kumimoji="0" lang="sv-SE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frågor med högre resultat</a:t>
            </a:r>
          </a:p>
        </p:txBody>
      </p:sp>
      <p:sp>
        <p:nvSpPr>
          <p:cNvPr id="2" name="Rektangel: rundade hörn 1">
            <a:extLst>
              <a:ext uri="{FF2B5EF4-FFF2-40B4-BE49-F238E27FC236}">
                <a16:creationId xmlns:a16="http://schemas.microsoft.com/office/drawing/2014/main" id="{71DD5703-404A-4B9D-9762-137AFD20D2BA}"/>
              </a:ext>
            </a:extLst>
          </p:cNvPr>
          <p:cNvSpPr/>
          <p:nvPr/>
        </p:nvSpPr>
        <p:spPr>
          <a:xfrm>
            <a:off x="6512957" y="1011180"/>
            <a:ext cx="936104" cy="4230130"/>
          </a:xfrm>
          <a:prstGeom prst="roundRect">
            <a:avLst/>
          </a:prstGeom>
          <a:noFill/>
          <a:ln w="28575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94855236"/>
      </p:ext>
    </p:extLst>
  </p:cSld>
  <p:clrMapOvr>
    <a:masterClrMapping/>
  </p:clrMapOvr>
  <p:transition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upp 11">
            <a:extLst>
              <a:ext uri="{FF2B5EF4-FFF2-40B4-BE49-F238E27FC236}">
                <a16:creationId xmlns:a16="http://schemas.microsoft.com/office/drawing/2014/main" id="{6A21222E-318A-454A-8035-BAC5E426D6A5}"/>
              </a:ext>
            </a:extLst>
          </p:cNvPr>
          <p:cNvGrpSpPr/>
          <p:nvPr/>
        </p:nvGrpSpPr>
        <p:grpSpPr>
          <a:xfrm>
            <a:off x="10112832" y="5589240"/>
            <a:ext cx="1527784" cy="1268760"/>
            <a:chOff x="10128448" y="4221088"/>
            <a:chExt cx="1527784" cy="2636912"/>
          </a:xfrm>
        </p:grpSpPr>
        <p:sp>
          <p:nvSpPr>
            <p:cNvPr id="13" name="Rektangel 12">
              <a:extLst>
                <a:ext uri="{FF2B5EF4-FFF2-40B4-BE49-F238E27FC236}">
                  <a16:creationId xmlns:a16="http://schemas.microsoft.com/office/drawing/2014/main" id="{89791EF4-CE17-4422-B640-C294DF267280}"/>
                </a:ext>
              </a:extLst>
            </p:cNvPr>
            <p:cNvSpPr/>
            <p:nvPr/>
          </p:nvSpPr>
          <p:spPr>
            <a:xfrm>
              <a:off x="10128448" y="5013176"/>
              <a:ext cx="432048" cy="1844824"/>
            </a:xfrm>
            <a:prstGeom prst="rect">
              <a:avLst/>
            </a:prstGeom>
            <a:solidFill>
              <a:srgbClr val="52934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sv-SE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cs typeface="Arial"/>
              </a:endParaRPr>
            </a:p>
          </p:txBody>
        </p:sp>
        <p:sp>
          <p:nvSpPr>
            <p:cNvPr id="14" name="Rektangel 13">
              <a:extLst>
                <a:ext uri="{FF2B5EF4-FFF2-40B4-BE49-F238E27FC236}">
                  <a16:creationId xmlns:a16="http://schemas.microsoft.com/office/drawing/2014/main" id="{13157DAE-EA14-4A61-9694-736EC551AC4A}"/>
                </a:ext>
              </a:extLst>
            </p:cNvPr>
            <p:cNvSpPr/>
            <p:nvPr/>
          </p:nvSpPr>
          <p:spPr>
            <a:xfrm>
              <a:off x="10676316" y="4653136"/>
              <a:ext cx="432048" cy="2204864"/>
            </a:xfrm>
            <a:prstGeom prst="rect">
              <a:avLst/>
            </a:prstGeom>
            <a:solidFill>
              <a:srgbClr val="52934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sv-SE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cs typeface="Arial"/>
              </a:endParaRPr>
            </a:p>
          </p:txBody>
        </p:sp>
        <p:sp>
          <p:nvSpPr>
            <p:cNvPr id="15" name="Rektangel 14">
              <a:extLst>
                <a:ext uri="{FF2B5EF4-FFF2-40B4-BE49-F238E27FC236}">
                  <a16:creationId xmlns:a16="http://schemas.microsoft.com/office/drawing/2014/main" id="{6C30479F-6E90-43A2-91E7-0523F7AD2F5C}"/>
                </a:ext>
              </a:extLst>
            </p:cNvPr>
            <p:cNvSpPr/>
            <p:nvPr/>
          </p:nvSpPr>
          <p:spPr>
            <a:xfrm>
              <a:off x="11224184" y="4221088"/>
              <a:ext cx="432048" cy="2636912"/>
            </a:xfrm>
            <a:prstGeom prst="rect">
              <a:avLst/>
            </a:prstGeom>
            <a:solidFill>
              <a:srgbClr val="52934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sv-SE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cs typeface="Arial"/>
              </a:endParaRPr>
            </a:p>
          </p:txBody>
        </p:sp>
      </p:grpSp>
      <p:sp>
        <p:nvSpPr>
          <p:cNvPr id="6" name="Rubrik 5">
            <a:extLst>
              <a:ext uri="{FF2B5EF4-FFF2-40B4-BE49-F238E27FC236}">
                <a16:creationId xmlns:a16="http://schemas.microsoft.com/office/drawing/2014/main" id="{3D5696D2-D6FC-4E63-A2D9-D4D9B95BA7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9336" y="260648"/>
            <a:ext cx="8846773" cy="504580"/>
          </a:xfrm>
        </p:spPr>
        <p:txBody>
          <a:bodyPr/>
          <a:lstStyle/>
          <a:p>
            <a:r>
              <a:rPr lang="sv-SE" sz="2176" dirty="0">
                <a:solidFill>
                  <a:schemeClr val="tx1"/>
                </a:solidFill>
              </a:rPr>
              <a:t>Frågor med liten positiv eller ingen differens till extern jämförelse</a:t>
            </a:r>
          </a:p>
        </p:txBody>
      </p:sp>
      <p:sp>
        <p:nvSpPr>
          <p:cNvPr id="11" name="Platshållare för bildnummer 10">
            <a:extLst>
              <a:ext uri="{FF2B5EF4-FFF2-40B4-BE49-F238E27FC236}">
                <a16:creationId xmlns:a16="http://schemas.microsoft.com/office/drawing/2014/main" id="{BC4EB79D-0B48-473B-B69A-873FBAF594F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24592" y="6436558"/>
            <a:ext cx="661864" cy="365125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>
            <a:defPPr>
              <a:defRPr lang="sv-SE"/>
            </a:defPPr>
            <a:lvl1pPr marL="0" algn="r" defTabSz="914400" rtl="0" eaLnBrk="1" latinLnBrk="0" hangingPunct="1">
              <a:defRPr sz="1200" b="0" i="0" kern="1200">
                <a:solidFill>
                  <a:schemeClr val="tx1">
                    <a:tint val="75000"/>
                  </a:schemeClr>
                </a:solidFill>
                <a:latin typeface="Arial Nova Light" panose="020B0304020202020204" pitchFamily="34" charset="0"/>
                <a:ea typeface="+mn-ea"/>
                <a:cs typeface="Arial Nova Light" panose="020B03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CA65EA27-6DB2-46EB-90AD-D02DF194FA2A}" type="slidenum">
              <a:rPr lang="sv-SE" smtClean="0"/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t>29</a:t>
            </a:fld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/>
              <a:cs typeface="Arial"/>
            </a:endParaRPr>
          </a:p>
        </p:txBody>
      </p:sp>
      <p:graphicFrame>
        <p:nvGraphicFramePr>
          <p:cNvPr id="9" name="DataTable">
            <a:extLst>
              <a:ext uri="{FF2B5EF4-FFF2-40B4-BE49-F238E27FC236}">
                <a16:creationId xmlns:a16="http://schemas.microsoft.com/office/drawing/2014/main" id="{F7D9FD56-11B0-41D6-B18A-04F74AB6D33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71790460"/>
              </p:ext>
            </p:extLst>
          </p:nvPr>
        </p:nvGraphicFramePr>
        <p:xfrm>
          <a:off x="515380" y="931041"/>
          <a:ext cx="11161240" cy="3611973"/>
        </p:xfrm>
        <a:graphic>
          <a:graphicData uri="http://schemas.openxmlformats.org/drawingml/2006/table">
            <a:tbl>
              <a:tblPr>
                <a:effectLst/>
                <a:tableStyleId>{D7AC3CCA-C797-4891-BE02-D94E43425B78}</a:tableStyleId>
              </a:tblPr>
              <a:tblGrid>
                <a:gridCol w="60574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38426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6187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61872">
                  <a:extLst>
                    <a:ext uri="{9D8B030D-6E8A-4147-A177-3AD203B41FA5}">
                      <a16:colId xmlns:a16="http://schemas.microsoft.com/office/drawing/2014/main" val="4285986910"/>
                    </a:ext>
                  </a:extLst>
                </a:gridCol>
                <a:gridCol w="861872">
                  <a:extLst>
                    <a:ext uri="{9D8B030D-6E8A-4147-A177-3AD203B41FA5}">
                      <a16:colId xmlns:a16="http://schemas.microsoft.com/office/drawing/2014/main" val="3694191831"/>
                    </a:ext>
                  </a:extLst>
                </a:gridCol>
                <a:gridCol w="861872">
                  <a:extLst>
                    <a:ext uri="{9D8B030D-6E8A-4147-A177-3AD203B41FA5}">
                      <a16:colId xmlns:a16="http://schemas.microsoft.com/office/drawing/2014/main" val="4075241613"/>
                    </a:ext>
                  </a:extLst>
                </a:gridCol>
                <a:gridCol w="78764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3610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500943">
                <a:tc>
                  <a:txBody>
                    <a:bodyPr/>
                    <a:lstStyle/>
                    <a:p>
                      <a:pPr algn="ctr" rtl="0" fontAlgn="ctr"/>
                      <a:r>
                        <a:rPr lang="sv-SE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Nr.</a:t>
                      </a:r>
                    </a:p>
                  </a:txBody>
                  <a:tcPr marL="857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27A8E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v-S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857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27A8E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sv-SE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Totalt</a:t>
                      </a:r>
                    </a:p>
                  </a:txBody>
                  <a:tcPr marL="857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27A8E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sv-SE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Enheter</a:t>
                      </a:r>
                    </a:p>
                  </a:txBody>
                  <a:tcPr marL="857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27A8E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sv-SE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VSS</a:t>
                      </a:r>
                    </a:p>
                  </a:txBody>
                  <a:tcPr marL="857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27A8E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sv-SE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VS</a:t>
                      </a:r>
                    </a:p>
                  </a:txBody>
                  <a:tcPr marL="857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27A8E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sv-SE" sz="1400" b="1" i="0" u="none" strike="noStrike" dirty="0" err="1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Ext</a:t>
                      </a:r>
                      <a:r>
                        <a:rPr lang="sv-SE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. jmf.</a:t>
                      </a:r>
                    </a:p>
                  </a:txBody>
                  <a:tcPr marL="857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27A8E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sv-SE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Differens</a:t>
                      </a:r>
                    </a:p>
                  </a:txBody>
                  <a:tcPr marL="857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27A8E">
                        <a:alpha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12163">
                <a:tc>
                  <a:txBody>
                    <a:bodyPr/>
                    <a:lstStyle/>
                    <a:p>
                      <a:pPr algn="l" fontAlgn="b"/>
                      <a:r>
                        <a:rPr lang="sv-SE" sz="1400" b="0" i="0" u="none" strike="noStrike" dirty="0">
                          <a:solidFill>
                            <a:srgbClr val="212529"/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+mn-cs"/>
                        </a:rPr>
                        <a:t>ab4</a:t>
                      </a: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400" b="0" i="0" u="none" strike="noStrike">
                          <a:solidFill>
                            <a:srgbClr val="212529"/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+mn-cs"/>
                        </a:rPr>
                        <a:t>Jag har tillgång till den information jag behöver</a:t>
                      </a: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400" b="0" i="0" u="none" strike="noStrike">
                          <a:solidFill>
                            <a:srgbClr val="212529"/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+mn-cs"/>
                        </a:rPr>
                        <a:t>79</a:t>
                      </a: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400" b="0" i="0" u="none" strike="noStrike" dirty="0">
                          <a:solidFill>
                            <a:srgbClr val="212529"/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+mn-cs"/>
                        </a:rPr>
                        <a:t>77</a:t>
                      </a: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400" b="0" i="0" u="none" strike="noStrike">
                          <a:solidFill>
                            <a:srgbClr val="212529"/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+mn-cs"/>
                        </a:rPr>
                        <a:t>79</a:t>
                      </a: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400" b="0" i="0" u="none" strike="noStrike">
                          <a:solidFill>
                            <a:srgbClr val="212529"/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+mn-cs"/>
                        </a:rPr>
                        <a:t>79</a:t>
                      </a: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400" b="0" i="0" u="none" strike="noStrike">
                          <a:solidFill>
                            <a:srgbClr val="212529"/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+mn-cs"/>
                        </a:rPr>
                        <a:t>78</a:t>
                      </a: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400" b="0" i="0" u="none" strike="noStrike">
                          <a:solidFill>
                            <a:srgbClr val="212529"/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5958">
                <a:tc>
                  <a:txBody>
                    <a:bodyPr/>
                    <a:lstStyle/>
                    <a:p>
                      <a:pPr algn="l" fontAlgn="b"/>
                      <a:r>
                        <a:rPr lang="sv-SE" sz="1400" b="0" i="0" u="none" strike="noStrike">
                          <a:solidFill>
                            <a:srgbClr val="212529"/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+mn-cs"/>
                        </a:rPr>
                        <a:t>a9</a:t>
                      </a: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400" b="0" i="0" u="none" strike="noStrike" dirty="0">
                          <a:solidFill>
                            <a:srgbClr val="212529"/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+mn-cs"/>
                        </a:rPr>
                        <a:t>Jag vet vad som förväntas av mig i mitt arbete</a:t>
                      </a: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400" b="0" i="0" u="none" strike="noStrike">
                          <a:solidFill>
                            <a:srgbClr val="212529"/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+mn-cs"/>
                        </a:rPr>
                        <a:t>89</a:t>
                      </a: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400" b="0" i="0" u="none" strike="noStrike">
                          <a:solidFill>
                            <a:srgbClr val="212529"/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+mn-cs"/>
                        </a:rPr>
                        <a:t>84</a:t>
                      </a: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400" b="0" i="0" u="none" strike="noStrike">
                          <a:solidFill>
                            <a:srgbClr val="212529"/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+mn-cs"/>
                        </a:rPr>
                        <a:t>88</a:t>
                      </a: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400" b="0" i="0" u="none" strike="noStrike">
                          <a:solidFill>
                            <a:srgbClr val="212529"/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+mn-cs"/>
                        </a:rPr>
                        <a:t>91</a:t>
                      </a: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400" b="0" i="0" u="none" strike="noStrike">
                          <a:solidFill>
                            <a:srgbClr val="212529"/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+mn-cs"/>
                        </a:rPr>
                        <a:t>88</a:t>
                      </a: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400" b="0" i="0" u="none" strike="noStrike">
                          <a:solidFill>
                            <a:srgbClr val="212529"/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50004">
                <a:tc>
                  <a:txBody>
                    <a:bodyPr/>
                    <a:lstStyle/>
                    <a:p>
                      <a:pPr algn="l" fontAlgn="b"/>
                      <a:r>
                        <a:rPr lang="sv-SE" sz="1400" b="0" i="0" u="none" strike="noStrike">
                          <a:solidFill>
                            <a:srgbClr val="212529"/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+mn-cs"/>
                        </a:rPr>
                        <a:t>kl1</a:t>
                      </a: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400" b="0" i="0" u="none" strike="noStrike">
                          <a:solidFill>
                            <a:srgbClr val="212529"/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+mn-cs"/>
                        </a:rPr>
                        <a:t>Vi har en öppen kommunikation</a:t>
                      </a: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400" b="0" i="0" u="none" strike="noStrike">
                          <a:solidFill>
                            <a:srgbClr val="212529"/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+mn-cs"/>
                        </a:rPr>
                        <a:t>74</a:t>
                      </a: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400" b="0" i="0" u="none" strike="noStrike">
                          <a:solidFill>
                            <a:srgbClr val="212529"/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+mn-cs"/>
                        </a:rPr>
                        <a:t>77</a:t>
                      </a: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400" b="0" i="0" u="none" strike="noStrike">
                          <a:solidFill>
                            <a:srgbClr val="212529"/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+mn-cs"/>
                        </a:rPr>
                        <a:t>70</a:t>
                      </a: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400" b="0" i="0" u="none" strike="noStrike">
                          <a:solidFill>
                            <a:srgbClr val="212529"/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+mn-cs"/>
                        </a:rPr>
                        <a:t>74</a:t>
                      </a: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400" b="0" i="0" u="none" strike="noStrike">
                          <a:solidFill>
                            <a:srgbClr val="212529"/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+mn-cs"/>
                        </a:rPr>
                        <a:t>74</a:t>
                      </a: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400" b="0" i="0" u="none" strike="noStrike">
                          <a:solidFill>
                            <a:srgbClr val="212529"/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0624">
                <a:tc>
                  <a:txBody>
                    <a:bodyPr/>
                    <a:lstStyle/>
                    <a:p>
                      <a:pPr algn="l" fontAlgn="b"/>
                      <a:r>
                        <a:rPr lang="sv-SE" sz="1400" b="0" i="0" u="none" strike="noStrike">
                          <a:solidFill>
                            <a:srgbClr val="212529"/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+mn-cs"/>
                        </a:rPr>
                        <a:t>l6</a:t>
                      </a: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400" b="0" i="0" u="none" strike="noStrike">
                          <a:solidFill>
                            <a:srgbClr val="212529"/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+mn-cs"/>
                        </a:rPr>
                        <a:t>Min närmaste chef styr arbetet mot våra mål</a:t>
                      </a: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400" b="0" i="0" u="none" strike="noStrike">
                          <a:solidFill>
                            <a:srgbClr val="212529"/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+mn-cs"/>
                        </a:rPr>
                        <a:t>79</a:t>
                      </a: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400" b="0" i="0" u="none" strike="noStrike">
                          <a:solidFill>
                            <a:srgbClr val="212529"/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+mn-cs"/>
                        </a:rPr>
                        <a:t>81</a:t>
                      </a: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400" b="0" i="0" u="none" strike="noStrike">
                          <a:solidFill>
                            <a:srgbClr val="212529"/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+mn-cs"/>
                        </a:rPr>
                        <a:t>79</a:t>
                      </a: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400" b="0" i="0" u="none" strike="noStrike">
                          <a:solidFill>
                            <a:srgbClr val="212529"/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+mn-cs"/>
                        </a:rPr>
                        <a:t>77</a:t>
                      </a: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400" b="0" i="0" u="none" strike="noStrike">
                          <a:solidFill>
                            <a:srgbClr val="212529"/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+mn-cs"/>
                        </a:rPr>
                        <a:t>78</a:t>
                      </a: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400" b="0" i="0" u="none" strike="noStrike">
                          <a:solidFill>
                            <a:srgbClr val="212529"/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50004">
                <a:tc>
                  <a:txBody>
                    <a:bodyPr/>
                    <a:lstStyle/>
                    <a:p>
                      <a:pPr algn="l" fontAlgn="b"/>
                      <a:r>
                        <a:rPr lang="sv-SE" sz="1400" b="0" i="0" u="none" strike="noStrike">
                          <a:solidFill>
                            <a:srgbClr val="212529"/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+mn-cs"/>
                        </a:rPr>
                        <a:t>ab5</a:t>
                      </a: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400" b="0" i="0" u="none" strike="noStrike" dirty="0">
                          <a:solidFill>
                            <a:srgbClr val="212529"/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+mn-cs"/>
                        </a:rPr>
                        <a:t>Jag vet hur jag ska prioritera mina arbetsuppgifter</a:t>
                      </a: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400" b="0" i="0" u="none" strike="noStrike">
                          <a:solidFill>
                            <a:srgbClr val="212529"/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+mn-cs"/>
                        </a:rPr>
                        <a:t>84</a:t>
                      </a: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400" b="0" i="0" u="none" strike="noStrike">
                          <a:solidFill>
                            <a:srgbClr val="212529"/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+mn-cs"/>
                        </a:rPr>
                        <a:t>85</a:t>
                      </a: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400" b="0" i="0" u="none" strike="noStrike" dirty="0">
                          <a:solidFill>
                            <a:srgbClr val="212529"/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+mn-cs"/>
                        </a:rPr>
                        <a:t>88</a:t>
                      </a: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400" b="0" i="0" u="none" strike="noStrike">
                          <a:solidFill>
                            <a:srgbClr val="212529"/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+mn-cs"/>
                        </a:rPr>
                        <a:t>82</a:t>
                      </a: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400" b="0" i="0" u="none" strike="noStrike">
                          <a:solidFill>
                            <a:srgbClr val="212529"/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+mn-cs"/>
                        </a:rPr>
                        <a:t>84</a:t>
                      </a: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400" b="0" i="0" u="none" strike="noStrike">
                          <a:solidFill>
                            <a:srgbClr val="212529"/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50004">
                <a:tc>
                  <a:txBody>
                    <a:bodyPr/>
                    <a:lstStyle/>
                    <a:p>
                      <a:pPr algn="l" fontAlgn="b"/>
                      <a:r>
                        <a:rPr lang="sv-SE" sz="1400" b="0" i="0" u="none" strike="noStrike">
                          <a:solidFill>
                            <a:srgbClr val="212529"/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+mn-cs"/>
                        </a:rPr>
                        <a:t>a6</a:t>
                      </a: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400" b="0" i="0" u="none" strike="noStrike">
                          <a:solidFill>
                            <a:srgbClr val="212529"/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+mn-cs"/>
                        </a:rPr>
                        <a:t>Min närmaste chef ger mig förutsättningar att ta ansvar i mitt arbete</a:t>
                      </a: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400" b="0" i="0" u="none" strike="noStrike">
                          <a:solidFill>
                            <a:srgbClr val="212529"/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+mn-cs"/>
                        </a:rPr>
                        <a:t>80</a:t>
                      </a: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400" b="0" i="0" u="none" strike="noStrike">
                          <a:solidFill>
                            <a:srgbClr val="212529"/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+mn-cs"/>
                        </a:rPr>
                        <a:t>86</a:t>
                      </a: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400" b="0" i="0" u="none" strike="noStrike">
                          <a:solidFill>
                            <a:srgbClr val="212529"/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+mn-cs"/>
                        </a:rPr>
                        <a:t>82</a:t>
                      </a: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400" b="0" i="0" u="none" strike="noStrike">
                          <a:solidFill>
                            <a:srgbClr val="212529"/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+mn-cs"/>
                        </a:rPr>
                        <a:t>78</a:t>
                      </a: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400" b="0" i="0" u="none" strike="noStrike">
                          <a:solidFill>
                            <a:srgbClr val="212529"/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+mn-cs"/>
                        </a:rPr>
                        <a:t>80</a:t>
                      </a: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400" b="0" i="0" u="none" strike="noStrike">
                          <a:solidFill>
                            <a:srgbClr val="212529"/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50004">
                <a:tc>
                  <a:txBody>
                    <a:bodyPr/>
                    <a:lstStyle/>
                    <a:p>
                      <a:pPr algn="l" fontAlgn="b"/>
                      <a:r>
                        <a:rPr lang="sv-SE" sz="1400" b="0" i="0" u="none" strike="noStrike">
                          <a:solidFill>
                            <a:srgbClr val="212529"/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+mn-cs"/>
                        </a:rPr>
                        <a:t>et1</a:t>
                      </a: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400" b="0" i="0" u="none" strike="noStrike" dirty="0">
                          <a:solidFill>
                            <a:srgbClr val="212529"/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+mn-cs"/>
                        </a:rPr>
                        <a:t>Mitt arbete engagerar mig</a:t>
                      </a: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400" b="0" i="0" u="none" strike="noStrike">
                          <a:solidFill>
                            <a:srgbClr val="212529"/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+mn-cs"/>
                        </a:rPr>
                        <a:t>90</a:t>
                      </a: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400" b="0" i="0" u="none" strike="noStrike">
                          <a:solidFill>
                            <a:srgbClr val="212529"/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+mn-cs"/>
                        </a:rPr>
                        <a:t>89</a:t>
                      </a: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400" b="0" i="0" u="none" strike="noStrike">
                          <a:solidFill>
                            <a:srgbClr val="212529"/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+mn-cs"/>
                        </a:rPr>
                        <a:t>88</a:t>
                      </a: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400" b="0" i="0" u="none" strike="noStrike">
                          <a:solidFill>
                            <a:srgbClr val="212529"/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+mn-cs"/>
                        </a:rPr>
                        <a:t>91</a:t>
                      </a: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400" b="0" i="0" u="none" strike="noStrike" dirty="0">
                          <a:solidFill>
                            <a:srgbClr val="212529"/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+mn-cs"/>
                        </a:rPr>
                        <a:t>89</a:t>
                      </a: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400" b="0" i="0" u="none" strike="noStrike">
                          <a:solidFill>
                            <a:srgbClr val="212529"/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50004">
                <a:tc>
                  <a:txBody>
                    <a:bodyPr/>
                    <a:lstStyle/>
                    <a:p>
                      <a:pPr algn="l" fontAlgn="b"/>
                      <a:r>
                        <a:rPr lang="sv-SE" sz="1400" b="0" i="0" u="none" strike="noStrike">
                          <a:solidFill>
                            <a:srgbClr val="212529"/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+mn-cs"/>
                        </a:rPr>
                        <a:t>eu1</a:t>
                      </a: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400" b="0" i="0" u="none" strike="noStrike">
                          <a:solidFill>
                            <a:srgbClr val="212529"/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+mn-cs"/>
                        </a:rPr>
                        <a:t>Arbetet är organiserat på ett effektivt sätt</a:t>
                      </a: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400" b="0" i="0" u="none" strike="noStrike">
                          <a:solidFill>
                            <a:srgbClr val="212529"/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+mn-cs"/>
                        </a:rPr>
                        <a:t>61</a:t>
                      </a: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400" b="0" i="0" u="none" strike="noStrike">
                          <a:solidFill>
                            <a:srgbClr val="212529"/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+mn-cs"/>
                        </a:rPr>
                        <a:t>61</a:t>
                      </a: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400" b="0" i="0" u="none" strike="noStrike">
                          <a:solidFill>
                            <a:srgbClr val="212529"/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+mn-cs"/>
                        </a:rPr>
                        <a:t>66</a:t>
                      </a: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400" b="0" i="0" u="none" strike="noStrike">
                          <a:solidFill>
                            <a:srgbClr val="212529"/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+mn-cs"/>
                        </a:rPr>
                        <a:t>60</a:t>
                      </a: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400" b="0" i="0" u="none" strike="noStrike">
                          <a:solidFill>
                            <a:srgbClr val="212529"/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+mn-cs"/>
                        </a:rPr>
                        <a:t>61</a:t>
                      </a: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400" b="0" i="0" u="none" strike="noStrike">
                          <a:solidFill>
                            <a:srgbClr val="212529"/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04792198"/>
                  </a:ext>
                </a:extLst>
              </a:tr>
              <a:tr h="350004">
                <a:tc>
                  <a:txBody>
                    <a:bodyPr/>
                    <a:lstStyle/>
                    <a:p>
                      <a:pPr algn="l" fontAlgn="b"/>
                      <a:r>
                        <a:rPr lang="sv-SE" sz="1400" b="0" i="0" u="none" strike="noStrike">
                          <a:solidFill>
                            <a:srgbClr val="212529"/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+mn-cs"/>
                        </a:rPr>
                        <a:t>l2</a:t>
                      </a: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400" b="0" i="0" u="none" strike="noStrike" dirty="0">
                          <a:solidFill>
                            <a:srgbClr val="212529"/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+mn-cs"/>
                        </a:rPr>
                        <a:t>Min närmaste chef är öppen i sin kommunikation</a:t>
                      </a: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400" b="0" i="0" u="none" strike="noStrike">
                          <a:solidFill>
                            <a:srgbClr val="212529"/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+mn-cs"/>
                        </a:rPr>
                        <a:t>81</a:t>
                      </a: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400" b="0" i="0" u="none" strike="noStrike" dirty="0">
                          <a:solidFill>
                            <a:srgbClr val="212529"/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+mn-cs"/>
                        </a:rPr>
                        <a:t>83</a:t>
                      </a: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400" b="0" i="0" u="none" strike="noStrike">
                          <a:solidFill>
                            <a:srgbClr val="212529"/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+mn-cs"/>
                        </a:rPr>
                        <a:t>81</a:t>
                      </a: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400" b="0" i="0" u="none" strike="noStrike">
                          <a:solidFill>
                            <a:srgbClr val="212529"/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+mn-cs"/>
                        </a:rPr>
                        <a:t>81</a:t>
                      </a: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400" b="0" i="0" u="none" strike="noStrike" dirty="0">
                          <a:solidFill>
                            <a:srgbClr val="212529"/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+mn-cs"/>
                        </a:rPr>
                        <a:t>81</a:t>
                      </a: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400" b="0" i="0" u="none" strike="noStrike" dirty="0">
                          <a:solidFill>
                            <a:srgbClr val="212529"/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31053685"/>
                  </a:ext>
                </a:extLst>
              </a:tr>
            </a:tbl>
          </a:graphicData>
        </a:graphic>
      </p:graphicFrame>
      <p:sp>
        <p:nvSpPr>
          <p:cNvPr id="10" name="Platshållare för text 3">
            <a:extLst>
              <a:ext uri="{FF2B5EF4-FFF2-40B4-BE49-F238E27FC236}">
                <a16:creationId xmlns:a16="http://schemas.microsoft.com/office/drawing/2014/main" id="{EC436477-94EE-48A4-B2C4-E190DFCE8BB7}"/>
              </a:ext>
            </a:extLst>
          </p:cNvPr>
          <p:cNvSpPr txBox="1"/>
          <p:nvPr/>
        </p:nvSpPr>
        <p:spPr>
          <a:xfrm>
            <a:off x="146698" y="6309320"/>
            <a:ext cx="3552392" cy="504580"/>
          </a:xfrm>
          <a:prstGeom prst="rect">
            <a:avLst/>
          </a:prstGeom>
        </p:spPr>
        <p:txBody>
          <a:bodyPr/>
          <a:lstStyle>
            <a:lvl1pPr marL="0" indent="0" algn="l" defTabSz="914377" rtl="0" eaLnBrk="1" latinLnBrk="0" hangingPunct="1">
              <a:spcBef>
                <a:spcPct val="20000"/>
              </a:spcBef>
              <a:buClr>
                <a:schemeClr val="bg1"/>
              </a:buClr>
              <a:buFont typeface="Arial" panose="020B0604020202020204" pitchFamily="34" charset="0"/>
              <a:buNone/>
              <a:defRPr lang="sv-SE"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32" indent="-285744" algn="l" defTabSz="914377" rtl="0" eaLnBrk="1" latinLnBrk="0" hangingPunct="1">
              <a:spcBef>
                <a:spcPct val="20000"/>
              </a:spcBef>
              <a:buClr>
                <a:schemeClr val="bg1"/>
              </a:buClr>
              <a:buFont typeface="Arial" panose="020B0604020202020204" pitchFamily="34" charset="0"/>
              <a:buChar char="•"/>
              <a:defRPr lang="sv-SE"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200121" indent="-285744" algn="l" defTabSz="914377" rtl="0" eaLnBrk="1" latinLnBrk="0" hangingPunct="1">
              <a:spcBef>
                <a:spcPct val="20000"/>
              </a:spcBef>
              <a:buClr>
                <a:schemeClr val="accent3">
                  <a:lumMod val="75000"/>
                </a:schemeClr>
              </a:buClr>
              <a:buFont typeface="Wingdings" panose="05000000000000000000" pitchFamily="2" charset="2"/>
              <a:buChar char="§"/>
              <a:defRPr lang="sv-SE"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57309" indent="-285744" algn="l" defTabSz="914377" rtl="0" eaLnBrk="1" latinLnBrk="0" hangingPunct="1">
              <a:spcBef>
                <a:spcPct val="20000"/>
              </a:spcBef>
              <a:buClr>
                <a:schemeClr val="accent3">
                  <a:lumMod val="75000"/>
                </a:schemeClr>
              </a:buClr>
              <a:buFont typeface="Century Gothic" panose="020B0502020202020204" pitchFamily="34" charset="0"/>
              <a:buChar char="▫"/>
              <a:defRPr lang="sv-SE"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349" indent="-228594" algn="l" defTabSz="914377" rtl="0" eaLnBrk="1" latinLnBrk="0" hangingPunct="1">
              <a:spcBef>
                <a:spcPct val="20000"/>
              </a:spcBef>
              <a:buClr>
                <a:schemeClr val="accent3">
                  <a:lumMod val="75000"/>
                </a:schemeClr>
              </a:buClr>
              <a:buFont typeface="Wingdings" panose="05000000000000000000" pitchFamily="2" charset="2"/>
              <a:buChar char="ü"/>
              <a:defRPr lang="sv-SE"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537" indent="-228594" algn="l" defTabSz="91437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prstClr val="white"/>
              </a:buClr>
              <a:buSzTx/>
              <a:buFont typeface="Arial" panose="020B0604020202020204" pitchFamily="34" charset="0"/>
              <a:buNone/>
              <a:defRPr/>
            </a:pPr>
            <a:r>
              <a:rPr kumimoji="0" lang="sv-SE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Tabellen visar andel positiva svar, 4:or och 5:or </a:t>
            </a:r>
          </a:p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prstClr val="white"/>
              </a:buClr>
              <a:buSzTx/>
              <a:buFont typeface="Arial" panose="020B0604020202020204" pitchFamily="34" charset="0"/>
              <a:buNone/>
              <a:defRPr/>
            </a:pPr>
            <a:r>
              <a:rPr lang="sv-SE" sz="1200">
                <a:solidFill>
                  <a:prstClr val="black">
                    <a:lumMod val="65000"/>
                    <a:lumOff val="35000"/>
                  </a:prstClr>
                </a:solidFill>
              </a:rPr>
              <a:t>Ext jmf. utgörs av kommuner i Zonderas databas</a:t>
            </a:r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ektangel: rundade hörn 15">
            <a:extLst>
              <a:ext uri="{FF2B5EF4-FFF2-40B4-BE49-F238E27FC236}">
                <a16:creationId xmlns:a16="http://schemas.microsoft.com/office/drawing/2014/main" id="{8A430AD4-6AD1-4369-BC1E-E5EFA88FB5B1}"/>
              </a:ext>
            </a:extLst>
          </p:cNvPr>
          <p:cNvSpPr/>
          <p:nvPr/>
        </p:nvSpPr>
        <p:spPr>
          <a:xfrm>
            <a:off x="5305144" y="5491289"/>
            <a:ext cx="3478730" cy="945269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sv-SE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l" defTabSz="914400" rtl="0" eaLnBrk="1" fontAlgn="auto" latinLnBrk="0" hangingPunct="1">
              <a:lnSpc>
                <a:spcPct val="114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Ø"/>
              <a:defRPr/>
            </a:pPr>
            <a:r>
              <a:rPr lang="sv-SE" sz="16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43</a:t>
            </a:r>
            <a:r>
              <a:rPr kumimoji="0" lang="sv-SE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jämförbara frågor</a:t>
            </a:r>
          </a:p>
          <a:p>
            <a:pPr marL="342900" marR="0" lvl="0" indent="-342900" algn="l" defTabSz="914400" rtl="0" eaLnBrk="1" fontAlgn="auto" latinLnBrk="0" hangingPunct="1">
              <a:lnSpc>
                <a:spcPct val="114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Ø"/>
              <a:defRPr/>
            </a:pPr>
            <a:r>
              <a:rPr lang="sv-SE" sz="16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33</a:t>
            </a:r>
            <a:r>
              <a:rPr kumimoji="0" lang="sv-SE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frågor med högre resultat</a:t>
            </a:r>
          </a:p>
        </p:txBody>
      </p:sp>
      <p:sp>
        <p:nvSpPr>
          <p:cNvPr id="2" name="Rektangel: rundade hörn 1">
            <a:extLst>
              <a:ext uri="{FF2B5EF4-FFF2-40B4-BE49-F238E27FC236}">
                <a16:creationId xmlns:a16="http://schemas.microsoft.com/office/drawing/2014/main" id="{71DD5703-404A-4B9D-9762-137AFD20D2BA}"/>
              </a:ext>
            </a:extLst>
          </p:cNvPr>
          <p:cNvSpPr/>
          <p:nvPr/>
        </p:nvSpPr>
        <p:spPr>
          <a:xfrm>
            <a:off x="6512957" y="935874"/>
            <a:ext cx="936104" cy="3900072"/>
          </a:xfrm>
          <a:prstGeom prst="roundRect">
            <a:avLst/>
          </a:prstGeom>
          <a:noFill/>
          <a:ln w="28575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126261529"/>
      </p:ext>
    </p:ext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0D7EB51C-0924-946A-FEF4-F9AF2DEFC979}"/>
              </a:ext>
            </a:extLst>
          </p:cNvPr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sv-SE"/>
              <a:t>Svarsstatistik</a:t>
            </a:r>
          </a:p>
        </p:txBody>
      </p:sp>
      <p:graphicFrame>
        <p:nvGraphicFramePr>
          <p:cNvPr id="6" name="DataTable">
            <a:extLst>
              <a:ext uri="{FF2B5EF4-FFF2-40B4-BE49-F238E27FC236}">
                <a16:creationId xmlns:a16="http://schemas.microsoft.com/office/drawing/2014/main" id="{37E62520-A136-37ED-A6E1-9397753A159E}"/>
              </a:ext>
            </a:extLst>
          </p:cNvPr>
          <p:cNvGraphicFramePr>
            <a:graphicFrameLocks noGrp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997931935"/>
              </p:ext>
            </p:extLst>
          </p:nvPr>
        </p:nvGraphicFramePr>
        <p:xfrm>
          <a:off x="431373" y="980728"/>
          <a:ext cx="8688533" cy="18288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51717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7676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9789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9881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9789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240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lang="sv-SE" sz="1800" b="0" kern="1200" baseline="0">
                        <a:solidFill>
                          <a:schemeClr val="bg1"/>
                        </a:solidFill>
                        <a:latin typeface="Arial Nova Light" panose="020B03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4F7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17B8D">
                        <a:alpha val="80000"/>
                      </a:srgb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sv-SE" sz="1800" b="1" kern="1200" baseline="0">
                          <a:solidFill>
                            <a:schemeClr val="bg1"/>
                          </a:solidFill>
                          <a:latin typeface="Arial Nova Light" panose="020B0304020202020204" pitchFamily="34" charset="0"/>
                          <a:ea typeface="+mn-ea"/>
                          <a:cs typeface="Arial" panose="020B0604020202020204" pitchFamily="34" charset="0"/>
                        </a:rPr>
                        <a:t>2023</a:t>
                      </a:r>
                    </a:p>
                  </a:txBody>
                  <a:tcPr anchor="ctr" horzOverflow="overflow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4F7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17B8D">
                        <a:alpha val="8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>
                    <a:lnL w="3175" cap="flat" cmpd="sng" algn="ctr">
                      <a:solidFill>
                        <a:srgbClr val="333F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33F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33F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33F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333F48">
                            <a:alpha val="20000"/>
                          </a:srgbClr>
                        </a:gs>
                        <a:gs pos="100000">
                          <a:srgbClr val="333F48">
                            <a:alpha val="10196"/>
                          </a:srgbClr>
                        </a:gs>
                      </a:gsLst>
                      <a:lin ang="2700000" scaled="1"/>
                    </a:gra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sv-SE" sz="1800" b="1" kern="1200" baseline="0">
                          <a:solidFill>
                            <a:schemeClr val="bg1"/>
                          </a:solidFill>
                          <a:latin typeface="Arial Nova Light" panose="020B0304020202020204" pitchFamily="34" charset="0"/>
                          <a:ea typeface="+mn-ea"/>
                          <a:cs typeface="Arial" panose="020B0604020202020204" pitchFamily="34" charset="0"/>
                        </a:rPr>
                        <a:t>2022</a:t>
                      </a:r>
                    </a:p>
                  </a:txBody>
                  <a:tcPr anchor="ctr" horzOverflow="overflow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4F7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17B8D">
                        <a:alpha val="8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>
                    <a:lnL w="3175" cap="flat" cmpd="sng" algn="ctr">
                      <a:solidFill>
                        <a:srgbClr val="333F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33F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33F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33F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333F48">
                            <a:alpha val="20000"/>
                          </a:srgbClr>
                        </a:gs>
                        <a:gs pos="100000">
                          <a:srgbClr val="333F48">
                            <a:alpha val="10196"/>
                          </a:srgbClr>
                        </a:gs>
                      </a:gsLst>
                      <a:lin ang="27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sv-SE" sz="1800" b="1" baseline="0" dirty="0">
                          <a:solidFill>
                            <a:schemeClr val="tx1"/>
                          </a:solidFill>
                          <a:latin typeface="Arial Nova Light" panose="020B0304020202020204" pitchFamily="34" charset="0"/>
                          <a:cs typeface="Arial" panose="020B0604020202020204" pitchFamily="34" charset="0"/>
                        </a:rPr>
                        <a:t>Totalt</a:t>
                      </a:r>
                    </a:p>
                  </a:txBody>
                  <a:tcPr anchor="ctr" horzOverflow="overflow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4F7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4F7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sv-SE" sz="1800" b="1" baseline="0" dirty="0">
                          <a:solidFill>
                            <a:schemeClr val="tx1"/>
                          </a:solidFill>
                          <a:latin typeface="Arial Nova Light" panose="020B0304020202020204" pitchFamily="34" charset="0"/>
                          <a:cs typeface="Arial" panose="020B0604020202020204" pitchFamily="34" charset="0"/>
                        </a:rPr>
                        <a:t>89%</a:t>
                      </a:r>
                    </a:p>
                  </a:txBody>
                  <a:tcPr anchor="ctr" horzOverflow="overflow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4F7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4F7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sv-SE" sz="1800" b="1" baseline="0" dirty="0">
                          <a:solidFill>
                            <a:schemeClr val="tx1"/>
                          </a:solidFill>
                          <a:latin typeface="Arial Nova Light" panose="020B0304020202020204" pitchFamily="34" charset="0"/>
                          <a:cs typeface="Arial" panose="020B0604020202020204" pitchFamily="34" charset="0"/>
                        </a:rPr>
                        <a:t>3428 (3870)</a:t>
                      </a:r>
                    </a:p>
                  </a:txBody>
                  <a:tcPr anchor="ctr" horzOverflow="overflow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4F7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4F7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sv-SE" sz="1800" b="1" baseline="0">
                          <a:solidFill>
                            <a:schemeClr val="tx1"/>
                          </a:solidFill>
                          <a:latin typeface="Arial Nova Light" panose="020B0304020202020204" pitchFamily="34" charset="0"/>
                          <a:cs typeface="Arial" panose="020B0604020202020204" pitchFamily="34" charset="0"/>
                        </a:rPr>
                        <a:t>89%</a:t>
                      </a:r>
                    </a:p>
                  </a:txBody>
                  <a:tcPr anchor="ctr" horzOverflow="overflow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4F7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4F7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sv-SE" sz="1800" b="1" baseline="0">
                          <a:solidFill>
                            <a:schemeClr val="tx1"/>
                          </a:solidFill>
                          <a:latin typeface="Arial Nova Light" panose="020B0304020202020204" pitchFamily="34" charset="0"/>
                          <a:cs typeface="Arial" panose="020B0604020202020204" pitchFamily="34" charset="0"/>
                        </a:rPr>
                        <a:t>3426 (3856)</a:t>
                      </a:r>
                    </a:p>
                  </a:txBody>
                  <a:tcPr anchor="ctr" horzOverflow="overflow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4F7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4F7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sv-SE" sz="1800" b="0" baseline="0">
                          <a:solidFill>
                            <a:schemeClr val="tx1"/>
                          </a:solidFill>
                          <a:latin typeface="Arial Nova Light" panose="020B0304020202020204" pitchFamily="34" charset="0"/>
                          <a:cs typeface="Arial" panose="020B0604020202020204" pitchFamily="34" charset="0"/>
                        </a:rPr>
                        <a:t>Enheter</a:t>
                      </a:r>
                    </a:p>
                  </a:txBody>
                  <a:tcPr anchor="ctr" horzOverflow="overflow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4F7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4F7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sv-SE" sz="1800" b="0" baseline="0">
                          <a:solidFill>
                            <a:schemeClr val="tx1"/>
                          </a:solidFill>
                          <a:latin typeface="Arial Nova Light" panose="020B0304020202020204" pitchFamily="34" charset="0"/>
                          <a:cs typeface="Arial" panose="020B0604020202020204" pitchFamily="34" charset="0"/>
                        </a:rPr>
                        <a:t>95%</a:t>
                      </a:r>
                    </a:p>
                  </a:txBody>
                  <a:tcPr anchor="ctr" horzOverflow="overflow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4F7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4F7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sv-SE" sz="1800" b="0" baseline="0">
                          <a:solidFill>
                            <a:schemeClr val="tx1"/>
                          </a:solidFill>
                          <a:latin typeface="Arial Nova Light" panose="020B0304020202020204" pitchFamily="34" charset="0"/>
                          <a:cs typeface="Arial" panose="020B0604020202020204" pitchFamily="34" charset="0"/>
                        </a:rPr>
                        <a:t>765 (803)</a:t>
                      </a:r>
                    </a:p>
                  </a:txBody>
                  <a:tcPr anchor="ctr" horzOverflow="overflow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4F7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4F7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sv-SE" sz="1800" b="0" baseline="0">
                          <a:solidFill>
                            <a:schemeClr val="tx1"/>
                          </a:solidFill>
                          <a:latin typeface="Arial Nova Light" panose="020B0304020202020204" pitchFamily="34" charset="0"/>
                          <a:cs typeface="Arial" panose="020B0604020202020204" pitchFamily="34" charset="0"/>
                        </a:rPr>
                        <a:t>94%</a:t>
                      </a:r>
                    </a:p>
                  </a:txBody>
                  <a:tcPr anchor="ctr" horzOverflow="overflow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4F7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4F7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sv-SE" sz="1800" b="0" baseline="0">
                          <a:solidFill>
                            <a:schemeClr val="tx1"/>
                          </a:solidFill>
                          <a:latin typeface="Arial Nova Light" panose="020B0304020202020204" pitchFamily="34" charset="0"/>
                          <a:cs typeface="Arial" panose="020B0604020202020204" pitchFamily="34" charset="0"/>
                        </a:rPr>
                        <a:t>746 (796)</a:t>
                      </a:r>
                    </a:p>
                  </a:txBody>
                  <a:tcPr anchor="ctr" horzOverflow="overflow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4F7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4F7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sv-SE" sz="1800" b="0" baseline="0" dirty="0">
                          <a:solidFill>
                            <a:schemeClr val="tx1"/>
                          </a:solidFill>
                          <a:latin typeface="Arial Nova Light" panose="020B0304020202020204" pitchFamily="34" charset="0"/>
                          <a:cs typeface="Arial" panose="020B0604020202020204" pitchFamily="34" charset="0"/>
                        </a:rPr>
                        <a:t>Välfärd samhällsservice</a:t>
                      </a:r>
                    </a:p>
                  </a:txBody>
                  <a:tcPr anchor="ctr" horzOverflow="overflow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4F7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4F7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sv-SE" sz="1800" b="0" baseline="0" dirty="0">
                          <a:solidFill>
                            <a:schemeClr val="tx1"/>
                          </a:solidFill>
                          <a:latin typeface="Arial Nova Light" panose="020B0304020202020204" pitchFamily="34" charset="0"/>
                          <a:cs typeface="Arial" panose="020B0604020202020204" pitchFamily="34" charset="0"/>
                        </a:rPr>
                        <a:t>81%</a:t>
                      </a:r>
                    </a:p>
                  </a:txBody>
                  <a:tcPr anchor="ctr" horzOverflow="overflow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4F7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4F7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sv-SE" sz="1800" b="0" baseline="0" dirty="0">
                          <a:solidFill>
                            <a:schemeClr val="tx1"/>
                          </a:solidFill>
                          <a:latin typeface="Arial Nova Light" panose="020B0304020202020204" pitchFamily="34" charset="0"/>
                          <a:cs typeface="Arial" panose="020B0604020202020204" pitchFamily="34" charset="0"/>
                        </a:rPr>
                        <a:t>599 (743)</a:t>
                      </a:r>
                    </a:p>
                  </a:txBody>
                  <a:tcPr anchor="ctr" horzOverflow="overflow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4F7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4F7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sv-SE" sz="1800" b="0" baseline="0">
                          <a:solidFill>
                            <a:schemeClr val="tx1"/>
                          </a:solidFill>
                          <a:latin typeface="Arial Nova Light" panose="020B0304020202020204" pitchFamily="34" charset="0"/>
                          <a:cs typeface="Arial" panose="020B0604020202020204" pitchFamily="34" charset="0"/>
                        </a:rPr>
                        <a:t>78%</a:t>
                      </a:r>
                    </a:p>
                  </a:txBody>
                  <a:tcPr anchor="ctr" horzOverflow="overflow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4F7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4F7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sv-SE" sz="1800" b="0" baseline="0" dirty="0">
                          <a:solidFill>
                            <a:schemeClr val="tx1"/>
                          </a:solidFill>
                          <a:latin typeface="Arial Nova Light" panose="020B0304020202020204" pitchFamily="34" charset="0"/>
                          <a:cs typeface="Arial" panose="020B0604020202020204" pitchFamily="34" charset="0"/>
                        </a:rPr>
                        <a:t>573 (738)</a:t>
                      </a:r>
                    </a:p>
                  </a:txBody>
                  <a:tcPr anchor="ctr" horzOverflow="overflow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4F7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4F7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sv-SE" sz="1800" b="0" baseline="0">
                          <a:solidFill>
                            <a:schemeClr val="tx1"/>
                          </a:solidFill>
                          <a:latin typeface="Arial Nova Light" panose="020B0304020202020204" pitchFamily="34" charset="0"/>
                          <a:cs typeface="Arial" panose="020B0604020202020204" pitchFamily="34" charset="0"/>
                        </a:rPr>
                        <a:t>Välfärd skola</a:t>
                      </a:r>
                    </a:p>
                  </a:txBody>
                  <a:tcPr anchor="ctr" horzOverflow="overflow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4F7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4F7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sv-SE" sz="1800" b="0" baseline="0">
                          <a:solidFill>
                            <a:schemeClr val="tx1"/>
                          </a:solidFill>
                          <a:latin typeface="Arial Nova Light" panose="020B0304020202020204" pitchFamily="34" charset="0"/>
                          <a:cs typeface="Arial" panose="020B0604020202020204" pitchFamily="34" charset="0"/>
                        </a:rPr>
                        <a:t>89%</a:t>
                      </a:r>
                    </a:p>
                  </a:txBody>
                  <a:tcPr anchor="ctr" horzOverflow="overflow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4F7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4F7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sv-SE" sz="1800" b="0" baseline="0" dirty="0">
                          <a:solidFill>
                            <a:schemeClr val="tx1"/>
                          </a:solidFill>
                          <a:latin typeface="Arial Nova Light" panose="020B0304020202020204" pitchFamily="34" charset="0"/>
                          <a:cs typeface="Arial" panose="020B0604020202020204" pitchFamily="34" charset="0"/>
                        </a:rPr>
                        <a:t>2044 (2303)</a:t>
                      </a:r>
                    </a:p>
                  </a:txBody>
                  <a:tcPr anchor="ctr" horzOverflow="overflow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4F7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4F7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sv-SE" sz="1800" b="0" baseline="0">
                          <a:solidFill>
                            <a:schemeClr val="tx1"/>
                          </a:solidFill>
                          <a:latin typeface="Arial Nova Light" panose="020B0304020202020204" pitchFamily="34" charset="0"/>
                          <a:cs typeface="Arial" panose="020B0604020202020204" pitchFamily="34" charset="0"/>
                        </a:rPr>
                        <a:t>91%</a:t>
                      </a:r>
                    </a:p>
                  </a:txBody>
                  <a:tcPr anchor="ctr" horzOverflow="overflow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4F7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4F7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sv-SE" sz="1800" b="0" i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2087 (2301)</a:t>
                      </a:r>
                      <a:endParaRPr kumimoji="0" lang="sv-SE" sz="18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ova Light" panose="020B03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4F7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4F7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3" name="Platshållare för bildnummer 2">
            <a:extLst>
              <a:ext uri="{FF2B5EF4-FFF2-40B4-BE49-F238E27FC236}">
                <a16:creationId xmlns:a16="http://schemas.microsoft.com/office/drawing/2014/main" id="{5B7F12D2-A9A7-6CFB-F5A1-548A9BB16125}"/>
              </a:ext>
            </a:extLst>
          </p:cNvPr>
          <p:cNvSpPr>
            <a:spLocks noGrp="1"/>
          </p:cNvSpPr>
          <p:nvPr>
            <p:ph type="sldNum" sz="quarter" idx="7"/>
            <p:custDataLst>
              <p:tags r:id="rId3"/>
            </p:custDataLst>
          </p:nvPr>
        </p:nvSpPr>
        <p:spPr/>
        <p:txBody>
          <a:bodyPr/>
          <a:lstStyle/>
          <a:p>
            <a:pPr marL="43438" algn="r">
              <a:spcBef>
                <a:spcPts val="251"/>
              </a:spcBef>
            </a:pPr>
            <a:fld id="{F7043445-B7A5-4914-996A-C924B7608474}" type="slidenum">
              <a:rPr lang="sv-SE" smtClean="0"/>
              <a:pPr marL="43438" algn="r">
                <a:spcBef>
                  <a:spcPts val="251"/>
                </a:spcBef>
              </a:pPr>
              <a:t>3</a:t>
            </a:fld>
            <a:endParaRPr lang="sv-SE"/>
          </a:p>
        </p:txBody>
      </p:sp>
      <p:pic>
        <p:nvPicPr>
          <p:cNvPr id="4" name="Platshållare för bild 3">
            <a:extLst>
              <a:ext uri="{FF2B5EF4-FFF2-40B4-BE49-F238E27FC236}">
                <a16:creationId xmlns:a16="http://schemas.microsoft.com/office/drawing/2014/main" id="{3598692E-DCDA-85FD-A30A-2E186C95AF9C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455" r="17455"/>
          <a:stretch>
            <a:fillRect/>
          </a:stretch>
        </p:blipFill>
        <p:spPr>
          <a:xfrm>
            <a:off x="9264352" y="4725144"/>
            <a:ext cx="1714499" cy="16255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367003787"/>
      </p:ext>
    </p:extLst>
  </p:cSld>
  <p:clrMapOvr>
    <a:masterClrMapping/>
  </p:clrMapOvr>
  <p:transition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upp 15">
            <a:extLst>
              <a:ext uri="{FF2B5EF4-FFF2-40B4-BE49-F238E27FC236}">
                <a16:creationId xmlns:a16="http://schemas.microsoft.com/office/drawing/2014/main" id="{E526F3C0-C8E0-4937-A4A4-C933A5A2EDB6}"/>
              </a:ext>
            </a:extLst>
          </p:cNvPr>
          <p:cNvGrpSpPr/>
          <p:nvPr/>
        </p:nvGrpSpPr>
        <p:grpSpPr>
          <a:xfrm>
            <a:off x="10771143" y="6301181"/>
            <a:ext cx="966429" cy="556819"/>
            <a:chOff x="10128448" y="4653136"/>
            <a:chExt cx="1527784" cy="2204864"/>
          </a:xfrm>
        </p:grpSpPr>
        <p:sp>
          <p:nvSpPr>
            <p:cNvPr id="17" name="Rektangel 16">
              <a:extLst>
                <a:ext uri="{FF2B5EF4-FFF2-40B4-BE49-F238E27FC236}">
                  <a16:creationId xmlns:a16="http://schemas.microsoft.com/office/drawing/2014/main" id="{9F830CC6-A0BF-455A-BC04-5BF06DA42EB5}"/>
                </a:ext>
              </a:extLst>
            </p:cNvPr>
            <p:cNvSpPr/>
            <p:nvPr/>
          </p:nvSpPr>
          <p:spPr>
            <a:xfrm>
              <a:off x="10128448" y="5647096"/>
              <a:ext cx="432048" cy="1210904"/>
            </a:xfrm>
            <a:prstGeom prst="rect">
              <a:avLst/>
            </a:prstGeom>
            <a:solidFill>
              <a:srgbClr val="C15A4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18" name="Rektangel 17">
              <a:extLst>
                <a:ext uri="{FF2B5EF4-FFF2-40B4-BE49-F238E27FC236}">
                  <a16:creationId xmlns:a16="http://schemas.microsoft.com/office/drawing/2014/main" id="{31057385-27B3-4144-BB9C-40232653726C}"/>
                </a:ext>
              </a:extLst>
            </p:cNvPr>
            <p:cNvSpPr/>
            <p:nvPr/>
          </p:nvSpPr>
          <p:spPr>
            <a:xfrm>
              <a:off x="10676316" y="4653136"/>
              <a:ext cx="432048" cy="2204864"/>
            </a:xfrm>
            <a:prstGeom prst="rect">
              <a:avLst/>
            </a:prstGeom>
            <a:solidFill>
              <a:srgbClr val="C15A4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19" name="Rektangel 18">
              <a:extLst>
                <a:ext uri="{FF2B5EF4-FFF2-40B4-BE49-F238E27FC236}">
                  <a16:creationId xmlns:a16="http://schemas.microsoft.com/office/drawing/2014/main" id="{3115105F-28E5-469E-A670-6FBF52B10926}"/>
                </a:ext>
              </a:extLst>
            </p:cNvPr>
            <p:cNvSpPr/>
            <p:nvPr/>
          </p:nvSpPr>
          <p:spPr>
            <a:xfrm>
              <a:off x="11224184" y="5013177"/>
              <a:ext cx="432048" cy="1844823"/>
            </a:xfrm>
            <a:prstGeom prst="rect">
              <a:avLst/>
            </a:prstGeom>
            <a:solidFill>
              <a:srgbClr val="C15A4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</p:grpSp>
      <p:sp>
        <p:nvSpPr>
          <p:cNvPr id="6" name="Rubrik 5">
            <a:extLst>
              <a:ext uri="{FF2B5EF4-FFF2-40B4-BE49-F238E27FC236}">
                <a16:creationId xmlns:a16="http://schemas.microsoft.com/office/drawing/2014/main" id="{3D5696D2-D6FC-4E63-A2D9-D4D9B95BA7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9336" y="260648"/>
            <a:ext cx="8846773" cy="504580"/>
          </a:xfrm>
        </p:spPr>
        <p:txBody>
          <a:bodyPr/>
          <a:lstStyle/>
          <a:p>
            <a:r>
              <a:rPr lang="sv-SE" sz="2176" dirty="0">
                <a:solidFill>
                  <a:schemeClr val="tx1"/>
                </a:solidFill>
              </a:rPr>
              <a:t>Frågor med negativ differens till extern jämförelse</a:t>
            </a:r>
          </a:p>
        </p:txBody>
      </p:sp>
      <p:sp>
        <p:nvSpPr>
          <p:cNvPr id="11" name="Platshållare för bildnummer 10">
            <a:extLst>
              <a:ext uri="{FF2B5EF4-FFF2-40B4-BE49-F238E27FC236}">
                <a16:creationId xmlns:a16="http://schemas.microsoft.com/office/drawing/2014/main" id="{BC4EB79D-0B48-473B-B69A-873FBAF594F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24592" y="6436558"/>
            <a:ext cx="661864" cy="365125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>
            <a:defPPr>
              <a:defRPr lang="sv-SE"/>
            </a:defPPr>
            <a:lvl1pPr marL="0" algn="r" defTabSz="914400" rtl="0" eaLnBrk="1" latinLnBrk="0" hangingPunct="1">
              <a:defRPr sz="1200" b="0" i="0" kern="1200">
                <a:solidFill>
                  <a:schemeClr val="tx1">
                    <a:tint val="75000"/>
                  </a:schemeClr>
                </a:solidFill>
                <a:latin typeface="Arial Nova Light" panose="020B0304020202020204" pitchFamily="34" charset="0"/>
                <a:ea typeface="+mn-ea"/>
                <a:cs typeface="Arial Nova Light" panose="020B03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A65EA27-6DB2-46EB-90AD-D02DF194FA2A}" type="slidenum">
              <a:rPr lang="sv-SE" smtClean="0"/>
              <a:pPr/>
              <a:t>30</a:t>
            </a:fld>
            <a:endParaRPr lang="sv-SE"/>
          </a:p>
        </p:txBody>
      </p:sp>
      <p:graphicFrame>
        <p:nvGraphicFramePr>
          <p:cNvPr id="13" name="DataTable">
            <a:extLst>
              <a:ext uri="{FF2B5EF4-FFF2-40B4-BE49-F238E27FC236}">
                <a16:creationId xmlns:a16="http://schemas.microsoft.com/office/drawing/2014/main" id="{8EF1D051-8E42-48EE-ACC0-6B797A4D5B4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82872259"/>
              </p:ext>
            </p:extLst>
          </p:nvPr>
        </p:nvGraphicFramePr>
        <p:xfrm>
          <a:off x="407368" y="790129"/>
          <a:ext cx="11216138" cy="2199871"/>
        </p:xfrm>
        <a:graphic>
          <a:graphicData uri="http://schemas.openxmlformats.org/drawingml/2006/table">
            <a:tbl>
              <a:tblPr>
                <a:effectLst/>
                <a:tableStyleId>{D7AC3CCA-C797-4891-BE02-D94E43425B78}</a:tableStyleId>
              </a:tblPr>
              <a:tblGrid>
                <a:gridCol w="70771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31175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7566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56560">
                  <a:extLst>
                    <a:ext uri="{9D8B030D-6E8A-4147-A177-3AD203B41FA5}">
                      <a16:colId xmlns:a16="http://schemas.microsoft.com/office/drawing/2014/main" val="4285986910"/>
                    </a:ext>
                  </a:extLst>
                </a:gridCol>
                <a:gridCol w="866111">
                  <a:extLst>
                    <a:ext uri="{9D8B030D-6E8A-4147-A177-3AD203B41FA5}">
                      <a16:colId xmlns:a16="http://schemas.microsoft.com/office/drawing/2014/main" val="3694191831"/>
                    </a:ext>
                  </a:extLst>
                </a:gridCol>
                <a:gridCol w="866111">
                  <a:extLst>
                    <a:ext uri="{9D8B030D-6E8A-4147-A177-3AD203B41FA5}">
                      <a16:colId xmlns:a16="http://schemas.microsoft.com/office/drawing/2014/main" val="4075241613"/>
                    </a:ext>
                  </a:extLst>
                </a:gridCol>
                <a:gridCol w="65372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7850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637906">
                <a:tc>
                  <a:txBody>
                    <a:bodyPr/>
                    <a:lstStyle/>
                    <a:p>
                      <a:pPr algn="l" rtl="0" fontAlgn="ctr"/>
                      <a:r>
                        <a:rPr lang="sv-SE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Nr.</a:t>
                      </a:r>
                    </a:p>
                  </a:txBody>
                  <a:tcPr marL="857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27A8E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v-S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857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27A8E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sv-SE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Totalt</a:t>
                      </a:r>
                    </a:p>
                  </a:txBody>
                  <a:tcPr marL="857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27A8E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sv-SE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Enheter</a:t>
                      </a:r>
                    </a:p>
                  </a:txBody>
                  <a:tcPr marL="857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27A8E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sv-SE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VSS</a:t>
                      </a:r>
                    </a:p>
                  </a:txBody>
                  <a:tcPr marL="857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27A8E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sv-SE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VS</a:t>
                      </a:r>
                    </a:p>
                  </a:txBody>
                  <a:tcPr marL="857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27A8E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sv-SE" sz="1400" b="1" i="0" u="none" strike="noStrike" dirty="0" err="1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Ext</a:t>
                      </a:r>
                      <a:r>
                        <a:rPr lang="sv-SE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. jmf.</a:t>
                      </a:r>
                    </a:p>
                  </a:txBody>
                  <a:tcPr marL="857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27A8E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sv-SE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Differens</a:t>
                      </a:r>
                    </a:p>
                  </a:txBody>
                  <a:tcPr marL="857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27A8E">
                        <a:alpha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5240">
                <a:tc>
                  <a:txBody>
                    <a:bodyPr/>
                    <a:lstStyle/>
                    <a:p>
                      <a:pPr algn="l" fontAlgn="b"/>
                      <a:r>
                        <a:rPr lang="sv-SE" sz="1400" b="0" i="0" u="none" strike="noStrike" dirty="0">
                          <a:solidFill>
                            <a:srgbClr val="212529"/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+mn-cs"/>
                        </a:rPr>
                        <a:t>eu5</a:t>
                      </a: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400" b="0" i="0" u="none" strike="noStrike" dirty="0">
                          <a:solidFill>
                            <a:srgbClr val="212529"/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+mn-cs"/>
                        </a:rPr>
                        <a:t>Vi tar ett gemensamt ansvar så att inget hamnar mellan stolarna</a:t>
                      </a: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400" b="0" i="0" u="none" strike="noStrike" dirty="0">
                          <a:solidFill>
                            <a:srgbClr val="212529"/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+mn-cs"/>
                        </a:rPr>
                        <a:t>69</a:t>
                      </a: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400" b="0" i="0" u="none" strike="noStrike" dirty="0">
                          <a:solidFill>
                            <a:srgbClr val="212529"/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+mn-cs"/>
                        </a:rPr>
                        <a:t>75</a:t>
                      </a: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400" b="0" i="0" u="none" strike="noStrike">
                          <a:solidFill>
                            <a:srgbClr val="212529"/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+mn-cs"/>
                        </a:rPr>
                        <a:t>69</a:t>
                      </a: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400" b="0" i="0" u="none" strike="noStrike">
                          <a:solidFill>
                            <a:srgbClr val="212529"/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+mn-cs"/>
                        </a:rPr>
                        <a:t>67</a:t>
                      </a: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400" b="0" i="0" u="none" strike="noStrike">
                          <a:solidFill>
                            <a:srgbClr val="212529"/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+mn-cs"/>
                        </a:rPr>
                        <a:t>78</a:t>
                      </a: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400" b="0" i="0" u="none" strike="noStrike" dirty="0">
                          <a:solidFill>
                            <a:srgbClr val="212529"/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+mn-cs"/>
                        </a:rPr>
                        <a:t>-9</a:t>
                      </a: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5240">
                <a:tc>
                  <a:txBody>
                    <a:bodyPr/>
                    <a:lstStyle/>
                    <a:p>
                      <a:pPr algn="l" fontAlgn="b"/>
                      <a:r>
                        <a:rPr lang="sv-SE" sz="1400" b="0" i="0" u="none" strike="noStrike" dirty="0">
                          <a:solidFill>
                            <a:srgbClr val="212529"/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+mn-cs"/>
                        </a:rPr>
                        <a:t>eu6</a:t>
                      </a: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400" b="0" i="0" u="none" strike="noStrike" dirty="0">
                          <a:solidFill>
                            <a:srgbClr val="212529"/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+mn-cs"/>
                        </a:rPr>
                        <a:t>Vi tar tag i problem som hindrar oss att arbeta effektivt</a:t>
                      </a: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400" b="0" i="0" u="none" strike="noStrike">
                          <a:solidFill>
                            <a:srgbClr val="212529"/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+mn-cs"/>
                        </a:rPr>
                        <a:t>64</a:t>
                      </a: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400" b="0" i="0" u="none" strike="noStrike">
                          <a:solidFill>
                            <a:srgbClr val="212529"/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+mn-cs"/>
                        </a:rPr>
                        <a:t>67</a:t>
                      </a: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400" b="0" i="0" u="none" strike="noStrike" dirty="0">
                          <a:solidFill>
                            <a:srgbClr val="212529"/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+mn-cs"/>
                        </a:rPr>
                        <a:t>65</a:t>
                      </a: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400" b="0" i="0" u="none" strike="noStrike">
                          <a:solidFill>
                            <a:srgbClr val="212529"/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+mn-cs"/>
                        </a:rPr>
                        <a:t>63</a:t>
                      </a: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400" b="0" i="0" u="none" strike="noStrike">
                          <a:solidFill>
                            <a:srgbClr val="212529"/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+mn-cs"/>
                        </a:rPr>
                        <a:t>66</a:t>
                      </a: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400" b="0" i="0" u="none" strike="noStrike">
                          <a:solidFill>
                            <a:srgbClr val="212529"/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+mn-cs"/>
                        </a:rPr>
                        <a:t>-2</a:t>
                      </a: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5240">
                <a:tc>
                  <a:txBody>
                    <a:bodyPr/>
                    <a:lstStyle/>
                    <a:p>
                      <a:pPr algn="l" fontAlgn="b"/>
                      <a:r>
                        <a:rPr lang="sv-SE" sz="1400" b="0" i="0" u="none" strike="noStrike">
                          <a:solidFill>
                            <a:srgbClr val="212529"/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+mn-cs"/>
                        </a:rPr>
                        <a:t>kl6.2</a:t>
                      </a: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400" b="0" i="0" u="none" strike="noStrike" dirty="0">
                          <a:solidFill>
                            <a:srgbClr val="212529"/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+mn-cs"/>
                        </a:rPr>
                        <a:t>I mitt senaste utvecklings- / medarbetarsamtal fick jag återkoppling som är användbar för mig</a:t>
                      </a: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400" b="0" i="0" u="none" strike="noStrike" dirty="0">
                          <a:solidFill>
                            <a:srgbClr val="212529"/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+mn-cs"/>
                        </a:rPr>
                        <a:t>73</a:t>
                      </a: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400" b="0" i="0" u="none" strike="noStrike" dirty="0">
                          <a:solidFill>
                            <a:srgbClr val="212529"/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+mn-cs"/>
                        </a:rPr>
                        <a:t>76</a:t>
                      </a: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400" b="0" i="0" u="none" strike="noStrike" dirty="0">
                          <a:solidFill>
                            <a:srgbClr val="212529"/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+mn-cs"/>
                        </a:rPr>
                        <a:t>74</a:t>
                      </a: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400" b="0" i="0" u="none" strike="noStrike" dirty="0">
                          <a:solidFill>
                            <a:srgbClr val="212529"/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+mn-cs"/>
                        </a:rPr>
                        <a:t>72</a:t>
                      </a: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400" b="0" i="0" u="none" strike="noStrike" dirty="0">
                          <a:solidFill>
                            <a:srgbClr val="212529"/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+mn-cs"/>
                        </a:rPr>
                        <a:t>75</a:t>
                      </a: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400" b="0" i="0" u="none" strike="noStrike" dirty="0">
                          <a:solidFill>
                            <a:srgbClr val="212529"/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+mn-cs"/>
                        </a:rPr>
                        <a:t>-2</a:t>
                      </a: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5240">
                <a:tc>
                  <a:txBody>
                    <a:bodyPr/>
                    <a:lstStyle/>
                    <a:p>
                      <a:pPr algn="l" fontAlgn="b"/>
                      <a:r>
                        <a:rPr lang="sv-SE" sz="1400" b="0" i="0" u="none" strike="noStrike" dirty="0">
                          <a:solidFill>
                            <a:srgbClr val="212529"/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+mn-cs"/>
                        </a:rPr>
                        <a:t>eu4</a:t>
                      </a: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400" b="0" i="0" u="none" strike="noStrike" dirty="0">
                          <a:solidFill>
                            <a:srgbClr val="212529"/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+mn-cs"/>
                        </a:rPr>
                        <a:t>Vi har ett bra samarbete</a:t>
                      </a: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400" b="0" i="0" u="none" strike="noStrike">
                          <a:solidFill>
                            <a:srgbClr val="212529"/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+mn-cs"/>
                        </a:rPr>
                        <a:t>75</a:t>
                      </a: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400" b="0" i="0" u="none" strike="noStrike" dirty="0">
                          <a:solidFill>
                            <a:srgbClr val="212529"/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+mn-cs"/>
                        </a:rPr>
                        <a:t>81</a:t>
                      </a: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400" b="0" i="0" u="none" strike="noStrike" dirty="0">
                          <a:solidFill>
                            <a:srgbClr val="212529"/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+mn-cs"/>
                        </a:rPr>
                        <a:t>72</a:t>
                      </a: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400" b="0" i="0" u="none" strike="noStrike" dirty="0">
                          <a:solidFill>
                            <a:srgbClr val="212529"/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+mn-cs"/>
                        </a:rPr>
                        <a:t>74</a:t>
                      </a: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400" b="0" i="0" u="none" strike="noStrike" dirty="0">
                          <a:solidFill>
                            <a:srgbClr val="212529"/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+mn-cs"/>
                        </a:rPr>
                        <a:t>76</a:t>
                      </a: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400" b="0" i="0" u="none" strike="noStrike" dirty="0">
                          <a:solidFill>
                            <a:srgbClr val="212529"/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+mn-cs"/>
                        </a:rPr>
                        <a:t>-1</a:t>
                      </a: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14" name="Rektangel: rundade hörn 13">
            <a:extLst>
              <a:ext uri="{FF2B5EF4-FFF2-40B4-BE49-F238E27FC236}">
                <a16:creationId xmlns:a16="http://schemas.microsoft.com/office/drawing/2014/main" id="{1F213B84-5A18-442A-B89B-FA4D0D5F077A}"/>
              </a:ext>
            </a:extLst>
          </p:cNvPr>
          <p:cNvSpPr/>
          <p:nvPr/>
        </p:nvSpPr>
        <p:spPr>
          <a:xfrm>
            <a:off x="6460728" y="748184"/>
            <a:ext cx="936104" cy="2382956"/>
          </a:xfrm>
          <a:prstGeom prst="roundRect">
            <a:avLst/>
          </a:prstGeom>
          <a:noFill/>
          <a:ln w="28575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3" name="Rektangel: rundade hörn 2">
            <a:extLst>
              <a:ext uri="{FF2B5EF4-FFF2-40B4-BE49-F238E27FC236}">
                <a16:creationId xmlns:a16="http://schemas.microsoft.com/office/drawing/2014/main" id="{92866442-BAB4-8B63-2665-4931D6A7469E}"/>
              </a:ext>
            </a:extLst>
          </p:cNvPr>
          <p:cNvSpPr/>
          <p:nvPr/>
        </p:nvSpPr>
        <p:spPr>
          <a:xfrm>
            <a:off x="7226744" y="5355912"/>
            <a:ext cx="3478730" cy="945269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sv-SE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l" defTabSz="914400" rtl="0" eaLnBrk="1" fontAlgn="auto" latinLnBrk="0" hangingPunct="1">
              <a:lnSpc>
                <a:spcPct val="114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Ø"/>
              <a:defRPr/>
            </a:pPr>
            <a:r>
              <a:rPr lang="sv-SE" sz="16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43</a:t>
            </a:r>
            <a:r>
              <a:rPr kumimoji="0" lang="sv-SE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jämförbara frågor</a:t>
            </a:r>
          </a:p>
          <a:p>
            <a:pPr marL="342900" marR="0" lvl="0" indent="-342900" algn="l" defTabSz="914400" rtl="0" eaLnBrk="1" fontAlgn="auto" latinLnBrk="0" hangingPunct="1">
              <a:lnSpc>
                <a:spcPct val="114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Ø"/>
              <a:defRPr/>
            </a:pPr>
            <a:r>
              <a:rPr lang="sv-SE" sz="16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 </a:t>
            </a:r>
            <a:r>
              <a:rPr kumimoji="0" lang="sv-SE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frågor med lägre resultat</a:t>
            </a:r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F2FD6228-9FA8-7178-53B9-0B2A691B6959}"/>
              </a:ext>
            </a:extLst>
          </p:cNvPr>
          <p:cNvSpPr txBox="1"/>
          <p:nvPr/>
        </p:nvSpPr>
        <p:spPr>
          <a:xfrm>
            <a:off x="335725" y="6177099"/>
            <a:ext cx="3552392" cy="504580"/>
          </a:xfrm>
          <a:prstGeom prst="rect">
            <a:avLst/>
          </a:prstGeom>
        </p:spPr>
        <p:txBody>
          <a:bodyPr/>
          <a:lstStyle>
            <a:lvl1pPr marL="0" indent="0" algn="l" defTabSz="914377" rtl="0" eaLnBrk="1" latinLnBrk="0" hangingPunct="1">
              <a:spcBef>
                <a:spcPct val="20000"/>
              </a:spcBef>
              <a:buClr>
                <a:schemeClr val="bg1"/>
              </a:buClr>
              <a:buFont typeface="Arial" panose="020B0604020202020204" pitchFamily="34" charset="0"/>
              <a:buNone/>
              <a:defRPr lang="sv-SE"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32" indent="-285744" algn="l" defTabSz="914377" rtl="0" eaLnBrk="1" latinLnBrk="0" hangingPunct="1">
              <a:spcBef>
                <a:spcPct val="20000"/>
              </a:spcBef>
              <a:buClr>
                <a:schemeClr val="bg1"/>
              </a:buClr>
              <a:buFont typeface="Arial" panose="020B0604020202020204" pitchFamily="34" charset="0"/>
              <a:buChar char="•"/>
              <a:defRPr lang="sv-SE"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200121" indent="-285744" algn="l" defTabSz="914377" rtl="0" eaLnBrk="1" latinLnBrk="0" hangingPunct="1">
              <a:spcBef>
                <a:spcPct val="20000"/>
              </a:spcBef>
              <a:buClr>
                <a:schemeClr val="accent3">
                  <a:lumMod val="75000"/>
                </a:schemeClr>
              </a:buClr>
              <a:buFont typeface="Wingdings" panose="05000000000000000000" pitchFamily="2" charset="2"/>
              <a:buChar char="§"/>
              <a:defRPr lang="sv-SE"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57309" indent="-285744" algn="l" defTabSz="914377" rtl="0" eaLnBrk="1" latinLnBrk="0" hangingPunct="1">
              <a:spcBef>
                <a:spcPct val="20000"/>
              </a:spcBef>
              <a:buClr>
                <a:schemeClr val="accent3">
                  <a:lumMod val="75000"/>
                </a:schemeClr>
              </a:buClr>
              <a:buFont typeface="Century Gothic" panose="020B0502020202020204" pitchFamily="34" charset="0"/>
              <a:buChar char="▫"/>
              <a:defRPr lang="sv-SE"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349" indent="-228594" algn="l" defTabSz="914377" rtl="0" eaLnBrk="1" latinLnBrk="0" hangingPunct="1">
              <a:spcBef>
                <a:spcPct val="20000"/>
              </a:spcBef>
              <a:buClr>
                <a:schemeClr val="accent3">
                  <a:lumMod val="75000"/>
                </a:schemeClr>
              </a:buClr>
              <a:buFont typeface="Wingdings" panose="05000000000000000000" pitchFamily="2" charset="2"/>
              <a:buChar char="ü"/>
              <a:defRPr lang="sv-SE"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537" indent="-228594" algn="l" defTabSz="91437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prstClr val="white"/>
              </a:buClr>
              <a:buSzTx/>
              <a:buFont typeface="Arial" panose="020B0604020202020204" pitchFamily="34" charset="0"/>
              <a:buNone/>
              <a:defRPr/>
            </a:pPr>
            <a:r>
              <a:rPr kumimoji="0" lang="sv-SE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Tabellen visar andel positiva svar, 4:or och 5:or </a:t>
            </a:r>
          </a:p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prstClr val="white"/>
              </a:buClr>
              <a:buSzTx/>
              <a:buFont typeface="Arial" panose="020B0604020202020204" pitchFamily="34" charset="0"/>
              <a:buNone/>
              <a:defRPr/>
            </a:pPr>
            <a:r>
              <a:rPr lang="sv-SE" sz="1200" dirty="0" err="1">
                <a:solidFill>
                  <a:prstClr val="black">
                    <a:lumMod val="65000"/>
                    <a:lumOff val="35000"/>
                  </a:prstClr>
                </a:solidFill>
              </a:rPr>
              <a:t>Ext</a:t>
            </a:r>
            <a:r>
              <a:rPr lang="sv-SE" sz="1200" dirty="0">
                <a:solidFill>
                  <a:prstClr val="black">
                    <a:lumMod val="65000"/>
                    <a:lumOff val="35000"/>
                  </a:prstClr>
                </a:solidFill>
              </a:rPr>
              <a:t> jmf. utgörs av kommuner i </a:t>
            </a:r>
            <a:r>
              <a:rPr lang="sv-SE" sz="1200" dirty="0" err="1">
                <a:solidFill>
                  <a:prstClr val="black">
                    <a:lumMod val="65000"/>
                    <a:lumOff val="35000"/>
                  </a:prstClr>
                </a:solidFill>
              </a:rPr>
              <a:t>Zonderas</a:t>
            </a:r>
            <a:r>
              <a:rPr lang="sv-SE" sz="1200" dirty="0">
                <a:solidFill>
                  <a:prstClr val="black">
                    <a:lumMod val="65000"/>
                    <a:lumOff val="35000"/>
                  </a:prstClr>
                </a:solidFill>
              </a:rPr>
              <a:t> databas</a:t>
            </a:r>
            <a:endParaRPr kumimoji="0" lang="sv-SE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0434989"/>
      </p:ext>
    </p:extLst>
  </p:cSld>
  <p:clrMapOvr>
    <a:masterClrMapping/>
  </p:clrMapOvr>
  <p:transition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tshållare för text 5">
            <a:extLst>
              <a:ext uri="{FF2B5EF4-FFF2-40B4-BE49-F238E27FC236}">
                <a16:creationId xmlns:a16="http://schemas.microsoft.com/office/drawing/2014/main" id="{4764DD40-3555-4C26-9DF7-E41D97C70E0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27381" y="3678148"/>
            <a:ext cx="5352595" cy="716573"/>
          </a:xfrm>
        </p:spPr>
        <p:txBody>
          <a:bodyPr/>
          <a:lstStyle/>
          <a:p>
            <a:r>
              <a:rPr lang="sv-SE" sz="1600" b="1" dirty="0"/>
              <a:t>Prioriterade områden</a:t>
            </a:r>
          </a:p>
        </p:txBody>
      </p:sp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730AA78F-E9ED-4762-9F78-5E77561393B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21240" y="717904"/>
            <a:ext cx="5458737" cy="1012522"/>
          </a:xfrm>
        </p:spPr>
        <p:txBody>
          <a:bodyPr/>
          <a:lstStyle/>
          <a:p>
            <a:r>
              <a:rPr lang="sv-SE" sz="1600" b="1" dirty="0"/>
              <a:t>Styrkor </a:t>
            </a:r>
          </a:p>
        </p:txBody>
      </p:sp>
      <p:sp>
        <p:nvSpPr>
          <p:cNvPr id="4" name="Rubrik 3">
            <a:extLst>
              <a:ext uri="{FF2B5EF4-FFF2-40B4-BE49-F238E27FC236}">
                <a16:creationId xmlns:a16="http://schemas.microsoft.com/office/drawing/2014/main" id="{1A0CC93E-C989-41E0-817E-E6006D6AD5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z="2176" dirty="0">
                <a:solidFill>
                  <a:schemeClr val="tx1"/>
                </a:solidFill>
              </a:rPr>
              <a:t>Sammanfattning</a:t>
            </a:r>
          </a:p>
        </p:txBody>
      </p:sp>
      <p:sp>
        <p:nvSpPr>
          <p:cNvPr id="3" name="Platshållare för bildnummer 2">
            <a:extLst>
              <a:ext uri="{FF2B5EF4-FFF2-40B4-BE49-F238E27FC236}">
                <a16:creationId xmlns:a16="http://schemas.microsoft.com/office/drawing/2014/main" id="{D2E27889-6423-4428-9876-BB7ECF7510B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A65EA27-6DB2-46EB-90AD-D02DF194FA2A}" type="slidenum">
              <a:rPr lang="sv-SE" smtClean="0"/>
              <a:t>31</a:t>
            </a:fld>
            <a:endParaRPr lang="sv-SE"/>
          </a:p>
        </p:txBody>
      </p:sp>
      <p:sp>
        <p:nvSpPr>
          <p:cNvPr id="5" name="Platshållare för innehåll 4">
            <a:extLst>
              <a:ext uri="{FF2B5EF4-FFF2-40B4-BE49-F238E27FC236}">
                <a16:creationId xmlns:a16="http://schemas.microsoft.com/office/drawing/2014/main" id="{0071831F-7896-4BC0-B482-A5E262CF37C7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421240" y="1109609"/>
            <a:ext cx="10859336" cy="2319391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1600" dirty="0"/>
              <a:t>Hög svarsfrekvens, 89%.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1600" dirty="0"/>
              <a:t>33 av 43 jämförbara frågor visar ett högre resultat än extern jämförelse. Enbart 4 frågor visar ett lägre resultat.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1600" dirty="0"/>
              <a:t>På totalnivå högre värden än extern jämförelse för kommunstyrelsens (KS) resultatindikatorer </a:t>
            </a:r>
            <a:br>
              <a:rPr lang="sv-SE" sz="1600" dirty="0"/>
            </a:br>
            <a:r>
              <a:rPr lang="sv-SE" sz="1600" dirty="0"/>
              <a:t>och tre av de fyra målnivåer uppnås.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1600" dirty="0"/>
              <a:t>Hållbart medarbetarengagemang (HME) ökar en enhet och är en enhet högre än SKR:s </a:t>
            </a:r>
            <a:r>
              <a:rPr lang="sv-SE" sz="1600" dirty="0" err="1"/>
              <a:t>Koladasnitt</a:t>
            </a:r>
            <a:r>
              <a:rPr lang="sv-SE" sz="1600" dirty="0"/>
              <a:t>. 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1600" dirty="0"/>
              <a:t>Grundläggande värderingen genomsyrar organisationen.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1600" dirty="0"/>
              <a:t>Hög andel ambassadörer som kan rekommendera Nacka kommun som arbetsgivare.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1600" dirty="0"/>
              <a:t>Hög andel medarbetare som är totalt sett är nöjda med sin arbetssituation.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1600" dirty="0"/>
              <a:t>Stärkta värden för rimlig arbetsbelastning och återhämtning.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1600" dirty="0"/>
              <a:t>Totalindex ökar för enheter i stadshuset och Välfärd Samhällsservice jämfört med 2022.</a:t>
            </a:r>
          </a:p>
          <a:p>
            <a:br>
              <a:rPr lang="sv-SE" sz="1600" dirty="0"/>
            </a:br>
            <a:br>
              <a:rPr lang="sv-SE" sz="1600" dirty="0"/>
            </a:br>
            <a:endParaRPr lang="sv-SE" sz="1600" dirty="0"/>
          </a:p>
        </p:txBody>
      </p:sp>
      <p:sp>
        <p:nvSpPr>
          <p:cNvPr id="10" name="Platshållare för innehåll 9">
            <a:extLst>
              <a:ext uri="{FF2B5EF4-FFF2-40B4-BE49-F238E27FC236}">
                <a16:creationId xmlns:a16="http://schemas.microsoft.com/office/drawing/2014/main" id="{2009B133-82DE-414B-9B14-290B0836FA35}"/>
              </a:ext>
            </a:extLst>
          </p:cNvPr>
          <p:cNvSpPr>
            <a:spLocks noGrp="1"/>
          </p:cNvSpPr>
          <p:nvPr>
            <p:ph idx="21"/>
          </p:nvPr>
        </p:nvSpPr>
        <p:spPr>
          <a:xfrm>
            <a:off x="421240" y="4212404"/>
            <a:ext cx="8544869" cy="2085654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1600" dirty="0"/>
              <a:t>Att tydliggöra vad som förväntas av medarbetarna i arbetet, hur arbetsuppgifter ska prioriteras och att organisera arbetet på ett effektivt sätt.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1600" dirty="0"/>
              <a:t>Att stärka samarbetet, gemensamt ta ansvar så att inget hamnar mellan stolarna och </a:t>
            </a:r>
            <a:br>
              <a:rPr lang="sv-SE" sz="1600" dirty="0"/>
            </a:br>
            <a:r>
              <a:rPr lang="sv-SE" sz="1600" dirty="0"/>
              <a:t>att ta tag i problem som är hinder för att arbeta effektivt.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1600" dirty="0"/>
              <a:t>Att ge medarbetarna användbar återkoppling vid utvecklingssamtalen.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1600" dirty="0"/>
              <a:t>Resultatindikatorn Nackas grundläggande värdering sjunker med två procentenheter (Värderingen är fortfarande på en hög nivå jämfört med </a:t>
            </a:r>
            <a:r>
              <a:rPr lang="sv-SE" sz="1600" dirty="0" err="1"/>
              <a:t>Zonderas</a:t>
            </a:r>
            <a:r>
              <a:rPr lang="sv-SE" sz="1600" dirty="0"/>
              <a:t> extern jämförelse.)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1600" dirty="0"/>
              <a:t>Totalindex för Välfärd Skola lägre än 2022.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sv-SE" sz="1600" dirty="0"/>
          </a:p>
        </p:txBody>
      </p:sp>
      <p:pic>
        <p:nvPicPr>
          <p:cNvPr id="13" name="Bildobjekt 12">
            <a:extLst>
              <a:ext uri="{FF2B5EF4-FFF2-40B4-BE49-F238E27FC236}">
                <a16:creationId xmlns:a16="http://schemas.microsoft.com/office/drawing/2014/main" id="{F4DFD903-2C7E-4956-AD06-552CC980C07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57016" y="3166069"/>
            <a:ext cx="2829440" cy="24516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4405312"/>
      </p:ext>
    </p:extLst>
  </p:cSld>
  <p:clrMapOvr>
    <a:masterClrMapping/>
  </p:clrMapOvr>
  <p:transition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ubrik 2">
            <a:extLst>
              <a:ext uri="{FF2B5EF4-FFF2-40B4-BE49-F238E27FC236}">
                <a16:creationId xmlns:a16="http://schemas.microsoft.com/office/drawing/2014/main" id="{A8D8F872-3FC6-0EF8-C888-C16FCEB9BB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2351" y="2116475"/>
            <a:ext cx="8283476" cy="2013735"/>
          </a:xfrm>
        </p:spPr>
        <p:txBody>
          <a:bodyPr/>
          <a:lstStyle/>
          <a:p>
            <a:pPr algn="l"/>
            <a:r>
              <a:rPr lang="sv-SE" dirty="0"/>
              <a:t>Resultat per frågeområde</a:t>
            </a:r>
            <a:br>
              <a:rPr lang="sv-SE" b="1" dirty="0"/>
            </a:br>
            <a:r>
              <a:rPr lang="sv-SE" dirty="0"/>
              <a:t>- </a:t>
            </a:r>
            <a:r>
              <a:rPr lang="sv-SE" sz="2400" dirty="0"/>
              <a:t>Hållbart medarbetarengagemang </a:t>
            </a:r>
            <a:br>
              <a:rPr lang="sv-SE" sz="2400" dirty="0"/>
            </a:br>
            <a:r>
              <a:rPr lang="sv-SE" sz="2400" dirty="0"/>
              <a:t>- Styrmodell och bemötande</a:t>
            </a:r>
            <a:br>
              <a:rPr lang="sv-SE" sz="2400" dirty="0"/>
            </a:br>
            <a:r>
              <a:rPr lang="sv-SE" sz="2400" dirty="0"/>
              <a:t>- Engagemang och trivsel</a:t>
            </a:r>
            <a:br>
              <a:rPr lang="sv-SE" sz="2400" dirty="0"/>
            </a:br>
            <a:r>
              <a:rPr lang="sv-SE" sz="2400" dirty="0"/>
              <a:t>- Arbetsförutsättningar och balans </a:t>
            </a:r>
            <a:br>
              <a:rPr lang="sv-SE" sz="2400" dirty="0"/>
            </a:br>
            <a:endParaRPr lang="sv-SE" sz="2400" dirty="0"/>
          </a:p>
        </p:txBody>
      </p:sp>
      <p:pic>
        <p:nvPicPr>
          <p:cNvPr id="5" name="Bildobjekt 4">
            <a:extLst>
              <a:ext uri="{FF2B5EF4-FFF2-40B4-BE49-F238E27FC236}">
                <a16:creationId xmlns:a16="http://schemas.microsoft.com/office/drawing/2014/main" id="{4C3D17BF-5C8C-AE5B-7381-1D6D70869FC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9761" y="2961128"/>
            <a:ext cx="3240000" cy="32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1311309"/>
      </p:ext>
    </p:extLst>
  </p:cSld>
  <p:clrMapOvr>
    <a:masterClrMapping/>
  </p:clrMapOvr>
  <p:transition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ubrik 2">
            <a:extLst>
              <a:ext uri="{FF2B5EF4-FFF2-40B4-BE49-F238E27FC236}">
                <a16:creationId xmlns:a16="http://schemas.microsoft.com/office/drawing/2014/main" id="{8B2F7252-83F7-A799-AB96-EE4E6EA2090F}"/>
              </a:ext>
            </a:extLst>
          </p:cNvPr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sv-SE" dirty="0"/>
              <a:t>Hållbart medarbetarengagemang</a:t>
            </a:r>
          </a:p>
        </p:txBody>
      </p:sp>
      <p:graphicFrame>
        <p:nvGraphicFramePr>
          <p:cNvPr id="4" name="Tabell 3">
            <a:extLst>
              <a:ext uri="{FF2B5EF4-FFF2-40B4-BE49-F238E27FC236}">
                <a16:creationId xmlns:a16="http://schemas.microsoft.com/office/drawing/2014/main" id="{568A92D5-69B9-B9F3-F4B9-8FACEFF871E1}"/>
              </a:ext>
            </a:extLst>
          </p:cNvPr>
          <p:cNvGraphicFramePr>
            <a:graphicFrameLocks noGrp="1"/>
          </p:cNvGraphicFramePr>
          <p:nvPr>
            <p:custDataLst>
              <p:tags r:id="rId2"/>
            </p:custDataLst>
          </p:nvPr>
        </p:nvGraphicFramePr>
        <p:xfrm>
          <a:off x="361995" y="734169"/>
          <a:ext cx="4802188" cy="639898"/>
        </p:xfrm>
        <a:graphic>
          <a:graphicData uri="http://schemas.openxmlformats.org/drawingml/2006/table">
            <a:tbl>
              <a:tblPr firstRow="1"/>
              <a:tblGrid>
                <a:gridCol w="2659879">
                  <a:extLst>
                    <a:ext uri="{9D8B030D-6E8A-4147-A177-3AD203B41FA5}">
                      <a16:colId xmlns:a16="http://schemas.microsoft.com/office/drawing/2014/main" val="790773925"/>
                    </a:ext>
                  </a:extLst>
                </a:gridCol>
                <a:gridCol w="2142309">
                  <a:extLst>
                    <a:ext uri="{9D8B030D-6E8A-4147-A177-3AD203B41FA5}">
                      <a16:colId xmlns:a16="http://schemas.microsoft.com/office/drawing/2014/main" val="2025903397"/>
                    </a:ext>
                  </a:extLst>
                </a:gridCol>
              </a:tblGrid>
              <a:tr h="639898">
                <a:tc>
                  <a:txBody>
                    <a:bodyPr/>
                    <a:lstStyle/>
                    <a:p>
                      <a:pPr marL="0" marR="0" lvl="0" indent="0" algn="l" defTabSz="914377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 typeface="Arial" panose="020B0604020202020204" pitchFamily="34" charset="0"/>
                        <a:buNone/>
                        <a:defRPr/>
                      </a:pPr>
                      <a:r>
                        <a:rPr lang="sv-SE" sz="160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 Nova Light" panose="020B0304020202020204" pitchFamily="34" charset="0"/>
                          <a:ea typeface="+mn-ea"/>
                          <a:cs typeface="Arial" panose="020B0604020202020204" pitchFamily="34" charset="0"/>
                        </a:rPr>
                        <a:t>Frågeområde: 82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377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 typeface="Arial" panose="020B0604020202020204" pitchFamily="34" charset="0"/>
                        <a:buNone/>
                        <a:defRPr/>
                      </a:pPr>
                      <a:r>
                        <a:rPr lang="sv-SE" sz="160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 Nova Light" panose="020B0304020202020204" pitchFamily="34" charset="0"/>
                          <a:ea typeface="+mn-ea"/>
                          <a:cs typeface="Arial" panose="020B0604020202020204" pitchFamily="34" charset="0"/>
                        </a:rPr>
                        <a:t>(81)</a:t>
                      </a:r>
                    </a:p>
                  </a:txBody>
                  <a:tcPr marL="91511" marR="91511" marT="45629" marB="45629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46520893"/>
                  </a:ext>
                </a:extLst>
              </a:tr>
            </a:tbl>
          </a:graphicData>
        </a:graphic>
      </p:graphicFrame>
      <p:sp>
        <p:nvSpPr>
          <p:cNvPr id="5" name="Platshållare för text 3">
            <a:extLst>
              <a:ext uri="{FF2B5EF4-FFF2-40B4-BE49-F238E27FC236}">
                <a16:creationId xmlns:a16="http://schemas.microsoft.com/office/drawing/2014/main" id="{2F94BD90-28C9-897A-AEF2-763046EB76D5}"/>
              </a:ext>
            </a:extLst>
          </p:cNvPr>
          <p:cNvSpPr txBox="1"/>
          <p:nvPr>
            <p:custDataLst>
              <p:tags r:id="rId3"/>
            </p:custDataLst>
          </p:nvPr>
        </p:nvSpPr>
        <p:spPr>
          <a:xfrm>
            <a:off x="146698" y="6380804"/>
            <a:ext cx="4802188" cy="504580"/>
          </a:xfrm>
          <a:prstGeom prst="rect">
            <a:avLst/>
          </a:prstGeom>
        </p:spPr>
        <p:txBody>
          <a:bodyPr/>
          <a:lstStyle>
            <a:lvl1pPr marL="0" indent="0" algn="l" defTabSz="914377" rtl="0" eaLnBrk="1" latinLnBrk="0" hangingPunct="1">
              <a:spcBef>
                <a:spcPct val="20000"/>
              </a:spcBef>
              <a:buClr>
                <a:schemeClr val="bg1"/>
              </a:buClr>
              <a:buFont typeface="Arial" panose="020B0604020202020204" pitchFamily="34" charset="0"/>
              <a:buNone/>
              <a:defRPr lang="sv-SE"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32" indent="-285744" algn="l" defTabSz="914377" rtl="0" eaLnBrk="1" latinLnBrk="0" hangingPunct="1">
              <a:spcBef>
                <a:spcPct val="20000"/>
              </a:spcBef>
              <a:buClr>
                <a:schemeClr val="bg1"/>
              </a:buClr>
              <a:buFont typeface="Arial" panose="020B0604020202020204" pitchFamily="34" charset="0"/>
              <a:buChar char="•"/>
              <a:defRPr lang="sv-SE"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200121" indent="-285744" algn="l" defTabSz="914377" rtl="0" eaLnBrk="1" latinLnBrk="0" hangingPunct="1">
              <a:spcBef>
                <a:spcPct val="20000"/>
              </a:spcBef>
              <a:buClr>
                <a:schemeClr val="accent3">
                  <a:lumMod val="75000"/>
                </a:schemeClr>
              </a:buClr>
              <a:buFont typeface="Wingdings" panose="05000000000000000000" pitchFamily="2" charset="2"/>
              <a:buChar char="§"/>
              <a:defRPr lang="sv-SE"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57309" indent="-285744" algn="l" defTabSz="914377" rtl="0" eaLnBrk="1" latinLnBrk="0" hangingPunct="1">
              <a:spcBef>
                <a:spcPct val="20000"/>
              </a:spcBef>
              <a:buClr>
                <a:schemeClr val="accent3">
                  <a:lumMod val="75000"/>
                </a:schemeClr>
              </a:buClr>
              <a:buFont typeface="Century Gothic" panose="020B0502020202020204" pitchFamily="34" charset="0"/>
              <a:buChar char="▫"/>
              <a:defRPr lang="sv-SE"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349" indent="-228594" algn="l" defTabSz="914377" rtl="0" eaLnBrk="1" latinLnBrk="0" hangingPunct="1">
              <a:spcBef>
                <a:spcPct val="20000"/>
              </a:spcBef>
              <a:buClr>
                <a:schemeClr val="accent3">
                  <a:lumMod val="75000"/>
                </a:schemeClr>
              </a:buClr>
              <a:buFont typeface="Wingdings" panose="05000000000000000000" pitchFamily="2" charset="2"/>
              <a:buChar char="ü"/>
              <a:defRPr lang="sv-SE"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537" indent="-228594" algn="l" defTabSz="91437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v-SE" sz="1200">
                <a:latin typeface="Arial Nova Light" panose="020B0304020202020204" pitchFamily="34" charset="0"/>
              </a:rPr>
              <a:t>Tabellen visar andel positiva svar, 4:or och 5:or </a:t>
            </a:r>
          </a:p>
        </p:txBody>
      </p:sp>
      <p:graphicFrame>
        <p:nvGraphicFramePr>
          <p:cNvPr id="16" name="DataTable">
            <a:extLst>
              <a:ext uri="{FF2B5EF4-FFF2-40B4-BE49-F238E27FC236}">
                <a16:creationId xmlns:a16="http://schemas.microsoft.com/office/drawing/2014/main" id="{EAC5F815-92B4-2322-E791-E5CB5CA65403}"/>
              </a:ext>
            </a:extLst>
          </p:cNvPr>
          <p:cNvGraphicFramePr>
            <a:graphicFrameLocks noGrp="1"/>
          </p:cNvGraphicFramePr>
          <p:nvPr>
            <p:custDataLst>
              <p:tags r:id="rId4"/>
            </p:custDataLst>
            <p:extLst>
              <p:ext uri="{D42A27DB-BD31-4B8C-83A1-F6EECF244321}">
                <p14:modId xmlns:p14="http://schemas.microsoft.com/office/powerpoint/2010/main" val="2756499526"/>
              </p:ext>
            </p:extLst>
          </p:nvPr>
        </p:nvGraphicFramePr>
        <p:xfrm>
          <a:off x="361995" y="1471749"/>
          <a:ext cx="11105174" cy="3962400"/>
        </p:xfrm>
        <a:graphic>
          <a:graphicData uri="http://schemas.openxmlformats.org/drawingml/2006/table">
            <a:tbl>
              <a:tblPr firstRow="1">
                <a:effectLst/>
                <a:tableStyleId>{D7AC3CCA-C797-4891-BE02-D94E43425B78}</a:tableStyleId>
              </a:tblPr>
              <a:tblGrid>
                <a:gridCol w="540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07398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263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43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4685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7496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sv-SE" sz="1400" b="1" u="none" strike="noStrike" kern="1200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 Nova Light" panose="020B0304020202020204" pitchFamily="34" charset="0"/>
                          <a:cs typeface="Arial" panose="020B0604020202020204" pitchFamily="34" charset="0"/>
                        </a:rPr>
                        <a:t>Nr</a:t>
                      </a:r>
                      <a:endParaRPr kumimoji="0" lang="sv-SE" sz="1400" b="1" i="0" u="none" strike="noStrike" kern="1200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 Nova Light" panose="020B0304020202020204" pitchFamily="34" charset="0"/>
                        <a:ea typeface="Times New Roman" pitchFamily="18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27A8E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sv-SE" sz="1400" b="1" u="none" strike="noStrike" kern="1200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 Nova Light" panose="020B03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kumimoji="0" lang="sv-SE" sz="1400" b="1" i="0" u="none" strike="noStrike" kern="1200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 Nova Light" panose="020B0304020202020204" pitchFamily="34" charset="0"/>
                        <a:ea typeface="Times New Roman" pitchFamily="18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27A8E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sv-SE" sz="1400" b="1" u="none" strike="noStrike" kern="1200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 Nova Light" panose="020B0304020202020204" pitchFamily="34" charset="0"/>
                          <a:cs typeface="Arial" panose="020B0604020202020204" pitchFamily="34" charset="0"/>
                        </a:rPr>
                        <a:t>2023</a:t>
                      </a:r>
                    </a:p>
                  </a:txBody>
                  <a:tcPr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27A8E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sv-SE" sz="1400" b="1" u="none" strike="noStrike" kern="1200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 Nova Light" panose="020B0304020202020204" pitchFamily="34" charset="0"/>
                          <a:cs typeface="Arial" panose="020B0604020202020204" pitchFamily="34" charset="0"/>
                        </a:rPr>
                        <a:t>2022</a:t>
                      </a:r>
                    </a:p>
                  </a:txBody>
                  <a:tcPr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27A8E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sv-SE" sz="1400" b="1" u="none" strike="noStrike" kern="1200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 Nova Light" panose="020B0304020202020204" pitchFamily="34" charset="0"/>
                          <a:cs typeface="Arial" panose="020B0604020202020204" pitchFamily="34" charset="0"/>
                        </a:rPr>
                        <a:t>2021</a:t>
                      </a:r>
                    </a:p>
                  </a:txBody>
                  <a:tcPr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27A8E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sv-SE" sz="1400" b="1" i="0" u="none" strike="noStrike" kern="1200" cap="none" normalizeH="0" baseline="0" err="1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 Nova Light" panose="020B0304020202020204" pitchFamily="34" charset="0"/>
                          <a:ea typeface="+mn-ea"/>
                          <a:cs typeface="Arial" panose="020B0604020202020204" pitchFamily="34" charset="0"/>
                        </a:rPr>
                        <a:t>Ext. jmf</a:t>
                      </a:r>
                    </a:p>
                  </a:txBody>
                  <a:tcPr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27A8E">
                        <a:alpha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b"/>
                      <a:endParaRPr kumimoji="0" lang="sv-SE" sz="1400" u="none" strike="noStrike" kern="1200" cap="none" normalizeH="0" baseline="0" dirty="0">
                        <a:ln>
                          <a:noFill/>
                        </a:ln>
                        <a:solidFill>
                          <a:schemeClr val="dk1"/>
                        </a:solidFill>
                        <a:effectLst/>
                        <a:latin typeface="Arial Nova Light" panose="020B03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kumimoji="0" lang="sv-SE" sz="1400" b="1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Arial Nova Light" panose="020B0304020202020204" pitchFamily="34" charset="0"/>
                          <a:ea typeface="+mn-ea"/>
                          <a:cs typeface="Arial" panose="020B0604020202020204" pitchFamily="34" charset="0"/>
                        </a:rPr>
                        <a:t>Motivation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kumimoji="0" lang="sv-SE" sz="1400" u="none" strike="noStrike" kern="1200" cap="none" normalizeH="0" baseline="0">
                        <a:ln>
                          <a:noFill/>
                        </a:ln>
                        <a:solidFill>
                          <a:schemeClr val="dk1"/>
                        </a:solidFill>
                        <a:effectLst/>
                        <a:latin typeface="Arial Nova Light" panose="020B03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kumimoji="0" lang="sv-SE" sz="1400" u="none" strike="noStrike" kern="1200" cap="none" normalizeH="0" baseline="0">
                        <a:ln>
                          <a:noFill/>
                        </a:ln>
                        <a:solidFill>
                          <a:schemeClr val="dk1"/>
                        </a:solidFill>
                        <a:effectLst/>
                        <a:latin typeface="Arial Nova Light" panose="020B03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kumimoji="0" lang="sv-SE" sz="1400" u="none" strike="noStrike" kern="1200" cap="none" normalizeH="0" baseline="0">
                        <a:ln>
                          <a:noFill/>
                        </a:ln>
                        <a:solidFill>
                          <a:schemeClr val="dk1"/>
                        </a:solidFill>
                        <a:effectLst/>
                        <a:latin typeface="Arial Nova Light" panose="020B03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kumimoji="0" lang="sv-SE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808080"/>
                        </a:solidFill>
                        <a:effectLst/>
                        <a:latin typeface="Arial Nova Light" panose="020B03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3749866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b"/>
                      <a:r>
                        <a:rPr kumimoji="0" lang="sv-SE" sz="140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Arial Nova Light" panose="020B0304020202020204" pitchFamily="34" charset="0"/>
                          <a:ea typeface="+mn-ea"/>
                          <a:cs typeface="Arial" panose="020B0604020202020204" pitchFamily="34" charset="0"/>
                        </a:rPr>
                        <a:t>a1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kumimoji="0" lang="sv-SE" sz="140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Arial Nova Light" panose="020B0304020202020204" pitchFamily="34" charset="0"/>
                          <a:ea typeface="+mn-ea"/>
                          <a:cs typeface="Arial" panose="020B0604020202020204" pitchFamily="34" charset="0"/>
                        </a:rPr>
                        <a:t>Mitt arbete känns meningsfullt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kumimoji="0" lang="sv-SE" sz="140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Arial Nova Light" panose="020B0304020202020204" pitchFamily="34" charset="0"/>
                          <a:ea typeface="+mn-ea"/>
                          <a:cs typeface="Arial" panose="020B0604020202020204" pitchFamily="34" charset="0"/>
                        </a:rPr>
                        <a:t>92% *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kumimoji="0" lang="sv-SE" sz="1400" u="none" strike="noStrike" kern="1200" cap="none" normalizeH="0" baseline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Arial Nova Light" panose="020B0304020202020204" pitchFamily="34" charset="0"/>
                          <a:ea typeface="+mn-ea"/>
                          <a:cs typeface="Arial" panose="020B0604020202020204" pitchFamily="34" charset="0"/>
                        </a:rPr>
                        <a:t>92%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kumimoji="0" lang="sv-SE" sz="1400" u="none" strike="noStrike" kern="1200" cap="none" normalizeH="0" baseline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Arial Nova Light" panose="020B0304020202020204" pitchFamily="34" charset="0"/>
                          <a:ea typeface="+mn-ea"/>
                          <a:cs typeface="Arial" panose="020B0604020202020204" pitchFamily="34" charset="0"/>
                        </a:rPr>
                        <a:t>91%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sv-SE" sz="1400" b="0" i="0" u="none" strike="noStrike" kern="1200" cap="none" normalizeH="0" baseline="0">
                          <a:ln>
                            <a:noFill/>
                          </a:ln>
                          <a:solidFill>
                            <a:srgbClr val="808080"/>
                          </a:solidFill>
                          <a:effectLst/>
                          <a:latin typeface="Arial Nova Light" panose="020B0304020202020204" pitchFamily="34" charset="0"/>
                          <a:ea typeface="+mn-ea"/>
                          <a:cs typeface="Arial" panose="020B0604020202020204" pitchFamily="34" charset="0"/>
                        </a:rPr>
                        <a:t>90%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b"/>
                      <a:r>
                        <a:rPr kumimoji="0" lang="sv-SE" sz="140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Arial Nova Light" panose="020B0304020202020204" pitchFamily="34" charset="0"/>
                          <a:ea typeface="+mn-ea"/>
                          <a:cs typeface="Arial" panose="020B0604020202020204" pitchFamily="34" charset="0"/>
                        </a:rPr>
                        <a:t>a2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kumimoji="0" lang="sv-SE" sz="140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Arial Nova Light" panose="020B0304020202020204" pitchFamily="34" charset="0"/>
                          <a:ea typeface="+mn-ea"/>
                          <a:cs typeface="Arial" panose="020B0604020202020204" pitchFamily="34" charset="0"/>
                        </a:rPr>
                        <a:t>Jag lär nytt och utvecklas i mitt dagliga arbete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kumimoji="0" lang="sv-SE" sz="140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Arial Nova Light" panose="020B0304020202020204" pitchFamily="34" charset="0"/>
                          <a:ea typeface="+mn-ea"/>
                          <a:cs typeface="Arial" panose="020B0604020202020204" pitchFamily="34" charset="0"/>
                        </a:rPr>
                        <a:t>79% *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kumimoji="0" lang="sv-SE" sz="140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Arial Nova Light" panose="020B0304020202020204" pitchFamily="34" charset="0"/>
                          <a:ea typeface="+mn-ea"/>
                          <a:cs typeface="Arial" panose="020B0604020202020204" pitchFamily="34" charset="0"/>
                        </a:rPr>
                        <a:t>78%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kumimoji="0" lang="sv-SE" sz="140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Arial Nova Light" panose="020B0304020202020204" pitchFamily="34" charset="0"/>
                          <a:ea typeface="+mn-ea"/>
                          <a:cs typeface="Arial" panose="020B0604020202020204" pitchFamily="34" charset="0"/>
                        </a:rPr>
                        <a:t>77%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sv-SE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808080"/>
                          </a:solidFill>
                          <a:effectLst/>
                          <a:latin typeface="Arial Nova Light" panose="020B0304020202020204" pitchFamily="34" charset="0"/>
                          <a:ea typeface="+mn-ea"/>
                          <a:cs typeface="Arial" panose="020B0604020202020204" pitchFamily="34" charset="0"/>
                        </a:rPr>
                        <a:t>76%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239524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b"/>
                      <a:r>
                        <a:rPr kumimoji="0" lang="sv-SE" sz="140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Arial Nova Light" panose="020B0304020202020204" pitchFamily="34" charset="0"/>
                          <a:ea typeface="+mn-ea"/>
                          <a:cs typeface="Arial" panose="020B0604020202020204" pitchFamily="34" charset="0"/>
                        </a:rPr>
                        <a:t>a3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kumimoji="0" lang="sv-SE" sz="140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Arial Nova Light" panose="020B0304020202020204" pitchFamily="34" charset="0"/>
                          <a:ea typeface="+mn-ea"/>
                          <a:cs typeface="Arial" panose="020B0604020202020204" pitchFamily="34" charset="0"/>
                        </a:rPr>
                        <a:t>Jag ser fram emot att gå till arbetet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kumimoji="0" lang="sv-SE" sz="140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Arial Nova Light" panose="020B0304020202020204" pitchFamily="34" charset="0"/>
                          <a:ea typeface="+mn-ea"/>
                          <a:cs typeface="Arial" panose="020B0604020202020204" pitchFamily="34" charset="0"/>
                        </a:rPr>
                        <a:t>77% *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kumimoji="0" lang="sv-SE" sz="140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Arial Nova Light" panose="020B0304020202020204" pitchFamily="34" charset="0"/>
                          <a:ea typeface="+mn-ea"/>
                          <a:cs typeface="Arial" panose="020B0604020202020204" pitchFamily="34" charset="0"/>
                        </a:rPr>
                        <a:t>76%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kumimoji="0" lang="sv-SE" sz="140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Arial Nova Light" panose="020B0304020202020204" pitchFamily="34" charset="0"/>
                          <a:ea typeface="+mn-ea"/>
                          <a:cs typeface="Arial" panose="020B0604020202020204" pitchFamily="34" charset="0"/>
                        </a:rPr>
                        <a:t>74%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sv-SE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808080"/>
                          </a:solidFill>
                          <a:effectLst/>
                          <a:latin typeface="Arial Nova Light" panose="020B0304020202020204" pitchFamily="34" charset="0"/>
                          <a:ea typeface="+mn-ea"/>
                          <a:cs typeface="Arial" panose="020B0604020202020204" pitchFamily="34" charset="0"/>
                        </a:rPr>
                        <a:t>74%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7414094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b"/>
                      <a:endParaRPr kumimoji="0" lang="sv-SE" sz="1400" u="none" strike="noStrike" kern="1200" cap="none" normalizeH="0" baseline="0" dirty="0">
                        <a:ln>
                          <a:noFill/>
                        </a:ln>
                        <a:solidFill>
                          <a:schemeClr val="dk1"/>
                        </a:solidFill>
                        <a:effectLst/>
                        <a:latin typeface="Arial Nova Light" panose="020B03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kumimoji="0" lang="sv-SE" sz="1400" b="1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Arial Nova Light" panose="020B0304020202020204" pitchFamily="34" charset="0"/>
                          <a:ea typeface="+mn-ea"/>
                          <a:cs typeface="Arial" panose="020B0604020202020204" pitchFamily="34" charset="0"/>
                        </a:rPr>
                        <a:t>Ledarskap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kumimoji="0" lang="sv-SE" sz="1400" u="none" strike="noStrike" kern="1200" cap="none" normalizeH="0" baseline="0" dirty="0">
                        <a:ln>
                          <a:noFill/>
                        </a:ln>
                        <a:solidFill>
                          <a:schemeClr val="dk1"/>
                        </a:solidFill>
                        <a:effectLst/>
                        <a:latin typeface="Arial Nova Light" panose="020B03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kumimoji="0" lang="sv-SE" sz="1400" u="none" strike="noStrike" kern="1200" cap="none" normalizeH="0" baseline="0" dirty="0">
                        <a:ln>
                          <a:noFill/>
                        </a:ln>
                        <a:solidFill>
                          <a:schemeClr val="dk1"/>
                        </a:solidFill>
                        <a:effectLst/>
                        <a:latin typeface="Arial Nova Light" panose="020B03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kumimoji="0" lang="sv-SE" sz="1400" u="none" strike="noStrike" kern="1200" cap="none" normalizeH="0" baseline="0" dirty="0">
                        <a:ln>
                          <a:noFill/>
                        </a:ln>
                        <a:solidFill>
                          <a:schemeClr val="dk1"/>
                        </a:solidFill>
                        <a:effectLst/>
                        <a:latin typeface="Arial Nova Light" panose="020B03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kumimoji="0" lang="sv-SE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808080"/>
                        </a:solidFill>
                        <a:effectLst/>
                        <a:latin typeface="Arial Nova Light" panose="020B03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3825435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b"/>
                      <a:r>
                        <a:rPr kumimoji="0" lang="sv-SE" sz="140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Arial Nova Light" panose="020B0304020202020204" pitchFamily="34" charset="0"/>
                          <a:ea typeface="+mn-ea"/>
                          <a:cs typeface="Arial" panose="020B0604020202020204" pitchFamily="34" charset="0"/>
                        </a:rPr>
                        <a:t>a4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kumimoji="0" lang="sv-SE" sz="140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Arial Nova Light" panose="020B0304020202020204" pitchFamily="34" charset="0"/>
                          <a:ea typeface="+mn-ea"/>
                          <a:cs typeface="Arial" panose="020B0604020202020204" pitchFamily="34" charset="0"/>
                        </a:rPr>
                        <a:t>Min närmaste chef visar uppskattning för mina arbetsinsatser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kumimoji="0" lang="sv-SE" sz="140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Arial Nova Light" panose="020B0304020202020204" pitchFamily="34" charset="0"/>
                          <a:ea typeface="+mn-ea"/>
                          <a:cs typeface="Arial" panose="020B0604020202020204" pitchFamily="34" charset="0"/>
                        </a:rPr>
                        <a:t>76%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kumimoji="0" lang="sv-SE" sz="140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Arial Nova Light" panose="020B0304020202020204" pitchFamily="34" charset="0"/>
                          <a:ea typeface="+mn-ea"/>
                          <a:cs typeface="Arial" panose="020B0604020202020204" pitchFamily="34" charset="0"/>
                        </a:rPr>
                        <a:t>74%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kumimoji="0" lang="sv-SE" sz="140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Arial Nova Light" panose="020B0304020202020204" pitchFamily="34" charset="0"/>
                          <a:ea typeface="+mn-ea"/>
                          <a:cs typeface="Arial" panose="020B0604020202020204" pitchFamily="34" charset="0"/>
                        </a:rPr>
                        <a:t>73%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sv-SE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808080"/>
                          </a:solidFill>
                          <a:effectLst/>
                          <a:latin typeface="Arial Nova Light" panose="020B0304020202020204" pitchFamily="34" charset="0"/>
                          <a:ea typeface="+mn-ea"/>
                          <a:cs typeface="Arial" panose="020B0604020202020204" pitchFamily="34" charset="0"/>
                        </a:rPr>
                        <a:t>73%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3055489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b"/>
                      <a:r>
                        <a:rPr kumimoji="0" lang="sv-SE" sz="140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Arial Nova Light" panose="020B0304020202020204" pitchFamily="34" charset="0"/>
                          <a:ea typeface="+mn-ea"/>
                          <a:cs typeface="Arial" panose="020B0604020202020204" pitchFamily="34" charset="0"/>
                        </a:rPr>
                        <a:t>a5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kumimoji="0" lang="sv-SE" sz="140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Arial Nova Light" panose="020B0304020202020204" pitchFamily="34" charset="0"/>
                          <a:ea typeface="+mn-ea"/>
                          <a:cs typeface="Arial" panose="020B0604020202020204" pitchFamily="34" charset="0"/>
                        </a:rPr>
                        <a:t>Min närmaste chef visar förtroende för mig som medarbetare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kumimoji="0" lang="sv-SE" sz="140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Arial Nova Light" panose="020B0304020202020204" pitchFamily="34" charset="0"/>
                          <a:ea typeface="+mn-ea"/>
                          <a:cs typeface="Arial" panose="020B0604020202020204" pitchFamily="34" charset="0"/>
                        </a:rPr>
                        <a:t>84%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kumimoji="0" lang="sv-SE" sz="140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Arial Nova Light" panose="020B0304020202020204" pitchFamily="34" charset="0"/>
                          <a:ea typeface="+mn-ea"/>
                          <a:cs typeface="Arial" panose="020B0604020202020204" pitchFamily="34" charset="0"/>
                        </a:rPr>
                        <a:t>83%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kumimoji="0" lang="sv-SE" sz="140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Arial Nova Light" panose="020B0304020202020204" pitchFamily="34" charset="0"/>
                          <a:ea typeface="+mn-ea"/>
                          <a:cs typeface="Arial" panose="020B0604020202020204" pitchFamily="34" charset="0"/>
                        </a:rPr>
                        <a:t>82%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sv-SE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808080"/>
                          </a:solidFill>
                          <a:effectLst/>
                          <a:latin typeface="Arial Nova Light" panose="020B0304020202020204" pitchFamily="34" charset="0"/>
                          <a:ea typeface="+mn-ea"/>
                          <a:cs typeface="Arial" panose="020B0604020202020204" pitchFamily="34" charset="0"/>
                        </a:rPr>
                        <a:t>82%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8146393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b"/>
                      <a:r>
                        <a:rPr kumimoji="0" lang="sv-SE" sz="140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Arial Nova Light" panose="020B0304020202020204" pitchFamily="34" charset="0"/>
                          <a:ea typeface="+mn-ea"/>
                          <a:cs typeface="Arial" panose="020B0604020202020204" pitchFamily="34" charset="0"/>
                        </a:rPr>
                        <a:t>a6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kumimoji="0" lang="sv-SE" sz="140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Arial Nova Light" panose="020B0304020202020204" pitchFamily="34" charset="0"/>
                          <a:ea typeface="+mn-ea"/>
                          <a:cs typeface="Arial" panose="020B0604020202020204" pitchFamily="34" charset="0"/>
                        </a:rPr>
                        <a:t>Min närmaste chef ger mig förutsättningar att ta ansvar i mitt arbete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kumimoji="0" lang="sv-SE" sz="140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Arial Nova Light" panose="020B0304020202020204" pitchFamily="34" charset="0"/>
                          <a:ea typeface="+mn-ea"/>
                          <a:cs typeface="Arial" panose="020B0604020202020204" pitchFamily="34" charset="0"/>
                        </a:rPr>
                        <a:t>80%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kumimoji="0" lang="sv-SE" sz="140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Arial Nova Light" panose="020B0304020202020204" pitchFamily="34" charset="0"/>
                          <a:ea typeface="+mn-ea"/>
                          <a:cs typeface="Arial" panose="020B0604020202020204" pitchFamily="34" charset="0"/>
                        </a:rPr>
                        <a:t>80%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kumimoji="0" lang="sv-SE" sz="140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Arial Nova Light" panose="020B0304020202020204" pitchFamily="34" charset="0"/>
                          <a:ea typeface="+mn-ea"/>
                          <a:cs typeface="Arial" panose="020B0604020202020204" pitchFamily="34" charset="0"/>
                        </a:rPr>
                        <a:t>80%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sv-SE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808080"/>
                          </a:solidFill>
                          <a:effectLst/>
                          <a:latin typeface="Arial Nova Light" panose="020B0304020202020204" pitchFamily="34" charset="0"/>
                          <a:ea typeface="+mn-ea"/>
                          <a:cs typeface="Arial" panose="020B0604020202020204" pitchFamily="34" charset="0"/>
                        </a:rPr>
                        <a:t>80%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3139529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b"/>
                      <a:endParaRPr kumimoji="0" lang="sv-SE" sz="1400" u="none" strike="noStrike" kern="1200" cap="none" normalizeH="0" baseline="0" dirty="0">
                        <a:ln>
                          <a:noFill/>
                        </a:ln>
                        <a:solidFill>
                          <a:schemeClr val="dk1"/>
                        </a:solidFill>
                        <a:effectLst/>
                        <a:latin typeface="Arial Nova Light" panose="020B03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kumimoji="0" lang="sv-SE" sz="1400" b="1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Arial Nova Light" panose="020B0304020202020204" pitchFamily="34" charset="0"/>
                          <a:ea typeface="+mn-ea"/>
                          <a:cs typeface="Arial" panose="020B0604020202020204" pitchFamily="34" charset="0"/>
                        </a:rPr>
                        <a:t>Styrning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kumimoji="0" lang="sv-SE" sz="1400" u="none" strike="noStrike" kern="1200" cap="none" normalizeH="0" baseline="0" dirty="0">
                        <a:ln>
                          <a:noFill/>
                        </a:ln>
                        <a:solidFill>
                          <a:schemeClr val="dk1"/>
                        </a:solidFill>
                        <a:effectLst/>
                        <a:latin typeface="Arial Nova Light" panose="020B03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kumimoji="0" lang="sv-SE" sz="1400" u="none" strike="noStrike" kern="1200" cap="none" normalizeH="0" baseline="0">
                        <a:ln>
                          <a:noFill/>
                        </a:ln>
                        <a:solidFill>
                          <a:schemeClr val="dk1"/>
                        </a:solidFill>
                        <a:effectLst/>
                        <a:latin typeface="Arial Nova Light" panose="020B03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kumimoji="0" lang="sv-SE" sz="1400" u="none" strike="noStrike" kern="1200" cap="none" normalizeH="0" baseline="0" dirty="0">
                        <a:ln>
                          <a:noFill/>
                        </a:ln>
                        <a:solidFill>
                          <a:schemeClr val="dk1"/>
                        </a:solidFill>
                        <a:effectLst/>
                        <a:latin typeface="Arial Nova Light" panose="020B03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kumimoji="0" lang="sv-SE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808080"/>
                        </a:solidFill>
                        <a:effectLst/>
                        <a:latin typeface="Arial Nova Light" panose="020B03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0300987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b"/>
                      <a:r>
                        <a:rPr kumimoji="0" lang="sv-SE" sz="140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Arial Nova Light" panose="020B0304020202020204" pitchFamily="34" charset="0"/>
                          <a:ea typeface="+mn-ea"/>
                          <a:cs typeface="Arial" panose="020B0604020202020204" pitchFamily="34" charset="0"/>
                        </a:rPr>
                        <a:t>a7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kumimoji="0" lang="sv-SE" sz="140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Arial Nova Light" panose="020B0304020202020204" pitchFamily="34" charset="0"/>
                          <a:ea typeface="+mn-ea"/>
                          <a:cs typeface="Arial" panose="020B0604020202020204" pitchFamily="34" charset="0"/>
                        </a:rPr>
                        <a:t>Jag är insatt i min arbetsplats mål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kumimoji="0" lang="sv-SE" sz="140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Arial Nova Light" panose="020B0304020202020204" pitchFamily="34" charset="0"/>
                          <a:ea typeface="+mn-ea"/>
                          <a:cs typeface="Arial" panose="020B0604020202020204" pitchFamily="34" charset="0"/>
                        </a:rPr>
                        <a:t>88%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kumimoji="0" lang="sv-SE" sz="1400" u="none" strike="noStrike" kern="1200" cap="none" normalizeH="0" baseline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Arial Nova Light" panose="020B0304020202020204" pitchFamily="34" charset="0"/>
                          <a:ea typeface="+mn-ea"/>
                          <a:cs typeface="Arial" panose="020B0604020202020204" pitchFamily="34" charset="0"/>
                        </a:rPr>
                        <a:t>87%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kumimoji="0" lang="sv-SE" sz="140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Arial Nova Light" panose="020B0304020202020204" pitchFamily="34" charset="0"/>
                          <a:ea typeface="+mn-ea"/>
                          <a:cs typeface="Arial" panose="020B0604020202020204" pitchFamily="34" charset="0"/>
                        </a:rPr>
                        <a:t>86%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sv-SE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808080"/>
                          </a:solidFill>
                          <a:effectLst/>
                          <a:latin typeface="Arial Nova Light" panose="020B0304020202020204" pitchFamily="34" charset="0"/>
                          <a:ea typeface="+mn-ea"/>
                          <a:cs typeface="Arial" panose="020B0604020202020204" pitchFamily="34" charset="0"/>
                        </a:rPr>
                        <a:t>85%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0011030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b"/>
                      <a:r>
                        <a:rPr kumimoji="0" lang="sv-SE" sz="140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Arial Nova Light" panose="020B0304020202020204" pitchFamily="34" charset="0"/>
                          <a:ea typeface="+mn-ea"/>
                          <a:cs typeface="Arial" panose="020B0604020202020204" pitchFamily="34" charset="0"/>
                        </a:rPr>
                        <a:t>a8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kumimoji="0" lang="sv-SE" sz="140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Arial Nova Light" panose="020B0304020202020204" pitchFamily="34" charset="0"/>
                          <a:ea typeface="+mn-ea"/>
                          <a:cs typeface="Arial" panose="020B0604020202020204" pitchFamily="34" charset="0"/>
                        </a:rPr>
                        <a:t>Min arbetsplats mål följs upp och utvärderas på ett bra sätt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kumimoji="0" lang="sv-SE" sz="140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Arial Nova Light" panose="020B0304020202020204" pitchFamily="34" charset="0"/>
                          <a:ea typeface="+mn-ea"/>
                          <a:cs typeface="Arial" panose="020B0604020202020204" pitchFamily="34" charset="0"/>
                        </a:rPr>
                        <a:t>70%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kumimoji="0" lang="sv-SE" sz="140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Arial Nova Light" panose="020B0304020202020204" pitchFamily="34" charset="0"/>
                          <a:ea typeface="+mn-ea"/>
                          <a:cs typeface="Arial" panose="020B0604020202020204" pitchFamily="34" charset="0"/>
                        </a:rPr>
                        <a:t>71%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kumimoji="0" lang="sv-SE" sz="140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Arial Nova Light" panose="020B0304020202020204" pitchFamily="34" charset="0"/>
                          <a:ea typeface="+mn-ea"/>
                          <a:cs typeface="Arial" panose="020B0604020202020204" pitchFamily="34" charset="0"/>
                        </a:rPr>
                        <a:t>68%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sv-SE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808080"/>
                          </a:solidFill>
                          <a:effectLst/>
                          <a:latin typeface="Arial Nova Light" panose="020B0304020202020204" pitchFamily="34" charset="0"/>
                          <a:ea typeface="+mn-ea"/>
                          <a:cs typeface="Arial" panose="020B0604020202020204" pitchFamily="34" charset="0"/>
                        </a:rPr>
                        <a:t>68%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131185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b"/>
                      <a:r>
                        <a:rPr kumimoji="0" lang="sv-SE" sz="1400" u="none" strike="noStrike" kern="1200" cap="none" normalizeH="0" baseline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Arial Nova Light" panose="020B0304020202020204" pitchFamily="34" charset="0"/>
                          <a:ea typeface="+mn-ea"/>
                          <a:cs typeface="Arial" panose="020B0604020202020204" pitchFamily="34" charset="0"/>
                        </a:rPr>
                        <a:t>a9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kumimoji="0" lang="sv-SE" sz="140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Arial Nova Light" panose="020B0304020202020204" pitchFamily="34" charset="0"/>
                          <a:ea typeface="+mn-ea"/>
                          <a:cs typeface="Arial" panose="020B0604020202020204" pitchFamily="34" charset="0"/>
                        </a:rPr>
                        <a:t>Jag vet vad som förväntas av mig i mitt arbete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kumimoji="0" lang="sv-SE" sz="140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Arial Nova Light" panose="020B0304020202020204" pitchFamily="34" charset="0"/>
                          <a:ea typeface="+mn-ea"/>
                          <a:cs typeface="Arial" panose="020B0604020202020204" pitchFamily="34" charset="0"/>
                        </a:rPr>
                        <a:t>89% *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kumimoji="0" lang="sv-SE" sz="1400" u="none" strike="noStrike" kern="1200" cap="none" normalizeH="0" baseline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Arial Nova Light" panose="020B0304020202020204" pitchFamily="34" charset="0"/>
                          <a:ea typeface="+mn-ea"/>
                          <a:cs typeface="Arial" panose="020B0604020202020204" pitchFamily="34" charset="0"/>
                        </a:rPr>
                        <a:t>90%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kumimoji="0" lang="sv-SE" sz="1400" u="none" strike="noStrike" kern="1200" cap="none" normalizeH="0" baseline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Arial Nova Light" panose="020B0304020202020204" pitchFamily="34" charset="0"/>
                          <a:ea typeface="+mn-ea"/>
                          <a:cs typeface="Arial" panose="020B0604020202020204" pitchFamily="34" charset="0"/>
                        </a:rPr>
                        <a:t>87%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sv-SE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808080"/>
                          </a:solidFill>
                          <a:effectLst/>
                          <a:latin typeface="Arial Nova Light" panose="020B0304020202020204" pitchFamily="34" charset="0"/>
                          <a:ea typeface="+mn-ea"/>
                          <a:cs typeface="Arial" panose="020B0604020202020204" pitchFamily="34" charset="0"/>
                        </a:rPr>
                        <a:t>88%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2" name="Platshållare för bildnummer 1">
            <a:extLst>
              <a:ext uri="{FF2B5EF4-FFF2-40B4-BE49-F238E27FC236}">
                <a16:creationId xmlns:a16="http://schemas.microsoft.com/office/drawing/2014/main" id="{2E9F0A81-6E1B-2818-A907-83E9C01D5503}"/>
              </a:ext>
            </a:extLst>
          </p:cNvPr>
          <p:cNvSpPr>
            <a:spLocks noGrp="1"/>
          </p:cNvSpPr>
          <p:nvPr>
            <p:ph type="sldNum" sz="quarter" idx="7"/>
            <p:custDataLst>
              <p:tags r:id="rId5"/>
            </p:custDataLst>
          </p:nvPr>
        </p:nvSpPr>
        <p:spPr/>
        <p:txBody>
          <a:bodyPr/>
          <a:lstStyle/>
          <a:p>
            <a:pPr marL="43438" algn="r">
              <a:spcBef>
                <a:spcPts val="251"/>
              </a:spcBef>
            </a:pPr>
            <a:fld id="{F7043445-B7A5-4914-996A-C924B7608474}" type="slidenum">
              <a:rPr lang="sv-SE" smtClean="0"/>
              <a:pPr marL="43438" algn="r">
                <a:spcBef>
                  <a:spcPts val="251"/>
                </a:spcBef>
              </a:pPr>
              <a:t>33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346597085"/>
      </p:ext>
    </p:extLst>
  </p:cSld>
  <p:clrMapOvr>
    <a:masterClrMapping/>
  </p:clrMapOvr>
  <p:transition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ubrik 4"/>
          <p:cNvSpPr>
            <a:spLocks noGrp="1"/>
          </p:cNvSpPr>
          <p:nvPr>
            <p:ph type="title"/>
          </p:nvPr>
        </p:nvSpPr>
        <p:spPr/>
        <p:txBody>
          <a:bodyPr/>
          <a:lstStyle>
            <a:defPPr>
              <a:defRPr kern="1200"/>
            </a:defPPr>
          </a:lstStyle>
          <a:p>
            <a:r>
              <a:rPr lang="sv-SE" sz="2176" dirty="0">
                <a:solidFill>
                  <a:schemeClr val="tx1"/>
                </a:solidFill>
              </a:rPr>
              <a:t>Analys – Målstyrning</a:t>
            </a:r>
          </a:p>
        </p:txBody>
      </p:sp>
      <p:sp>
        <p:nvSpPr>
          <p:cNvPr id="24" name="Platshållare för bildnummer 1">
            <a:extLst>
              <a:ext uri="{FF2B5EF4-FFF2-40B4-BE49-F238E27FC236}">
                <a16:creationId xmlns:a16="http://schemas.microsoft.com/office/drawing/2014/main" id="{61D9B996-C904-43FE-8549-BE4C3F33B4A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24592" y="6436558"/>
            <a:ext cx="66186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sv-SE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CA65EA27-6DB2-46EB-90AD-D02DF194FA2A}" type="slidenum">
              <a:rPr lang="sv-SE" smtClean="0"/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t>34</a:t>
            </a:fld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/>
              <a:cs typeface="Arial"/>
            </a:endParaRPr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6054725" y="3339129"/>
            <a:ext cx="2741612" cy="2129203"/>
          </a:xfrm>
          <a:prstGeom prst="rect">
            <a:avLst/>
          </a:prstGeom>
          <a:solidFill>
            <a:srgbClr val="FFBA03">
              <a:alpha val="80000"/>
            </a:srgbClr>
          </a:solidFill>
          <a:ln w="12700">
            <a:solidFill>
              <a:schemeClr val="tx1"/>
            </a:solidFill>
            <a:miter lim="800000"/>
          </a:ln>
        </p:spPr>
        <p:txBody>
          <a:bodyPr wrap="none" anchor="ctr"/>
          <a:lstStyle>
            <a:defPPr>
              <a:defRPr kern="1200"/>
            </a:defPPr>
          </a:lstStyle>
          <a:p>
            <a:pPr lvl="0" algn="ctr" eaLnBrk="0" hangingPunct="0">
              <a:defRPr/>
            </a:pPr>
            <a:r>
              <a:rPr lang="sv-SE" b="1" dirty="0">
                <a:solidFill>
                  <a:prstClr val="white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Ej integrerade mål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sv-SE" sz="1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 pitchFamily="34" charset="0"/>
              <a:cs typeface="Arial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sv-SE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cs typeface="Arial" panose="020B0604020202020204" pitchFamily="34" charset="0"/>
              </a:rPr>
              <a:t>Totalt: 1%</a:t>
            </a:r>
            <a:r>
              <a:rPr kumimoji="0" lang="sv-SE" sz="140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cs typeface="Arial" panose="020B0604020202020204" pitchFamily="34" charset="0"/>
              </a:rPr>
              <a:t> (</a:t>
            </a:r>
            <a:r>
              <a:rPr lang="sv-SE" sz="1400" dirty="0">
                <a:solidFill>
                  <a:prstClr val="white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1,</a:t>
            </a:r>
            <a:r>
              <a:rPr kumimoji="0" lang="sv-SE" sz="140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cs typeface="Arial" panose="020B0604020202020204" pitchFamily="34" charset="0"/>
              </a:rPr>
              <a:t>1,1)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sv-SE" sz="1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 pitchFamily="34" charset="0"/>
              <a:cs typeface="Arial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sv-SE" sz="11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cs typeface="Arial" panose="020B0604020202020204" pitchFamily="34" charset="0"/>
              </a:rPr>
              <a:t>V Skola: 1% </a:t>
            </a:r>
            <a:r>
              <a:rPr kumimoji="0" lang="sv-SE" sz="110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cs typeface="Arial" panose="020B0604020202020204" pitchFamily="34" charset="0"/>
              </a:rPr>
              <a:t>(2,1,1)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sv-SE" sz="11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cs typeface="Arial" panose="020B0604020202020204" pitchFamily="34" charset="0"/>
              </a:rPr>
              <a:t>V Samhälle: 1% </a:t>
            </a:r>
            <a:r>
              <a:rPr kumimoji="0" lang="sv-SE" sz="110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cs typeface="Arial" panose="020B0604020202020204" pitchFamily="34" charset="0"/>
              </a:rPr>
              <a:t>(</a:t>
            </a:r>
            <a:r>
              <a:rPr lang="sv-SE" sz="1100" dirty="0">
                <a:solidFill>
                  <a:prstClr val="white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1,</a:t>
            </a:r>
            <a:r>
              <a:rPr kumimoji="0" lang="sv-SE" sz="110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cs typeface="Arial" panose="020B0604020202020204" pitchFamily="34" charset="0"/>
              </a:rPr>
              <a:t>1,2)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sv-SE" sz="11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cs typeface="Arial" panose="020B0604020202020204" pitchFamily="34" charset="0"/>
              </a:rPr>
              <a:t>Enheter: 1% </a:t>
            </a:r>
            <a:r>
              <a:rPr kumimoji="0" lang="sv-SE" sz="110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cs typeface="Arial" panose="020B0604020202020204" pitchFamily="34" charset="0"/>
              </a:rPr>
              <a:t>(1,1,1)</a:t>
            </a:r>
          </a:p>
        </p:txBody>
      </p:sp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3340101" y="1267777"/>
            <a:ext cx="2720975" cy="2079655"/>
          </a:xfrm>
          <a:prstGeom prst="rect">
            <a:avLst/>
          </a:prstGeom>
          <a:solidFill>
            <a:srgbClr val="417B8D">
              <a:alpha val="80000"/>
            </a:srgbClr>
          </a:solidFill>
          <a:ln w="12700">
            <a:solidFill>
              <a:schemeClr val="tx1"/>
            </a:solidFill>
            <a:miter lim="800000"/>
          </a:ln>
        </p:spPr>
        <p:txBody>
          <a:bodyPr wrap="none" anchor="ctr"/>
          <a:lstStyle>
            <a:defPPr>
              <a:defRPr kern="1200"/>
            </a:defPPr>
          </a:lstStyle>
          <a:p>
            <a:pPr lvl="0" algn="ctr" eaLnBrk="0" hangingPunct="0">
              <a:defRPr/>
            </a:pPr>
            <a:r>
              <a:rPr lang="sv-SE" b="1" dirty="0">
                <a:solidFill>
                  <a:prstClr val="white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Bristande målstyrning</a:t>
            </a:r>
          </a:p>
          <a:p>
            <a:pPr lvl="0" algn="ctr" eaLnBrk="0" hangingPunct="0">
              <a:defRPr/>
            </a:pPr>
            <a:endParaRPr lang="sv-SE" b="1" dirty="0">
              <a:solidFill>
                <a:prstClr val="white"/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  <a:p>
            <a:pPr lvl="0" algn="ctr" eaLnBrk="0" hangingPunct="0">
              <a:defRPr/>
            </a:pPr>
            <a:r>
              <a:rPr lang="sv-SE" sz="1400" b="1" dirty="0">
                <a:solidFill>
                  <a:prstClr val="white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Totalt: 20% </a:t>
            </a:r>
            <a:r>
              <a:rPr lang="sv-SE" sz="1400" dirty="0">
                <a:solidFill>
                  <a:prstClr val="white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(18,19,20)</a:t>
            </a:r>
          </a:p>
          <a:p>
            <a:pPr lvl="0" algn="ctr" eaLnBrk="0" hangingPunct="0">
              <a:defRPr/>
            </a:pPr>
            <a:endParaRPr lang="sv-SE" sz="1400" b="1" dirty="0">
              <a:solidFill>
                <a:prstClr val="white"/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  <a:p>
            <a:pPr lvl="0" algn="ctr" eaLnBrk="0" hangingPunct="0">
              <a:defRPr/>
            </a:pPr>
            <a:r>
              <a:rPr lang="sv-SE" sz="1100" b="1" dirty="0">
                <a:solidFill>
                  <a:prstClr val="white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V Skola: 20% </a:t>
            </a:r>
            <a:r>
              <a:rPr lang="sv-SE" sz="1100" dirty="0">
                <a:solidFill>
                  <a:prstClr val="white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(17,19,18)</a:t>
            </a:r>
          </a:p>
          <a:p>
            <a:pPr lvl="0" algn="ctr" eaLnBrk="0" hangingPunct="0">
              <a:defRPr/>
            </a:pPr>
            <a:r>
              <a:rPr lang="sv-SE" sz="1100" b="1" dirty="0">
                <a:solidFill>
                  <a:prstClr val="white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V Samhälle: 18% </a:t>
            </a:r>
            <a:r>
              <a:rPr lang="sv-SE" sz="1100" dirty="0">
                <a:solidFill>
                  <a:prstClr val="white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(20,18,22)</a:t>
            </a:r>
          </a:p>
          <a:p>
            <a:pPr lvl="0" algn="ctr" eaLnBrk="0" hangingPunct="0">
              <a:defRPr/>
            </a:pPr>
            <a:r>
              <a:rPr lang="sv-SE" sz="1100" b="1" dirty="0">
                <a:solidFill>
                  <a:prstClr val="white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Enheter: 20% </a:t>
            </a:r>
            <a:r>
              <a:rPr lang="sv-SE" sz="1100" dirty="0">
                <a:solidFill>
                  <a:prstClr val="white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(22,20,23)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ctangle 6"/>
          <p:cNvSpPr>
            <a:spLocks noChangeArrowheads="1"/>
          </p:cNvSpPr>
          <p:nvPr/>
        </p:nvSpPr>
        <p:spPr bwMode="auto">
          <a:xfrm>
            <a:off x="3330575" y="3347431"/>
            <a:ext cx="2730501" cy="2120900"/>
          </a:xfrm>
          <a:prstGeom prst="rect">
            <a:avLst/>
          </a:prstGeom>
          <a:solidFill>
            <a:srgbClr val="C15A44">
              <a:alpha val="80000"/>
            </a:srgbClr>
          </a:solidFill>
          <a:ln w="12700">
            <a:solidFill>
              <a:schemeClr val="tx1"/>
            </a:solidFill>
            <a:miter lim="800000"/>
          </a:ln>
        </p:spPr>
        <p:txBody>
          <a:bodyPr wrap="none" anchor="ctr"/>
          <a:lstStyle>
            <a:defPPr>
              <a:defRPr kern="1200"/>
            </a:defPPr>
          </a:lstStyle>
          <a:p>
            <a:pPr algn="ctr" eaLnBrk="0" hangingPunct="0">
              <a:defRPr/>
            </a:pPr>
            <a:r>
              <a:rPr lang="sv-SE" b="1" dirty="0">
                <a:solidFill>
                  <a:prstClr val="white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Obefintlig målstyrning</a:t>
            </a:r>
          </a:p>
          <a:p>
            <a:pPr lvl="0" algn="ctr" eaLnBrk="0" hangingPunct="0">
              <a:defRPr/>
            </a:pPr>
            <a:endParaRPr lang="sv-SE" b="1" dirty="0">
              <a:solidFill>
                <a:prstClr val="white"/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  <a:p>
            <a:pPr lvl="0" algn="ctr" eaLnBrk="0" hangingPunct="0">
              <a:defRPr/>
            </a:pPr>
            <a:r>
              <a:rPr lang="sv-SE" sz="1400" b="1" dirty="0">
                <a:solidFill>
                  <a:prstClr val="white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Totalt: 10% </a:t>
            </a:r>
            <a:r>
              <a:rPr lang="sv-SE" sz="1400" dirty="0">
                <a:solidFill>
                  <a:prstClr val="white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(11,13,11)</a:t>
            </a:r>
          </a:p>
          <a:p>
            <a:pPr lvl="0" algn="ctr" eaLnBrk="0" hangingPunct="0">
              <a:defRPr/>
            </a:pPr>
            <a:endParaRPr lang="sv-SE" sz="1400" b="1" dirty="0">
              <a:solidFill>
                <a:prstClr val="white"/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  <a:p>
            <a:pPr lvl="0" algn="ctr" eaLnBrk="0" hangingPunct="0">
              <a:defRPr/>
            </a:pPr>
            <a:r>
              <a:rPr lang="sv-SE" sz="1100" b="1" dirty="0">
                <a:solidFill>
                  <a:prstClr val="white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V Skola: 9% </a:t>
            </a:r>
            <a:r>
              <a:rPr lang="sv-SE" sz="1100" dirty="0">
                <a:solidFill>
                  <a:prstClr val="white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(9,10,8)</a:t>
            </a:r>
          </a:p>
          <a:p>
            <a:pPr lvl="0" algn="ctr" eaLnBrk="0" hangingPunct="0">
              <a:defRPr/>
            </a:pPr>
            <a:r>
              <a:rPr lang="sv-SE" sz="1100" b="1" dirty="0">
                <a:solidFill>
                  <a:prstClr val="white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V Samhälle: 13% </a:t>
            </a:r>
            <a:r>
              <a:rPr lang="sv-SE" sz="1100" dirty="0">
                <a:solidFill>
                  <a:prstClr val="white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(14,15,12)</a:t>
            </a:r>
            <a:r>
              <a:rPr lang="sv-SE" sz="1100" b="1" dirty="0">
                <a:solidFill>
                  <a:prstClr val="white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 </a:t>
            </a:r>
          </a:p>
          <a:p>
            <a:pPr lvl="0" algn="ctr" eaLnBrk="0" hangingPunct="0">
              <a:defRPr/>
            </a:pPr>
            <a:r>
              <a:rPr lang="sv-SE" sz="1100" b="1" dirty="0">
                <a:solidFill>
                  <a:prstClr val="white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Enheter: 13% </a:t>
            </a:r>
            <a:r>
              <a:rPr lang="sv-SE" sz="1100" dirty="0">
                <a:solidFill>
                  <a:prstClr val="white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(14,18,16)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/>
              <a:cs typeface="Arial"/>
            </a:endParaRPr>
          </a:p>
        </p:txBody>
      </p:sp>
      <p:sp>
        <p:nvSpPr>
          <p:cNvPr id="9" name="Rectangle 7"/>
          <p:cNvSpPr>
            <a:spLocks noChangeArrowheads="1"/>
          </p:cNvSpPr>
          <p:nvPr/>
        </p:nvSpPr>
        <p:spPr bwMode="auto">
          <a:xfrm>
            <a:off x="6061075" y="1267777"/>
            <a:ext cx="2735262" cy="2079655"/>
          </a:xfrm>
          <a:prstGeom prst="rect">
            <a:avLst/>
          </a:prstGeom>
          <a:solidFill>
            <a:srgbClr val="529341">
              <a:alpha val="80000"/>
            </a:srgbClr>
          </a:solidFill>
          <a:ln w="12700">
            <a:solidFill>
              <a:schemeClr val="tx1"/>
            </a:solidFill>
            <a:miter lim="800000"/>
          </a:ln>
        </p:spPr>
        <p:txBody>
          <a:bodyPr wrap="none" anchor="ctr"/>
          <a:lstStyle>
            <a:defPPr>
              <a:defRPr kern="1200"/>
            </a:defPPr>
          </a:lstStyle>
          <a:p>
            <a:pPr lvl="0" algn="ctr" eaLnBrk="0" hangingPunct="0">
              <a:defRPr/>
            </a:pPr>
            <a:r>
              <a:rPr lang="sv-SE" b="1" dirty="0">
                <a:solidFill>
                  <a:prstClr val="white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Effektfull och integrerad </a:t>
            </a:r>
          </a:p>
          <a:p>
            <a:pPr lvl="0" algn="ctr" eaLnBrk="0" hangingPunct="0">
              <a:defRPr/>
            </a:pPr>
            <a:r>
              <a:rPr lang="sv-SE" b="1" dirty="0">
                <a:solidFill>
                  <a:prstClr val="white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målstyrning</a:t>
            </a:r>
          </a:p>
          <a:p>
            <a:pPr lvl="0" algn="ctr" eaLnBrk="0" hangingPunct="0">
              <a:defRPr/>
            </a:pPr>
            <a:endParaRPr lang="sv-SE" b="1" dirty="0">
              <a:solidFill>
                <a:prstClr val="white"/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  <a:p>
            <a:pPr lvl="0" algn="ctr" eaLnBrk="0" hangingPunct="0">
              <a:defRPr/>
            </a:pPr>
            <a:r>
              <a:rPr lang="sv-SE" sz="1400" b="1" dirty="0">
                <a:solidFill>
                  <a:prstClr val="white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Totalt: 69% </a:t>
            </a:r>
            <a:r>
              <a:rPr lang="sv-SE" sz="1400" dirty="0">
                <a:solidFill>
                  <a:prstClr val="white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(69,67,68)</a:t>
            </a:r>
          </a:p>
          <a:p>
            <a:pPr lvl="0" algn="ctr" eaLnBrk="0" hangingPunct="0">
              <a:defRPr/>
            </a:pPr>
            <a:endParaRPr lang="sv-SE" sz="1400" b="1" dirty="0">
              <a:solidFill>
                <a:prstClr val="white"/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  <a:p>
            <a:pPr lvl="0" algn="ctr" eaLnBrk="0" hangingPunct="0">
              <a:defRPr/>
            </a:pPr>
            <a:r>
              <a:rPr lang="sv-SE" sz="1100" b="1" dirty="0">
                <a:solidFill>
                  <a:prstClr val="white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V Skola: 70% </a:t>
            </a:r>
            <a:r>
              <a:rPr lang="sv-SE" sz="1100" dirty="0">
                <a:solidFill>
                  <a:prstClr val="white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(72,69,72)</a:t>
            </a:r>
          </a:p>
          <a:p>
            <a:pPr lvl="0" algn="ctr" eaLnBrk="0" hangingPunct="0">
              <a:defRPr/>
            </a:pPr>
            <a:r>
              <a:rPr lang="sv-SE" sz="1100" b="1" dirty="0">
                <a:solidFill>
                  <a:prstClr val="white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V Samhälle: 68% </a:t>
            </a:r>
            <a:r>
              <a:rPr lang="sv-SE" sz="1100" dirty="0">
                <a:solidFill>
                  <a:prstClr val="white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(65,66,64)</a:t>
            </a:r>
          </a:p>
          <a:p>
            <a:pPr lvl="0" algn="ctr" eaLnBrk="0" hangingPunct="0">
              <a:defRPr/>
            </a:pPr>
            <a:r>
              <a:rPr lang="sv-SE" sz="1100" b="1" dirty="0">
                <a:solidFill>
                  <a:prstClr val="white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Enheter: 666% </a:t>
            </a:r>
            <a:r>
              <a:rPr lang="sv-SE" sz="1100" dirty="0">
                <a:solidFill>
                  <a:prstClr val="white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(63,61,60)</a:t>
            </a:r>
            <a:endParaRPr kumimoji="0" lang="en-GB" sz="18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/>
              <a:cs typeface="Arial"/>
            </a:endParaRPr>
          </a:p>
        </p:txBody>
      </p:sp>
      <p:sp>
        <p:nvSpPr>
          <p:cNvPr id="10" name="Line 8"/>
          <p:cNvSpPr>
            <a:spLocks noChangeShapeType="1"/>
          </p:cNvSpPr>
          <p:nvPr/>
        </p:nvSpPr>
        <p:spPr bwMode="auto">
          <a:xfrm flipV="1">
            <a:off x="3330575" y="979351"/>
            <a:ext cx="9525" cy="449836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>
            <a:defPPr>
              <a:defRPr kern="1200"/>
            </a:def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sv-SE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/>
              <a:cs typeface="Arial"/>
            </a:endParaRPr>
          </a:p>
        </p:txBody>
      </p:sp>
      <p:sp>
        <p:nvSpPr>
          <p:cNvPr id="11" name="Line 9"/>
          <p:cNvSpPr>
            <a:spLocks noChangeShapeType="1"/>
          </p:cNvSpPr>
          <p:nvPr/>
        </p:nvSpPr>
        <p:spPr bwMode="auto">
          <a:xfrm>
            <a:off x="3327038" y="5468331"/>
            <a:ext cx="5894387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>
            <a:defPPr>
              <a:defRPr kern="1200"/>
            </a:def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sv-SE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/>
              <a:cs typeface="Arial"/>
            </a:endParaRPr>
          </a:p>
        </p:txBody>
      </p:sp>
      <p:sp>
        <p:nvSpPr>
          <p:cNvPr id="12" name="Text Box 14"/>
          <p:cNvSpPr txBox="1">
            <a:spLocks noChangeArrowheads="1"/>
          </p:cNvSpPr>
          <p:nvPr/>
        </p:nvSpPr>
        <p:spPr bwMode="auto">
          <a:xfrm>
            <a:off x="1533236" y="3082117"/>
            <a:ext cx="1852252" cy="646331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defPPr>
              <a:defRPr kern="1200"/>
            </a:defPPr>
            <a:lvl1pPr>
              <a:defRPr sz="1600" b="1">
                <a:solidFill>
                  <a:schemeClr val="tx1"/>
                </a:solidFill>
                <a:latin typeface="Arial"/>
              </a:defRPr>
            </a:lvl1pPr>
            <a:lvl2pPr marL="742950" indent="-285750">
              <a:defRPr sz="1600" b="1">
                <a:solidFill>
                  <a:schemeClr val="tx1"/>
                </a:solidFill>
                <a:latin typeface="Arial"/>
              </a:defRPr>
            </a:lvl2pPr>
            <a:lvl3pPr marL="1143000" indent="-228600">
              <a:defRPr sz="1600" b="1">
                <a:solidFill>
                  <a:schemeClr val="tx1"/>
                </a:solidFill>
                <a:latin typeface="Arial"/>
              </a:defRPr>
            </a:lvl3pPr>
            <a:lvl4pPr marL="1600200" indent="-228600">
              <a:defRPr sz="1600" b="1">
                <a:solidFill>
                  <a:schemeClr val="tx1"/>
                </a:solidFill>
                <a:latin typeface="Arial"/>
              </a:defRPr>
            </a:lvl4pPr>
            <a:lvl5pPr marL="2057400" indent="-228600">
              <a:defRPr sz="1600" b="1">
                <a:solidFill>
                  <a:schemeClr val="tx1"/>
                </a:solidFill>
                <a:latin typeface="Arial"/>
              </a:defRPr>
            </a:lvl5pPr>
            <a:lvl6pPr marL="25146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/>
              </a:defRPr>
            </a:lvl6pPr>
            <a:lvl7pPr marL="29718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/>
              </a:defRPr>
            </a:lvl7pPr>
            <a:lvl8pPr marL="34290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/>
              </a:defRPr>
            </a:lvl8pPr>
            <a:lvl9pPr marL="38862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sv-SE" sz="1200" b="1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Fråga a7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sv-SE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/>
                <a:cs typeface="Arial"/>
              </a:rPr>
              <a:t>Jag är insatt i min arbetsplats mål</a:t>
            </a:r>
          </a:p>
        </p:txBody>
      </p:sp>
      <p:sp>
        <p:nvSpPr>
          <p:cNvPr id="13" name="Text Box 15"/>
          <p:cNvSpPr txBox="1">
            <a:spLocks noChangeArrowheads="1"/>
          </p:cNvSpPr>
          <p:nvPr/>
        </p:nvSpPr>
        <p:spPr bwMode="auto">
          <a:xfrm>
            <a:off x="8951778" y="5380988"/>
            <a:ext cx="1900727" cy="830997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defPPr>
              <a:defRPr kern="1200"/>
            </a:defPPr>
            <a:lvl1pPr>
              <a:defRPr sz="1600" b="1">
                <a:solidFill>
                  <a:schemeClr val="tx1"/>
                </a:solidFill>
                <a:latin typeface="Arial"/>
              </a:defRPr>
            </a:lvl1pPr>
            <a:lvl2pPr marL="742950" indent="-285750">
              <a:defRPr sz="1600" b="1">
                <a:solidFill>
                  <a:schemeClr val="tx1"/>
                </a:solidFill>
                <a:latin typeface="Arial"/>
              </a:defRPr>
            </a:lvl2pPr>
            <a:lvl3pPr marL="1143000" indent="-228600">
              <a:defRPr sz="1600" b="1">
                <a:solidFill>
                  <a:schemeClr val="tx1"/>
                </a:solidFill>
                <a:latin typeface="Arial"/>
              </a:defRPr>
            </a:lvl3pPr>
            <a:lvl4pPr marL="1600200" indent="-228600">
              <a:defRPr sz="1600" b="1">
                <a:solidFill>
                  <a:schemeClr val="tx1"/>
                </a:solidFill>
                <a:latin typeface="Arial"/>
              </a:defRPr>
            </a:lvl4pPr>
            <a:lvl5pPr marL="2057400" indent="-228600">
              <a:defRPr sz="1600" b="1">
                <a:solidFill>
                  <a:schemeClr val="tx1"/>
                </a:solidFill>
                <a:latin typeface="Arial"/>
              </a:defRPr>
            </a:lvl5pPr>
            <a:lvl6pPr marL="25146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/>
              </a:defRPr>
            </a:lvl6pPr>
            <a:lvl7pPr marL="29718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/>
              </a:defRPr>
            </a:lvl7pPr>
            <a:lvl8pPr marL="34290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/>
              </a:defRPr>
            </a:lvl8pPr>
            <a:lvl9pPr marL="38862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sv-SE" sz="1200" b="1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Fråga a8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sv-SE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/>
                <a:cs typeface="Arial"/>
              </a:rPr>
              <a:t>Min arbetsplats mål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sv-SE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/>
                <a:cs typeface="Arial"/>
              </a:rPr>
              <a:t>följs upp och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sv-SE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/>
                <a:cs typeface="Arial"/>
              </a:rPr>
              <a:t>utvärderas på ett bra sätt</a:t>
            </a:r>
          </a:p>
        </p:txBody>
      </p:sp>
      <p:sp>
        <p:nvSpPr>
          <p:cNvPr id="14" name="Text Box 16"/>
          <p:cNvSpPr txBox="1">
            <a:spLocks noChangeArrowheads="1"/>
          </p:cNvSpPr>
          <p:nvPr/>
        </p:nvSpPr>
        <p:spPr bwMode="auto">
          <a:xfrm>
            <a:off x="4232042" y="5581043"/>
            <a:ext cx="681598" cy="307777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defPPr>
              <a:defRPr kern="1200"/>
            </a:defPPr>
            <a:lvl1pPr>
              <a:defRPr sz="1600" b="1">
                <a:solidFill>
                  <a:schemeClr val="tx1"/>
                </a:solidFill>
                <a:latin typeface="Arial"/>
              </a:defRPr>
            </a:lvl1pPr>
            <a:lvl2pPr marL="742950" indent="-285750">
              <a:defRPr sz="1600" b="1">
                <a:solidFill>
                  <a:schemeClr val="tx1"/>
                </a:solidFill>
                <a:latin typeface="Arial"/>
              </a:defRPr>
            </a:lvl2pPr>
            <a:lvl3pPr marL="1143000" indent="-228600">
              <a:defRPr sz="1600" b="1">
                <a:solidFill>
                  <a:schemeClr val="tx1"/>
                </a:solidFill>
                <a:latin typeface="Arial"/>
              </a:defRPr>
            </a:lvl3pPr>
            <a:lvl4pPr marL="1600200" indent="-228600">
              <a:defRPr sz="1600" b="1">
                <a:solidFill>
                  <a:schemeClr val="tx1"/>
                </a:solidFill>
                <a:latin typeface="Arial"/>
              </a:defRPr>
            </a:lvl4pPr>
            <a:lvl5pPr marL="2057400" indent="-228600">
              <a:defRPr sz="1600" b="1">
                <a:solidFill>
                  <a:schemeClr val="tx1"/>
                </a:solidFill>
                <a:latin typeface="Arial"/>
              </a:defRPr>
            </a:lvl5pPr>
            <a:lvl6pPr marL="25146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/>
              </a:defRPr>
            </a:lvl6pPr>
            <a:lvl7pPr marL="29718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/>
              </a:defRPr>
            </a:lvl7pPr>
            <a:lvl8pPr marL="34290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/>
              </a:defRPr>
            </a:lvl8pPr>
            <a:lvl9pPr marL="38862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sv-SE" sz="14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1, 2, 3</a:t>
            </a:r>
          </a:p>
        </p:txBody>
      </p:sp>
      <p:sp>
        <p:nvSpPr>
          <p:cNvPr id="15" name="Text Box 17"/>
          <p:cNvSpPr txBox="1">
            <a:spLocks noChangeArrowheads="1"/>
          </p:cNvSpPr>
          <p:nvPr/>
        </p:nvSpPr>
        <p:spPr bwMode="auto">
          <a:xfrm>
            <a:off x="2263495" y="4325222"/>
            <a:ext cx="681598" cy="307777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defPPr>
              <a:defRPr kern="1200"/>
            </a:defPPr>
            <a:lvl1pPr>
              <a:defRPr sz="1600" b="1">
                <a:solidFill>
                  <a:schemeClr val="tx1"/>
                </a:solidFill>
                <a:latin typeface="Arial"/>
              </a:defRPr>
            </a:lvl1pPr>
            <a:lvl2pPr marL="742950" indent="-285750">
              <a:defRPr sz="1600" b="1">
                <a:solidFill>
                  <a:schemeClr val="tx1"/>
                </a:solidFill>
                <a:latin typeface="Arial"/>
              </a:defRPr>
            </a:lvl2pPr>
            <a:lvl3pPr marL="1143000" indent="-228600">
              <a:defRPr sz="1600" b="1">
                <a:solidFill>
                  <a:schemeClr val="tx1"/>
                </a:solidFill>
                <a:latin typeface="Arial"/>
              </a:defRPr>
            </a:lvl3pPr>
            <a:lvl4pPr marL="1600200" indent="-228600">
              <a:defRPr sz="1600" b="1">
                <a:solidFill>
                  <a:schemeClr val="tx1"/>
                </a:solidFill>
                <a:latin typeface="Arial"/>
              </a:defRPr>
            </a:lvl4pPr>
            <a:lvl5pPr marL="2057400" indent="-228600">
              <a:defRPr sz="1600" b="1">
                <a:solidFill>
                  <a:schemeClr val="tx1"/>
                </a:solidFill>
                <a:latin typeface="Arial"/>
              </a:defRPr>
            </a:lvl5pPr>
            <a:lvl6pPr marL="25146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/>
              </a:defRPr>
            </a:lvl6pPr>
            <a:lvl7pPr marL="29718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/>
              </a:defRPr>
            </a:lvl7pPr>
            <a:lvl8pPr marL="34290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/>
              </a:defRPr>
            </a:lvl8pPr>
            <a:lvl9pPr marL="38862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sv-SE" sz="14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1, 2, 3</a:t>
            </a:r>
          </a:p>
        </p:txBody>
      </p:sp>
      <p:sp>
        <p:nvSpPr>
          <p:cNvPr id="16" name="Text Box 18"/>
          <p:cNvSpPr txBox="1">
            <a:spLocks noChangeArrowheads="1"/>
          </p:cNvSpPr>
          <p:nvPr/>
        </p:nvSpPr>
        <p:spPr bwMode="auto">
          <a:xfrm>
            <a:off x="6969808" y="5650863"/>
            <a:ext cx="482824" cy="307777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defPPr>
              <a:defRPr kern="1200"/>
            </a:defPPr>
            <a:lvl1pPr>
              <a:defRPr sz="1600" b="1">
                <a:solidFill>
                  <a:schemeClr val="tx1"/>
                </a:solidFill>
                <a:latin typeface="Arial"/>
              </a:defRPr>
            </a:lvl1pPr>
            <a:lvl2pPr marL="742950" indent="-285750">
              <a:defRPr sz="1600" b="1">
                <a:solidFill>
                  <a:schemeClr val="tx1"/>
                </a:solidFill>
                <a:latin typeface="Arial"/>
              </a:defRPr>
            </a:lvl2pPr>
            <a:lvl3pPr marL="1143000" indent="-228600">
              <a:defRPr sz="1600" b="1">
                <a:solidFill>
                  <a:schemeClr val="tx1"/>
                </a:solidFill>
                <a:latin typeface="Arial"/>
              </a:defRPr>
            </a:lvl3pPr>
            <a:lvl4pPr marL="1600200" indent="-228600">
              <a:defRPr sz="1600" b="1">
                <a:solidFill>
                  <a:schemeClr val="tx1"/>
                </a:solidFill>
                <a:latin typeface="Arial"/>
              </a:defRPr>
            </a:lvl4pPr>
            <a:lvl5pPr marL="2057400" indent="-228600">
              <a:defRPr sz="1600" b="1">
                <a:solidFill>
                  <a:schemeClr val="tx1"/>
                </a:solidFill>
                <a:latin typeface="Arial"/>
              </a:defRPr>
            </a:lvl5pPr>
            <a:lvl6pPr marL="25146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/>
              </a:defRPr>
            </a:lvl6pPr>
            <a:lvl7pPr marL="29718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/>
              </a:defRPr>
            </a:lvl7pPr>
            <a:lvl8pPr marL="34290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/>
              </a:defRPr>
            </a:lvl8pPr>
            <a:lvl9pPr marL="38862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sv-SE" sz="14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4, 5</a:t>
            </a:r>
          </a:p>
        </p:txBody>
      </p:sp>
      <p:sp>
        <p:nvSpPr>
          <p:cNvPr id="17" name="Text Box 19"/>
          <p:cNvSpPr txBox="1">
            <a:spLocks noChangeArrowheads="1"/>
          </p:cNvSpPr>
          <p:nvPr/>
        </p:nvSpPr>
        <p:spPr bwMode="auto">
          <a:xfrm>
            <a:off x="2362884" y="2048856"/>
            <a:ext cx="482824" cy="307777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defPPr>
              <a:defRPr kern="1200"/>
            </a:defPPr>
            <a:lvl1pPr>
              <a:defRPr sz="1600" b="1">
                <a:solidFill>
                  <a:schemeClr val="tx1"/>
                </a:solidFill>
                <a:latin typeface="Arial"/>
              </a:defRPr>
            </a:lvl1pPr>
            <a:lvl2pPr marL="742950" indent="-285750">
              <a:defRPr sz="1600" b="1">
                <a:solidFill>
                  <a:schemeClr val="tx1"/>
                </a:solidFill>
                <a:latin typeface="Arial"/>
              </a:defRPr>
            </a:lvl2pPr>
            <a:lvl3pPr marL="1143000" indent="-228600">
              <a:defRPr sz="1600" b="1">
                <a:solidFill>
                  <a:schemeClr val="tx1"/>
                </a:solidFill>
                <a:latin typeface="Arial"/>
              </a:defRPr>
            </a:lvl3pPr>
            <a:lvl4pPr marL="1600200" indent="-228600">
              <a:defRPr sz="1600" b="1">
                <a:solidFill>
                  <a:schemeClr val="tx1"/>
                </a:solidFill>
                <a:latin typeface="Arial"/>
              </a:defRPr>
            </a:lvl4pPr>
            <a:lvl5pPr marL="2057400" indent="-228600">
              <a:defRPr sz="1600" b="1">
                <a:solidFill>
                  <a:schemeClr val="tx1"/>
                </a:solidFill>
                <a:latin typeface="Arial"/>
              </a:defRPr>
            </a:lvl5pPr>
            <a:lvl6pPr marL="25146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/>
              </a:defRPr>
            </a:lvl6pPr>
            <a:lvl7pPr marL="29718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/>
              </a:defRPr>
            </a:lvl7pPr>
            <a:lvl8pPr marL="34290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/>
              </a:defRPr>
            </a:lvl8pPr>
            <a:lvl9pPr marL="38862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sv-SE" sz="14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4, 5</a:t>
            </a:r>
          </a:p>
        </p:txBody>
      </p:sp>
      <p:sp>
        <p:nvSpPr>
          <p:cNvPr id="18" name="Text Box 20"/>
          <p:cNvSpPr txBox="1">
            <a:spLocks noChangeArrowheads="1"/>
          </p:cNvSpPr>
          <p:nvPr/>
        </p:nvSpPr>
        <p:spPr bwMode="auto">
          <a:xfrm>
            <a:off x="1904480" y="5581043"/>
            <a:ext cx="1710726" cy="369332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defPPr>
              <a:defRPr kern="1200"/>
            </a:defPPr>
            <a:lvl1pPr>
              <a:defRPr sz="1600" b="1">
                <a:solidFill>
                  <a:schemeClr val="tx1"/>
                </a:solidFill>
                <a:latin typeface="Arial"/>
              </a:defRPr>
            </a:lvl1pPr>
            <a:lvl2pPr marL="742950" indent="-285750">
              <a:defRPr sz="1600" b="1">
                <a:solidFill>
                  <a:schemeClr val="tx1"/>
                </a:solidFill>
                <a:latin typeface="Arial"/>
              </a:defRPr>
            </a:lvl2pPr>
            <a:lvl3pPr marL="1143000" indent="-228600">
              <a:defRPr sz="1600" b="1">
                <a:solidFill>
                  <a:schemeClr val="tx1"/>
                </a:solidFill>
                <a:latin typeface="Arial"/>
              </a:defRPr>
            </a:lvl3pPr>
            <a:lvl4pPr marL="1600200" indent="-228600">
              <a:defRPr sz="1600" b="1">
                <a:solidFill>
                  <a:schemeClr val="tx1"/>
                </a:solidFill>
                <a:latin typeface="Arial"/>
              </a:defRPr>
            </a:lvl4pPr>
            <a:lvl5pPr marL="2057400" indent="-228600">
              <a:defRPr sz="1600" b="1">
                <a:solidFill>
                  <a:schemeClr val="tx1"/>
                </a:solidFill>
                <a:latin typeface="Arial"/>
              </a:defRPr>
            </a:lvl5pPr>
            <a:lvl6pPr marL="25146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/>
              </a:defRPr>
            </a:lvl6pPr>
            <a:lvl7pPr marL="29718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/>
              </a:defRPr>
            </a:lvl7pPr>
            <a:lvl8pPr marL="34290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/>
              </a:defRPr>
            </a:lvl8pPr>
            <a:lvl9pPr marL="38862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sv-SE" sz="18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Svarsskala 1-5</a:t>
            </a:r>
          </a:p>
        </p:txBody>
      </p:sp>
      <p:sp>
        <p:nvSpPr>
          <p:cNvPr id="19" name="textruta 18">
            <a:extLst>
              <a:ext uri="{FF2B5EF4-FFF2-40B4-BE49-F238E27FC236}">
                <a16:creationId xmlns:a16="http://schemas.microsoft.com/office/drawing/2014/main" id="{A41490DD-FD7E-451E-8841-9CF2157CE53A}"/>
              </a:ext>
            </a:extLst>
          </p:cNvPr>
          <p:cNvSpPr txBox="1"/>
          <p:nvPr/>
        </p:nvSpPr>
        <p:spPr>
          <a:xfrm>
            <a:off x="5267889" y="6298058"/>
            <a:ext cx="165622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sv-SE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( ) = 2022,2021, 2020</a:t>
            </a:r>
          </a:p>
        </p:txBody>
      </p:sp>
    </p:spTree>
    <p:extLst>
      <p:ext uri="{BB962C8B-B14F-4D97-AF65-F5344CB8AC3E}">
        <p14:creationId xmlns:p14="http://schemas.microsoft.com/office/powerpoint/2010/main" val="4077333376"/>
      </p:ext>
    </p:extLst>
  </p:cSld>
  <p:clrMapOvr>
    <a:masterClrMapping/>
  </p:clrMapOvr>
  <p:transition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ubrik 2">
            <a:extLst>
              <a:ext uri="{FF2B5EF4-FFF2-40B4-BE49-F238E27FC236}">
                <a16:creationId xmlns:a16="http://schemas.microsoft.com/office/drawing/2014/main" id="{8B2F7252-83F7-A799-AB96-EE4E6EA2090F}"/>
              </a:ext>
            </a:extLst>
          </p:cNvPr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sv-SE"/>
              <a:t>Styrmodell och bemötande</a:t>
            </a:r>
          </a:p>
        </p:txBody>
      </p:sp>
      <p:graphicFrame>
        <p:nvGraphicFramePr>
          <p:cNvPr id="4" name="Tabell 3">
            <a:extLst>
              <a:ext uri="{FF2B5EF4-FFF2-40B4-BE49-F238E27FC236}">
                <a16:creationId xmlns:a16="http://schemas.microsoft.com/office/drawing/2014/main" id="{568A92D5-69B9-B9F3-F4B9-8FACEFF871E1}"/>
              </a:ext>
            </a:extLst>
          </p:cNvPr>
          <p:cNvGraphicFramePr>
            <a:graphicFrameLocks noGrp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828595534"/>
              </p:ext>
            </p:extLst>
          </p:nvPr>
        </p:nvGraphicFramePr>
        <p:xfrm>
          <a:off x="361995" y="734169"/>
          <a:ext cx="4802188" cy="639898"/>
        </p:xfrm>
        <a:graphic>
          <a:graphicData uri="http://schemas.openxmlformats.org/drawingml/2006/table">
            <a:tbl>
              <a:tblPr firstRow="1"/>
              <a:tblGrid>
                <a:gridCol w="2659879">
                  <a:extLst>
                    <a:ext uri="{9D8B030D-6E8A-4147-A177-3AD203B41FA5}">
                      <a16:colId xmlns:a16="http://schemas.microsoft.com/office/drawing/2014/main" val="790773925"/>
                    </a:ext>
                  </a:extLst>
                </a:gridCol>
                <a:gridCol w="2142309">
                  <a:extLst>
                    <a:ext uri="{9D8B030D-6E8A-4147-A177-3AD203B41FA5}">
                      <a16:colId xmlns:a16="http://schemas.microsoft.com/office/drawing/2014/main" val="2025903397"/>
                    </a:ext>
                  </a:extLst>
                </a:gridCol>
              </a:tblGrid>
              <a:tr h="639898">
                <a:tc>
                  <a:txBody>
                    <a:bodyPr/>
                    <a:lstStyle/>
                    <a:p>
                      <a:pPr marL="0" marR="0" lvl="0" indent="0" algn="l" defTabSz="914377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 typeface="Arial" panose="020B0604020202020204" pitchFamily="34" charset="0"/>
                        <a:buNone/>
                        <a:defRPr/>
                      </a:pPr>
                      <a:r>
                        <a:rPr lang="sv-SE" sz="1600" kern="12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 Nova Light" panose="020B0304020202020204" pitchFamily="34" charset="0"/>
                          <a:ea typeface="+mn-ea"/>
                          <a:cs typeface="Arial" panose="020B0604020202020204" pitchFamily="34" charset="0"/>
                        </a:rPr>
                        <a:t>Frågeområde: 74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377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 typeface="Arial" panose="020B0604020202020204" pitchFamily="34" charset="0"/>
                        <a:buNone/>
                        <a:defRPr/>
                      </a:pPr>
                      <a:r>
                        <a:rPr lang="sv-SE" sz="1600" kern="12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 Nova Light" panose="020B0304020202020204" pitchFamily="34" charset="0"/>
                          <a:ea typeface="+mn-ea"/>
                          <a:cs typeface="Arial" panose="020B0604020202020204" pitchFamily="34" charset="0"/>
                        </a:rPr>
                        <a:t>(74)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46520893"/>
                  </a:ext>
                </a:extLst>
              </a:tr>
            </a:tbl>
          </a:graphicData>
        </a:graphic>
      </p:graphicFrame>
      <p:graphicFrame>
        <p:nvGraphicFramePr>
          <p:cNvPr id="5" name="DataTable">
            <a:extLst>
              <a:ext uri="{FF2B5EF4-FFF2-40B4-BE49-F238E27FC236}">
                <a16:creationId xmlns:a16="http://schemas.microsoft.com/office/drawing/2014/main" id="{B7449EBF-F433-DAB2-03A2-E549BD00E3B2}"/>
              </a:ext>
            </a:extLst>
          </p:cNvPr>
          <p:cNvGraphicFramePr>
            <a:graphicFrameLocks noGrp="1"/>
          </p:cNvGraphicFramePr>
          <p:nvPr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461592112"/>
              </p:ext>
            </p:extLst>
          </p:nvPr>
        </p:nvGraphicFramePr>
        <p:xfrm>
          <a:off x="361995" y="1471749"/>
          <a:ext cx="10646434" cy="2468880"/>
        </p:xfrm>
        <a:graphic>
          <a:graphicData uri="http://schemas.openxmlformats.org/drawingml/2006/table">
            <a:tbl>
              <a:tblPr firstRow="1">
                <a:effectLst/>
                <a:tableStyleId>{D7AC3CCA-C797-4891-BE02-D94E43425B78}</a:tableStyleId>
              </a:tblPr>
              <a:tblGrid>
                <a:gridCol w="540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61524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263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43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4685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7496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sv-SE" sz="1400" b="1" u="none" strike="noStrike" kern="1200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 Nova Light" panose="020B0304020202020204" pitchFamily="34" charset="0"/>
                          <a:cs typeface="Arial" panose="020B0604020202020204" pitchFamily="34" charset="0"/>
                        </a:rPr>
                        <a:t>Nr</a:t>
                      </a:r>
                      <a:endParaRPr kumimoji="0" lang="sv-SE" sz="1400" b="1" i="0" u="none" strike="noStrike" kern="1200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 Nova Light" panose="020B0304020202020204" pitchFamily="34" charset="0"/>
                        <a:ea typeface="Times New Roman" pitchFamily="18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27A8E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sv-SE" sz="1400" b="1" u="none" strike="noStrike" kern="1200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 Nova Light" panose="020B03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kumimoji="0" lang="sv-SE" sz="1400" b="1" i="0" u="none" strike="noStrike" kern="1200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 Nova Light" panose="020B0304020202020204" pitchFamily="34" charset="0"/>
                        <a:ea typeface="Times New Roman" pitchFamily="18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27A8E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sv-SE" sz="1400" b="1" u="none" strike="noStrike" kern="1200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 Nova Light" panose="020B0304020202020204" pitchFamily="34" charset="0"/>
                          <a:cs typeface="Arial" panose="020B0604020202020204" pitchFamily="34" charset="0"/>
                        </a:rPr>
                        <a:t>2023</a:t>
                      </a:r>
                    </a:p>
                  </a:txBody>
                  <a:tcPr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27A8E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sv-SE" sz="1400" b="1" u="none" strike="noStrike" kern="1200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 Nova Light" panose="020B0304020202020204" pitchFamily="34" charset="0"/>
                          <a:cs typeface="Arial" panose="020B0604020202020204" pitchFamily="34" charset="0"/>
                        </a:rPr>
                        <a:t>2022</a:t>
                      </a:r>
                    </a:p>
                  </a:txBody>
                  <a:tcPr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27A8E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sv-SE" sz="1400" b="1" u="none" strike="noStrike" kern="1200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 Nova Light" panose="020B0304020202020204" pitchFamily="34" charset="0"/>
                          <a:cs typeface="Arial" panose="020B0604020202020204" pitchFamily="34" charset="0"/>
                        </a:rPr>
                        <a:t>2021</a:t>
                      </a:r>
                    </a:p>
                  </a:txBody>
                  <a:tcPr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27A8E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sv-SE" sz="1400" b="1" i="0" u="none" strike="noStrike" kern="1200" cap="none" normalizeH="0" baseline="0" err="1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 Nova Light" panose="020B0304020202020204" pitchFamily="34" charset="0"/>
                          <a:ea typeface="+mn-ea"/>
                          <a:cs typeface="Arial" panose="020B0604020202020204" pitchFamily="34" charset="0"/>
                        </a:rPr>
                        <a:t>Ext. jmf</a:t>
                      </a:r>
                    </a:p>
                  </a:txBody>
                  <a:tcPr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27A8E">
                        <a:alpha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sv-SE" sz="1400" u="none" strike="noStrike" kern="1200" cap="none" normalizeH="0" baseline="0">
                          <a:ln>
                            <a:noFill/>
                          </a:ln>
                          <a:effectLst/>
                          <a:latin typeface="Arial Nova Light" panose="020B0304020202020204" pitchFamily="34" charset="0"/>
                          <a:cs typeface="Arial" panose="020B0604020202020204" pitchFamily="34" charset="0"/>
                        </a:rPr>
                        <a:t>sb5</a:t>
                      </a:r>
                    </a:p>
                  </a:txBody>
                  <a:tcPr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sv-SE" sz="1400" u="none" strike="noStrike" kern="1200" cap="none" normalizeH="0" baseline="0">
                          <a:ln>
                            <a:noFill/>
                          </a:ln>
                          <a:effectLst/>
                          <a:latin typeface="Arial Nova Light" panose="020B0304020202020204" pitchFamily="34" charset="0"/>
                          <a:cs typeface="Arial" panose="020B0604020202020204" pitchFamily="34" charset="0"/>
                        </a:rPr>
                        <a:t>Vi bemöter kunder och Nackabor professionellt</a:t>
                      </a:r>
                    </a:p>
                  </a:txBody>
                  <a:tcPr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sv-SE" sz="1400" u="none" strike="noStrike" kern="1200" cap="none" normalizeH="0" baseline="0" dirty="0">
                          <a:ln>
                            <a:noFill/>
                          </a:ln>
                          <a:effectLst/>
                          <a:latin typeface="Arial Nova Light" panose="020B0304020202020204" pitchFamily="34" charset="0"/>
                          <a:cs typeface="Arial" panose="020B0604020202020204" pitchFamily="34" charset="0"/>
                        </a:rPr>
                        <a:t>92% *</a:t>
                      </a:r>
                    </a:p>
                  </a:txBody>
                  <a:tcPr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sv-SE" sz="1400" u="none" strike="noStrike" kern="1200" cap="none" normalizeH="0" baseline="0">
                          <a:ln>
                            <a:noFill/>
                          </a:ln>
                          <a:effectLst/>
                          <a:latin typeface="Arial Nova Light" panose="020B0304020202020204" pitchFamily="34" charset="0"/>
                          <a:cs typeface="Arial" panose="020B0604020202020204" pitchFamily="34" charset="0"/>
                        </a:rPr>
                        <a:t>92%</a:t>
                      </a:r>
                    </a:p>
                  </a:txBody>
                  <a:tcPr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sv-SE" sz="1400" u="none" strike="noStrike" kern="1200" cap="none" normalizeH="0" baseline="0">
                          <a:ln>
                            <a:noFill/>
                          </a:ln>
                          <a:effectLst/>
                          <a:latin typeface="Arial Nova Light" panose="020B0304020202020204" pitchFamily="34" charset="0"/>
                          <a:cs typeface="Arial" panose="020B0604020202020204" pitchFamily="34" charset="0"/>
                        </a:rPr>
                        <a:t>90%</a:t>
                      </a:r>
                    </a:p>
                  </a:txBody>
                  <a:tcPr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sv-SE" sz="1400" b="0" i="0" u="none" strike="noStrike" kern="1200" cap="none" normalizeH="0" baseline="0">
                          <a:ln>
                            <a:noFill/>
                          </a:ln>
                          <a:solidFill>
                            <a:srgbClr val="808080"/>
                          </a:solidFill>
                          <a:effectLst/>
                          <a:latin typeface="Arial Nova Light" panose="020B0304020202020204" pitchFamily="34" charset="0"/>
                          <a:ea typeface="+mn-ea"/>
                          <a:cs typeface="Arial" panose="020B0604020202020204" pitchFamily="34" charset="0"/>
                        </a:rPr>
                        <a:t>-</a:t>
                      </a:r>
                    </a:p>
                  </a:txBody>
                  <a:tcPr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sv-SE" sz="1400" b="1" u="none" strike="noStrike" kern="1200" cap="none" normalizeH="0" baseline="0" dirty="0">
                          <a:ln>
                            <a:noFill/>
                          </a:ln>
                          <a:effectLst/>
                          <a:latin typeface="Arial Nova Light" panose="020B0304020202020204" pitchFamily="34" charset="0"/>
                          <a:cs typeface="Arial" panose="020B0604020202020204" pitchFamily="34" charset="0"/>
                        </a:rPr>
                        <a:t>sb1</a:t>
                      </a:r>
                    </a:p>
                  </a:txBody>
                  <a:tcPr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sv-SE" sz="1400" b="1" u="none" strike="noStrike" kern="1200" cap="none" normalizeH="0" baseline="0" dirty="0">
                          <a:ln>
                            <a:noFill/>
                          </a:ln>
                          <a:effectLst/>
                          <a:latin typeface="Arial Nova Light" panose="020B0304020202020204" pitchFamily="34" charset="0"/>
                          <a:cs typeface="Arial" panose="020B0604020202020204" pitchFamily="34" charset="0"/>
                        </a:rPr>
                        <a:t>Min arbetsplats genomsyras av Nacka kommuns grundläggande värdering Förtroende och respekt för människors kunskap och egen förmåga - samt för deras vilja att ta ansvar</a:t>
                      </a:r>
                    </a:p>
                  </a:txBody>
                  <a:tcPr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sv-SE" sz="1400" b="1" u="none" strike="noStrike" kern="1200" cap="none" normalizeH="0" baseline="0" dirty="0">
                          <a:ln>
                            <a:noFill/>
                          </a:ln>
                          <a:effectLst/>
                          <a:latin typeface="Arial Nova Light" panose="020B0304020202020204" pitchFamily="34" charset="0"/>
                          <a:cs typeface="Arial" panose="020B0604020202020204" pitchFamily="34" charset="0"/>
                        </a:rPr>
                        <a:t>77%</a:t>
                      </a:r>
                    </a:p>
                  </a:txBody>
                  <a:tcPr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sv-SE" sz="1400" b="1" u="none" strike="noStrike" kern="1200" cap="none" normalizeH="0" baseline="0" dirty="0">
                          <a:ln>
                            <a:noFill/>
                          </a:ln>
                          <a:effectLst/>
                          <a:latin typeface="Arial Nova Light" panose="020B0304020202020204" pitchFamily="34" charset="0"/>
                          <a:cs typeface="Arial" panose="020B0604020202020204" pitchFamily="34" charset="0"/>
                        </a:rPr>
                        <a:t>79%</a:t>
                      </a:r>
                    </a:p>
                  </a:txBody>
                  <a:tcPr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sv-SE" sz="1400" b="1" u="none" strike="noStrike" kern="1200" cap="none" normalizeH="0" baseline="0" dirty="0">
                          <a:ln>
                            <a:noFill/>
                          </a:ln>
                          <a:effectLst/>
                          <a:latin typeface="Arial Nova Light" panose="020B0304020202020204" pitchFamily="34" charset="0"/>
                          <a:cs typeface="Arial" panose="020B0604020202020204" pitchFamily="34" charset="0"/>
                        </a:rPr>
                        <a:t>76%</a:t>
                      </a:r>
                    </a:p>
                  </a:txBody>
                  <a:tcPr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sv-SE" sz="14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808080"/>
                          </a:solidFill>
                          <a:effectLst/>
                          <a:latin typeface="Arial Nova Light" panose="020B0304020202020204" pitchFamily="34" charset="0"/>
                          <a:ea typeface="+mn-ea"/>
                          <a:cs typeface="Arial" panose="020B0604020202020204" pitchFamily="34" charset="0"/>
                        </a:rPr>
                        <a:t>65%</a:t>
                      </a:r>
                    </a:p>
                  </a:txBody>
                  <a:tcPr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sv-SE" sz="1400" u="none" strike="noStrike" kern="1200" cap="none" normalizeH="0" baseline="0">
                          <a:ln>
                            <a:noFill/>
                          </a:ln>
                          <a:effectLst/>
                          <a:latin typeface="Arial Nova Light" panose="020B0304020202020204" pitchFamily="34" charset="0"/>
                          <a:cs typeface="Arial" panose="020B0604020202020204" pitchFamily="34" charset="0"/>
                        </a:rPr>
                        <a:t>sb2</a:t>
                      </a:r>
                    </a:p>
                  </a:txBody>
                  <a:tcPr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sv-SE" sz="1400" u="none" strike="noStrike" kern="1200" cap="none" normalizeH="0" baseline="0">
                          <a:ln>
                            <a:noFill/>
                          </a:ln>
                          <a:effectLst/>
                          <a:latin typeface="Arial Nova Light" panose="020B0304020202020204" pitchFamily="34" charset="0"/>
                          <a:cs typeface="Arial" panose="020B0604020202020204" pitchFamily="34" charset="0"/>
                        </a:rPr>
                        <a:t>Vi har diskuterat vad visionen och värderingen innebär i vårt arbete</a:t>
                      </a:r>
                    </a:p>
                  </a:txBody>
                  <a:tcPr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sv-SE" sz="1400" u="none" strike="noStrike" kern="1200" cap="none" normalizeH="0" baseline="0">
                          <a:ln>
                            <a:noFill/>
                          </a:ln>
                          <a:effectLst/>
                          <a:latin typeface="Arial Nova Light" panose="020B0304020202020204" pitchFamily="34" charset="0"/>
                          <a:cs typeface="Arial" panose="020B0604020202020204" pitchFamily="34" charset="0"/>
                        </a:rPr>
                        <a:t>67%</a:t>
                      </a:r>
                    </a:p>
                  </a:txBody>
                  <a:tcPr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sv-SE" sz="1400" u="none" strike="noStrike" kern="1200" cap="none" normalizeH="0" baseline="0">
                          <a:ln>
                            <a:noFill/>
                          </a:ln>
                          <a:effectLst/>
                          <a:latin typeface="Arial Nova Light" panose="020B0304020202020204" pitchFamily="34" charset="0"/>
                          <a:cs typeface="Arial" panose="020B0604020202020204" pitchFamily="34" charset="0"/>
                        </a:rPr>
                        <a:t>68%</a:t>
                      </a:r>
                    </a:p>
                  </a:txBody>
                  <a:tcPr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sv-SE" sz="1400" u="none" strike="noStrike" kern="1200" cap="none" normalizeH="0" baseline="0">
                          <a:ln>
                            <a:noFill/>
                          </a:ln>
                          <a:effectLst/>
                          <a:latin typeface="Arial Nova Light" panose="020B0304020202020204" pitchFamily="34" charset="0"/>
                          <a:cs typeface="Arial" panose="020B0604020202020204" pitchFamily="34" charset="0"/>
                        </a:rPr>
                        <a:t>66%</a:t>
                      </a:r>
                    </a:p>
                  </a:txBody>
                  <a:tcPr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sv-SE" sz="1400" b="0" i="0" u="none" strike="noStrike" kern="1200" cap="none" normalizeH="0" baseline="0">
                          <a:ln>
                            <a:noFill/>
                          </a:ln>
                          <a:solidFill>
                            <a:srgbClr val="808080"/>
                          </a:solidFill>
                          <a:effectLst/>
                          <a:latin typeface="Arial Nova Light" panose="020B0304020202020204" pitchFamily="34" charset="0"/>
                          <a:ea typeface="+mn-ea"/>
                          <a:cs typeface="Arial" panose="020B0604020202020204" pitchFamily="34" charset="0"/>
                        </a:rPr>
                        <a:t>-</a:t>
                      </a:r>
                    </a:p>
                  </a:txBody>
                  <a:tcPr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sv-SE" sz="1400" u="none" strike="noStrike" kern="1200" cap="none" normalizeH="0" baseline="0">
                          <a:ln>
                            <a:noFill/>
                          </a:ln>
                          <a:effectLst/>
                          <a:latin typeface="Arial Nova Light" panose="020B0304020202020204" pitchFamily="34" charset="0"/>
                          <a:cs typeface="Arial" panose="020B0604020202020204" pitchFamily="34" charset="0"/>
                        </a:rPr>
                        <a:t>sb4</a:t>
                      </a:r>
                    </a:p>
                  </a:txBody>
                  <a:tcPr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sv-SE" sz="1400" u="none" strike="noStrike" kern="1200" cap="none" normalizeH="0" baseline="0">
                          <a:ln>
                            <a:noFill/>
                          </a:ln>
                          <a:effectLst/>
                          <a:latin typeface="Arial Nova Light" panose="020B0304020202020204" pitchFamily="34" charset="0"/>
                          <a:cs typeface="Arial" panose="020B0604020202020204" pitchFamily="34" charset="0"/>
                        </a:rPr>
                        <a:t>Vi diskuterar synpunkter från kunderna/Nackaborna för att utvecklas</a:t>
                      </a:r>
                    </a:p>
                  </a:txBody>
                  <a:tcPr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sv-SE" sz="1400" u="none" strike="noStrike" kern="1200" cap="none" normalizeH="0" baseline="0">
                          <a:ln>
                            <a:noFill/>
                          </a:ln>
                          <a:effectLst/>
                          <a:latin typeface="Arial Nova Light" panose="020B0304020202020204" pitchFamily="34" charset="0"/>
                          <a:cs typeface="Arial" panose="020B0604020202020204" pitchFamily="34" charset="0"/>
                        </a:rPr>
                        <a:t>67%</a:t>
                      </a:r>
                    </a:p>
                  </a:txBody>
                  <a:tcPr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sv-SE" sz="1400" u="none" strike="noStrike" kern="1200" cap="none" normalizeH="0" baseline="0">
                          <a:ln>
                            <a:noFill/>
                          </a:ln>
                          <a:effectLst/>
                          <a:latin typeface="Arial Nova Light" panose="020B0304020202020204" pitchFamily="34" charset="0"/>
                          <a:cs typeface="Arial" panose="020B0604020202020204" pitchFamily="34" charset="0"/>
                        </a:rPr>
                        <a:t>67%</a:t>
                      </a:r>
                    </a:p>
                  </a:txBody>
                  <a:tcPr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sv-SE" sz="1400" u="none" strike="noStrike" kern="1200" cap="none" normalizeH="0" baseline="0">
                          <a:ln>
                            <a:noFill/>
                          </a:ln>
                          <a:effectLst/>
                          <a:latin typeface="Arial Nova Light" panose="020B0304020202020204" pitchFamily="34" charset="0"/>
                          <a:cs typeface="Arial" panose="020B0604020202020204" pitchFamily="34" charset="0"/>
                        </a:rPr>
                        <a:t>65%</a:t>
                      </a:r>
                    </a:p>
                  </a:txBody>
                  <a:tcPr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sv-SE" sz="1400" b="0" i="0" u="none" strike="noStrike" kern="1200" cap="none" normalizeH="0" baseline="0">
                          <a:ln>
                            <a:noFill/>
                          </a:ln>
                          <a:solidFill>
                            <a:srgbClr val="808080"/>
                          </a:solidFill>
                          <a:effectLst/>
                          <a:latin typeface="Arial Nova Light" panose="020B0304020202020204" pitchFamily="34" charset="0"/>
                          <a:ea typeface="+mn-ea"/>
                          <a:cs typeface="Arial" panose="020B0604020202020204" pitchFamily="34" charset="0"/>
                        </a:rPr>
                        <a:t>-</a:t>
                      </a:r>
                    </a:p>
                  </a:txBody>
                  <a:tcPr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sv-SE" sz="1400" u="none" strike="noStrike" kern="1200" cap="none" normalizeH="0" baseline="0">
                          <a:ln>
                            <a:noFill/>
                          </a:ln>
                          <a:effectLst/>
                          <a:latin typeface="Arial Nova Light" panose="020B0304020202020204" pitchFamily="34" charset="0"/>
                          <a:cs typeface="Arial" panose="020B0604020202020204" pitchFamily="34" charset="0"/>
                        </a:rPr>
                        <a:t>sb3</a:t>
                      </a:r>
                    </a:p>
                  </a:txBody>
                  <a:tcPr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sv-SE" sz="1400" u="none" strike="noStrike" kern="1200" cap="none" normalizeH="0" baseline="0">
                          <a:ln>
                            <a:noFill/>
                          </a:ln>
                          <a:effectLst/>
                          <a:latin typeface="Arial Nova Light" panose="020B0304020202020204" pitchFamily="34" charset="0"/>
                          <a:cs typeface="Arial" panose="020B0604020202020204" pitchFamily="34" charset="0"/>
                        </a:rPr>
                        <a:t>Vi har diskuterat vad vi ska utveckla för att uppnå Nacka kommuns ambition -Vi ska vara bäst på att vara kommun</a:t>
                      </a:r>
                    </a:p>
                  </a:txBody>
                  <a:tcPr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sv-SE" sz="1400" u="none" strike="noStrike" kern="1200" cap="none" normalizeH="0" baseline="0">
                          <a:ln>
                            <a:noFill/>
                          </a:ln>
                          <a:effectLst/>
                          <a:latin typeface="Arial Nova Light" panose="020B0304020202020204" pitchFamily="34" charset="0"/>
                          <a:cs typeface="Arial" panose="020B0604020202020204" pitchFamily="34" charset="0"/>
                        </a:rPr>
                        <a:t>64%</a:t>
                      </a:r>
                    </a:p>
                  </a:txBody>
                  <a:tcPr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sv-SE" sz="1400" u="none" strike="noStrike" kern="1200" cap="none" normalizeH="0" baseline="0">
                          <a:ln>
                            <a:noFill/>
                          </a:ln>
                          <a:effectLst/>
                          <a:latin typeface="Arial Nova Light" panose="020B0304020202020204" pitchFamily="34" charset="0"/>
                          <a:cs typeface="Arial" panose="020B0604020202020204" pitchFamily="34" charset="0"/>
                        </a:rPr>
                        <a:t>62%</a:t>
                      </a:r>
                    </a:p>
                  </a:txBody>
                  <a:tcPr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sv-SE" sz="1400" u="none" strike="noStrike" kern="1200" cap="none" normalizeH="0" baseline="0">
                          <a:ln>
                            <a:noFill/>
                          </a:ln>
                          <a:effectLst/>
                          <a:latin typeface="Arial Nova Light" panose="020B0304020202020204" pitchFamily="34" charset="0"/>
                          <a:cs typeface="Arial" panose="020B0604020202020204" pitchFamily="34" charset="0"/>
                        </a:rPr>
                        <a:t>60%</a:t>
                      </a:r>
                    </a:p>
                  </a:txBody>
                  <a:tcPr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sv-SE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808080"/>
                          </a:solidFill>
                          <a:effectLst/>
                          <a:latin typeface="Arial Nova Light" panose="020B0304020202020204" pitchFamily="34" charset="0"/>
                          <a:ea typeface="+mn-ea"/>
                          <a:cs typeface="Arial" panose="020B0604020202020204" pitchFamily="34" charset="0"/>
                        </a:rPr>
                        <a:t>-</a:t>
                      </a:r>
                    </a:p>
                  </a:txBody>
                  <a:tcPr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8" name="Platshållare för text 3">
            <a:extLst>
              <a:ext uri="{FF2B5EF4-FFF2-40B4-BE49-F238E27FC236}">
                <a16:creationId xmlns:a16="http://schemas.microsoft.com/office/drawing/2014/main" id="{B6C559DD-CEBC-5686-539D-0F75EC73C5C9}"/>
              </a:ext>
            </a:extLst>
          </p:cNvPr>
          <p:cNvSpPr txBox="1"/>
          <p:nvPr>
            <p:custDataLst>
              <p:tags r:id="rId4"/>
            </p:custDataLst>
          </p:nvPr>
        </p:nvSpPr>
        <p:spPr>
          <a:xfrm>
            <a:off x="146698" y="6380804"/>
            <a:ext cx="4939652" cy="504580"/>
          </a:xfrm>
          <a:prstGeom prst="rect">
            <a:avLst/>
          </a:prstGeom>
        </p:spPr>
        <p:txBody>
          <a:bodyPr/>
          <a:lstStyle>
            <a:lvl1pPr marL="0" indent="0" algn="l" defTabSz="914377" rtl="0" eaLnBrk="1" latinLnBrk="0" hangingPunct="1">
              <a:spcBef>
                <a:spcPct val="20000"/>
              </a:spcBef>
              <a:buClr>
                <a:schemeClr val="bg1"/>
              </a:buClr>
              <a:buFont typeface="Arial" panose="020B0604020202020204" pitchFamily="34" charset="0"/>
              <a:buNone/>
              <a:defRPr lang="sv-SE"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32" indent="-285744" algn="l" defTabSz="914377" rtl="0" eaLnBrk="1" latinLnBrk="0" hangingPunct="1">
              <a:spcBef>
                <a:spcPct val="20000"/>
              </a:spcBef>
              <a:buClr>
                <a:schemeClr val="bg1"/>
              </a:buClr>
              <a:buFont typeface="Arial" panose="020B0604020202020204" pitchFamily="34" charset="0"/>
              <a:buChar char="•"/>
              <a:defRPr lang="sv-SE"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200121" indent="-285744" algn="l" defTabSz="914377" rtl="0" eaLnBrk="1" latinLnBrk="0" hangingPunct="1">
              <a:spcBef>
                <a:spcPct val="20000"/>
              </a:spcBef>
              <a:buClr>
                <a:schemeClr val="accent3">
                  <a:lumMod val="75000"/>
                </a:schemeClr>
              </a:buClr>
              <a:buFont typeface="Wingdings" panose="05000000000000000000" pitchFamily="2" charset="2"/>
              <a:buChar char="§"/>
              <a:defRPr lang="sv-SE"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57309" indent="-285744" algn="l" defTabSz="914377" rtl="0" eaLnBrk="1" latinLnBrk="0" hangingPunct="1">
              <a:spcBef>
                <a:spcPct val="20000"/>
              </a:spcBef>
              <a:buClr>
                <a:schemeClr val="accent3">
                  <a:lumMod val="75000"/>
                </a:schemeClr>
              </a:buClr>
              <a:buFont typeface="Century Gothic" panose="020B0502020202020204" pitchFamily="34" charset="0"/>
              <a:buChar char="▫"/>
              <a:defRPr lang="sv-SE"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349" indent="-228594" algn="l" defTabSz="914377" rtl="0" eaLnBrk="1" latinLnBrk="0" hangingPunct="1">
              <a:spcBef>
                <a:spcPct val="20000"/>
              </a:spcBef>
              <a:buClr>
                <a:schemeClr val="accent3">
                  <a:lumMod val="75000"/>
                </a:schemeClr>
              </a:buClr>
              <a:buFont typeface="Wingdings" panose="05000000000000000000" pitchFamily="2" charset="2"/>
              <a:buChar char="ü"/>
              <a:defRPr lang="sv-SE"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537" indent="-228594" algn="l" defTabSz="91437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v-SE" sz="1200">
                <a:latin typeface="Arial Nova Light" panose="020B0304020202020204" pitchFamily="34" charset="0"/>
              </a:rPr>
              <a:t>Tabellen visar andel positiva svar, 4:or och 5:or </a:t>
            </a:r>
          </a:p>
          <a:p>
            <a:r>
              <a:rPr lang="sv-SE" sz="1200">
                <a:latin typeface="Arial Nova Light" panose="020B0304020202020204" pitchFamily="34" charset="0"/>
              </a:rPr>
              <a:t>* Fråga med hög påverkan på TI			</a:t>
            </a:r>
          </a:p>
        </p:txBody>
      </p:sp>
      <p:sp>
        <p:nvSpPr>
          <p:cNvPr id="2" name="Platshållare för bildnummer 1">
            <a:extLst>
              <a:ext uri="{FF2B5EF4-FFF2-40B4-BE49-F238E27FC236}">
                <a16:creationId xmlns:a16="http://schemas.microsoft.com/office/drawing/2014/main" id="{2E9F0A81-6E1B-2818-A907-83E9C01D5503}"/>
              </a:ext>
            </a:extLst>
          </p:cNvPr>
          <p:cNvSpPr>
            <a:spLocks noGrp="1"/>
          </p:cNvSpPr>
          <p:nvPr>
            <p:ph type="sldNum" sz="quarter" idx="7"/>
            <p:custDataLst>
              <p:tags r:id="rId5"/>
            </p:custDataLst>
          </p:nvPr>
        </p:nvSpPr>
        <p:spPr/>
        <p:txBody>
          <a:bodyPr/>
          <a:lstStyle/>
          <a:p>
            <a:pPr marL="43438" algn="r">
              <a:spcBef>
                <a:spcPts val="251"/>
              </a:spcBef>
            </a:pPr>
            <a:fld id="{F7043445-B7A5-4914-996A-C924B7608474}" type="slidenum">
              <a:rPr lang="sv-SE" smtClean="0"/>
              <a:pPr marL="43438" algn="r">
                <a:spcBef>
                  <a:spcPts val="251"/>
                </a:spcBef>
              </a:pPr>
              <a:t>35</a:t>
            </a:fld>
            <a:endParaRPr lang="sv-SE"/>
          </a:p>
        </p:txBody>
      </p:sp>
      <p:sp>
        <p:nvSpPr>
          <p:cNvPr id="6" name="Rektangel: rundade hörn 5">
            <a:extLst>
              <a:ext uri="{FF2B5EF4-FFF2-40B4-BE49-F238E27FC236}">
                <a16:creationId xmlns:a16="http://schemas.microsoft.com/office/drawing/2014/main" id="{C46ABD42-9938-34C4-9F28-F235AB130A05}"/>
              </a:ext>
            </a:extLst>
          </p:cNvPr>
          <p:cNvSpPr/>
          <p:nvPr/>
        </p:nvSpPr>
        <p:spPr>
          <a:xfrm>
            <a:off x="10687686" y="2293059"/>
            <a:ext cx="1365199" cy="288032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1200" dirty="0">
                <a:latin typeface="Arial" panose="020B0604020202020204" pitchFamily="34" charset="0"/>
                <a:cs typeface="Arial" panose="020B0604020202020204" pitchFamily="34" charset="0"/>
              </a:rPr>
              <a:t>Resultatindikator</a:t>
            </a:r>
            <a:endParaRPr lang="sv-SE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1384843"/>
      </p:ext>
    </p:extLst>
  </p:cSld>
  <p:clrMapOvr>
    <a:masterClrMapping/>
  </p:clrMapOvr>
  <p:transition/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ubrik 2">
            <a:extLst>
              <a:ext uri="{FF2B5EF4-FFF2-40B4-BE49-F238E27FC236}">
                <a16:creationId xmlns:a16="http://schemas.microsoft.com/office/drawing/2014/main" id="{8B2F7252-83F7-A799-AB96-EE4E6EA2090F}"/>
              </a:ext>
            </a:extLst>
          </p:cNvPr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sv-SE"/>
              <a:t>Engagemang och trivsel</a:t>
            </a:r>
          </a:p>
        </p:txBody>
      </p:sp>
      <p:graphicFrame>
        <p:nvGraphicFramePr>
          <p:cNvPr id="4" name="Tabell 3">
            <a:extLst>
              <a:ext uri="{FF2B5EF4-FFF2-40B4-BE49-F238E27FC236}">
                <a16:creationId xmlns:a16="http://schemas.microsoft.com/office/drawing/2014/main" id="{568A92D5-69B9-B9F3-F4B9-8FACEFF871E1}"/>
              </a:ext>
            </a:extLst>
          </p:cNvPr>
          <p:cNvGraphicFramePr>
            <a:graphicFrameLocks noGrp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722820317"/>
              </p:ext>
            </p:extLst>
          </p:nvPr>
        </p:nvGraphicFramePr>
        <p:xfrm>
          <a:off x="361995" y="734169"/>
          <a:ext cx="4802188" cy="639898"/>
        </p:xfrm>
        <a:graphic>
          <a:graphicData uri="http://schemas.openxmlformats.org/drawingml/2006/table">
            <a:tbl>
              <a:tblPr firstRow="1"/>
              <a:tblGrid>
                <a:gridCol w="2659879">
                  <a:extLst>
                    <a:ext uri="{9D8B030D-6E8A-4147-A177-3AD203B41FA5}">
                      <a16:colId xmlns:a16="http://schemas.microsoft.com/office/drawing/2014/main" val="790773925"/>
                    </a:ext>
                  </a:extLst>
                </a:gridCol>
                <a:gridCol w="2142309">
                  <a:extLst>
                    <a:ext uri="{9D8B030D-6E8A-4147-A177-3AD203B41FA5}">
                      <a16:colId xmlns:a16="http://schemas.microsoft.com/office/drawing/2014/main" val="2025903397"/>
                    </a:ext>
                  </a:extLst>
                </a:gridCol>
              </a:tblGrid>
              <a:tr h="639898">
                <a:tc>
                  <a:txBody>
                    <a:bodyPr/>
                    <a:lstStyle/>
                    <a:p>
                      <a:pPr marL="0" marR="0" lvl="0" indent="0" algn="l" defTabSz="914377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 typeface="Arial" panose="020B0604020202020204" pitchFamily="34" charset="0"/>
                        <a:buNone/>
                        <a:defRPr/>
                      </a:pPr>
                      <a:r>
                        <a:rPr lang="sv-SE" sz="1600" kern="12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 Nova Light" panose="020B0304020202020204" pitchFamily="34" charset="0"/>
                          <a:ea typeface="+mn-ea"/>
                          <a:cs typeface="Arial" panose="020B0604020202020204" pitchFamily="34" charset="0"/>
                        </a:rPr>
                        <a:t>Frågeområde: 79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377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 typeface="Arial" panose="020B0604020202020204" pitchFamily="34" charset="0"/>
                        <a:buNone/>
                        <a:defRPr/>
                      </a:pPr>
                      <a:r>
                        <a:rPr lang="sv-SE" sz="1600" kern="12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 Nova Light" panose="020B0304020202020204" pitchFamily="34" charset="0"/>
                          <a:ea typeface="+mn-ea"/>
                          <a:cs typeface="Arial" panose="020B0604020202020204" pitchFamily="34" charset="0"/>
                        </a:rPr>
                        <a:t>(78)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46520893"/>
                  </a:ext>
                </a:extLst>
              </a:tr>
            </a:tbl>
          </a:graphicData>
        </a:graphic>
      </p:graphicFrame>
      <p:sp>
        <p:nvSpPr>
          <p:cNvPr id="5" name="Platshållare för text 3">
            <a:extLst>
              <a:ext uri="{FF2B5EF4-FFF2-40B4-BE49-F238E27FC236}">
                <a16:creationId xmlns:a16="http://schemas.microsoft.com/office/drawing/2014/main" id="{2F94BD90-28C9-897A-AEF2-763046EB76D5}"/>
              </a:ext>
            </a:extLst>
          </p:cNvPr>
          <p:cNvSpPr txBox="1"/>
          <p:nvPr>
            <p:custDataLst>
              <p:tags r:id="rId3"/>
            </p:custDataLst>
          </p:nvPr>
        </p:nvSpPr>
        <p:spPr>
          <a:xfrm>
            <a:off x="146698" y="6380804"/>
            <a:ext cx="4939652" cy="504580"/>
          </a:xfrm>
          <a:prstGeom prst="rect">
            <a:avLst/>
          </a:prstGeom>
        </p:spPr>
        <p:txBody>
          <a:bodyPr/>
          <a:lstStyle>
            <a:lvl1pPr marL="0" indent="0" algn="l" defTabSz="914377" rtl="0" eaLnBrk="1" latinLnBrk="0" hangingPunct="1">
              <a:spcBef>
                <a:spcPct val="20000"/>
              </a:spcBef>
              <a:buClr>
                <a:schemeClr val="bg1"/>
              </a:buClr>
              <a:buFont typeface="Arial" panose="020B0604020202020204" pitchFamily="34" charset="0"/>
              <a:buNone/>
              <a:defRPr lang="sv-SE"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32" indent="-285744" algn="l" defTabSz="914377" rtl="0" eaLnBrk="1" latinLnBrk="0" hangingPunct="1">
              <a:spcBef>
                <a:spcPct val="20000"/>
              </a:spcBef>
              <a:buClr>
                <a:schemeClr val="bg1"/>
              </a:buClr>
              <a:buFont typeface="Arial" panose="020B0604020202020204" pitchFamily="34" charset="0"/>
              <a:buChar char="•"/>
              <a:defRPr lang="sv-SE"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200121" indent="-285744" algn="l" defTabSz="914377" rtl="0" eaLnBrk="1" latinLnBrk="0" hangingPunct="1">
              <a:spcBef>
                <a:spcPct val="20000"/>
              </a:spcBef>
              <a:buClr>
                <a:schemeClr val="accent3">
                  <a:lumMod val="75000"/>
                </a:schemeClr>
              </a:buClr>
              <a:buFont typeface="Wingdings" panose="05000000000000000000" pitchFamily="2" charset="2"/>
              <a:buChar char="§"/>
              <a:defRPr lang="sv-SE"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57309" indent="-285744" algn="l" defTabSz="914377" rtl="0" eaLnBrk="1" latinLnBrk="0" hangingPunct="1">
              <a:spcBef>
                <a:spcPct val="20000"/>
              </a:spcBef>
              <a:buClr>
                <a:schemeClr val="accent3">
                  <a:lumMod val="75000"/>
                </a:schemeClr>
              </a:buClr>
              <a:buFont typeface="Century Gothic" panose="020B0502020202020204" pitchFamily="34" charset="0"/>
              <a:buChar char="▫"/>
              <a:defRPr lang="sv-SE"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349" indent="-228594" algn="l" defTabSz="914377" rtl="0" eaLnBrk="1" latinLnBrk="0" hangingPunct="1">
              <a:spcBef>
                <a:spcPct val="20000"/>
              </a:spcBef>
              <a:buClr>
                <a:schemeClr val="accent3">
                  <a:lumMod val="75000"/>
                </a:schemeClr>
              </a:buClr>
              <a:buFont typeface="Wingdings" panose="05000000000000000000" pitchFamily="2" charset="2"/>
              <a:buChar char="ü"/>
              <a:defRPr lang="sv-SE"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537" indent="-228594" algn="l" defTabSz="91437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v-SE" sz="1200">
                <a:latin typeface="Arial Nova Light" panose="020B0304020202020204" pitchFamily="34" charset="0"/>
              </a:rPr>
              <a:t>Tabellen visar andel positiva svar, 4:or och 5:or </a:t>
            </a:r>
          </a:p>
          <a:p>
            <a:r>
              <a:rPr lang="sv-SE" sz="1200">
                <a:latin typeface="Arial Nova Light" panose="020B0304020202020204" pitchFamily="34" charset="0"/>
              </a:rPr>
              <a:t>* Fråga med hög påverkan på TI			</a:t>
            </a:r>
          </a:p>
        </p:txBody>
      </p:sp>
      <p:graphicFrame>
        <p:nvGraphicFramePr>
          <p:cNvPr id="8" name="DataTable">
            <a:extLst>
              <a:ext uri="{FF2B5EF4-FFF2-40B4-BE49-F238E27FC236}">
                <a16:creationId xmlns:a16="http://schemas.microsoft.com/office/drawing/2014/main" id="{934173D1-3A30-79B0-51DB-862F5A76437B}"/>
              </a:ext>
            </a:extLst>
          </p:cNvPr>
          <p:cNvGraphicFramePr>
            <a:graphicFrameLocks noGrp="1"/>
          </p:cNvGraphicFramePr>
          <p:nvPr>
            <p:custDataLst>
              <p:tags r:id="rId4"/>
            </p:custDataLst>
            <p:extLst>
              <p:ext uri="{D42A27DB-BD31-4B8C-83A1-F6EECF244321}">
                <p14:modId xmlns:p14="http://schemas.microsoft.com/office/powerpoint/2010/main" val="2418921561"/>
              </p:ext>
            </p:extLst>
          </p:nvPr>
        </p:nvGraphicFramePr>
        <p:xfrm>
          <a:off x="361996" y="1471749"/>
          <a:ext cx="10159248" cy="2438400"/>
        </p:xfrm>
        <a:graphic>
          <a:graphicData uri="http://schemas.openxmlformats.org/drawingml/2006/table">
            <a:tbl>
              <a:tblPr firstRow="1">
                <a:effectLst/>
                <a:tableStyleId>{D7AC3CCA-C797-4891-BE02-D94E43425B78}</a:tableStyleId>
              </a:tblPr>
              <a:tblGrid>
                <a:gridCol w="49325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56361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2886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4404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4756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81901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sv-SE" sz="1400" b="1" u="none" strike="noStrike" kern="1200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 Nova Light" panose="020B0304020202020204" pitchFamily="34" charset="0"/>
                          <a:cs typeface="Arial" panose="020B0604020202020204" pitchFamily="34" charset="0"/>
                        </a:rPr>
                        <a:t>Nr</a:t>
                      </a:r>
                      <a:endParaRPr kumimoji="0" lang="sv-SE" sz="1400" b="1" i="0" u="none" strike="noStrike" kern="1200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 Nova Light" panose="020B0304020202020204" pitchFamily="34" charset="0"/>
                        <a:ea typeface="Times New Roman" pitchFamily="18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27A8E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sv-SE" sz="1400" b="1" u="none" strike="noStrike" kern="1200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 Nova Light" panose="020B03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kumimoji="0" lang="sv-SE" sz="1400" b="1" i="0" u="none" strike="noStrike" kern="1200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 Nova Light" panose="020B0304020202020204" pitchFamily="34" charset="0"/>
                        <a:ea typeface="Times New Roman" pitchFamily="18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27A8E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sv-SE" sz="1400" b="1" u="none" strike="noStrike" kern="1200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 Nova Light" panose="020B0304020202020204" pitchFamily="34" charset="0"/>
                          <a:cs typeface="Arial" panose="020B0604020202020204" pitchFamily="34" charset="0"/>
                        </a:rPr>
                        <a:t>2023</a:t>
                      </a:r>
                    </a:p>
                  </a:txBody>
                  <a:tcPr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27A8E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sv-SE" sz="1400" b="1" u="none" strike="noStrike" kern="1200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 Nova Light" panose="020B0304020202020204" pitchFamily="34" charset="0"/>
                          <a:cs typeface="Arial" panose="020B0604020202020204" pitchFamily="34" charset="0"/>
                        </a:rPr>
                        <a:t>2022</a:t>
                      </a:r>
                    </a:p>
                  </a:txBody>
                  <a:tcPr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27A8E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sv-SE" sz="1400" b="1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 Nova Light" panose="020B0304020202020204" pitchFamily="34" charset="0"/>
                          <a:cs typeface="Arial" panose="020B0604020202020204" pitchFamily="34" charset="0"/>
                        </a:rPr>
                        <a:t>2021</a:t>
                      </a:r>
                    </a:p>
                  </a:txBody>
                  <a:tcPr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27A8E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sv-SE" sz="1400" b="1" i="0" u="none" strike="noStrike" kern="1200" cap="none" normalizeH="0" baseline="0" err="1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 Nova Light" panose="020B0304020202020204" pitchFamily="34" charset="0"/>
                          <a:ea typeface="+mn-ea"/>
                          <a:cs typeface="Arial" panose="020B0604020202020204" pitchFamily="34" charset="0"/>
                        </a:rPr>
                        <a:t>Ext. jmf</a:t>
                      </a:r>
                    </a:p>
                  </a:txBody>
                  <a:tcPr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27A8E">
                        <a:alpha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sv-SE" sz="1400" u="none" strike="noStrike" kern="1200" cap="none" normalizeH="0" baseline="0">
                          <a:ln>
                            <a:noFill/>
                          </a:ln>
                          <a:effectLst/>
                          <a:latin typeface="Arial Nova Light" panose="020B0304020202020204" pitchFamily="34" charset="0"/>
                          <a:cs typeface="Arial" panose="020B0604020202020204" pitchFamily="34" charset="0"/>
                        </a:rPr>
                        <a:t>et1</a:t>
                      </a:r>
                    </a:p>
                  </a:txBody>
                  <a:tcPr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sv-SE" sz="1400" u="none" strike="noStrike" kern="1200" cap="none" normalizeH="0" baseline="0">
                          <a:ln>
                            <a:noFill/>
                          </a:ln>
                          <a:effectLst/>
                          <a:latin typeface="Arial Nova Light" panose="020B0304020202020204" pitchFamily="34" charset="0"/>
                          <a:cs typeface="Arial" panose="020B0604020202020204" pitchFamily="34" charset="0"/>
                        </a:rPr>
                        <a:t>Mitt arbete engagerar mig</a:t>
                      </a:r>
                    </a:p>
                  </a:txBody>
                  <a:tcPr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sv-SE" sz="1400" u="none" strike="noStrike" kern="1200" cap="none" normalizeH="0" baseline="0" dirty="0">
                          <a:ln>
                            <a:noFill/>
                          </a:ln>
                          <a:effectLst/>
                          <a:latin typeface="Arial Nova Light" panose="020B0304020202020204" pitchFamily="34" charset="0"/>
                          <a:cs typeface="Arial" panose="020B0604020202020204" pitchFamily="34" charset="0"/>
                        </a:rPr>
                        <a:t>90%</a:t>
                      </a:r>
                    </a:p>
                  </a:txBody>
                  <a:tcPr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sv-SE" sz="1400" u="none" strike="noStrike" kern="1200" cap="none" normalizeH="0" baseline="0">
                          <a:ln>
                            <a:noFill/>
                          </a:ln>
                          <a:effectLst/>
                          <a:latin typeface="Arial Nova Light" panose="020B0304020202020204" pitchFamily="34" charset="0"/>
                          <a:cs typeface="Arial" panose="020B0604020202020204" pitchFamily="34" charset="0"/>
                        </a:rPr>
                        <a:t>89%</a:t>
                      </a:r>
                    </a:p>
                  </a:txBody>
                  <a:tcPr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sv-SE" sz="1400" u="none" strike="noStrike" kern="1200" cap="none" normalizeH="0" baseline="0" dirty="0">
                          <a:ln>
                            <a:noFill/>
                          </a:ln>
                          <a:effectLst/>
                          <a:latin typeface="Arial Nova Light" panose="020B0304020202020204" pitchFamily="34" charset="0"/>
                          <a:cs typeface="Arial" panose="020B0604020202020204" pitchFamily="34" charset="0"/>
                        </a:rPr>
                        <a:t>88%</a:t>
                      </a:r>
                    </a:p>
                  </a:txBody>
                  <a:tcPr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sv-SE" sz="1400" b="0" i="0" u="none" strike="noStrike" kern="1200" cap="none" normalizeH="0" baseline="0">
                          <a:ln>
                            <a:noFill/>
                          </a:ln>
                          <a:solidFill>
                            <a:srgbClr val="808080"/>
                          </a:solidFill>
                          <a:effectLst/>
                          <a:latin typeface="Arial Nova Light" panose="020B0304020202020204" pitchFamily="34" charset="0"/>
                          <a:ea typeface="+mn-ea"/>
                          <a:cs typeface="Arial" panose="020B0604020202020204" pitchFamily="34" charset="0"/>
                        </a:rPr>
                        <a:t>89%</a:t>
                      </a:r>
                    </a:p>
                  </a:txBody>
                  <a:tcPr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sv-SE" sz="1400" u="none" strike="noStrike" kern="1200" cap="none" normalizeH="0" baseline="0">
                          <a:ln>
                            <a:noFill/>
                          </a:ln>
                          <a:effectLst/>
                          <a:latin typeface="Arial Nova Light" panose="020B0304020202020204" pitchFamily="34" charset="0"/>
                          <a:cs typeface="Arial" panose="020B0604020202020204" pitchFamily="34" charset="0"/>
                        </a:rPr>
                        <a:t>et2</a:t>
                      </a:r>
                    </a:p>
                  </a:txBody>
                  <a:tcPr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sv-SE" sz="1400" u="none" strike="noStrike" kern="1200" cap="none" normalizeH="0" baseline="0">
                          <a:ln>
                            <a:noFill/>
                          </a:ln>
                          <a:effectLst/>
                          <a:latin typeface="Arial Nova Light" panose="020B0304020202020204" pitchFamily="34" charset="0"/>
                          <a:cs typeface="Arial" panose="020B0604020202020204" pitchFamily="34" charset="0"/>
                        </a:rPr>
                        <a:t>Jag är stolt över det arbete vi utför på min arbetsplats</a:t>
                      </a:r>
                    </a:p>
                  </a:txBody>
                  <a:tcPr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sv-SE" sz="1400" u="none" strike="noStrike" kern="1200" cap="none" normalizeH="0" baseline="0" dirty="0">
                          <a:ln>
                            <a:noFill/>
                          </a:ln>
                          <a:effectLst/>
                          <a:latin typeface="Arial Nova Light" panose="020B0304020202020204" pitchFamily="34" charset="0"/>
                          <a:cs typeface="Arial" panose="020B0604020202020204" pitchFamily="34" charset="0"/>
                        </a:rPr>
                        <a:t>85%</a:t>
                      </a:r>
                    </a:p>
                  </a:txBody>
                  <a:tcPr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sv-SE" sz="1400" u="none" strike="noStrike" kern="1200" cap="none" normalizeH="0" baseline="0">
                          <a:ln>
                            <a:noFill/>
                          </a:ln>
                          <a:effectLst/>
                          <a:latin typeface="Arial Nova Light" panose="020B0304020202020204" pitchFamily="34" charset="0"/>
                          <a:cs typeface="Arial" panose="020B0604020202020204" pitchFamily="34" charset="0"/>
                        </a:rPr>
                        <a:t>84%</a:t>
                      </a:r>
                    </a:p>
                  </a:txBody>
                  <a:tcPr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sv-SE" sz="1400" u="none" strike="noStrike" kern="1200" cap="none" normalizeH="0" baseline="0" dirty="0">
                          <a:ln>
                            <a:noFill/>
                          </a:ln>
                          <a:effectLst/>
                          <a:latin typeface="Arial Nova Light" panose="020B0304020202020204" pitchFamily="34" charset="0"/>
                          <a:cs typeface="Arial" panose="020B0604020202020204" pitchFamily="34" charset="0"/>
                        </a:rPr>
                        <a:t>84%</a:t>
                      </a:r>
                    </a:p>
                  </a:txBody>
                  <a:tcPr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sv-SE" sz="1400" b="0" i="0" u="none" strike="noStrike" kern="1200" cap="none" normalizeH="0" baseline="0">
                          <a:ln>
                            <a:noFill/>
                          </a:ln>
                          <a:solidFill>
                            <a:srgbClr val="808080"/>
                          </a:solidFill>
                          <a:effectLst/>
                          <a:latin typeface="Arial Nova Light" panose="020B0304020202020204" pitchFamily="34" charset="0"/>
                          <a:ea typeface="+mn-ea"/>
                          <a:cs typeface="Arial" panose="020B0604020202020204" pitchFamily="34" charset="0"/>
                        </a:rPr>
                        <a:t>-</a:t>
                      </a:r>
                    </a:p>
                  </a:txBody>
                  <a:tcPr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sv-SE" sz="1400" u="none" strike="noStrike" kern="1200" cap="none" normalizeH="0" baseline="0" dirty="0">
                          <a:ln>
                            <a:noFill/>
                          </a:ln>
                          <a:effectLst/>
                          <a:latin typeface="Arial Nova Light" panose="020B0304020202020204" pitchFamily="34" charset="0"/>
                          <a:cs typeface="Arial" panose="020B0604020202020204" pitchFamily="34" charset="0"/>
                        </a:rPr>
                        <a:t>et6</a:t>
                      </a:r>
                    </a:p>
                  </a:txBody>
                  <a:tcPr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sv-SE" sz="1400" u="none" strike="noStrike" kern="1200" cap="none" normalizeH="0" baseline="0" dirty="0">
                          <a:ln>
                            <a:noFill/>
                          </a:ln>
                          <a:effectLst/>
                          <a:latin typeface="Arial Nova Light" panose="020B0304020202020204" pitchFamily="34" charset="0"/>
                          <a:cs typeface="Arial" panose="020B0604020202020204" pitchFamily="34" charset="0"/>
                        </a:rPr>
                        <a:t>Jag trivs på min arbetsplats</a:t>
                      </a:r>
                    </a:p>
                  </a:txBody>
                  <a:tcPr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sv-SE" sz="1400" u="none" strike="noStrike" kern="1200" cap="none" normalizeH="0" baseline="0" dirty="0">
                          <a:ln>
                            <a:noFill/>
                          </a:ln>
                          <a:effectLst/>
                          <a:latin typeface="Arial Nova Light" panose="020B0304020202020204" pitchFamily="34" charset="0"/>
                          <a:cs typeface="Arial" panose="020B0604020202020204" pitchFamily="34" charset="0"/>
                        </a:rPr>
                        <a:t>83% *</a:t>
                      </a:r>
                    </a:p>
                  </a:txBody>
                  <a:tcPr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sv-SE" sz="1400" u="none" strike="noStrike" kern="1200" cap="none" normalizeH="0" baseline="0">
                          <a:ln>
                            <a:noFill/>
                          </a:ln>
                          <a:effectLst/>
                          <a:latin typeface="Arial Nova Light" panose="020B0304020202020204" pitchFamily="34" charset="0"/>
                          <a:cs typeface="Arial" panose="020B0604020202020204" pitchFamily="34" charset="0"/>
                        </a:rPr>
                        <a:t>82%</a:t>
                      </a:r>
                    </a:p>
                  </a:txBody>
                  <a:tcPr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sv-SE" sz="1400" u="none" strike="noStrike" kern="1200" cap="none" normalizeH="0" baseline="0" dirty="0">
                          <a:ln>
                            <a:noFill/>
                          </a:ln>
                          <a:effectLst/>
                          <a:latin typeface="Arial Nova Light" panose="020B0304020202020204" pitchFamily="34" charset="0"/>
                          <a:cs typeface="Arial" panose="020B0604020202020204" pitchFamily="34" charset="0"/>
                        </a:rPr>
                        <a:t>80%</a:t>
                      </a:r>
                    </a:p>
                  </a:txBody>
                  <a:tcPr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sv-SE" sz="1400" b="0" i="0" u="none" strike="noStrike" kern="1200" cap="none" normalizeH="0" baseline="0">
                          <a:ln>
                            <a:noFill/>
                          </a:ln>
                          <a:solidFill>
                            <a:srgbClr val="808080"/>
                          </a:solidFill>
                          <a:effectLst/>
                          <a:latin typeface="Arial Nova Light" panose="020B0304020202020204" pitchFamily="34" charset="0"/>
                          <a:ea typeface="+mn-ea"/>
                          <a:cs typeface="Arial" panose="020B0604020202020204" pitchFamily="34" charset="0"/>
                        </a:rPr>
                        <a:t>-</a:t>
                      </a:r>
                    </a:p>
                  </a:txBody>
                  <a:tcPr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sv-SE" sz="1400" u="none" strike="noStrike" kern="1200" cap="none" normalizeH="0" baseline="0">
                          <a:ln>
                            <a:noFill/>
                          </a:ln>
                          <a:effectLst/>
                          <a:latin typeface="Arial Nova Light" panose="020B0304020202020204" pitchFamily="34" charset="0"/>
                          <a:cs typeface="Arial" panose="020B0604020202020204" pitchFamily="34" charset="0"/>
                        </a:rPr>
                        <a:t>et5</a:t>
                      </a:r>
                    </a:p>
                  </a:txBody>
                  <a:tcPr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sv-SE" sz="1400" u="none" strike="noStrike" kern="1200" cap="none" normalizeH="0" baseline="0" dirty="0">
                          <a:ln>
                            <a:noFill/>
                          </a:ln>
                          <a:effectLst/>
                          <a:latin typeface="Arial Nova Light" panose="020B0304020202020204" pitchFamily="34" charset="0"/>
                          <a:cs typeface="Arial" panose="020B0604020202020204" pitchFamily="34" charset="0"/>
                        </a:rPr>
                        <a:t>Jag trivs med mina arbetsuppgifter</a:t>
                      </a:r>
                    </a:p>
                  </a:txBody>
                  <a:tcPr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sv-SE" sz="1400" u="none" strike="noStrike" kern="1200" cap="none" normalizeH="0" baseline="0" dirty="0">
                          <a:ln>
                            <a:noFill/>
                          </a:ln>
                          <a:effectLst/>
                          <a:latin typeface="Arial Nova Light" panose="020B0304020202020204" pitchFamily="34" charset="0"/>
                          <a:cs typeface="Arial" panose="020B0604020202020204" pitchFamily="34" charset="0"/>
                        </a:rPr>
                        <a:t>82% *</a:t>
                      </a:r>
                    </a:p>
                  </a:txBody>
                  <a:tcPr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sv-SE" sz="1400" u="none" strike="noStrike" kern="1200" cap="none" normalizeH="0" baseline="0" dirty="0">
                          <a:ln>
                            <a:noFill/>
                          </a:ln>
                          <a:effectLst/>
                          <a:latin typeface="Arial Nova Light" panose="020B0304020202020204" pitchFamily="34" charset="0"/>
                          <a:cs typeface="Arial" panose="020B0604020202020204" pitchFamily="34" charset="0"/>
                        </a:rPr>
                        <a:t>82%</a:t>
                      </a:r>
                    </a:p>
                  </a:txBody>
                  <a:tcPr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sv-SE" sz="1400" u="none" strike="noStrike" kern="1200" cap="none" normalizeH="0" baseline="0" dirty="0">
                          <a:ln>
                            <a:noFill/>
                          </a:ln>
                          <a:effectLst/>
                          <a:latin typeface="Arial Nova Light" panose="020B0304020202020204" pitchFamily="34" charset="0"/>
                          <a:cs typeface="Arial" panose="020B0604020202020204" pitchFamily="34" charset="0"/>
                        </a:rPr>
                        <a:t>80%</a:t>
                      </a:r>
                    </a:p>
                  </a:txBody>
                  <a:tcPr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sv-SE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808080"/>
                          </a:solidFill>
                          <a:effectLst/>
                          <a:latin typeface="Arial Nova Light" panose="020B0304020202020204" pitchFamily="34" charset="0"/>
                          <a:ea typeface="+mn-ea"/>
                          <a:cs typeface="Arial" panose="020B0604020202020204" pitchFamily="34" charset="0"/>
                        </a:rPr>
                        <a:t>-</a:t>
                      </a:r>
                    </a:p>
                  </a:txBody>
                  <a:tcPr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sv-SE" sz="1400" b="1" u="none" strike="noStrike" kern="1200" cap="none" normalizeH="0" baseline="0" dirty="0">
                          <a:ln>
                            <a:noFill/>
                          </a:ln>
                          <a:effectLst/>
                          <a:latin typeface="Arial Nova Light" panose="020B0304020202020204" pitchFamily="34" charset="0"/>
                          <a:cs typeface="Arial" panose="020B0604020202020204" pitchFamily="34" charset="0"/>
                        </a:rPr>
                        <a:t>et7</a:t>
                      </a:r>
                    </a:p>
                  </a:txBody>
                  <a:tcPr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sv-SE" sz="1400" b="1" u="none" strike="noStrike" kern="1200" cap="none" normalizeH="0" baseline="0" dirty="0">
                          <a:ln>
                            <a:noFill/>
                          </a:ln>
                          <a:effectLst/>
                          <a:latin typeface="Arial Nova Light" panose="020B0304020202020204" pitchFamily="34" charset="0"/>
                          <a:cs typeface="Arial" panose="020B0604020202020204" pitchFamily="34" charset="0"/>
                        </a:rPr>
                        <a:t>Jag är totalt sett nöjd med min arbetssituation</a:t>
                      </a:r>
                    </a:p>
                  </a:txBody>
                  <a:tcPr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sv-SE" sz="1400" b="1" u="none" strike="noStrike" kern="1200" cap="none" normalizeH="0" baseline="0" dirty="0">
                          <a:ln>
                            <a:noFill/>
                          </a:ln>
                          <a:effectLst/>
                          <a:latin typeface="Arial Nova Light" panose="020B0304020202020204" pitchFamily="34" charset="0"/>
                          <a:cs typeface="Arial" panose="020B0604020202020204" pitchFamily="34" charset="0"/>
                        </a:rPr>
                        <a:t>73% *</a:t>
                      </a:r>
                    </a:p>
                  </a:txBody>
                  <a:tcPr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sv-SE" sz="1400" b="1" u="none" strike="noStrike" kern="1200" cap="none" normalizeH="0" baseline="0" dirty="0">
                          <a:ln>
                            <a:noFill/>
                          </a:ln>
                          <a:effectLst/>
                          <a:latin typeface="Arial Nova Light" panose="020B0304020202020204" pitchFamily="34" charset="0"/>
                          <a:cs typeface="Arial" panose="020B0604020202020204" pitchFamily="34" charset="0"/>
                        </a:rPr>
                        <a:t>72%</a:t>
                      </a:r>
                    </a:p>
                  </a:txBody>
                  <a:tcPr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sv-SE" sz="1400" b="1" u="none" strike="noStrike" kern="1200" cap="none" normalizeH="0" baseline="0" dirty="0">
                          <a:ln>
                            <a:noFill/>
                          </a:ln>
                          <a:effectLst/>
                          <a:latin typeface="Arial Nova Light" panose="020B0304020202020204" pitchFamily="34" charset="0"/>
                          <a:cs typeface="Arial" panose="020B0604020202020204" pitchFamily="34" charset="0"/>
                        </a:rPr>
                        <a:t>71%</a:t>
                      </a:r>
                    </a:p>
                  </a:txBody>
                  <a:tcPr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sv-SE" sz="14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808080"/>
                          </a:solidFill>
                          <a:effectLst/>
                          <a:latin typeface="Arial Nova Light" panose="020B0304020202020204" pitchFamily="34" charset="0"/>
                          <a:ea typeface="+mn-ea"/>
                          <a:cs typeface="Arial" panose="020B0604020202020204" pitchFamily="34" charset="0"/>
                        </a:rPr>
                        <a:t>68%</a:t>
                      </a:r>
                    </a:p>
                  </a:txBody>
                  <a:tcPr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sv-SE" sz="1400" u="none" strike="noStrike" kern="1200" cap="none" normalizeH="0" baseline="0" dirty="0">
                          <a:ln>
                            <a:noFill/>
                          </a:ln>
                          <a:effectLst/>
                          <a:latin typeface="Arial Nova Light" panose="020B0304020202020204" pitchFamily="34" charset="0"/>
                          <a:cs typeface="Arial" panose="020B0604020202020204" pitchFamily="34" charset="0"/>
                        </a:rPr>
                        <a:t>et3</a:t>
                      </a:r>
                    </a:p>
                  </a:txBody>
                  <a:tcPr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sv-SE" sz="1400" u="none" strike="noStrike" kern="1200" cap="none" normalizeH="0" baseline="0" dirty="0">
                          <a:ln>
                            <a:noFill/>
                          </a:ln>
                          <a:effectLst/>
                          <a:latin typeface="Arial Nova Light" panose="020B0304020202020204" pitchFamily="34" charset="0"/>
                          <a:cs typeface="Arial" panose="020B0604020202020204" pitchFamily="34" charset="0"/>
                        </a:rPr>
                        <a:t>Jag kan rekommendera andra att söka jobb på min arbetsplats</a:t>
                      </a:r>
                    </a:p>
                  </a:txBody>
                  <a:tcPr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sv-SE" sz="1400" u="none" strike="noStrike" kern="1200" cap="none" normalizeH="0" baseline="0" dirty="0">
                          <a:ln>
                            <a:noFill/>
                          </a:ln>
                          <a:effectLst/>
                          <a:latin typeface="Arial Nova Light" panose="020B0304020202020204" pitchFamily="34" charset="0"/>
                          <a:cs typeface="Arial" panose="020B0604020202020204" pitchFamily="34" charset="0"/>
                        </a:rPr>
                        <a:t>72% *</a:t>
                      </a:r>
                    </a:p>
                  </a:txBody>
                  <a:tcPr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sv-SE" sz="1400" u="none" strike="noStrike" kern="1200" cap="none" normalizeH="0" baseline="0" dirty="0">
                          <a:ln>
                            <a:noFill/>
                          </a:ln>
                          <a:effectLst/>
                          <a:latin typeface="Arial Nova Light" panose="020B0304020202020204" pitchFamily="34" charset="0"/>
                          <a:cs typeface="Arial" panose="020B0604020202020204" pitchFamily="34" charset="0"/>
                        </a:rPr>
                        <a:t>71%</a:t>
                      </a:r>
                    </a:p>
                  </a:txBody>
                  <a:tcPr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sv-SE" sz="1400" u="none" strike="noStrike" kern="1200" cap="none" normalizeH="0" baseline="0" dirty="0">
                          <a:ln>
                            <a:noFill/>
                          </a:ln>
                          <a:effectLst/>
                          <a:latin typeface="Arial Nova Light" panose="020B0304020202020204" pitchFamily="34" charset="0"/>
                          <a:cs typeface="Arial" panose="020B0604020202020204" pitchFamily="34" charset="0"/>
                        </a:rPr>
                        <a:t>71%</a:t>
                      </a:r>
                    </a:p>
                  </a:txBody>
                  <a:tcPr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sv-SE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808080"/>
                          </a:solidFill>
                          <a:effectLst/>
                          <a:latin typeface="Arial Nova Light" panose="020B0304020202020204" pitchFamily="34" charset="0"/>
                          <a:ea typeface="+mn-ea"/>
                          <a:cs typeface="Arial" panose="020B0604020202020204" pitchFamily="34" charset="0"/>
                        </a:rPr>
                        <a:t>-</a:t>
                      </a:r>
                    </a:p>
                  </a:txBody>
                  <a:tcPr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sv-SE" sz="1400" u="none" strike="noStrike" kern="1200" cap="none" normalizeH="0" baseline="0">
                          <a:ln>
                            <a:noFill/>
                          </a:ln>
                          <a:effectLst/>
                          <a:latin typeface="Arial Nova Light" panose="020B0304020202020204" pitchFamily="34" charset="0"/>
                          <a:cs typeface="Arial" panose="020B0604020202020204" pitchFamily="34" charset="0"/>
                        </a:rPr>
                        <a:t>et4</a:t>
                      </a:r>
                    </a:p>
                  </a:txBody>
                  <a:tcPr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sv-SE" sz="1400" b="1" u="none" strike="noStrike" kern="1200" cap="none" normalizeH="0" baseline="0" dirty="0">
                          <a:ln>
                            <a:noFill/>
                          </a:ln>
                          <a:effectLst/>
                          <a:latin typeface="Arial Nova Light" panose="020B0304020202020204" pitchFamily="34" charset="0"/>
                          <a:cs typeface="Arial" panose="020B0604020202020204" pitchFamily="34" charset="0"/>
                        </a:rPr>
                        <a:t>Jag kan rekommendera andra att söka jobb inom Nacka kommun</a:t>
                      </a:r>
                    </a:p>
                  </a:txBody>
                  <a:tcPr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sv-SE" sz="1400" b="1" u="none" strike="noStrike" kern="1200" cap="none" normalizeH="0" baseline="0" dirty="0">
                          <a:ln>
                            <a:noFill/>
                          </a:ln>
                          <a:effectLst/>
                          <a:latin typeface="Arial Nova Light" panose="020B0304020202020204" pitchFamily="34" charset="0"/>
                          <a:cs typeface="Arial" panose="020B0604020202020204" pitchFamily="34" charset="0"/>
                        </a:rPr>
                        <a:t>69%</a:t>
                      </a:r>
                    </a:p>
                  </a:txBody>
                  <a:tcPr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sv-SE" sz="1400" b="1" u="none" strike="noStrike" kern="1200" cap="none" normalizeH="0" baseline="0" dirty="0">
                          <a:ln>
                            <a:noFill/>
                          </a:ln>
                          <a:effectLst/>
                          <a:latin typeface="Arial Nova Light" panose="020B0304020202020204" pitchFamily="34" charset="0"/>
                          <a:cs typeface="Arial" panose="020B0604020202020204" pitchFamily="34" charset="0"/>
                        </a:rPr>
                        <a:t>66%</a:t>
                      </a:r>
                    </a:p>
                  </a:txBody>
                  <a:tcPr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sv-SE" sz="1400" b="1" u="none" strike="noStrike" kern="1200" cap="none" normalizeH="0" baseline="0" dirty="0">
                          <a:ln>
                            <a:noFill/>
                          </a:ln>
                          <a:effectLst/>
                          <a:latin typeface="Arial Nova Light" panose="020B0304020202020204" pitchFamily="34" charset="0"/>
                          <a:cs typeface="Arial" panose="020B0604020202020204" pitchFamily="34" charset="0"/>
                        </a:rPr>
                        <a:t>70%</a:t>
                      </a:r>
                    </a:p>
                  </a:txBody>
                  <a:tcPr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sv-SE" sz="14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808080"/>
                          </a:solidFill>
                          <a:effectLst/>
                          <a:latin typeface="Arial Nova Light" panose="020B0304020202020204" pitchFamily="34" charset="0"/>
                          <a:ea typeface="+mn-ea"/>
                          <a:cs typeface="Arial" panose="020B0604020202020204" pitchFamily="34" charset="0"/>
                        </a:rPr>
                        <a:t>63%</a:t>
                      </a:r>
                    </a:p>
                  </a:txBody>
                  <a:tcPr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2" name="Platshållare för bildnummer 1">
            <a:extLst>
              <a:ext uri="{FF2B5EF4-FFF2-40B4-BE49-F238E27FC236}">
                <a16:creationId xmlns:a16="http://schemas.microsoft.com/office/drawing/2014/main" id="{2E9F0A81-6E1B-2818-A907-83E9C01D5503}"/>
              </a:ext>
            </a:extLst>
          </p:cNvPr>
          <p:cNvSpPr>
            <a:spLocks noGrp="1"/>
          </p:cNvSpPr>
          <p:nvPr>
            <p:ph type="sldNum" sz="quarter" idx="7"/>
            <p:custDataLst>
              <p:tags r:id="rId5"/>
            </p:custDataLst>
          </p:nvPr>
        </p:nvSpPr>
        <p:spPr/>
        <p:txBody>
          <a:bodyPr/>
          <a:lstStyle/>
          <a:p>
            <a:pPr marL="43438" algn="r">
              <a:spcBef>
                <a:spcPts val="251"/>
              </a:spcBef>
            </a:pPr>
            <a:fld id="{F7043445-B7A5-4914-996A-C924B7608474}" type="slidenum">
              <a:rPr lang="sv-SE" smtClean="0"/>
              <a:pPr marL="43438" algn="r">
                <a:spcBef>
                  <a:spcPts val="251"/>
                </a:spcBef>
              </a:pPr>
              <a:t>36</a:t>
            </a:fld>
            <a:endParaRPr lang="sv-SE"/>
          </a:p>
        </p:txBody>
      </p:sp>
      <p:sp>
        <p:nvSpPr>
          <p:cNvPr id="6" name="Rektangel: rundade hörn 5">
            <a:extLst>
              <a:ext uri="{FF2B5EF4-FFF2-40B4-BE49-F238E27FC236}">
                <a16:creationId xmlns:a16="http://schemas.microsoft.com/office/drawing/2014/main" id="{FDE6C9D5-9758-D8BF-71FC-CADD50F7BB7D}"/>
              </a:ext>
            </a:extLst>
          </p:cNvPr>
          <p:cNvSpPr/>
          <p:nvPr/>
        </p:nvSpPr>
        <p:spPr>
          <a:xfrm>
            <a:off x="10369630" y="3622117"/>
            <a:ext cx="1365199" cy="288032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1200" dirty="0">
                <a:latin typeface="Arial" panose="020B0604020202020204" pitchFamily="34" charset="0"/>
                <a:cs typeface="Arial" panose="020B0604020202020204" pitchFamily="34" charset="0"/>
              </a:rPr>
              <a:t>Resultatindikator</a:t>
            </a:r>
            <a:endParaRPr lang="sv-SE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ktangel: rundade hörn 6">
            <a:extLst>
              <a:ext uri="{FF2B5EF4-FFF2-40B4-BE49-F238E27FC236}">
                <a16:creationId xmlns:a16="http://schemas.microsoft.com/office/drawing/2014/main" id="{2C6CE54B-D31C-0957-925E-1ADADF369BC0}"/>
              </a:ext>
            </a:extLst>
          </p:cNvPr>
          <p:cNvSpPr/>
          <p:nvPr/>
        </p:nvSpPr>
        <p:spPr>
          <a:xfrm>
            <a:off x="10369630" y="2981681"/>
            <a:ext cx="1365199" cy="288032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1200" dirty="0">
                <a:latin typeface="Arial" panose="020B0604020202020204" pitchFamily="34" charset="0"/>
                <a:cs typeface="Arial" panose="020B0604020202020204" pitchFamily="34" charset="0"/>
              </a:rPr>
              <a:t>Resultatindikator</a:t>
            </a:r>
            <a:endParaRPr lang="sv-SE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0412138"/>
      </p:ext>
    </p:extLst>
  </p:cSld>
  <p:clrMapOvr>
    <a:masterClrMapping/>
  </p:clrMapOvr>
  <p:transition/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ubrik 4"/>
          <p:cNvSpPr>
            <a:spLocks noGrp="1"/>
          </p:cNvSpPr>
          <p:nvPr>
            <p:ph type="title"/>
          </p:nvPr>
        </p:nvSpPr>
        <p:spPr/>
        <p:txBody>
          <a:bodyPr/>
          <a:lstStyle>
            <a:defPPr>
              <a:defRPr kern="1200"/>
            </a:defPPr>
          </a:lstStyle>
          <a:p>
            <a:r>
              <a:rPr lang="sv-SE" sz="2176" dirty="0">
                <a:solidFill>
                  <a:schemeClr val="tx1"/>
                </a:solidFill>
              </a:rPr>
              <a:t>Analys – Jobbmatchning </a:t>
            </a:r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6054725" y="3562810"/>
            <a:ext cx="2741612" cy="2129203"/>
          </a:xfrm>
          <a:prstGeom prst="rect">
            <a:avLst/>
          </a:prstGeom>
          <a:solidFill>
            <a:srgbClr val="FFBA03">
              <a:alpha val="80000"/>
            </a:srgbClr>
          </a:solidFill>
          <a:ln w="12700">
            <a:solidFill>
              <a:schemeClr val="tx1"/>
            </a:solidFill>
            <a:miter lim="800000"/>
          </a:ln>
        </p:spPr>
        <p:txBody>
          <a:bodyPr wrap="none" anchor="ctr"/>
          <a:lstStyle>
            <a:defPPr>
              <a:defRPr kern="1200"/>
            </a:def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sv-SE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 pitchFamily="34" charset="0"/>
              <a:cs typeface="Arial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sv-SE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 pitchFamily="34" charset="0"/>
              <a:cs typeface="Arial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sv-SE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cs typeface="Arial" panose="020B0604020202020204" pitchFamily="34" charset="0"/>
              </a:rPr>
              <a:t>Totalt: 7% </a:t>
            </a:r>
            <a:r>
              <a:rPr kumimoji="0" lang="sv-SE" sz="140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cs typeface="Arial" panose="020B0604020202020204" pitchFamily="34" charset="0"/>
              </a:rPr>
              <a:t>(6,7,6)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sv-SE" sz="1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 pitchFamily="34" charset="0"/>
              <a:cs typeface="Arial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sv-SE" sz="11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cs typeface="Arial" panose="020B0604020202020204" pitchFamily="34" charset="0"/>
              </a:rPr>
              <a:t>V Skola: 6% </a:t>
            </a:r>
            <a:r>
              <a:rPr kumimoji="0" lang="sv-SE" sz="110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cs typeface="Arial" panose="020B0604020202020204" pitchFamily="34" charset="0"/>
              </a:rPr>
              <a:t>(6,6,7,6)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sv-SE" sz="11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cs typeface="Arial" panose="020B0604020202020204" pitchFamily="34" charset="0"/>
              </a:rPr>
              <a:t>V Samhälle: 6% </a:t>
            </a:r>
            <a:r>
              <a:rPr kumimoji="0" lang="sv-SE" sz="110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cs typeface="Arial" panose="020B0604020202020204" pitchFamily="34" charset="0"/>
              </a:rPr>
              <a:t>(</a:t>
            </a:r>
            <a:r>
              <a:rPr lang="sv-SE" sz="1100" dirty="0">
                <a:solidFill>
                  <a:prstClr val="white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4,</a:t>
            </a:r>
            <a:r>
              <a:rPr kumimoji="0" lang="sv-SE" sz="110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cs typeface="Arial" panose="020B0604020202020204" pitchFamily="34" charset="0"/>
              </a:rPr>
              <a:t>4,6,6)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sv-SE" sz="11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cs typeface="Arial" panose="020B0604020202020204" pitchFamily="34" charset="0"/>
              </a:rPr>
              <a:t>Enheter: 10% </a:t>
            </a:r>
            <a:r>
              <a:rPr kumimoji="0" lang="sv-SE" sz="110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cs typeface="Arial" panose="020B0604020202020204" pitchFamily="34" charset="0"/>
              </a:rPr>
              <a:t>(7,8,10,9)</a:t>
            </a:r>
            <a:endParaRPr kumimoji="0" lang="sv-SE" sz="140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 pitchFamily="34" charset="0"/>
              <a:cs typeface="Arial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sv-SE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3340101" y="1491458"/>
            <a:ext cx="2720975" cy="2079655"/>
          </a:xfrm>
          <a:prstGeom prst="rect">
            <a:avLst/>
          </a:prstGeom>
          <a:solidFill>
            <a:srgbClr val="417B8D">
              <a:alpha val="80000"/>
            </a:srgbClr>
          </a:solidFill>
          <a:ln w="12700">
            <a:solidFill>
              <a:schemeClr val="tx1"/>
            </a:solidFill>
            <a:miter lim="800000"/>
          </a:ln>
        </p:spPr>
        <p:txBody>
          <a:bodyPr wrap="none" anchor="ctr"/>
          <a:lstStyle>
            <a:defPPr>
              <a:defRPr kern="1200"/>
            </a:defPPr>
          </a:lstStyle>
          <a:p>
            <a:pPr lvl="0" algn="ctr" eaLnBrk="0" hangingPunct="0">
              <a:defRPr/>
            </a:pPr>
            <a:r>
              <a:rPr lang="sv-SE" b="1" dirty="0">
                <a:solidFill>
                  <a:prstClr val="white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”Geografisk” förflyttning/</a:t>
            </a:r>
            <a:br>
              <a:rPr lang="sv-SE" b="1" dirty="0">
                <a:solidFill>
                  <a:prstClr val="white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</a:br>
            <a:r>
              <a:rPr lang="sv-SE" b="1" dirty="0">
                <a:solidFill>
                  <a:prstClr val="white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Utveckling</a:t>
            </a:r>
          </a:p>
          <a:p>
            <a:pPr lvl="0" algn="ctr" eaLnBrk="0" hangingPunct="0">
              <a:defRPr/>
            </a:pPr>
            <a:endParaRPr lang="sv-SE" sz="1400" b="1" dirty="0">
              <a:solidFill>
                <a:prstClr val="white"/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  <a:p>
            <a:pPr lvl="0" algn="ctr" eaLnBrk="0" hangingPunct="0">
              <a:defRPr/>
            </a:pPr>
            <a:r>
              <a:rPr lang="sv-SE" sz="1400" b="1" dirty="0">
                <a:solidFill>
                  <a:prstClr val="white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Totalt: 6% </a:t>
            </a:r>
            <a:r>
              <a:rPr lang="sv-SE" sz="1400" dirty="0">
                <a:solidFill>
                  <a:prstClr val="white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(7,6,7,8)</a:t>
            </a:r>
          </a:p>
          <a:p>
            <a:pPr lvl="0" algn="ctr" eaLnBrk="0" hangingPunct="0">
              <a:defRPr/>
            </a:pPr>
            <a:endParaRPr lang="sv-SE" sz="1400" b="1" dirty="0">
              <a:solidFill>
                <a:prstClr val="white"/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  <a:p>
            <a:pPr lvl="0" algn="ctr" eaLnBrk="0" hangingPunct="0">
              <a:defRPr/>
            </a:pPr>
            <a:r>
              <a:rPr lang="sv-SE" sz="1100" b="1" dirty="0">
                <a:solidFill>
                  <a:prstClr val="white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V Skola: 6% </a:t>
            </a:r>
            <a:r>
              <a:rPr lang="sv-SE" sz="1100" dirty="0">
                <a:solidFill>
                  <a:prstClr val="white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(7,6,7,8)</a:t>
            </a:r>
          </a:p>
          <a:p>
            <a:pPr lvl="0" algn="ctr" eaLnBrk="0" hangingPunct="0">
              <a:defRPr/>
            </a:pPr>
            <a:r>
              <a:rPr lang="sv-SE" sz="1100" b="1" dirty="0">
                <a:solidFill>
                  <a:prstClr val="white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V Samhälle: 6% </a:t>
            </a:r>
            <a:r>
              <a:rPr lang="sv-SE" sz="1100" dirty="0">
                <a:solidFill>
                  <a:prstClr val="white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(7,7,6,8)</a:t>
            </a:r>
          </a:p>
          <a:p>
            <a:pPr lvl="0" algn="ctr" eaLnBrk="0" hangingPunct="0">
              <a:defRPr/>
            </a:pPr>
            <a:r>
              <a:rPr lang="sv-SE" sz="1100" b="1" dirty="0">
                <a:solidFill>
                  <a:prstClr val="white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Enheter: 6% </a:t>
            </a:r>
            <a:r>
              <a:rPr lang="sv-SE" sz="1100" dirty="0">
                <a:solidFill>
                  <a:prstClr val="white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(7,6,8,8)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ctangle 6"/>
          <p:cNvSpPr>
            <a:spLocks noChangeArrowheads="1"/>
          </p:cNvSpPr>
          <p:nvPr/>
        </p:nvSpPr>
        <p:spPr bwMode="auto">
          <a:xfrm>
            <a:off x="3330575" y="3571112"/>
            <a:ext cx="2730501" cy="2120900"/>
          </a:xfrm>
          <a:prstGeom prst="rect">
            <a:avLst/>
          </a:prstGeom>
          <a:solidFill>
            <a:srgbClr val="C15A44">
              <a:alpha val="80000"/>
            </a:srgbClr>
          </a:solidFill>
          <a:ln w="12700">
            <a:solidFill>
              <a:schemeClr val="tx1"/>
            </a:solidFill>
            <a:miter lim="800000"/>
          </a:ln>
        </p:spPr>
        <p:txBody>
          <a:bodyPr wrap="none" anchor="ctr"/>
          <a:lstStyle>
            <a:defPPr>
              <a:defRPr kern="1200"/>
            </a:defPPr>
          </a:lstStyle>
          <a:p>
            <a:pPr lvl="0" algn="ctr" eaLnBrk="0" hangingPunct="0">
              <a:defRPr/>
            </a:pPr>
            <a:r>
              <a:rPr lang="sv-SE" b="1" dirty="0">
                <a:solidFill>
                  <a:prstClr val="white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Arbeta kvar?</a:t>
            </a:r>
          </a:p>
          <a:p>
            <a:pPr lvl="0" algn="ctr" eaLnBrk="0" hangingPunct="0">
              <a:defRPr/>
            </a:pPr>
            <a:endParaRPr lang="sv-SE" sz="1400" b="1" dirty="0">
              <a:solidFill>
                <a:prstClr val="white"/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  <a:p>
            <a:pPr lvl="0" algn="ctr" eaLnBrk="0" hangingPunct="0">
              <a:defRPr/>
            </a:pPr>
            <a:r>
              <a:rPr lang="sv-SE" sz="1400" b="1" dirty="0">
                <a:solidFill>
                  <a:prstClr val="white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Totalt: 11% </a:t>
            </a:r>
            <a:r>
              <a:rPr lang="sv-SE" sz="1400" dirty="0">
                <a:solidFill>
                  <a:prstClr val="white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(12,12,13,10)</a:t>
            </a:r>
          </a:p>
          <a:p>
            <a:pPr lvl="0" algn="ctr" eaLnBrk="0" hangingPunct="0">
              <a:defRPr/>
            </a:pPr>
            <a:endParaRPr lang="sv-SE" sz="1400" b="1" dirty="0">
              <a:solidFill>
                <a:prstClr val="white"/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  <a:p>
            <a:pPr lvl="0" algn="ctr" eaLnBrk="0" hangingPunct="0">
              <a:defRPr/>
            </a:pPr>
            <a:r>
              <a:rPr lang="sv-SE" sz="1100" b="1" dirty="0">
                <a:solidFill>
                  <a:prstClr val="white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V Skola: 11% </a:t>
            </a:r>
            <a:r>
              <a:rPr lang="sv-SE" sz="1100" dirty="0">
                <a:solidFill>
                  <a:prstClr val="white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(11,11,11,8)</a:t>
            </a:r>
          </a:p>
          <a:p>
            <a:pPr lvl="0" algn="ctr" eaLnBrk="0" hangingPunct="0">
              <a:defRPr/>
            </a:pPr>
            <a:r>
              <a:rPr lang="sv-SE" sz="1100" b="1" dirty="0">
                <a:solidFill>
                  <a:prstClr val="white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V Samhälle: 15% </a:t>
            </a:r>
            <a:r>
              <a:rPr lang="sv-SE" sz="1100" dirty="0">
                <a:solidFill>
                  <a:prstClr val="white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(16,16,18,12)</a:t>
            </a:r>
          </a:p>
          <a:p>
            <a:pPr lvl="0" algn="ctr" eaLnBrk="0" hangingPunct="0">
              <a:defRPr/>
            </a:pPr>
            <a:r>
              <a:rPr lang="sv-SE" sz="1100" b="1" dirty="0">
                <a:solidFill>
                  <a:prstClr val="white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Enheter: 10% </a:t>
            </a:r>
            <a:r>
              <a:rPr lang="sv-SE" sz="1100" dirty="0">
                <a:solidFill>
                  <a:prstClr val="white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(13,11,12,13)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/>
              <a:cs typeface="Arial"/>
            </a:endParaRPr>
          </a:p>
        </p:txBody>
      </p:sp>
      <p:sp>
        <p:nvSpPr>
          <p:cNvPr id="9" name="Rectangle 7"/>
          <p:cNvSpPr>
            <a:spLocks noChangeArrowheads="1"/>
          </p:cNvSpPr>
          <p:nvPr/>
        </p:nvSpPr>
        <p:spPr bwMode="auto">
          <a:xfrm>
            <a:off x="6061075" y="1491458"/>
            <a:ext cx="2735262" cy="2079655"/>
          </a:xfrm>
          <a:prstGeom prst="rect">
            <a:avLst/>
          </a:prstGeom>
          <a:solidFill>
            <a:srgbClr val="529341">
              <a:alpha val="80000"/>
            </a:srgbClr>
          </a:solidFill>
          <a:ln w="12700">
            <a:solidFill>
              <a:schemeClr val="tx1"/>
            </a:solidFill>
            <a:miter lim="800000"/>
          </a:ln>
        </p:spPr>
        <p:txBody>
          <a:bodyPr wrap="none" anchor="ctr"/>
          <a:lstStyle>
            <a:defPPr>
              <a:defRPr kern="1200"/>
            </a:defPPr>
          </a:lstStyle>
          <a:p>
            <a:pPr lvl="0" algn="ctr" eaLnBrk="0" hangingPunct="0">
              <a:defRPr/>
            </a:pPr>
            <a:r>
              <a:rPr lang="sv-SE" b="1" dirty="0">
                <a:solidFill>
                  <a:prstClr val="white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Bra matchning</a:t>
            </a:r>
          </a:p>
          <a:p>
            <a:pPr lvl="0" algn="ctr" eaLnBrk="0" hangingPunct="0">
              <a:defRPr/>
            </a:pPr>
            <a:endParaRPr lang="sv-SE" b="1" dirty="0">
              <a:solidFill>
                <a:prstClr val="white"/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  <a:p>
            <a:pPr lvl="0" algn="ctr" eaLnBrk="0" hangingPunct="0">
              <a:defRPr/>
            </a:pPr>
            <a:r>
              <a:rPr lang="sv-SE" sz="1400" b="1" dirty="0">
                <a:solidFill>
                  <a:prstClr val="white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Totalt: 76% </a:t>
            </a:r>
            <a:r>
              <a:rPr lang="sv-SE" sz="1400" dirty="0">
                <a:solidFill>
                  <a:prstClr val="white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(75,75,73,76)</a:t>
            </a:r>
          </a:p>
          <a:p>
            <a:pPr lvl="0" algn="ctr" eaLnBrk="0" hangingPunct="0">
              <a:defRPr/>
            </a:pPr>
            <a:endParaRPr lang="sv-SE" sz="1400" b="1" dirty="0">
              <a:solidFill>
                <a:prstClr val="white"/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  <a:p>
            <a:pPr lvl="0" algn="ctr" eaLnBrk="0" hangingPunct="0">
              <a:defRPr/>
            </a:pPr>
            <a:r>
              <a:rPr lang="sv-SE" sz="1100" b="1" dirty="0">
                <a:solidFill>
                  <a:prstClr val="white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V Skola: 77% </a:t>
            </a:r>
            <a:r>
              <a:rPr lang="sv-SE" sz="1100" dirty="0">
                <a:solidFill>
                  <a:prstClr val="white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(76,77,75,79)</a:t>
            </a:r>
          </a:p>
          <a:p>
            <a:pPr lvl="0" algn="ctr" eaLnBrk="0" hangingPunct="0">
              <a:defRPr/>
            </a:pPr>
            <a:r>
              <a:rPr lang="sv-SE" sz="1100" b="1" dirty="0">
                <a:solidFill>
                  <a:prstClr val="white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V Samhälle: 74% </a:t>
            </a:r>
            <a:r>
              <a:rPr lang="sv-SE" sz="1100" dirty="0">
                <a:solidFill>
                  <a:prstClr val="white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(72,72,70,74)</a:t>
            </a:r>
          </a:p>
          <a:p>
            <a:pPr lvl="0" algn="ctr" eaLnBrk="0" hangingPunct="0">
              <a:defRPr/>
            </a:pPr>
            <a:r>
              <a:rPr lang="sv-SE" sz="1100" b="1" dirty="0">
                <a:solidFill>
                  <a:prstClr val="white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Enheter: 74% </a:t>
            </a:r>
            <a:r>
              <a:rPr lang="sv-SE" sz="1100" dirty="0">
                <a:solidFill>
                  <a:prstClr val="white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(73,74,70,70)</a:t>
            </a:r>
            <a:endParaRPr lang="sv-SE" sz="1400" dirty="0">
              <a:solidFill>
                <a:prstClr val="white"/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/>
              <a:cs typeface="Arial"/>
            </a:endParaRPr>
          </a:p>
        </p:txBody>
      </p:sp>
      <p:sp>
        <p:nvSpPr>
          <p:cNvPr id="10" name="Line 8"/>
          <p:cNvSpPr>
            <a:spLocks noChangeShapeType="1"/>
          </p:cNvSpPr>
          <p:nvPr/>
        </p:nvSpPr>
        <p:spPr bwMode="auto">
          <a:xfrm flipV="1">
            <a:off x="3330575" y="1203032"/>
            <a:ext cx="9525" cy="449836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>
            <a:defPPr>
              <a:defRPr kern="1200"/>
            </a:def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sv-SE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/>
              <a:cs typeface="Arial"/>
            </a:endParaRPr>
          </a:p>
        </p:txBody>
      </p:sp>
      <p:sp>
        <p:nvSpPr>
          <p:cNvPr id="11" name="Line 9"/>
          <p:cNvSpPr>
            <a:spLocks noChangeShapeType="1"/>
          </p:cNvSpPr>
          <p:nvPr/>
        </p:nvSpPr>
        <p:spPr bwMode="auto">
          <a:xfrm>
            <a:off x="3327038" y="5692012"/>
            <a:ext cx="5894387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>
            <a:defPPr>
              <a:defRPr kern="1200"/>
            </a:def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sv-SE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/>
              <a:cs typeface="Arial"/>
            </a:endParaRPr>
          </a:p>
        </p:txBody>
      </p:sp>
      <p:sp>
        <p:nvSpPr>
          <p:cNvPr id="12" name="Text Box 14"/>
          <p:cNvSpPr txBox="1">
            <a:spLocks noChangeArrowheads="1"/>
          </p:cNvSpPr>
          <p:nvPr/>
        </p:nvSpPr>
        <p:spPr bwMode="auto">
          <a:xfrm>
            <a:off x="1524000" y="3223023"/>
            <a:ext cx="1852252" cy="646331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defPPr>
              <a:defRPr kern="1200"/>
            </a:defPPr>
            <a:lvl1pPr>
              <a:defRPr sz="1600" b="1">
                <a:solidFill>
                  <a:schemeClr val="tx1"/>
                </a:solidFill>
                <a:latin typeface="Arial"/>
              </a:defRPr>
            </a:lvl1pPr>
            <a:lvl2pPr marL="742950" indent="-285750">
              <a:defRPr sz="1600" b="1">
                <a:solidFill>
                  <a:schemeClr val="tx1"/>
                </a:solidFill>
                <a:latin typeface="Arial"/>
              </a:defRPr>
            </a:lvl2pPr>
            <a:lvl3pPr marL="1143000" indent="-228600">
              <a:defRPr sz="1600" b="1">
                <a:solidFill>
                  <a:schemeClr val="tx1"/>
                </a:solidFill>
                <a:latin typeface="Arial"/>
              </a:defRPr>
            </a:lvl3pPr>
            <a:lvl4pPr marL="1600200" indent="-228600">
              <a:defRPr sz="1600" b="1">
                <a:solidFill>
                  <a:schemeClr val="tx1"/>
                </a:solidFill>
                <a:latin typeface="Arial"/>
              </a:defRPr>
            </a:lvl4pPr>
            <a:lvl5pPr marL="2057400" indent="-228600">
              <a:defRPr sz="1600" b="1">
                <a:solidFill>
                  <a:schemeClr val="tx1"/>
                </a:solidFill>
                <a:latin typeface="Arial"/>
              </a:defRPr>
            </a:lvl5pPr>
            <a:lvl6pPr marL="25146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/>
              </a:defRPr>
            </a:lvl6pPr>
            <a:lvl7pPr marL="29718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/>
              </a:defRPr>
            </a:lvl7pPr>
            <a:lvl8pPr marL="34290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/>
              </a:defRPr>
            </a:lvl8pPr>
            <a:lvl9pPr marL="38862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sv-SE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Fråga et5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sv-SE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/>
                <a:cs typeface="Arial"/>
              </a:rPr>
              <a:t>Jag trivs med mina arbetsuppgifter</a:t>
            </a:r>
          </a:p>
        </p:txBody>
      </p:sp>
      <p:sp>
        <p:nvSpPr>
          <p:cNvPr id="13" name="Text Box 15"/>
          <p:cNvSpPr txBox="1">
            <a:spLocks noChangeArrowheads="1"/>
          </p:cNvSpPr>
          <p:nvPr/>
        </p:nvSpPr>
        <p:spPr bwMode="auto">
          <a:xfrm>
            <a:off x="7680177" y="5734998"/>
            <a:ext cx="2536977" cy="46166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defPPr>
              <a:defRPr kern="1200"/>
            </a:defPPr>
            <a:lvl1pPr>
              <a:defRPr sz="1600" b="1">
                <a:solidFill>
                  <a:schemeClr val="tx1"/>
                </a:solidFill>
                <a:latin typeface="Arial"/>
              </a:defRPr>
            </a:lvl1pPr>
            <a:lvl2pPr marL="742950" indent="-285750">
              <a:defRPr sz="1600" b="1">
                <a:solidFill>
                  <a:schemeClr val="tx1"/>
                </a:solidFill>
                <a:latin typeface="Arial"/>
              </a:defRPr>
            </a:lvl2pPr>
            <a:lvl3pPr marL="1143000" indent="-228600">
              <a:defRPr sz="1600" b="1">
                <a:solidFill>
                  <a:schemeClr val="tx1"/>
                </a:solidFill>
                <a:latin typeface="Arial"/>
              </a:defRPr>
            </a:lvl3pPr>
            <a:lvl4pPr marL="1600200" indent="-228600">
              <a:defRPr sz="1600" b="1">
                <a:solidFill>
                  <a:schemeClr val="tx1"/>
                </a:solidFill>
                <a:latin typeface="Arial"/>
              </a:defRPr>
            </a:lvl4pPr>
            <a:lvl5pPr marL="2057400" indent="-228600">
              <a:defRPr sz="1600" b="1">
                <a:solidFill>
                  <a:schemeClr val="tx1"/>
                </a:solidFill>
                <a:latin typeface="Arial"/>
              </a:defRPr>
            </a:lvl5pPr>
            <a:lvl6pPr marL="25146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/>
              </a:defRPr>
            </a:lvl6pPr>
            <a:lvl7pPr marL="29718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/>
              </a:defRPr>
            </a:lvl7pPr>
            <a:lvl8pPr marL="34290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/>
              </a:defRPr>
            </a:lvl8pPr>
            <a:lvl9pPr marL="38862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sv-SE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Fråga et6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sv-SE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/>
                <a:cs typeface="Arial"/>
              </a:rPr>
              <a:t>Jag trivs på min arbetsplats</a:t>
            </a:r>
          </a:p>
        </p:txBody>
      </p:sp>
      <p:sp>
        <p:nvSpPr>
          <p:cNvPr id="14" name="Text Box 16"/>
          <p:cNvSpPr txBox="1">
            <a:spLocks noChangeArrowheads="1"/>
          </p:cNvSpPr>
          <p:nvPr/>
        </p:nvSpPr>
        <p:spPr bwMode="auto">
          <a:xfrm>
            <a:off x="4232042" y="5804725"/>
            <a:ext cx="681598" cy="307777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defPPr>
              <a:defRPr kern="1200"/>
            </a:defPPr>
            <a:lvl1pPr>
              <a:defRPr sz="1600" b="1">
                <a:solidFill>
                  <a:schemeClr val="tx1"/>
                </a:solidFill>
                <a:latin typeface="Arial"/>
              </a:defRPr>
            </a:lvl1pPr>
            <a:lvl2pPr marL="742950" indent="-285750">
              <a:defRPr sz="1600" b="1">
                <a:solidFill>
                  <a:schemeClr val="tx1"/>
                </a:solidFill>
                <a:latin typeface="Arial"/>
              </a:defRPr>
            </a:lvl2pPr>
            <a:lvl3pPr marL="1143000" indent="-228600">
              <a:defRPr sz="1600" b="1">
                <a:solidFill>
                  <a:schemeClr val="tx1"/>
                </a:solidFill>
                <a:latin typeface="Arial"/>
              </a:defRPr>
            </a:lvl3pPr>
            <a:lvl4pPr marL="1600200" indent="-228600">
              <a:defRPr sz="1600" b="1">
                <a:solidFill>
                  <a:schemeClr val="tx1"/>
                </a:solidFill>
                <a:latin typeface="Arial"/>
              </a:defRPr>
            </a:lvl4pPr>
            <a:lvl5pPr marL="2057400" indent="-228600">
              <a:defRPr sz="1600" b="1">
                <a:solidFill>
                  <a:schemeClr val="tx1"/>
                </a:solidFill>
                <a:latin typeface="Arial"/>
              </a:defRPr>
            </a:lvl5pPr>
            <a:lvl6pPr marL="25146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/>
              </a:defRPr>
            </a:lvl6pPr>
            <a:lvl7pPr marL="29718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/>
              </a:defRPr>
            </a:lvl7pPr>
            <a:lvl8pPr marL="34290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/>
              </a:defRPr>
            </a:lvl8pPr>
            <a:lvl9pPr marL="38862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sv-SE" sz="14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1, 2, 3</a:t>
            </a:r>
          </a:p>
        </p:txBody>
      </p:sp>
      <p:sp>
        <p:nvSpPr>
          <p:cNvPr id="15" name="Text Box 17"/>
          <p:cNvSpPr txBox="1">
            <a:spLocks noChangeArrowheads="1"/>
          </p:cNvSpPr>
          <p:nvPr/>
        </p:nvSpPr>
        <p:spPr bwMode="auto">
          <a:xfrm>
            <a:off x="2263495" y="4548904"/>
            <a:ext cx="681598" cy="307777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defPPr>
              <a:defRPr kern="1200"/>
            </a:defPPr>
            <a:lvl1pPr>
              <a:defRPr sz="1600" b="1">
                <a:solidFill>
                  <a:schemeClr val="tx1"/>
                </a:solidFill>
                <a:latin typeface="Arial"/>
              </a:defRPr>
            </a:lvl1pPr>
            <a:lvl2pPr marL="742950" indent="-285750">
              <a:defRPr sz="1600" b="1">
                <a:solidFill>
                  <a:schemeClr val="tx1"/>
                </a:solidFill>
                <a:latin typeface="Arial"/>
              </a:defRPr>
            </a:lvl2pPr>
            <a:lvl3pPr marL="1143000" indent="-228600">
              <a:defRPr sz="1600" b="1">
                <a:solidFill>
                  <a:schemeClr val="tx1"/>
                </a:solidFill>
                <a:latin typeface="Arial"/>
              </a:defRPr>
            </a:lvl3pPr>
            <a:lvl4pPr marL="1600200" indent="-228600">
              <a:defRPr sz="1600" b="1">
                <a:solidFill>
                  <a:schemeClr val="tx1"/>
                </a:solidFill>
                <a:latin typeface="Arial"/>
              </a:defRPr>
            </a:lvl4pPr>
            <a:lvl5pPr marL="2057400" indent="-228600">
              <a:defRPr sz="1600" b="1">
                <a:solidFill>
                  <a:schemeClr val="tx1"/>
                </a:solidFill>
                <a:latin typeface="Arial"/>
              </a:defRPr>
            </a:lvl5pPr>
            <a:lvl6pPr marL="25146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/>
              </a:defRPr>
            </a:lvl6pPr>
            <a:lvl7pPr marL="29718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/>
              </a:defRPr>
            </a:lvl7pPr>
            <a:lvl8pPr marL="34290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/>
              </a:defRPr>
            </a:lvl8pPr>
            <a:lvl9pPr marL="38862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sv-SE" sz="14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1, 2, 3</a:t>
            </a:r>
          </a:p>
        </p:txBody>
      </p:sp>
      <p:sp>
        <p:nvSpPr>
          <p:cNvPr id="16" name="Text Box 18"/>
          <p:cNvSpPr txBox="1">
            <a:spLocks noChangeArrowheads="1"/>
          </p:cNvSpPr>
          <p:nvPr/>
        </p:nvSpPr>
        <p:spPr bwMode="auto">
          <a:xfrm>
            <a:off x="6944959" y="5874545"/>
            <a:ext cx="532518" cy="307777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defPPr>
              <a:defRPr kern="1200"/>
            </a:defPPr>
            <a:lvl1pPr>
              <a:defRPr sz="1600" b="1">
                <a:solidFill>
                  <a:schemeClr val="tx1"/>
                </a:solidFill>
                <a:latin typeface="Arial"/>
              </a:defRPr>
            </a:lvl1pPr>
            <a:lvl2pPr marL="742950" indent="-285750">
              <a:defRPr sz="1600" b="1">
                <a:solidFill>
                  <a:schemeClr val="tx1"/>
                </a:solidFill>
                <a:latin typeface="Arial"/>
              </a:defRPr>
            </a:lvl2pPr>
            <a:lvl3pPr marL="1143000" indent="-228600">
              <a:defRPr sz="1600" b="1">
                <a:solidFill>
                  <a:schemeClr val="tx1"/>
                </a:solidFill>
                <a:latin typeface="Arial"/>
              </a:defRPr>
            </a:lvl3pPr>
            <a:lvl4pPr marL="1600200" indent="-228600">
              <a:defRPr sz="1600" b="1">
                <a:solidFill>
                  <a:schemeClr val="tx1"/>
                </a:solidFill>
                <a:latin typeface="Arial"/>
              </a:defRPr>
            </a:lvl4pPr>
            <a:lvl5pPr marL="2057400" indent="-228600">
              <a:defRPr sz="1600" b="1">
                <a:solidFill>
                  <a:schemeClr val="tx1"/>
                </a:solidFill>
                <a:latin typeface="Arial"/>
              </a:defRPr>
            </a:lvl5pPr>
            <a:lvl6pPr marL="25146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/>
              </a:defRPr>
            </a:lvl6pPr>
            <a:lvl7pPr marL="29718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/>
              </a:defRPr>
            </a:lvl7pPr>
            <a:lvl8pPr marL="34290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/>
              </a:defRPr>
            </a:lvl8pPr>
            <a:lvl9pPr marL="38862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sv-SE" sz="14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4, 5</a:t>
            </a:r>
          </a:p>
        </p:txBody>
      </p:sp>
      <p:sp>
        <p:nvSpPr>
          <p:cNvPr id="17" name="Text Box 19"/>
          <p:cNvSpPr txBox="1">
            <a:spLocks noChangeArrowheads="1"/>
          </p:cNvSpPr>
          <p:nvPr/>
        </p:nvSpPr>
        <p:spPr bwMode="auto">
          <a:xfrm>
            <a:off x="2362882" y="2272538"/>
            <a:ext cx="482824" cy="307777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defPPr>
              <a:defRPr kern="1200"/>
            </a:defPPr>
            <a:lvl1pPr>
              <a:defRPr sz="1600" b="1">
                <a:solidFill>
                  <a:schemeClr val="tx1"/>
                </a:solidFill>
                <a:latin typeface="Arial"/>
              </a:defRPr>
            </a:lvl1pPr>
            <a:lvl2pPr marL="742950" indent="-285750">
              <a:defRPr sz="1600" b="1">
                <a:solidFill>
                  <a:schemeClr val="tx1"/>
                </a:solidFill>
                <a:latin typeface="Arial"/>
              </a:defRPr>
            </a:lvl2pPr>
            <a:lvl3pPr marL="1143000" indent="-228600">
              <a:defRPr sz="1600" b="1">
                <a:solidFill>
                  <a:schemeClr val="tx1"/>
                </a:solidFill>
                <a:latin typeface="Arial"/>
              </a:defRPr>
            </a:lvl3pPr>
            <a:lvl4pPr marL="1600200" indent="-228600">
              <a:defRPr sz="1600" b="1">
                <a:solidFill>
                  <a:schemeClr val="tx1"/>
                </a:solidFill>
                <a:latin typeface="Arial"/>
              </a:defRPr>
            </a:lvl4pPr>
            <a:lvl5pPr marL="2057400" indent="-228600">
              <a:defRPr sz="1600" b="1">
                <a:solidFill>
                  <a:schemeClr val="tx1"/>
                </a:solidFill>
                <a:latin typeface="Arial"/>
              </a:defRPr>
            </a:lvl5pPr>
            <a:lvl6pPr marL="25146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/>
              </a:defRPr>
            </a:lvl6pPr>
            <a:lvl7pPr marL="29718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/>
              </a:defRPr>
            </a:lvl7pPr>
            <a:lvl8pPr marL="34290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/>
              </a:defRPr>
            </a:lvl8pPr>
            <a:lvl9pPr marL="38862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sv-SE" sz="14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4, 5</a:t>
            </a:r>
          </a:p>
        </p:txBody>
      </p:sp>
      <p:sp>
        <p:nvSpPr>
          <p:cNvPr id="18" name="Text Box 20"/>
          <p:cNvSpPr txBox="1">
            <a:spLocks noChangeArrowheads="1"/>
          </p:cNvSpPr>
          <p:nvPr/>
        </p:nvSpPr>
        <p:spPr bwMode="auto">
          <a:xfrm>
            <a:off x="2075200" y="5804725"/>
            <a:ext cx="1369286" cy="307777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defPPr>
              <a:defRPr kern="1200"/>
            </a:defPPr>
            <a:lvl1pPr>
              <a:defRPr sz="1600" b="1">
                <a:solidFill>
                  <a:schemeClr val="tx1"/>
                </a:solidFill>
                <a:latin typeface="Arial"/>
              </a:defRPr>
            </a:lvl1pPr>
            <a:lvl2pPr marL="742950" indent="-285750">
              <a:defRPr sz="1600" b="1">
                <a:solidFill>
                  <a:schemeClr val="tx1"/>
                </a:solidFill>
                <a:latin typeface="Arial"/>
              </a:defRPr>
            </a:lvl2pPr>
            <a:lvl3pPr marL="1143000" indent="-228600">
              <a:defRPr sz="1600" b="1">
                <a:solidFill>
                  <a:schemeClr val="tx1"/>
                </a:solidFill>
                <a:latin typeface="Arial"/>
              </a:defRPr>
            </a:lvl3pPr>
            <a:lvl4pPr marL="1600200" indent="-228600">
              <a:defRPr sz="1600" b="1">
                <a:solidFill>
                  <a:schemeClr val="tx1"/>
                </a:solidFill>
                <a:latin typeface="Arial"/>
              </a:defRPr>
            </a:lvl4pPr>
            <a:lvl5pPr marL="2057400" indent="-228600">
              <a:defRPr sz="1600" b="1">
                <a:solidFill>
                  <a:schemeClr val="tx1"/>
                </a:solidFill>
                <a:latin typeface="Arial"/>
              </a:defRPr>
            </a:lvl5pPr>
            <a:lvl6pPr marL="25146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/>
              </a:defRPr>
            </a:lvl6pPr>
            <a:lvl7pPr marL="29718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/>
              </a:defRPr>
            </a:lvl7pPr>
            <a:lvl8pPr marL="34290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/>
              </a:defRPr>
            </a:lvl8pPr>
            <a:lvl9pPr marL="38862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sv-SE" sz="14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Svarsskala 1-5</a:t>
            </a:r>
          </a:p>
        </p:txBody>
      </p:sp>
      <p:sp>
        <p:nvSpPr>
          <p:cNvPr id="22" name="Text Box 13"/>
          <p:cNvSpPr txBox="1">
            <a:spLocks noChangeArrowheads="1"/>
          </p:cNvSpPr>
          <p:nvPr/>
        </p:nvSpPr>
        <p:spPr bwMode="auto">
          <a:xfrm>
            <a:off x="6210572" y="3717032"/>
            <a:ext cx="251552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defPPr>
              <a:defRPr kern="1200"/>
            </a:defPPr>
            <a:lvl1pPr eaLnBrk="0" hangingPunct="0">
              <a:defRPr sz="1600" b="1">
                <a:solidFill>
                  <a:schemeClr val="tx1"/>
                </a:solidFill>
                <a:latin typeface="Arial"/>
                <a:cs typeface="Arial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Arial"/>
                <a:cs typeface="Arial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Arial"/>
                <a:cs typeface="Arial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Arial"/>
                <a:cs typeface="Arial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Arial"/>
                <a:cs typeface="Arial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/>
                <a:cs typeface="Arial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/>
                <a:cs typeface="Arial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/>
                <a:cs typeface="Arial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/>
                <a:cs typeface="Arial"/>
              </a:defRPr>
            </a:lvl9pPr>
          </a:lstStyle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sv-SE" sz="1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cs typeface="Arial" panose="020B0604020202020204" pitchFamily="34" charset="0"/>
              </a:rPr>
              <a:t>Rollförändring</a:t>
            </a:r>
          </a:p>
        </p:txBody>
      </p:sp>
      <p:sp>
        <p:nvSpPr>
          <p:cNvPr id="24" name="Platshållare för bildnummer 1">
            <a:extLst>
              <a:ext uri="{FF2B5EF4-FFF2-40B4-BE49-F238E27FC236}">
                <a16:creationId xmlns:a16="http://schemas.microsoft.com/office/drawing/2014/main" id="{9FC7AD9C-4659-4ACC-8615-B17EC45315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64352" y="637639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sv-SE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A65EA27-6DB2-46EB-90AD-D02DF194FA2A}" type="slidenum">
              <a:rPr lang="sv-SE" smtClean="0"/>
              <a:t>37</a:t>
            </a:fld>
            <a:endParaRPr lang="sv-SE"/>
          </a:p>
        </p:txBody>
      </p:sp>
      <p:sp>
        <p:nvSpPr>
          <p:cNvPr id="20" name="textruta 19">
            <a:extLst>
              <a:ext uri="{FF2B5EF4-FFF2-40B4-BE49-F238E27FC236}">
                <a16:creationId xmlns:a16="http://schemas.microsoft.com/office/drawing/2014/main" id="{9A7A1CE9-57DB-4A20-845E-593A2B0F1F4D}"/>
              </a:ext>
            </a:extLst>
          </p:cNvPr>
          <p:cNvSpPr txBox="1"/>
          <p:nvPr/>
        </p:nvSpPr>
        <p:spPr>
          <a:xfrm>
            <a:off x="5033052" y="6298058"/>
            <a:ext cx="212590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sv-SE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( ) = 2022, 2021, 2020, 2019</a:t>
            </a:r>
          </a:p>
        </p:txBody>
      </p:sp>
    </p:spTree>
    <p:extLst>
      <p:ext uri="{BB962C8B-B14F-4D97-AF65-F5344CB8AC3E}">
        <p14:creationId xmlns:p14="http://schemas.microsoft.com/office/powerpoint/2010/main" val="1556224906"/>
      </p:ext>
    </p:extLst>
  </p:cSld>
  <p:clrMapOvr>
    <a:masterClrMapping/>
  </p:clrMapOvr>
  <p:transition/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ubrik 2">
            <a:extLst>
              <a:ext uri="{FF2B5EF4-FFF2-40B4-BE49-F238E27FC236}">
                <a16:creationId xmlns:a16="http://schemas.microsoft.com/office/drawing/2014/main" id="{8B2F7252-83F7-A799-AB96-EE4E6EA2090F}"/>
              </a:ext>
            </a:extLst>
          </p:cNvPr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sv-SE"/>
              <a:t>Arbetsförutsättningar och balans</a:t>
            </a:r>
          </a:p>
        </p:txBody>
      </p:sp>
      <p:graphicFrame>
        <p:nvGraphicFramePr>
          <p:cNvPr id="4" name="Tabell 3">
            <a:extLst>
              <a:ext uri="{FF2B5EF4-FFF2-40B4-BE49-F238E27FC236}">
                <a16:creationId xmlns:a16="http://schemas.microsoft.com/office/drawing/2014/main" id="{568A92D5-69B9-B9F3-F4B9-8FACEFF871E1}"/>
              </a:ext>
            </a:extLst>
          </p:cNvPr>
          <p:cNvGraphicFramePr>
            <a:graphicFrameLocks noGrp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901801492"/>
              </p:ext>
            </p:extLst>
          </p:nvPr>
        </p:nvGraphicFramePr>
        <p:xfrm>
          <a:off x="361995" y="734169"/>
          <a:ext cx="4802188" cy="639898"/>
        </p:xfrm>
        <a:graphic>
          <a:graphicData uri="http://schemas.openxmlformats.org/drawingml/2006/table">
            <a:tbl>
              <a:tblPr firstRow="1"/>
              <a:tblGrid>
                <a:gridCol w="2659879">
                  <a:extLst>
                    <a:ext uri="{9D8B030D-6E8A-4147-A177-3AD203B41FA5}">
                      <a16:colId xmlns:a16="http://schemas.microsoft.com/office/drawing/2014/main" val="790773925"/>
                    </a:ext>
                  </a:extLst>
                </a:gridCol>
                <a:gridCol w="2142309">
                  <a:extLst>
                    <a:ext uri="{9D8B030D-6E8A-4147-A177-3AD203B41FA5}">
                      <a16:colId xmlns:a16="http://schemas.microsoft.com/office/drawing/2014/main" val="2025903397"/>
                    </a:ext>
                  </a:extLst>
                </a:gridCol>
              </a:tblGrid>
              <a:tr h="639898">
                <a:tc>
                  <a:txBody>
                    <a:bodyPr/>
                    <a:lstStyle/>
                    <a:p>
                      <a:pPr marL="0" marR="0" lvl="0" indent="0" algn="l" defTabSz="914377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 typeface="Arial" panose="020B0604020202020204" pitchFamily="34" charset="0"/>
                        <a:buNone/>
                        <a:defRPr/>
                      </a:pPr>
                      <a:r>
                        <a:rPr lang="sv-SE" sz="1600" kern="12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 Nova Light" panose="020B0304020202020204" pitchFamily="34" charset="0"/>
                          <a:ea typeface="+mn-ea"/>
                          <a:cs typeface="Arial" panose="020B0604020202020204" pitchFamily="34" charset="0"/>
                        </a:rPr>
                        <a:t>Frågeområde: 71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377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 typeface="Arial" panose="020B0604020202020204" pitchFamily="34" charset="0"/>
                        <a:buNone/>
                        <a:defRPr/>
                      </a:pPr>
                      <a:r>
                        <a:rPr lang="sv-SE" sz="1600" kern="12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 Nova Light" panose="020B0304020202020204" pitchFamily="34" charset="0"/>
                          <a:ea typeface="+mn-ea"/>
                          <a:cs typeface="Arial" panose="020B0604020202020204" pitchFamily="34" charset="0"/>
                        </a:rPr>
                        <a:t>(70)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46520893"/>
                  </a:ext>
                </a:extLst>
              </a:tr>
            </a:tbl>
          </a:graphicData>
        </a:graphic>
      </p:graphicFrame>
      <p:sp>
        <p:nvSpPr>
          <p:cNvPr id="7" name="Platshållare för text 3">
            <a:extLst>
              <a:ext uri="{FF2B5EF4-FFF2-40B4-BE49-F238E27FC236}">
                <a16:creationId xmlns:a16="http://schemas.microsoft.com/office/drawing/2014/main" id="{0BE053F1-C56C-8801-9158-3C97BE09D3FC}"/>
              </a:ext>
            </a:extLst>
          </p:cNvPr>
          <p:cNvSpPr txBox="1"/>
          <p:nvPr>
            <p:custDataLst>
              <p:tags r:id="rId3"/>
            </p:custDataLst>
          </p:nvPr>
        </p:nvSpPr>
        <p:spPr>
          <a:xfrm>
            <a:off x="146698" y="6380804"/>
            <a:ext cx="4939652" cy="504580"/>
          </a:xfrm>
          <a:prstGeom prst="rect">
            <a:avLst/>
          </a:prstGeom>
        </p:spPr>
        <p:txBody>
          <a:bodyPr/>
          <a:lstStyle>
            <a:lvl1pPr marL="0" indent="0" algn="l" defTabSz="914377" rtl="0" eaLnBrk="1" latinLnBrk="0" hangingPunct="1">
              <a:spcBef>
                <a:spcPct val="20000"/>
              </a:spcBef>
              <a:buClr>
                <a:schemeClr val="bg1"/>
              </a:buClr>
              <a:buFont typeface="Arial" panose="020B0604020202020204" pitchFamily="34" charset="0"/>
              <a:buNone/>
              <a:defRPr lang="sv-SE"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32" indent="-285744" algn="l" defTabSz="914377" rtl="0" eaLnBrk="1" latinLnBrk="0" hangingPunct="1">
              <a:spcBef>
                <a:spcPct val="20000"/>
              </a:spcBef>
              <a:buClr>
                <a:schemeClr val="bg1"/>
              </a:buClr>
              <a:buFont typeface="Arial" panose="020B0604020202020204" pitchFamily="34" charset="0"/>
              <a:buChar char="•"/>
              <a:defRPr lang="sv-SE"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200121" indent="-285744" algn="l" defTabSz="914377" rtl="0" eaLnBrk="1" latinLnBrk="0" hangingPunct="1">
              <a:spcBef>
                <a:spcPct val="20000"/>
              </a:spcBef>
              <a:buClr>
                <a:schemeClr val="accent3">
                  <a:lumMod val="75000"/>
                </a:schemeClr>
              </a:buClr>
              <a:buFont typeface="Wingdings" panose="05000000000000000000" pitchFamily="2" charset="2"/>
              <a:buChar char="§"/>
              <a:defRPr lang="sv-SE"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57309" indent="-285744" algn="l" defTabSz="914377" rtl="0" eaLnBrk="1" latinLnBrk="0" hangingPunct="1">
              <a:spcBef>
                <a:spcPct val="20000"/>
              </a:spcBef>
              <a:buClr>
                <a:schemeClr val="accent3">
                  <a:lumMod val="75000"/>
                </a:schemeClr>
              </a:buClr>
              <a:buFont typeface="Century Gothic" panose="020B0502020202020204" pitchFamily="34" charset="0"/>
              <a:buChar char="▫"/>
              <a:defRPr lang="sv-SE"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349" indent="-228594" algn="l" defTabSz="914377" rtl="0" eaLnBrk="1" latinLnBrk="0" hangingPunct="1">
              <a:spcBef>
                <a:spcPct val="20000"/>
              </a:spcBef>
              <a:buClr>
                <a:schemeClr val="accent3">
                  <a:lumMod val="75000"/>
                </a:schemeClr>
              </a:buClr>
              <a:buFont typeface="Wingdings" panose="05000000000000000000" pitchFamily="2" charset="2"/>
              <a:buChar char="ü"/>
              <a:defRPr lang="sv-SE"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537" indent="-228594" algn="l" defTabSz="91437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v-SE" sz="1200">
                <a:latin typeface="Arial Nova Light" panose="020B0304020202020204" pitchFamily="34" charset="0"/>
              </a:rPr>
              <a:t>Tabellen visar andel positiva svar, 4:or och 5:or </a:t>
            </a:r>
          </a:p>
          <a:p>
            <a:r>
              <a:rPr lang="sv-SE" sz="1200">
                <a:latin typeface="Arial Nova Light" panose="020B0304020202020204" pitchFamily="34" charset="0"/>
              </a:rPr>
              <a:t>* Fråga med hög påverkan på TI			</a:t>
            </a:r>
          </a:p>
        </p:txBody>
      </p:sp>
      <p:graphicFrame>
        <p:nvGraphicFramePr>
          <p:cNvPr id="8" name="DataTable">
            <a:extLst>
              <a:ext uri="{FF2B5EF4-FFF2-40B4-BE49-F238E27FC236}">
                <a16:creationId xmlns:a16="http://schemas.microsoft.com/office/drawing/2014/main" id="{3CB71C48-5B0C-4670-1F05-9BCA9F65F9CB}"/>
              </a:ext>
            </a:extLst>
          </p:cNvPr>
          <p:cNvGraphicFramePr>
            <a:graphicFrameLocks noGrp="1"/>
          </p:cNvGraphicFramePr>
          <p:nvPr>
            <p:custDataLst>
              <p:tags r:id="rId4"/>
            </p:custDataLst>
            <p:extLst>
              <p:ext uri="{D42A27DB-BD31-4B8C-83A1-F6EECF244321}">
                <p14:modId xmlns:p14="http://schemas.microsoft.com/office/powerpoint/2010/main" val="9453558"/>
              </p:ext>
            </p:extLst>
          </p:nvPr>
        </p:nvGraphicFramePr>
        <p:xfrm>
          <a:off x="361994" y="1471749"/>
          <a:ext cx="11265561" cy="4175760"/>
        </p:xfrm>
        <a:graphic>
          <a:graphicData uri="http://schemas.openxmlformats.org/drawingml/2006/table">
            <a:tbl>
              <a:tblPr firstRow="1">
                <a:effectLst/>
                <a:tableStyleId>{D7AC3CCA-C797-4891-BE02-D94E43425B78}</a:tableStyleId>
              </a:tblPr>
              <a:tblGrid>
                <a:gridCol w="74431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76887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9187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0946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1354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13747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sv-SE" sz="1400" b="1" u="none" strike="noStrike" kern="1200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 Nova Light" panose="020B0304020202020204" pitchFamily="34" charset="0"/>
                          <a:cs typeface="Arial" panose="020B0604020202020204" pitchFamily="34" charset="0"/>
                        </a:rPr>
                        <a:t>Nr</a:t>
                      </a:r>
                      <a:endParaRPr kumimoji="0" lang="sv-SE" sz="1400" b="1" i="0" u="none" strike="noStrike" kern="1200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 Nova Light" panose="020B0304020202020204" pitchFamily="34" charset="0"/>
                        <a:ea typeface="Times New Roman" pitchFamily="18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27A8E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sv-SE" sz="1400" b="1" u="none" strike="noStrike" kern="1200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 Nova Light" panose="020B03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kumimoji="0" lang="sv-SE" sz="1400" b="1" i="0" u="none" strike="noStrike" kern="1200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 Nova Light" panose="020B0304020202020204" pitchFamily="34" charset="0"/>
                        <a:ea typeface="Times New Roman" pitchFamily="18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27A8E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sv-SE" sz="1400" b="1" u="none" strike="noStrike" kern="1200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 Nova Light" panose="020B0304020202020204" pitchFamily="34" charset="0"/>
                          <a:cs typeface="Arial" panose="020B0604020202020204" pitchFamily="34" charset="0"/>
                        </a:rPr>
                        <a:t>2023</a:t>
                      </a:r>
                    </a:p>
                  </a:txBody>
                  <a:tcPr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27A8E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sv-SE" sz="1400" b="1" u="none" strike="noStrike" kern="1200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 Nova Light" panose="020B0304020202020204" pitchFamily="34" charset="0"/>
                          <a:cs typeface="Arial" panose="020B0604020202020204" pitchFamily="34" charset="0"/>
                        </a:rPr>
                        <a:t>2022</a:t>
                      </a:r>
                    </a:p>
                  </a:txBody>
                  <a:tcPr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27A8E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sv-SE" sz="1400" b="1" u="none" strike="noStrike" kern="1200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 Nova Light" panose="020B0304020202020204" pitchFamily="34" charset="0"/>
                          <a:cs typeface="Arial" panose="020B0604020202020204" pitchFamily="34" charset="0"/>
                        </a:rPr>
                        <a:t>2021</a:t>
                      </a:r>
                    </a:p>
                  </a:txBody>
                  <a:tcPr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27A8E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sv-SE" sz="1400" b="1" i="0" u="none" strike="noStrike" kern="1200" cap="none" normalizeH="0" baseline="0" err="1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 Nova Light" panose="020B0304020202020204" pitchFamily="34" charset="0"/>
                          <a:ea typeface="+mn-ea"/>
                          <a:cs typeface="Arial" panose="020B0604020202020204" pitchFamily="34" charset="0"/>
                        </a:rPr>
                        <a:t>Ext. jmf</a:t>
                      </a:r>
                    </a:p>
                  </a:txBody>
                  <a:tcPr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27A8E">
                        <a:alpha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sv-SE" sz="1400" u="none" strike="noStrike" kern="1200" cap="none" normalizeH="0" baseline="0">
                          <a:ln>
                            <a:noFill/>
                          </a:ln>
                          <a:effectLst/>
                          <a:latin typeface="Arial Nova Light" panose="020B0304020202020204" pitchFamily="34" charset="0"/>
                          <a:cs typeface="Arial" panose="020B0604020202020204" pitchFamily="34" charset="0"/>
                        </a:rPr>
                        <a:t>ab3</a:t>
                      </a:r>
                    </a:p>
                  </a:txBody>
                  <a:tcPr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sv-SE" sz="1400" u="none" strike="noStrike" kern="1200" cap="none" normalizeH="0" baseline="0">
                          <a:ln>
                            <a:noFill/>
                          </a:ln>
                          <a:effectLst/>
                          <a:latin typeface="Arial Nova Light" panose="020B0304020202020204" pitchFamily="34" charset="0"/>
                          <a:cs typeface="Arial" panose="020B0604020202020204" pitchFamily="34" charset="0"/>
                        </a:rPr>
                        <a:t>Jag har kompetens för att nå målen</a:t>
                      </a:r>
                    </a:p>
                  </a:txBody>
                  <a:tcPr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sv-SE" sz="1400" u="none" strike="noStrike" kern="1200" cap="none" normalizeH="0" baseline="0" dirty="0">
                          <a:ln>
                            <a:noFill/>
                          </a:ln>
                          <a:effectLst/>
                          <a:latin typeface="Arial Nova Light" panose="020B0304020202020204" pitchFamily="34" charset="0"/>
                          <a:cs typeface="Arial" panose="020B0604020202020204" pitchFamily="34" charset="0"/>
                        </a:rPr>
                        <a:t>93%</a:t>
                      </a:r>
                    </a:p>
                  </a:txBody>
                  <a:tcPr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sv-SE" sz="1400" u="none" strike="noStrike" kern="1200" cap="none" normalizeH="0" baseline="0">
                          <a:ln>
                            <a:noFill/>
                          </a:ln>
                          <a:effectLst/>
                          <a:latin typeface="Arial Nova Light" panose="020B0304020202020204" pitchFamily="34" charset="0"/>
                          <a:cs typeface="Arial" panose="020B0604020202020204" pitchFamily="34" charset="0"/>
                        </a:rPr>
                        <a:t>93%</a:t>
                      </a:r>
                    </a:p>
                  </a:txBody>
                  <a:tcPr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sv-SE" sz="1400" u="none" strike="noStrike" kern="1200" cap="none" normalizeH="0" baseline="0">
                          <a:ln>
                            <a:noFill/>
                          </a:ln>
                          <a:effectLst/>
                          <a:latin typeface="Arial Nova Light" panose="020B0304020202020204" pitchFamily="34" charset="0"/>
                          <a:cs typeface="Arial" panose="020B0604020202020204" pitchFamily="34" charset="0"/>
                        </a:rPr>
                        <a:t>92%</a:t>
                      </a:r>
                    </a:p>
                  </a:txBody>
                  <a:tcPr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sv-SE" sz="1400" b="0" i="0" u="none" strike="noStrike" kern="1200" cap="none" normalizeH="0" baseline="0">
                          <a:ln>
                            <a:noFill/>
                          </a:ln>
                          <a:solidFill>
                            <a:srgbClr val="808080"/>
                          </a:solidFill>
                          <a:effectLst/>
                          <a:latin typeface="Arial Nova Light" panose="020B0304020202020204" pitchFamily="34" charset="0"/>
                          <a:ea typeface="+mn-ea"/>
                          <a:cs typeface="Arial" panose="020B0604020202020204" pitchFamily="34" charset="0"/>
                        </a:rPr>
                        <a:t>91%</a:t>
                      </a:r>
                    </a:p>
                  </a:txBody>
                  <a:tcPr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sv-SE" sz="1400" u="none" strike="noStrike" kern="1200" cap="none" normalizeH="0" baseline="0">
                          <a:ln>
                            <a:noFill/>
                          </a:ln>
                          <a:effectLst/>
                          <a:latin typeface="Arial Nova Light" panose="020B0304020202020204" pitchFamily="34" charset="0"/>
                          <a:cs typeface="Arial" panose="020B0604020202020204" pitchFamily="34" charset="0"/>
                        </a:rPr>
                        <a:t>ab5</a:t>
                      </a:r>
                    </a:p>
                  </a:txBody>
                  <a:tcPr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sv-SE" sz="1400" u="none" strike="noStrike" kern="1200" cap="none" normalizeH="0" baseline="0">
                          <a:ln>
                            <a:noFill/>
                          </a:ln>
                          <a:effectLst/>
                          <a:latin typeface="Arial Nova Light" panose="020B0304020202020204" pitchFamily="34" charset="0"/>
                          <a:cs typeface="Arial" panose="020B0604020202020204" pitchFamily="34" charset="0"/>
                        </a:rPr>
                        <a:t>Jag vet hur jag ska prioritera mina arbetsuppgifter</a:t>
                      </a:r>
                    </a:p>
                  </a:txBody>
                  <a:tcPr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sv-SE" sz="1400" u="none" strike="noStrike" kern="1200" cap="none" normalizeH="0" baseline="0" dirty="0">
                          <a:ln>
                            <a:noFill/>
                          </a:ln>
                          <a:effectLst/>
                          <a:latin typeface="Arial Nova Light" panose="020B0304020202020204" pitchFamily="34" charset="0"/>
                          <a:cs typeface="Arial" panose="020B0604020202020204" pitchFamily="34" charset="0"/>
                        </a:rPr>
                        <a:t>84%</a:t>
                      </a:r>
                    </a:p>
                  </a:txBody>
                  <a:tcPr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sv-SE" sz="1400" u="none" strike="noStrike" kern="1200" cap="none" normalizeH="0" baseline="0">
                          <a:ln>
                            <a:noFill/>
                          </a:ln>
                          <a:effectLst/>
                          <a:latin typeface="Arial Nova Light" panose="020B0304020202020204" pitchFamily="34" charset="0"/>
                          <a:cs typeface="Arial" panose="020B0604020202020204" pitchFamily="34" charset="0"/>
                        </a:rPr>
                        <a:t>84%</a:t>
                      </a:r>
                    </a:p>
                  </a:txBody>
                  <a:tcPr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sv-SE" sz="1400" u="none" strike="noStrike" kern="1200" cap="none" normalizeH="0" baseline="0">
                          <a:ln>
                            <a:noFill/>
                          </a:ln>
                          <a:effectLst/>
                          <a:latin typeface="Arial Nova Light" panose="020B0304020202020204" pitchFamily="34" charset="0"/>
                          <a:cs typeface="Arial" panose="020B0604020202020204" pitchFamily="34" charset="0"/>
                        </a:rPr>
                        <a:t>82%</a:t>
                      </a:r>
                    </a:p>
                  </a:txBody>
                  <a:tcPr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sv-SE" sz="1400" b="0" i="0" u="none" strike="noStrike" kern="1200" cap="none" normalizeH="0" baseline="0">
                          <a:ln>
                            <a:noFill/>
                          </a:ln>
                          <a:solidFill>
                            <a:srgbClr val="808080"/>
                          </a:solidFill>
                          <a:effectLst/>
                          <a:latin typeface="Arial Nova Light" panose="020B0304020202020204" pitchFamily="34" charset="0"/>
                          <a:ea typeface="+mn-ea"/>
                          <a:cs typeface="Arial" panose="020B0604020202020204" pitchFamily="34" charset="0"/>
                        </a:rPr>
                        <a:t>84%</a:t>
                      </a:r>
                    </a:p>
                  </a:txBody>
                  <a:tcPr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sv-SE" sz="1400" u="none" strike="noStrike" kern="1200" cap="none" normalizeH="0" baseline="0">
                          <a:ln>
                            <a:noFill/>
                          </a:ln>
                          <a:effectLst/>
                          <a:latin typeface="Arial Nova Light" panose="020B0304020202020204" pitchFamily="34" charset="0"/>
                          <a:cs typeface="Arial" panose="020B0604020202020204" pitchFamily="34" charset="0"/>
                        </a:rPr>
                        <a:t>ab2</a:t>
                      </a:r>
                    </a:p>
                  </a:txBody>
                  <a:tcPr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sv-SE" sz="1400" u="none" strike="noStrike" kern="1200" cap="none" normalizeH="0" baseline="0">
                          <a:ln>
                            <a:noFill/>
                          </a:ln>
                          <a:effectLst/>
                          <a:latin typeface="Arial Nova Light" panose="020B0304020202020204" pitchFamily="34" charset="0"/>
                          <a:cs typeface="Arial" panose="020B0604020202020204" pitchFamily="34" charset="0"/>
                        </a:rPr>
                        <a:t>Jag har tydliga mål att arbeta mot</a:t>
                      </a:r>
                    </a:p>
                  </a:txBody>
                  <a:tcPr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sv-SE" sz="1400" u="none" strike="noStrike" kern="1200" cap="none" normalizeH="0" baseline="0" dirty="0">
                          <a:ln>
                            <a:noFill/>
                          </a:ln>
                          <a:effectLst/>
                          <a:latin typeface="Arial Nova Light" panose="020B0304020202020204" pitchFamily="34" charset="0"/>
                          <a:cs typeface="Arial" panose="020B0604020202020204" pitchFamily="34" charset="0"/>
                        </a:rPr>
                        <a:t>81% *</a:t>
                      </a:r>
                    </a:p>
                  </a:txBody>
                  <a:tcPr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sv-SE" sz="1400" u="none" strike="noStrike" kern="1200" cap="none" normalizeH="0" baseline="0">
                          <a:ln>
                            <a:noFill/>
                          </a:ln>
                          <a:effectLst/>
                          <a:latin typeface="Arial Nova Light" panose="020B0304020202020204" pitchFamily="34" charset="0"/>
                          <a:cs typeface="Arial" panose="020B0604020202020204" pitchFamily="34" charset="0"/>
                        </a:rPr>
                        <a:t>81%</a:t>
                      </a:r>
                    </a:p>
                  </a:txBody>
                  <a:tcPr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sv-SE" sz="1400" u="none" strike="noStrike" kern="1200" cap="none" normalizeH="0" baseline="0">
                          <a:ln>
                            <a:noFill/>
                          </a:ln>
                          <a:effectLst/>
                          <a:latin typeface="Arial Nova Light" panose="020B0304020202020204" pitchFamily="34" charset="0"/>
                          <a:cs typeface="Arial" panose="020B0604020202020204" pitchFamily="34" charset="0"/>
                        </a:rPr>
                        <a:t>80%</a:t>
                      </a:r>
                    </a:p>
                  </a:txBody>
                  <a:tcPr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sv-SE" sz="1400" b="0" i="0" u="none" strike="noStrike" kern="1200" cap="none" normalizeH="0" baseline="0">
                          <a:ln>
                            <a:noFill/>
                          </a:ln>
                          <a:solidFill>
                            <a:srgbClr val="808080"/>
                          </a:solidFill>
                          <a:effectLst/>
                          <a:latin typeface="Arial Nova Light" panose="020B0304020202020204" pitchFamily="34" charset="0"/>
                          <a:ea typeface="+mn-ea"/>
                          <a:cs typeface="Arial" panose="020B0604020202020204" pitchFamily="34" charset="0"/>
                        </a:rPr>
                        <a:t>79%</a:t>
                      </a:r>
                    </a:p>
                  </a:txBody>
                  <a:tcPr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sv-SE" sz="1400" u="none" strike="noStrike" kern="1200" cap="none" normalizeH="0" baseline="0">
                          <a:ln>
                            <a:noFill/>
                          </a:ln>
                          <a:effectLst/>
                          <a:latin typeface="Arial Nova Light" panose="020B0304020202020204" pitchFamily="34" charset="0"/>
                          <a:cs typeface="Arial" panose="020B0604020202020204" pitchFamily="34" charset="0"/>
                        </a:rPr>
                        <a:t>ab4</a:t>
                      </a:r>
                    </a:p>
                  </a:txBody>
                  <a:tcPr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sv-SE" sz="1400" u="none" strike="noStrike" kern="1200" cap="none" normalizeH="0" baseline="0">
                          <a:ln>
                            <a:noFill/>
                          </a:ln>
                          <a:effectLst/>
                          <a:latin typeface="Arial Nova Light" panose="020B0304020202020204" pitchFamily="34" charset="0"/>
                          <a:cs typeface="Arial" panose="020B0604020202020204" pitchFamily="34" charset="0"/>
                        </a:rPr>
                        <a:t>Jag har tillgång till den information jag behöver</a:t>
                      </a:r>
                    </a:p>
                  </a:txBody>
                  <a:tcPr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sv-SE" sz="1400" u="none" strike="noStrike" kern="1200" cap="none" normalizeH="0" baseline="0">
                          <a:ln>
                            <a:noFill/>
                          </a:ln>
                          <a:effectLst/>
                          <a:latin typeface="Arial Nova Light" panose="020B0304020202020204" pitchFamily="34" charset="0"/>
                          <a:cs typeface="Arial" panose="020B0604020202020204" pitchFamily="34" charset="0"/>
                        </a:rPr>
                        <a:t>79%</a:t>
                      </a:r>
                    </a:p>
                  </a:txBody>
                  <a:tcPr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sv-SE" sz="1400" u="none" strike="noStrike" kern="1200" cap="none" normalizeH="0" baseline="0">
                          <a:ln>
                            <a:noFill/>
                          </a:ln>
                          <a:effectLst/>
                          <a:latin typeface="Arial Nova Light" panose="020B0304020202020204" pitchFamily="34" charset="0"/>
                          <a:cs typeface="Arial" panose="020B0604020202020204" pitchFamily="34" charset="0"/>
                        </a:rPr>
                        <a:t>80%</a:t>
                      </a:r>
                    </a:p>
                  </a:txBody>
                  <a:tcPr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sv-SE" sz="1400" u="none" strike="noStrike" kern="1200" cap="none" normalizeH="0" baseline="0">
                          <a:ln>
                            <a:noFill/>
                          </a:ln>
                          <a:effectLst/>
                          <a:latin typeface="Arial Nova Light" panose="020B0304020202020204" pitchFamily="34" charset="0"/>
                          <a:cs typeface="Arial" panose="020B0604020202020204" pitchFamily="34" charset="0"/>
                        </a:rPr>
                        <a:t>78%</a:t>
                      </a:r>
                    </a:p>
                  </a:txBody>
                  <a:tcPr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sv-SE" sz="1400" b="0" i="0" u="none" strike="noStrike" kern="1200" cap="none" normalizeH="0" baseline="0">
                          <a:ln>
                            <a:noFill/>
                          </a:ln>
                          <a:solidFill>
                            <a:srgbClr val="808080"/>
                          </a:solidFill>
                          <a:effectLst/>
                          <a:latin typeface="Arial Nova Light" panose="020B0304020202020204" pitchFamily="34" charset="0"/>
                          <a:ea typeface="+mn-ea"/>
                          <a:cs typeface="Arial" panose="020B0604020202020204" pitchFamily="34" charset="0"/>
                        </a:rPr>
                        <a:t>78%</a:t>
                      </a:r>
                    </a:p>
                  </a:txBody>
                  <a:tcPr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sv-SE" sz="1400" u="none" strike="noStrike" kern="1200" cap="none" normalizeH="0" baseline="0">
                          <a:ln>
                            <a:noFill/>
                          </a:ln>
                          <a:effectLst/>
                          <a:latin typeface="Arial Nova Light" panose="020B0304020202020204" pitchFamily="34" charset="0"/>
                          <a:cs typeface="Arial" panose="020B0604020202020204" pitchFamily="34" charset="0"/>
                        </a:rPr>
                        <a:t>ab1</a:t>
                      </a:r>
                    </a:p>
                  </a:txBody>
                  <a:tcPr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sv-SE" sz="1400" u="none" strike="noStrike" kern="1200" cap="none" normalizeH="0" baseline="0">
                          <a:ln>
                            <a:noFill/>
                          </a:ln>
                          <a:effectLst/>
                          <a:latin typeface="Arial Nova Light" panose="020B0304020202020204" pitchFamily="34" charset="0"/>
                          <a:cs typeface="Arial" panose="020B0604020202020204" pitchFamily="34" charset="0"/>
                        </a:rPr>
                        <a:t>Kraven som ställs på mig är möjliga att leva upp till</a:t>
                      </a:r>
                    </a:p>
                  </a:txBody>
                  <a:tcPr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sv-SE" sz="1400" u="none" strike="noStrike" kern="1200" cap="none" normalizeH="0" baseline="0">
                          <a:ln>
                            <a:noFill/>
                          </a:ln>
                          <a:effectLst/>
                          <a:latin typeface="Arial Nova Light" panose="020B0304020202020204" pitchFamily="34" charset="0"/>
                          <a:cs typeface="Arial" panose="020B0604020202020204" pitchFamily="34" charset="0"/>
                        </a:rPr>
                        <a:t>71%</a:t>
                      </a:r>
                    </a:p>
                  </a:txBody>
                  <a:tcPr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sv-SE" sz="1400" u="none" strike="noStrike" kern="1200" cap="none" normalizeH="0" baseline="0">
                          <a:ln>
                            <a:noFill/>
                          </a:ln>
                          <a:effectLst/>
                          <a:latin typeface="Arial Nova Light" panose="020B0304020202020204" pitchFamily="34" charset="0"/>
                          <a:cs typeface="Arial" panose="020B0604020202020204" pitchFamily="34" charset="0"/>
                        </a:rPr>
                        <a:t>72%</a:t>
                      </a:r>
                    </a:p>
                  </a:txBody>
                  <a:tcPr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sv-SE" sz="1400" u="none" strike="noStrike" kern="1200" cap="none" normalizeH="0" baseline="0">
                          <a:ln>
                            <a:noFill/>
                          </a:ln>
                          <a:effectLst/>
                          <a:latin typeface="Arial Nova Light" panose="020B0304020202020204" pitchFamily="34" charset="0"/>
                          <a:cs typeface="Arial" panose="020B0604020202020204" pitchFamily="34" charset="0"/>
                        </a:rPr>
                        <a:t>71%</a:t>
                      </a:r>
                    </a:p>
                  </a:txBody>
                  <a:tcPr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sv-SE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808080"/>
                          </a:solidFill>
                          <a:effectLst/>
                          <a:latin typeface="Arial Nova Light" panose="020B0304020202020204" pitchFamily="34" charset="0"/>
                          <a:ea typeface="+mn-ea"/>
                          <a:cs typeface="Arial" panose="020B0604020202020204" pitchFamily="34" charset="0"/>
                        </a:rPr>
                        <a:t>-</a:t>
                      </a:r>
                    </a:p>
                  </a:txBody>
                  <a:tcPr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sv-SE" sz="1400" u="none" strike="noStrike" kern="1200" cap="none" normalizeH="0" baseline="0">
                          <a:ln>
                            <a:noFill/>
                          </a:ln>
                          <a:effectLst/>
                          <a:latin typeface="Arial Nova Light" panose="020B0304020202020204" pitchFamily="34" charset="0"/>
                          <a:cs typeface="Arial" panose="020B0604020202020204" pitchFamily="34" charset="0"/>
                        </a:rPr>
                        <a:t>ab10</a:t>
                      </a:r>
                    </a:p>
                  </a:txBody>
                  <a:tcPr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sv-SE" sz="1400" u="none" strike="noStrike" kern="1200" cap="none" normalizeH="0" baseline="0">
                          <a:ln>
                            <a:noFill/>
                          </a:ln>
                          <a:effectLst/>
                          <a:latin typeface="Arial Nova Light" panose="020B0304020202020204" pitchFamily="34" charset="0"/>
                          <a:cs typeface="Arial" panose="020B0604020202020204" pitchFamily="34" charset="0"/>
                        </a:rPr>
                        <a:t>Jag har balans mellan arbete och fritid</a:t>
                      </a:r>
                    </a:p>
                  </a:txBody>
                  <a:tcPr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sv-SE" sz="1400" u="none" strike="noStrike" kern="1200" cap="none" normalizeH="0" baseline="0">
                          <a:ln>
                            <a:noFill/>
                          </a:ln>
                          <a:effectLst/>
                          <a:latin typeface="Arial Nova Light" panose="020B0304020202020204" pitchFamily="34" charset="0"/>
                          <a:cs typeface="Arial" panose="020B0604020202020204" pitchFamily="34" charset="0"/>
                        </a:rPr>
                        <a:t>69%</a:t>
                      </a:r>
                    </a:p>
                  </a:txBody>
                  <a:tcPr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sv-SE" sz="1400" u="none" strike="noStrike" kern="1200" cap="none" normalizeH="0" baseline="0">
                          <a:ln>
                            <a:noFill/>
                          </a:ln>
                          <a:effectLst/>
                          <a:latin typeface="Arial Nova Light" panose="020B0304020202020204" pitchFamily="34" charset="0"/>
                          <a:cs typeface="Arial" panose="020B0604020202020204" pitchFamily="34" charset="0"/>
                        </a:rPr>
                        <a:t>68%</a:t>
                      </a:r>
                    </a:p>
                  </a:txBody>
                  <a:tcPr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sv-SE" sz="1400" u="none" strike="noStrike" kern="1200" cap="none" normalizeH="0" baseline="0">
                          <a:ln>
                            <a:noFill/>
                          </a:ln>
                          <a:effectLst/>
                          <a:latin typeface="Arial Nova Light" panose="020B0304020202020204" pitchFamily="34" charset="0"/>
                          <a:cs typeface="Arial" panose="020B0604020202020204" pitchFamily="34" charset="0"/>
                        </a:rPr>
                        <a:t>65%</a:t>
                      </a:r>
                    </a:p>
                  </a:txBody>
                  <a:tcPr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sv-SE" sz="1400" b="0" i="0" u="none" strike="noStrike" kern="1200" cap="none" normalizeH="0" baseline="0">
                          <a:ln>
                            <a:noFill/>
                          </a:ln>
                          <a:solidFill>
                            <a:srgbClr val="808080"/>
                          </a:solidFill>
                          <a:effectLst/>
                          <a:latin typeface="Arial Nova Light" panose="020B0304020202020204" pitchFamily="34" charset="0"/>
                          <a:ea typeface="+mn-ea"/>
                          <a:cs typeface="Arial" panose="020B0604020202020204" pitchFamily="34" charset="0"/>
                        </a:rPr>
                        <a:t>66%</a:t>
                      </a:r>
                    </a:p>
                  </a:txBody>
                  <a:tcPr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sv-SE" sz="1400" u="none" strike="noStrike" kern="1200" cap="none" normalizeH="0" baseline="0">
                          <a:ln>
                            <a:noFill/>
                          </a:ln>
                          <a:effectLst/>
                          <a:latin typeface="Arial Nova Light" panose="020B0304020202020204" pitchFamily="34" charset="0"/>
                          <a:cs typeface="Arial" panose="020B0604020202020204" pitchFamily="34" charset="0"/>
                        </a:rPr>
                        <a:t>ab11</a:t>
                      </a:r>
                    </a:p>
                  </a:txBody>
                  <a:tcPr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sv-SE" sz="1400" u="none" strike="noStrike" kern="1200" cap="none" normalizeH="0" baseline="0">
                          <a:ln>
                            <a:noFill/>
                          </a:ln>
                          <a:effectLst/>
                          <a:latin typeface="Arial Nova Light" panose="020B0304020202020204" pitchFamily="34" charset="0"/>
                          <a:cs typeface="Arial" panose="020B0604020202020204" pitchFamily="34" charset="0"/>
                        </a:rPr>
                        <a:t>Jag kan koppla av från arbetet på min fritid</a:t>
                      </a:r>
                    </a:p>
                  </a:txBody>
                  <a:tcPr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sv-SE" sz="1400" u="none" strike="noStrike" kern="1200" cap="none" normalizeH="0" baseline="0">
                          <a:ln>
                            <a:noFill/>
                          </a:ln>
                          <a:effectLst/>
                          <a:latin typeface="Arial Nova Light" panose="020B0304020202020204" pitchFamily="34" charset="0"/>
                          <a:cs typeface="Arial" panose="020B0604020202020204" pitchFamily="34" charset="0"/>
                        </a:rPr>
                        <a:t>69%</a:t>
                      </a:r>
                    </a:p>
                  </a:txBody>
                  <a:tcPr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sv-SE" sz="1400" u="none" strike="noStrike" kern="1200" cap="none" normalizeH="0" baseline="0">
                          <a:ln>
                            <a:noFill/>
                          </a:ln>
                          <a:effectLst/>
                          <a:latin typeface="Arial Nova Light" panose="020B0304020202020204" pitchFamily="34" charset="0"/>
                          <a:cs typeface="Arial" panose="020B0604020202020204" pitchFamily="34" charset="0"/>
                        </a:rPr>
                        <a:t>67%</a:t>
                      </a:r>
                    </a:p>
                  </a:txBody>
                  <a:tcPr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sv-SE" sz="1400" u="none" strike="noStrike" kern="1200" cap="none" normalizeH="0" baseline="0">
                          <a:ln>
                            <a:noFill/>
                          </a:ln>
                          <a:effectLst/>
                          <a:latin typeface="Arial Nova Light" panose="020B0304020202020204" pitchFamily="34" charset="0"/>
                          <a:cs typeface="Arial" panose="020B0604020202020204" pitchFamily="34" charset="0"/>
                        </a:rPr>
                        <a:t>-</a:t>
                      </a:r>
                    </a:p>
                  </a:txBody>
                  <a:tcPr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sv-SE" sz="1400" b="0" i="0" u="none" strike="noStrike" kern="1200" cap="none" normalizeH="0" baseline="0">
                          <a:ln>
                            <a:noFill/>
                          </a:ln>
                          <a:solidFill>
                            <a:srgbClr val="808080"/>
                          </a:solidFill>
                          <a:effectLst/>
                          <a:latin typeface="Arial Nova Light" panose="020B0304020202020204" pitchFamily="34" charset="0"/>
                          <a:ea typeface="+mn-ea"/>
                          <a:cs typeface="Arial" panose="020B0604020202020204" pitchFamily="34" charset="0"/>
                        </a:rPr>
                        <a:t>67%</a:t>
                      </a:r>
                    </a:p>
                  </a:txBody>
                  <a:tcPr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sv-SE" sz="1400" u="none" strike="noStrike" kern="1200" cap="none" normalizeH="0" baseline="0">
                          <a:ln>
                            <a:noFill/>
                          </a:ln>
                          <a:effectLst/>
                          <a:latin typeface="Arial Nova Light" panose="020B0304020202020204" pitchFamily="34" charset="0"/>
                          <a:cs typeface="Arial" panose="020B0604020202020204" pitchFamily="34" charset="0"/>
                        </a:rPr>
                        <a:t>ab7</a:t>
                      </a:r>
                    </a:p>
                  </a:txBody>
                  <a:tcPr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sv-SE" sz="1400" u="none" strike="noStrike" kern="1200" cap="none" normalizeH="0" baseline="0">
                          <a:ln>
                            <a:noFill/>
                          </a:ln>
                          <a:effectLst/>
                          <a:latin typeface="Arial Nova Light" panose="020B0304020202020204" pitchFamily="34" charset="0"/>
                          <a:cs typeface="Arial" panose="020B0604020202020204" pitchFamily="34" charset="0"/>
                        </a:rPr>
                        <a:t>Den stress som förekommer i mitt arbete kan jag hantera</a:t>
                      </a:r>
                    </a:p>
                  </a:txBody>
                  <a:tcPr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sv-SE" sz="1400" u="none" strike="noStrike" kern="1200" cap="none" normalizeH="0" baseline="0">
                          <a:ln>
                            <a:noFill/>
                          </a:ln>
                          <a:effectLst/>
                          <a:latin typeface="Arial Nova Light" panose="020B0304020202020204" pitchFamily="34" charset="0"/>
                          <a:cs typeface="Arial" panose="020B0604020202020204" pitchFamily="34" charset="0"/>
                        </a:rPr>
                        <a:t>67%</a:t>
                      </a:r>
                    </a:p>
                  </a:txBody>
                  <a:tcPr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sv-SE" sz="1400" u="none" strike="noStrike" kern="1200" cap="none" normalizeH="0" baseline="0">
                          <a:ln>
                            <a:noFill/>
                          </a:ln>
                          <a:effectLst/>
                          <a:latin typeface="Arial Nova Light" panose="020B0304020202020204" pitchFamily="34" charset="0"/>
                          <a:cs typeface="Arial" panose="020B0604020202020204" pitchFamily="34" charset="0"/>
                        </a:rPr>
                        <a:t>66%</a:t>
                      </a:r>
                    </a:p>
                  </a:txBody>
                  <a:tcPr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sv-SE" sz="1400" u="none" strike="noStrike" kern="1200" cap="none" normalizeH="0" baseline="0">
                          <a:ln>
                            <a:noFill/>
                          </a:ln>
                          <a:effectLst/>
                          <a:latin typeface="Arial Nova Light" panose="020B0304020202020204" pitchFamily="34" charset="0"/>
                          <a:cs typeface="Arial" panose="020B0604020202020204" pitchFamily="34" charset="0"/>
                        </a:rPr>
                        <a:t>63%</a:t>
                      </a:r>
                    </a:p>
                  </a:txBody>
                  <a:tcPr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sv-SE" sz="1400" b="0" i="0" u="none" strike="noStrike" kern="1200" cap="none" normalizeH="0" baseline="0">
                          <a:ln>
                            <a:noFill/>
                          </a:ln>
                          <a:solidFill>
                            <a:srgbClr val="808080"/>
                          </a:solidFill>
                          <a:effectLst/>
                          <a:latin typeface="Arial Nova Light" panose="020B0304020202020204" pitchFamily="34" charset="0"/>
                          <a:ea typeface="+mn-ea"/>
                          <a:cs typeface="Arial" panose="020B0604020202020204" pitchFamily="34" charset="0"/>
                        </a:rPr>
                        <a:t>-</a:t>
                      </a:r>
                    </a:p>
                  </a:txBody>
                  <a:tcPr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sv-SE" sz="1400" u="none" strike="noStrike" kern="1200" cap="none" normalizeH="0" baseline="0">
                          <a:ln>
                            <a:noFill/>
                          </a:ln>
                          <a:effectLst/>
                          <a:latin typeface="Arial Nova Light" panose="020B0304020202020204" pitchFamily="34" charset="0"/>
                          <a:cs typeface="Arial" panose="020B0604020202020204" pitchFamily="34" charset="0"/>
                        </a:rPr>
                        <a:t>ab9</a:t>
                      </a:r>
                    </a:p>
                  </a:txBody>
                  <a:tcPr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sv-SE" sz="1400" u="none" strike="noStrike" kern="1200" cap="none" normalizeH="0" baseline="0">
                          <a:ln>
                            <a:noFill/>
                          </a:ln>
                          <a:effectLst/>
                          <a:latin typeface="Arial Nova Light" panose="020B0304020202020204" pitchFamily="34" charset="0"/>
                          <a:cs typeface="Arial" panose="020B0604020202020204" pitchFamily="34" charset="0"/>
                        </a:rPr>
                        <a:t>Jag kan återhämta mig mellan perioder av högre arbetsbelastning</a:t>
                      </a:r>
                    </a:p>
                  </a:txBody>
                  <a:tcPr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sv-SE" sz="1400" u="none" strike="noStrike" kern="1200" cap="none" normalizeH="0" baseline="0">
                          <a:ln>
                            <a:noFill/>
                          </a:ln>
                          <a:effectLst/>
                          <a:latin typeface="Arial Nova Light" panose="020B0304020202020204" pitchFamily="34" charset="0"/>
                          <a:cs typeface="Arial" panose="020B0604020202020204" pitchFamily="34" charset="0"/>
                        </a:rPr>
                        <a:t>62%</a:t>
                      </a:r>
                    </a:p>
                  </a:txBody>
                  <a:tcPr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sv-SE" sz="1400" u="none" strike="noStrike" kern="1200" cap="none" normalizeH="0" baseline="0">
                          <a:ln>
                            <a:noFill/>
                          </a:ln>
                          <a:effectLst/>
                          <a:latin typeface="Arial Nova Light" panose="020B0304020202020204" pitchFamily="34" charset="0"/>
                          <a:cs typeface="Arial" panose="020B0604020202020204" pitchFamily="34" charset="0"/>
                        </a:rPr>
                        <a:t>59%</a:t>
                      </a:r>
                    </a:p>
                  </a:txBody>
                  <a:tcPr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sv-SE" sz="1400" u="none" strike="noStrike" kern="1200" cap="none" normalizeH="0" baseline="0">
                          <a:ln>
                            <a:noFill/>
                          </a:ln>
                          <a:effectLst/>
                          <a:latin typeface="Arial Nova Light" panose="020B0304020202020204" pitchFamily="34" charset="0"/>
                          <a:cs typeface="Arial" panose="020B0604020202020204" pitchFamily="34" charset="0"/>
                        </a:rPr>
                        <a:t>60%</a:t>
                      </a:r>
                    </a:p>
                  </a:txBody>
                  <a:tcPr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sv-SE" sz="1400" b="0" i="0" u="none" strike="noStrike" kern="1200" cap="none" normalizeH="0" baseline="0">
                          <a:ln>
                            <a:noFill/>
                          </a:ln>
                          <a:solidFill>
                            <a:srgbClr val="808080"/>
                          </a:solidFill>
                          <a:effectLst/>
                          <a:latin typeface="Arial Nova Light" panose="020B0304020202020204" pitchFamily="34" charset="0"/>
                          <a:ea typeface="+mn-ea"/>
                          <a:cs typeface="Arial" panose="020B0604020202020204" pitchFamily="34" charset="0"/>
                        </a:rPr>
                        <a:t>59%</a:t>
                      </a:r>
                    </a:p>
                  </a:txBody>
                  <a:tcPr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sv-SE" sz="1400" u="none" strike="noStrike" kern="1200" cap="none" normalizeH="0" baseline="0">
                          <a:ln>
                            <a:noFill/>
                          </a:ln>
                          <a:effectLst/>
                          <a:latin typeface="Arial Nova Light" panose="020B0304020202020204" pitchFamily="34" charset="0"/>
                          <a:cs typeface="Arial" panose="020B0604020202020204" pitchFamily="34" charset="0"/>
                        </a:rPr>
                        <a:t>ab12</a:t>
                      </a:r>
                    </a:p>
                  </a:txBody>
                  <a:tcPr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sv-SE" sz="1400" u="none" strike="noStrike" kern="1200" cap="none" normalizeH="0" baseline="0">
                          <a:ln>
                            <a:noFill/>
                          </a:ln>
                          <a:effectLst/>
                          <a:latin typeface="Arial Nova Light" panose="020B0304020202020204" pitchFamily="34" charset="0"/>
                          <a:cs typeface="Arial" panose="020B0604020202020204" pitchFamily="34" charset="0"/>
                        </a:rPr>
                        <a:t>Jag är nöjd med min sömn</a:t>
                      </a:r>
                    </a:p>
                  </a:txBody>
                  <a:tcPr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sv-SE" sz="1400" u="none" strike="noStrike" kern="1200" cap="none" normalizeH="0" baseline="0">
                          <a:ln>
                            <a:noFill/>
                          </a:ln>
                          <a:effectLst/>
                          <a:latin typeface="Arial Nova Light" panose="020B0304020202020204" pitchFamily="34" charset="0"/>
                          <a:cs typeface="Arial" panose="020B0604020202020204" pitchFamily="34" charset="0"/>
                        </a:rPr>
                        <a:t>61%</a:t>
                      </a:r>
                    </a:p>
                  </a:txBody>
                  <a:tcPr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sv-SE" sz="1400" u="none" strike="noStrike" kern="1200" cap="none" normalizeH="0" baseline="0">
                          <a:ln>
                            <a:noFill/>
                          </a:ln>
                          <a:effectLst/>
                          <a:latin typeface="Arial Nova Light" panose="020B0304020202020204" pitchFamily="34" charset="0"/>
                          <a:cs typeface="Arial" panose="020B0604020202020204" pitchFamily="34" charset="0"/>
                        </a:rPr>
                        <a:t>61%</a:t>
                      </a:r>
                    </a:p>
                  </a:txBody>
                  <a:tcPr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sv-SE" sz="1400" u="none" strike="noStrike" kern="1200" cap="none" normalizeH="0" baseline="0">
                          <a:ln>
                            <a:noFill/>
                          </a:ln>
                          <a:effectLst/>
                          <a:latin typeface="Arial Nova Light" panose="020B0304020202020204" pitchFamily="34" charset="0"/>
                          <a:cs typeface="Arial" panose="020B0604020202020204" pitchFamily="34" charset="0"/>
                        </a:rPr>
                        <a:t>57%</a:t>
                      </a:r>
                    </a:p>
                  </a:txBody>
                  <a:tcPr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sv-SE" sz="1400" b="0" i="0" u="none" strike="noStrike" kern="1200" cap="none" normalizeH="0" baseline="0">
                          <a:ln>
                            <a:noFill/>
                          </a:ln>
                          <a:solidFill>
                            <a:srgbClr val="808080"/>
                          </a:solidFill>
                          <a:effectLst/>
                          <a:latin typeface="Arial Nova Light" panose="020B0304020202020204" pitchFamily="34" charset="0"/>
                          <a:ea typeface="+mn-ea"/>
                          <a:cs typeface="Arial" panose="020B0604020202020204" pitchFamily="34" charset="0"/>
                        </a:rPr>
                        <a:t>-</a:t>
                      </a:r>
                    </a:p>
                  </a:txBody>
                  <a:tcPr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sv-SE" sz="1400" u="none" strike="noStrike" kern="1200" cap="none" normalizeH="0" baseline="0">
                          <a:ln>
                            <a:noFill/>
                          </a:ln>
                          <a:effectLst/>
                          <a:latin typeface="Arial Nova Light" panose="020B0304020202020204" pitchFamily="34" charset="0"/>
                          <a:cs typeface="Arial" panose="020B0604020202020204" pitchFamily="34" charset="0"/>
                        </a:rPr>
                        <a:t>ab8</a:t>
                      </a:r>
                    </a:p>
                  </a:txBody>
                  <a:tcPr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sv-SE" sz="1400" u="none" strike="noStrike" kern="1200" cap="none" normalizeH="0" baseline="0">
                          <a:ln>
                            <a:noFill/>
                          </a:ln>
                          <a:effectLst/>
                          <a:latin typeface="Arial Nova Light" panose="020B0304020202020204" pitchFamily="34" charset="0"/>
                          <a:cs typeface="Arial" panose="020B0604020202020204" pitchFamily="34" charset="0"/>
                        </a:rPr>
                        <a:t>Jag kan återhämta mig under arbetsdagen, t.ex. genom variation i arbetet, mikropauser, gemenskap</a:t>
                      </a:r>
                    </a:p>
                  </a:txBody>
                  <a:tcPr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sv-SE" sz="1400" u="none" strike="noStrike" kern="1200" cap="none" normalizeH="0" baseline="0">
                          <a:ln>
                            <a:noFill/>
                          </a:ln>
                          <a:effectLst/>
                          <a:latin typeface="Arial Nova Light" panose="020B0304020202020204" pitchFamily="34" charset="0"/>
                          <a:cs typeface="Arial" panose="020B0604020202020204" pitchFamily="34" charset="0"/>
                        </a:rPr>
                        <a:t>61%</a:t>
                      </a:r>
                    </a:p>
                  </a:txBody>
                  <a:tcPr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sv-SE" sz="1400" u="none" strike="noStrike" kern="1200" cap="none" normalizeH="0" baseline="0">
                          <a:ln>
                            <a:noFill/>
                          </a:ln>
                          <a:effectLst/>
                          <a:latin typeface="Arial Nova Light" panose="020B0304020202020204" pitchFamily="34" charset="0"/>
                          <a:cs typeface="Arial" panose="020B0604020202020204" pitchFamily="34" charset="0"/>
                        </a:rPr>
                        <a:t>57%</a:t>
                      </a:r>
                    </a:p>
                  </a:txBody>
                  <a:tcPr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sv-SE" sz="1400" u="none" strike="noStrike" kern="1200" cap="none" normalizeH="0" baseline="0">
                          <a:ln>
                            <a:noFill/>
                          </a:ln>
                          <a:effectLst/>
                          <a:latin typeface="Arial Nova Light" panose="020B0304020202020204" pitchFamily="34" charset="0"/>
                          <a:cs typeface="Arial" panose="020B0604020202020204" pitchFamily="34" charset="0"/>
                        </a:rPr>
                        <a:t>-</a:t>
                      </a:r>
                    </a:p>
                  </a:txBody>
                  <a:tcPr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sv-SE" sz="1400" b="0" i="0" u="none" strike="noStrike" kern="1200" cap="none" normalizeH="0" baseline="0">
                          <a:ln>
                            <a:noFill/>
                          </a:ln>
                          <a:solidFill>
                            <a:srgbClr val="808080"/>
                          </a:solidFill>
                          <a:effectLst/>
                          <a:latin typeface="Arial Nova Light" panose="020B0304020202020204" pitchFamily="34" charset="0"/>
                          <a:ea typeface="+mn-ea"/>
                          <a:cs typeface="Arial" panose="020B0604020202020204" pitchFamily="34" charset="0"/>
                        </a:rPr>
                        <a:t>-</a:t>
                      </a:r>
                    </a:p>
                  </a:txBody>
                  <a:tcPr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sv-SE" sz="1400" u="none" strike="noStrike" kern="1200" cap="none" normalizeH="0" baseline="0">
                          <a:ln>
                            <a:noFill/>
                          </a:ln>
                          <a:effectLst/>
                          <a:latin typeface="Arial Nova Light" panose="020B0304020202020204" pitchFamily="34" charset="0"/>
                          <a:cs typeface="Arial" panose="020B0604020202020204" pitchFamily="34" charset="0"/>
                        </a:rPr>
                        <a:t>ab6</a:t>
                      </a:r>
                    </a:p>
                  </a:txBody>
                  <a:tcPr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sv-SE" sz="1400" u="none" strike="noStrike" kern="1200" cap="none" normalizeH="0" baseline="0">
                          <a:ln>
                            <a:noFill/>
                          </a:ln>
                          <a:effectLst/>
                          <a:latin typeface="Arial Nova Light" panose="020B0304020202020204" pitchFamily="34" charset="0"/>
                          <a:cs typeface="Arial" panose="020B0604020202020204" pitchFamily="34" charset="0"/>
                        </a:rPr>
                        <a:t>Jag har en rimlig arbetsbelastning</a:t>
                      </a:r>
                    </a:p>
                  </a:txBody>
                  <a:tcPr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sv-SE" sz="1400" u="none" strike="noStrike" kern="1200" cap="none" normalizeH="0" baseline="0">
                          <a:ln>
                            <a:noFill/>
                          </a:ln>
                          <a:effectLst/>
                          <a:latin typeface="Arial Nova Light" panose="020B0304020202020204" pitchFamily="34" charset="0"/>
                          <a:cs typeface="Arial" panose="020B0604020202020204" pitchFamily="34" charset="0"/>
                        </a:rPr>
                        <a:t>60%</a:t>
                      </a:r>
                    </a:p>
                  </a:txBody>
                  <a:tcPr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sv-SE" sz="1400" u="none" strike="noStrike" kern="1200" cap="none" normalizeH="0" baseline="0">
                          <a:ln>
                            <a:noFill/>
                          </a:ln>
                          <a:effectLst/>
                          <a:latin typeface="Arial Nova Light" panose="020B0304020202020204" pitchFamily="34" charset="0"/>
                          <a:cs typeface="Arial" panose="020B0604020202020204" pitchFamily="34" charset="0"/>
                        </a:rPr>
                        <a:t>57%</a:t>
                      </a:r>
                    </a:p>
                  </a:txBody>
                  <a:tcPr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sv-SE" sz="1400" u="none" strike="noStrike" kern="1200" cap="none" normalizeH="0" baseline="0">
                          <a:ln>
                            <a:noFill/>
                          </a:ln>
                          <a:effectLst/>
                          <a:latin typeface="Arial Nova Light" panose="020B0304020202020204" pitchFamily="34" charset="0"/>
                          <a:cs typeface="Arial" panose="020B0604020202020204" pitchFamily="34" charset="0"/>
                        </a:rPr>
                        <a:t>56%</a:t>
                      </a:r>
                    </a:p>
                  </a:txBody>
                  <a:tcPr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sv-SE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808080"/>
                          </a:solidFill>
                          <a:effectLst/>
                          <a:latin typeface="Arial Nova Light" panose="020B0304020202020204" pitchFamily="34" charset="0"/>
                          <a:ea typeface="+mn-ea"/>
                          <a:cs typeface="Arial" panose="020B0604020202020204" pitchFamily="34" charset="0"/>
                        </a:rPr>
                        <a:t>-</a:t>
                      </a:r>
                    </a:p>
                  </a:txBody>
                  <a:tcPr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</a:tbl>
          </a:graphicData>
        </a:graphic>
      </p:graphicFrame>
      <p:sp>
        <p:nvSpPr>
          <p:cNvPr id="2" name="Platshållare för bildnummer 1">
            <a:extLst>
              <a:ext uri="{FF2B5EF4-FFF2-40B4-BE49-F238E27FC236}">
                <a16:creationId xmlns:a16="http://schemas.microsoft.com/office/drawing/2014/main" id="{2E9F0A81-6E1B-2818-A907-83E9C01D5503}"/>
              </a:ext>
            </a:extLst>
          </p:cNvPr>
          <p:cNvSpPr>
            <a:spLocks noGrp="1"/>
          </p:cNvSpPr>
          <p:nvPr>
            <p:ph type="sldNum" sz="quarter" idx="7"/>
            <p:custDataLst>
              <p:tags r:id="rId5"/>
            </p:custDataLst>
          </p:nvPr>
        </p:nvSpPr>
        <p:spPr/>
        <p:txBody>
          <a:bodyPr/>
          <a:lstStyle/>
          <a:p>
            <a:pPr marL="43438" algn="r">
              <a:spcBef>
                <a:spcPts val="251"/>
              </a:spcBef>
            </a:pPr>
            <a:fld id="{F7043445-B7A5-4914-996A-C924B7608474}" type="slidenum">
              <a:rPr lang="sv-SE" smtClean="0"/>
              <a:pPr marL="43438" algn="r">
                <a:spcBef>
                  <a:spcPts val="251"/>
                </a:spcBef>
              </a:pPr>
              <a:t>38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2339359"/>
      </p:ext>
    </p:extLst>
  </p:cSld>
  <p:clrMapOvr>
    <a:masterClrMapping/>
  </p:clrMapOvr>
  <p:transition/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ubrik 4"/>
          <p:cNvSpPr>
            <a:spLocks noGrp="1"/>
          </p:cNvSpPr>
          <p:nvPr>
            <p:ph type="title"/>
          </p:nvPr>
        </p:nvSpPr>
        <p:spPr/>
        <p:txBody>
          <a:bodyPr/>
          <a:lstStyle>
            <a:defPPr>
              <a:defRPr kern="1200"/>
            </a:defPPr>
          </a:lstStyle>
          <a:p>
            <a:r>
              <a:rPr lang="sv-SE" sz="2176" dirty="0">
                <a:solidFill>
                  <a:schemeClr val="tx1"/>
                </a:solidFill>
              </a:rPr>
              <a:t>Analys – Stress </a:t>
            </a:r>
          </a:p>
        </p:txBody>
      </p:sp>
      <p:sp>
        <p:nvSpPr>
          <p:cNvPr id="24" name="Platshållare för bildnummer 1">
            <a:extLst>
              <a:ext uri="{FF2B5EF4-FFF2-40B4-BE49-F238E27FC236}">
                <a16:creationId xmlns:a16="http://schemas.microsoft.com/office/drawing/2014/main" id="{61D9B996-C904-43FE-8549-BE4C3F33B4A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24592" y="6436558"/>
            <a:ext cx="661864" cy="365125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>
            <a:defPPr>
              <a:defRPr lang="sv-SE"/>
            </a:defPPr>
            <a:lvl1pPr marL="0" algn="r" defTabSz="914400" rtl="0" eaLnBrk="1" latinLnBrk="0" hangingPunct="1">
              <a:defRPr sz="1200" b="0" i="0" kern="1200">
                <a:solidFill>
                  <a:schemeClr val="tx1">
                    <a:tint val="75000"/>
                  </a:schemeClr>
                </a:solidFill>
                <a:latin typeface="Arial Nova Light" panose="020B0304020202020204" pitchFamily="34" charset="0"/>
                <a:ea typeface="+mn-ea"/>
                <a:cs typeface="Arial Nova Light" panose="020B03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A65EA27-6DB2-46EB-90AD-D02DF194FA2A}" type="slidenum">
              <a:rPr lang="sv-SE" smtClean="0"/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39</a:t>
            </a:fld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/>
              <a:cs typeface="Arial"/>
            </a:endParaRPr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6054725" y="3339129"/>
            <a:ext cx="2741612" cy="2129203"/>
          </a:xfrm>
          <a:prstGeom prst="rect">
            <a:avLst/>
          </a:prstGeom>
          <a:solidFill>
            <a:srgbClr val="FFBA03">
              <a:alpha val="80000"/>
            </a:srgbClr>
          </a:solidFill>
          <a:ln w="12700">
            <a:solidFill>
              <a:schemeClr val="tx1"/>
            </a:solidFill>
            <a:miter lim="800000"/>
          </a:ln>
        </p:spPr>
        <p:txBody>
          <a:bodyPr wrap="none" anchor="ctr"/>
          <a:lstStyle>
            <a:defPPr>
              <a:defRPr kern="1200"/>
            </a:defPPr>
          </a:lstStyle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cs typeface="Arial" panose="020B0604020202020204" pitchFamily="34" charset="0"/>
              </a:rPr>
              <a:t>Vågar släppa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sv-SE" sz="1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 pitchFamily="34" charset="0"/>
              <a:cs typeface="Arial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cs typeface="Arial" panose="020B0604020202020204" pitchFamily="34" charset="0"/>
              </a:rPr>
              <a:t>Totalt: 7% </a:t>
            </a:r>
            <a:r>
              <a:rPr kumimoji="0" lang="sv-SE" sz="140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cs typeface="Arial" panose="020B0604020202020204" pitchFamily="34" charset="0"/>
              </a:rPr>
              <a:t>(7,7,8)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sv-SE" sz="1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 pitchFamily="34" charset="0"/>
              <a:cs typeface="Arial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1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cs typeface="Arial" panose="020B0604020202020204" pitchFamily="34" charset="0"/>
              </a:rPr>
              <a:t>V Skola: 7% </a:t>
            </a:r>
            <a:r>
              <a:rPr kumimoji="0" lang="sv-SE" sz="110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cs typeface="Arial" panose="020B0604020202020204" pitchFamily="34" charset="0"/>
              </a:rPr>
              <a:t>(7,7,8)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1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cs typeface="Arial" panose="020B0604020202020204" pitchFamily="34" charset="0"/>
              </a:rPr>
              <a:t>V Samhälle: 9% </a:t>
            </a:r>
            <a:r>
              <a:rPr kumimoji="0" lang="sv-SE" sz="110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cs typeface="Arial" panose="020B0604020202020204" pitchFamily="34" charset="0"/>
              </a:rPr>
              <a:t>(6,8,9)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1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cs typeface="Arial" panose="020B0604020202020204" pitchFamily="34" charset="0"/>
              </a:rPr>
              <a:t>Enheter: 5% </a:t>
            </a:r>
            <a:r>
              <a:rPr kumimoji="0" lang="sv-SE" sz="110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cs typeface="Arial" panose="020B0604020202020204" pitchFamily="34" charset="0"/>
              </a:rPr>
              <a:t>(7,6,6)</a:t>
            </a:r>
          </a:p>
        </p:txBody>
      </p:sp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3340101" y="1267777"/>
            <a:ext cx="2720975" cy="2079655"/>
          </a:xfrm>
          <a:prstGeom prst="rect">
            <a:avLst/>
          </a:prstGeom>
          <a:solidFill>
            <a:srgbClr val="417B8D">
              <a:alpha val="80000"/>
            </a:srgbClr>
          </a:solidFill>
          <a:ln w="12700">
            <a:solidFill>
              <a:schemeClr val="tx1"/>
            </a:solidFill>
            <a:miter lim="800000"/>
          </a:ln>
        </p:spPr>
        <p:txBody>
          <a:bodyPr wrap="none" anchor="ctr"/>
          <a:lstStyle>
            <a:defPPr>
              <a:defRPr kern="1200"/>
            </a:defPPr>
          </a:lstStyle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cs typeface="Arial" panose="020B0604020202020204" pitchFamily="34" charset="0"/>
              </a:rPr>
              <a:t>Kämpar på</a:t>
            </a:r>
          </a:p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 pitchFamily="34" charset="0"/>
              <a:cs typeface="Arial" panose="020B0604020202020204" pitchFamily="34" charset="0"/>
            </a:endParaRPr>
          </a:p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cs typeface="Arial" panose="020B0604020202020204" pitchFamily="34" charset="0"/>
              </a:rPr>
              <a:t>Totalt: 12% </a:t>
            </a:r>
            <a:r>
              <a:rPr kumimoji="0" lang="sv-SE" sz="140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cs typeface="Arial" panose="020B0604020202020204" pitchFamily="34" charset="0"/>
              </a:rPr>
              <a:t>(13,14,13)</a:t>
            </a:r>
          </a:p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 pitchFamily="34" charset="0"/>
              <a:cs typeface="Arial" panose="020B0604020202020204" pitchFamily="34" charset="0"/>
            </a:endParaRPr>
          </a:p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1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cs typeface="Arial" panose="020B0604020202020204" pitchFamily="34" charset="0"/>
              </a:rPr>
              <a:t>V Skola: 14% </a:t>
            </a:r>
            <a:r>
              <a:rPr kumimoji="0" lang="sv-SE" sz="110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cs typeface="Arial" panose="020B0604020202020204" pitchFamily="34" charset="0"/>
              </a:rPr>
              <a:t>(15,16,14)</a:t>
            </a:r>
          </a:p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1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cs typeface="Arial" panose="020B0604020202020204" pitchFamily="34" charset="0"/>
              </a:rPr>
              <a:t>V Samhälle: 8% </a:t>
            </a:r>
            <a:r>
              <a:rPr kumimoji="0" lang="sv-SE" sz="110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cs typeface="Arial" panose="020B0604020202020204" pitchFamily="34" charset="0"/>
              </a:rPr>
              <a:t>(10,12,11)</a:t>
            </a:r>
          </a:p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1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cs typeface="Arial" panose="020B0604020202020204" pitchFamily="34" charset="0"/>
              </a:rPr>
              <a:t>Enheter: </a:t>
            </a:r>
            <a:r>
              <a:rPr lang="sv-SE" sz="1100" b="1" dirty="0">
                <a:solidFill>
                  <a:prstClr val="white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9</a:t>
            </a:r>
            <a:r>
              <a:rPr kumimoji="0" lang="sv-SE" sz="11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cs typeface="Arial" panose="020B0604020202020204" pitchFamily="34" charset="0"/>
              </a:rPr>
              <a:t>% </a:t>
            </a:r>
            <a:r>
              <a:rPr kumimoji="0" lang="sv-SE" sz="110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cs typeface="Arial" panose="020B0604020202020204" pitchFamily="34" charset="0"/>
              </a:rPr>
              <a:t>(11,11,12)</a:t>
            </a:r>
            <a:endParaRPr kumimoji="0" lang="en-GB" sz="18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ctangle 6"/>
          <p:cNvSpPr>
            <a:spLocks noChangeArrowheads="1"/>
          </p:cNvSpPr>
          <p:nvPr/>
        </p:nvSpPr>
        <p:spPr bwMode="auto">
          <a:xfrm>
            <a:off x="3330575" y="3347431"/>
            <a:ext cx="2730501" cy="2120900"/>
          </a:xfrm>
          <a:prstGeom prst="rect">
            <a:avLst/>
          </a:prstGeom>
          <a:solidFill>
            <a:srgbClr val="C15A44">
              <a:alpha val="80000"/>
            </a:srgbClr>
          </a:solidFill>
          <a:ln w="12700">
            <a:solidFill>
              <a:schemeClr val="tx1"/>
            </a:solidFill>
            <a:miter lim="800000"/>
          </a:ln>
        </p:spPr>
        <p:txBody>
          <a:bodyPr wrap="none" anchor="ctr"/>
          <a:lstStyle>
            <a:defPPr>
              <a:defRPr kern="1200"/>
            </a:defPPr>
          </a:lstStyle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cs typeface="Arial" panose="020B0604020202020204" pitchFamily="34" charset="0"/>
              </a:rPr>
              <a:t>Riskzon</a:t>
            </a:r>
          </a:p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 pitchFamily="34" charset="0"/>
              <a:cs typeface="Arial" panose="020B0604020202020204" pitchFamily="34" charset="0"/>
            </a:endParaRPr>
          </a:p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cs typeface="Arial" panose="020B0604020202020204" pitchFamily="34" charset="0"/>
              </a:rPr>
              <a:t>Totalt: 22% </a:t>
            </a:r>
            <a:r>
              <a:rPr kumimoji="0" lang="sv-SE" sz="140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cs typeface="Arial" panose="020B0604020202020204" pitchFamily="34" charset="0"/>
              </a:rPr>
              <a:t>(21,22,19)</a:t>
            </a:r>
          </a:p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 pitchFamily="34" charset="0"/>
              <a:cs typeface="Arial" panose="020B0604020202020204" pitchFamily="34" charset="0"/>
            </a:endParaRPr>
          </a:p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1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cs typeface="Arial" panose="020B0604020202020204" pitchFamily="34" charset="0"/>
              </a:rPr>
              <a:t>V Skola: 26% </a:t>
            </a:r>
            <a:r>
              <a:rPr kumimoji="0" lang="sv-SE" sz="110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cs typeface="Arial" panose="020B0604020202020204" pitchFamily="34" charset="0"/>
              </a:rPr>
              <a:t>(24,25,21)</a:t>
            </a:r>
          </a:p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1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cs typeface="Arial" panose="020B0604020202020204" pitchFamily="34" charset="0"/>
              </a:rPr>
              <a:t>V Samhälle: </a:t>
            </a:r>
            <a:r>
              <a:rPr lang="sv-SE" sz="1100" b="1" dirty="0">
                <a:solidFill>
                  <a:prstClr val="white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1</a:t>
            </a:r>
            <a:r>
              <a:rPr kumimoji="0" lang="sv-SE" sz="11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cs typeface="Arial" panose="020B0604020202020204" pitchFamily="34" charset="0"/>
              </a:rPr>
              <a:t>7% </a:t>
            </a:r>
            <a:r>
              <a:rPr kumimoji="0" lang="sv-SE" sz="110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cs typeface="Arial" panose="020B0604020202020204" pitchFamily="34" charset="0"/>
              </a:rPr>
              <a:t>(19,19,15)</a:t>
            </a:r>
          </a:p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1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cs typeface="Arial" panose="020B0604020202020204" pitchFamily="34" charset="0"/>
              </a:rPr>
              <a:t>Enheter: 15% </a:t>
            </a:r>
            <a:r>
              <a:rPr kumimoji="0" lang="sv-SE" sz="110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cs typeface="Arial" panose="020B0604020202020204" pitchFamily="34" charset="0"/>
              </a:rPr>
              <a:t>(15,17,15)</a:t>
            </a:r>
            <a:endParaRPr kumimoji="0" lang="en-GB" sz="18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/>
              <a:cs typeface="Arial"/>
            </a:endParaRPr>
          </a:p>
        </p:txBody>
      </p:sp>
      <p:sp>
        <p:nvSpPr>
          <p:cNvPr id="9" name="Rectangle 7"/>
          <p:cNvSpPr>
            <a:spLocks noChangeArrowheads="1"/>
          </p:cNvSpPr>
          <p:nvPr/>
        </p:nvSpPr>
        <p:spPr bwMode="auto">
          <a:xfrm>
            <a:off x="6061075" y="1267777"/>
            <a:ext cx="2735262" cy="2079655"/>
          </a:xfrm>
          <a:prstGeom prst="rect">
            <a:avLst/>
          </a:prstGeom>
          <a:solidFill>
            <a:srgbClr val="529341">
              <a:alpha val="80000"/>
            </a:srgbClr>
          </a:solidFill>
          <a:ln w="12700">
            <a:solidFill>
              <a:schemeClr val="tx1"/>
            </a:solidFill>
            <a:miter lim="800000"/>
          </a:ln>
        </p:spPr>
        <p:txBody>
          <a:bodyPr wrap="none" anchor="ctr"/>
          <a:lstStyle>
            <a:defPPr>
              <a:defRPr kern="1200"/>
            </a:defPPr>
          </a:lstStyle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cs typeface="Arial" panose="020B0604020202020204" pitchFamily="34" charset="0"/>
              </a:rPr>
              <a:t>Arbetar effektivt</a:t>
            </a:r>
          </a:p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 pitchFamily="34" charset="0"/>
              <a:cs typeface="Arial" panose="020B0604020202020204" pitchFamily="34" charset="0"/>
            </a:endParaRPr>
          </a:p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cs typeface="Arial" panose="020B0604020202020204" pitchFamily="34" charset="0"/>
              </a:rPr>
              <a:t>Totalt: 60% </a:t>
            </a:r>
            <a:r>
              <a:rPr kumimoji="0" lang="sv-SE" sz="140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cs typeface="Arial" panose="020B0604020202020204" pitchFamily="34" charset="0"/>
              </a:rPr>
              <a:t>(59,56,60)</a:t>
            </a:r>
          </a:p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 pitchFamily="34" charset="0"/>
              <a:cs typeface="Arial" panose="020B0604020202020204" pitchFamily="34" charset="0"/>
            </a:endParaRPr>
          </a:p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1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cs typeface="Arial" panose="020B0604020202020204" pitchFamily="34" charset="0"/>
              </a:rPr>
              <a:t>V Skola: 53% </a:t>
            </a:r>
            <a:r>
              <a:rPr kumimoji="0" lang="sv-SE" sz="110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cs typeface="Arial" panose="020B0604020202020204" pitchFamily="34" charset="0"/>
              </a:rPr>
              <a:t>(54,51,56)</a:t>
            </a:r>
          </a:p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1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cs typeface="Arial" panose="020B0604020202020204" pitchFamily="34" charset="0"/>
              </a:rPr>
              <a:t>V Samhälle: 67% </a:t>
            </a:r>
            <a:r>
              <a:rPr kumimoji="0" lang="sv-SE" sz="110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cs typeface="Arial" panose="020B0604020202020204" pitchFamily="34" charset="0"/>
              </a:rPr>
              <a:t>(64,62,65)</a:t>
            </a:r>
          </a:p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1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cs typeface="Arial" panose="020B0604020202020204" pitchFamily="34" charset="0"/>
              </a:rPr>
              <a:t>Enheter: 71% </a:t>
            </a:r>
            <a:r>
              <a:rPr kumimoji="0" lang="sv-SE" sz="110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cs typeface="Arial" panose="020B0604020202020204" pitchFamily="34" charset="0"/>
              </a:rPr>
              <a:t>(67,66,67)</a:t>
            </a:r>
            <a:endParaRPr kumimoji="0" lang="en-GB" sz="18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/>
              <a:cs typeface="Arial"/>
            </a:endParaRPr>
          </a:p>
        </p:txBody>
      </p:sp>
      <p:sp>
        <p:nvSpPr>
          <p:cNvPr id="10" name="Line 8"/>
          <p:cNvSpPr>
            <a:spLocks noChangeShapeType="1"/>
          </p:cNvSpPr>
          <p:nvPr/>
        </p:nvSpPr>
        <p:spPr bwMode="auto">
          <a:xfrm flipV="1">
            <a:off x="3330575" y="979351"/>
            <a:ext cx="9525" cy="449836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>
            <a:defPPr>
              <a:defRPr kern="1200"/>
            </a:def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/>
              <a:cs typeface="Arial"/>
            </a:endParaRPr>
          </a:p>
        </p:txBody>
      </p:sp>
      <p:sp>
        <p:nvSpPr>
          <p:cNvPr id="11" name="Line 9"/>
          <p:cNvSpPr>
            <a:spLocks noChangeShapeType="1"/>
          </p:cNvSpPr>
          <p:nvPr/>
        </p:nvSpPr>
        <p:spPr bwMode="auto">
          <a:xfrm>
            <a:off x="3327038" y="5468331"/>
            <a:ext cx="5894387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>
            <a:defPPr>
              <a:defRPr kern="1200"/>
            </a:def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/>
              <a:cs typeface="Arial"/>
            </a:endParaRPr>
          </a:p>
        </p:txBody>
      </p:sp>
      <p:sp>
        <p:nvSpPr>
          <p:cNvPr id="12" name="Text Box 14"/>
          <p:cNvSpPr txBox="1">
            <a:spLocks noChangeArrowheads="1"/>
          </p:cNvSpPr>
          <p:nvPr/>
        </p:nvSpPr>
        <p:spPr bwMode="auto">
          <a:xfrm>
            <a:off x="1533236" y="3082117"/>
            <a:ext cx="1852252" cy="830997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defPPr>
              <a:defRPr kern="1200"/>
            </a:defPPr>
            <a:lvl1pPr>
              <a:defRPr sz="1600" b="1">
                <a:solidFill>
                  <a:schemeClr val="tx1"/>
                </a:solidFill>
                <a:latin typeface="Arial"/>
              </a:defRPr>
            </a:lvl1pPr>
            <a:lvl2pPr marL="742950" indent="-285750">
              <a:defRPr sz="1600" b="1">
                <a:solidFill>
                  <a:schemeClr val="tx1"/>
                </a:solidFill>
                <a:latin typeface="Arial"/>
              </a:defRPr>
            </a:lvl2pPr>
            <a:lvl3pPr marL="1143000" indent="-228600">
              <a:defRPr sz="1600" b="1">
                <a:solidFill>
                  <a:schemeClr val="tx1"/>
                </a:solidFill>
                <a:latin typeface="Arial"/>
              </a:defRPr>
            </a:lvl3pPr>
            <a:lvl4pPr marL="1600200" indent="-228600">
              <a:defRPr sz="1600" b="1">
                <a:solidFill>
                  <a:schemeClr val="tx1"/>
                </a:solidFill>
                <a:latin typeface="Arial"/>
              </a:defRPr>
            </a:lvl4pPr>
            <a:lvl5pPr marL="2057400" indent="-228600">
              <a:defRPr sz="1600" b="1">
                <a:solidFill>
                  <a:schemeClr val="tx1"/>
                </a:solidFill>
                <a:latin typeface="Arial"/>
              </a:defRPr>
            </a:lvl5pPr>
            <a:lvl6pPr marL="25146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/>
              </a:defRPr>
            </a:lvl6pPr>
            <a:lvl7pPr marL="29718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/>
              </a:defRPr>
            </a:lvl7pPr>
            <a:lvl8pPr marL="34290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/>
              </a:defRPr>
            </a:lvl8pPr>
            <a:lvl9pPr marL="38862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Fråga ab1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/>
                <a:cs typeface="Arial"/>
              </a:rPr>
              <a:t>Kraven som ställs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/>
                <a:cs typeface="Arial"/>
              </a:rPr>
              <a:t>på mig är möjliga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/>
                <a:cs typeface="Arial"/>
              </a:rPr>
              <a:t>att leva upp till</a:t>
            </a:r>
          </a:p>
        </p:txBody>
      </p:sp>
      <p:sp>
        <p:nvSpPr>
          <p:cNvPr id="13" name="Text Box 15"/>
          <p:cNvSpPr txBox="1">
            <a:spLocks noChangeArrowheads="1"/>
          </p:cNvSpPr>
          <p:nvPr/>
        </p:nvSpPr>
        <p:spPr bwMode="auto">
          <a:xfrm>
            <a:off x="8917549" y="5373217"/>
            <a:ext cx="1741790" cy="830997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defPPr>
              <a:defRPr kern="1200"/>
            </a:defPPr>
            <a:lvl1pPr>
              <a:defRPr sz="1600" b="1">
                <a:solidFill>
                  <a:schemeClr val="tx1"/>
                </a:solidFill>
                <a:latin typeface="Arial"/>
              </a:defRPr>
            </a:lvl1pPr>
            <a:lvl2pPr marL="742950" indent="-285750">
              <a:defRPr sz="1600" b="1">
                <a:solidFill>
                  <a:schemeClr val="tx1"/>
                </a:solidFill>
                <a:latin typeface="Arial"/>
              </a:defRPr>
            </a:lvl2pPr>
            <a:lvl3pPr marL="1143000" indent="-228600">
              <a:defRPr sz="1600" b="1">
                <a:solidFill>
                  <a:schemeClr val="tx1"/>
                </a:solidFill>
                <a:latin typeface="Arial"/>
              </a:defRPr>
            </a:lvl3pPr>
            <a:lvl4pPr marL="1600200" indent="-228600">
              <a:defRPr sz="1600" b="1">
                <a:solidFill>
                  <a:schemeClr val="tx1"/>
                </a:solidFill>
                <a:latin typeface="Arial"/>
              </a:defRPr>
            </a:lvl4pPr>
            <a:lvl5pPr marL="2057400" indent="-228600">
              <a:defRPr sz="1600" b="1">
                <a:solidFill>
                  <a:schemeClr val="tx1"/>
                </a:solidFill>
                <a:latin typeface="Arial"/>
              </a:defRPr>
            </a:lvl5pPr>
            <a:lvl6pPr marL="25146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/>
              </a:defRPr>
            </a:lvl6pPr>
            <a:lvl7pPr marL="29718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/>
              </a:defRPr>
            </a:lvl7pPr>
            <a:lvl8pPr marL="34290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/>
              </a:defRPr>
            </a:lvl8pPr>
            <a:lvl9pPr marL="38862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Fråga ab7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/>
                <a:cs typeface="Arial"/>
              </a:rPr>
              <a:t>Den stress som förekommer i mitt arbete kan jag hantera</a:t>
            </a:r>
          </a:p>
        </p:txBody>
      </p:sp>
      <p:sp>
        <p:nvSpPr>
          <p:cNvPr id="14" name="Text Box 16"/>
          <p:cNvSpPr txBox="1">
            <a:spLocks noChangeArrowheads="1"/>
          </p:cNvSpPr>
          <p:nvPr/>
        </p:nvSpPr>
        <p:spPr bwMode="auto">
          <a:xfrm>
            <a:off x="4232042" y="5581043"/>
            <a:ext cx="681598" cy="307777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defPPr>
              <a:defRPr kern="1200"/>
            </a:defPPr>
            <a:lvl1pPr>
              <a:defRPr sz="1600" b="1">
                <a:solidFill>
                  <a:schemeClr val="tx1"/>
                </a:solidFill>
                <a:latin typeface="Arial"/>
              </a:defRPr>
            </a:lvl1pPr>
            <a:lvl2pPr marL="742950" indent="-285750">
              <a:defRPr sz="1600" b="1">
                <a:solidFill>
                  <a:schemeClr val="tx1"/>
                </a:solidFill>
                <a:latin typeface="Arial"/>
              </a:defRPr>
            </a:lvl2pPr>
            <a:lvl3pPr marL="1143000" indent="-228600">
              <a:defRPr sz="1600" b="1">
                <a:solidFill>
                  <a:schemeClr val="tx1"/>
                </a:solidFill>
                <a:latin typeface="Arial"/>
              </a:defRPr>
            </a:lvl3pPr>
            <a:lvl4pPr marL="1600200" indent="-228600">
              <a:defRPr sz="1600" b="1">
                <a:solidFill>
                  <a:schemeClr val="tx1"/>
                </a:solidFill>
                <a:latin typeface="Arial"/>
              </a:defRPr>
            </a:lvl4pPr>
            <a:lvl5pPr marL="2057400" indent="-228600">
              <a:defRPr sz="1600" b="1">
                <a:solidFill>
                  <a:schemeClr val="tx1"/>
                </a:solidFill>
                <a:latin typeface="Arial"/>
              </a:defRPr>
            </a:lvl5pPr>
            <a:lvl6pPr marL="25146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/>
              </a:defRPr>
            </a:lvl6pPr>
            <a:lvl7pPr marL="29718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/>
              </a:defRPr>
            </a:lvl7pPr>
            <a:lvl8pPr marL="34290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/>
              </a:defRPr>
            </a:lvl8pPr>
            <a:lvl9pPr marL="38862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4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1, 2, 3</a:t>
            </a:r>
          </a:p>
        </p:txBody>
      </p:sp>
      <p:sp>
        <p:nvSpPr>
          <p:cNvPr id="15" name="Text Box 17"/>
          <p:cNvSpPr txBox="1">
            <a:spLocks noChangeArrowheads="1"/>
          </p:cNvSpPr>
          <p:nvPr/>
        </p:nvSpPr>
        <p:spPr bwMode="auto">
          <a:xfrm>
            <a:off x="2263495" y="4325222"/>
            <a:ext cx="681598" cy="307777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defPPr>
              <a:defRPr kern="1200"/>
            </a:defPPr>
            <a:lvl1pPr>
              <a:defRPr sz="1600" b="1">
                <a:solidFill>
                  <a:schemeClr val="tx1"/>
                </a:solidFill>
                <a:latin typeface="Arial"/>
              </a:defRPr>
            </a:lvl1pPr>
            <a:lvl2pPr marL="742950" indent="-285750">
              <a:defRPr sz="1600" b="1">
                <a:solidFill>
                  <a:schemeClr val="tx1"/>
                </a:solidFill>
                <a:latin typeface="Arial"/>
              </a:defRPr>
            </a:lvl2pPr>
            <a:lvl3pPr marL="1143000" indent="-228600">
              <a:defRPr sz="1600" b="1">
                <a:solidFill>
                  <a:schemeClr val="tx1"/>
                </a:solidFill>
                <a:latin typeface="Arial"/>
              </a:defRPr>
            </a:lvl3pPr>
            <a:lvl4pPr marL="1600200" indent="-228600">
              <a:defRPr sz="1600" b="1">
                <a:solidFill>
                  <a:schemeClr val="tx1"/>
                </a:solidFill>
                <a:latin typeface="Arial"/>
              </a:defRPr>
            </a:lvl4pPr>
            <a:lvl5pPr marL="2057400" indent="-228600">
              <a:defRPr sz="1600" b="1">
                <a:solidFill>
                  <a:schemeClr val="tx1"/>
                </a:solidFill>
                <a:latin typeface="Arial"/>
              </a:defRPr>
            </a:lvl5pPr>
            <a:lvl6pPr marL="25146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/>
              </a:defRPr>
            </a:lvl6pPr>
            <a:lvl7pPr marL="29718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/>
              </a:defRPr>
            </a:lvl7pPr>
            <a:lvl8pPr marL="34290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/>
              </a:defRPr>
            </a:lvl8pPr>
            <a:lvl9pPr marL="38862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4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1, 2, 3</a:t>
            </a:r>
          </a:p>
        </p:txBody>
      </p:sp>
      <p:sp>
        <p:nvSpPr>
          <p:cNvPr id="16" name="Text Box 18"/>
          <p:cNvSpPr txBox="1">
            <a:spLocks noChangeArrowheads="1"/>
          </p:cNvSpPr>
          <p:nvPr/>
        </p:nvSpPr>
        <p:spPr bwMode="auto">
          <a:xfrm>
            <a:off x="6969808" y="5650863"/>
            <a:ext cx="482824" cy="307777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defPPr>
              <a:defRPr kern="1200"/>
            </a:defPPr>
            <a:lvl1pPr>
              <a:defRPr sz="1600" b="1">
                <a:solidFill>
                  <a:schemeClr val="tx1"/>
                </a:solidFill>
                <a:latin typeface="Arial"/>
              </a:defRPr>
            </a:lvl1pPr>
            <a:lvl2pPr marL="742950" indent="-285750">
              <a:defRPr sz="1600" b="1">
                <a:solidFill>
                  <a:schemeClr val="tx1"/>
                </a:solidFill>
                <a:latin typeface="Arial"/>
              </a:defRPr>
            </a:lvl2pPr>
            <a:lvl3pPr marL="1143000" indent="-228600">
              <a:defRPr sz="1600" b="1">
                <a:solidFill>
                  <a:schemeClr val="tx1"/>
                </a:solidFill>
                <a:latin typeface="Arial"/>
              </a:defRPr>
            </a:lvl3pPr>
            <a:lvl4pPr marL="1600200" indent="-228600">
              <a:defRPr sz="1600" b="1">
                <a:solidFill>
                  <a:schemeClr val="tx1"/>
                </a:solidFill>
                <a:latin typeface="Arial"/>
              </a:defRPr>
            </a:lvl4pPr>
            <a:lvl5pPr marL="2057400" indent="-228600">
              <a:defRPr sz="1600" b="1">
                <a:solidFill>
                  <a:schemeClr val="tx1"/>
                </a:solidFill>
                <a:latin typeface="Arial"/>
              </a:defRPr>
            </a:lvl5pPr>
            <a:lvl6pPr marL="25146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/>
              </a:defRPr>
            </a:lvl6pPr>
            <a:lvl7pPr marL="29718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/>
              </a:defRPr>
            </a:lvl7pPr>
            <a:lvl8pPr marL="34290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/>
              </a:defRPr>
            </a:lvl8pPr>
            <a:lvl9pPr marL="38862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4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4, 5</a:t>
            </a:r>
          </a:p>
        </p:txBody>
      </p:sp>
      <p:sp>
        <p:nvSpPr>
          <p:cNvPr id="17" name="Text Box 19"/>
          <p:cNvSpPr txBox="1">
            <a:spLocks noChangeArrowheads="1"/>
          </p:cNvSpPr>
          <p:nvPr/>
        </p:nvSpPr>
        <p:spPr bwMode="auto">
          <a:xfrm>
            <a:off x="2362884" y="2048856"/>
            <a:ext cx="482824" cy="307777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defPPr>
              <a:defRPr kern="1200"/>
            </a:defPPr>
            <a:lvl1pPr>
              <a:defRPr sz="1600" b="1">
                <a:solidFill>
                  <a:schemeClr val="tx1"/>
                </a:solidFill>
                <a:latin typeface="Arial"/>
              </a:defRPr>
            </a:lvl1pPr>
            <a:lvl2pPr marL="742950" indent="-285750">
              <a:defRPr sz="1600" b="1">
                <a:solidFill>
                  <a:schemeClr val="tx1"/>
                </a:solidFill>
                <a:latin typeface="Arial"/>
              </a:defRPr>
            </a:lvl2pPr>
            <a:lvl3pPr marL="1143000" indent="-228600">
              <a:defRPr sz="1600" b="1">
                <a:solidFill>
                  <a:schemeClr val="tx1"/>
                </a:solidFill>
                <a:latin typeface="Arial"/>
              </a:defRPr>
            </a:lvl3pPr>
            <a:lvl4pPr marL="1600200" indent="-228600">
              <a:defRPr sz="1600" b="1">
                <a:solidFill>
                  <a:schemeClr val="tx1"/>
                </a:solidFill>
                <a:latin typeface="Arial"/>
              </a:defRPr>
            </a:lvl4pPr>
            <a:lvl5pPr marL="2057400" indent="-228600">
              <a:defRPr sz="1600" b="1">
                <a:solidFill>
                  <a:schemeClr val="tx1"/>
                </a:solidFill>
                <a:latin typeface="Arial"/>
              </a:defRPr>
            </a:lvl5pPr>
            <a:lvl6pPr marL="25146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/>
              </a:defRPr>
            </a:lvl6pPr>
            <a:lvl7pPr marL="29718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/>
              </a:defRPr>
            </a:lvl7pPr>
            <a:lvl8pPr marL="34290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/>
              </a:defRPr>
            </a:lvl8pPr>
            <a:lvl9pPr marL="38862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4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4, 5</a:t>
            </a:r>
          </a:p>
        </p:txBody>
      </p:sp>
      <p:sp>
        <p:nvSpPr>
          <p:cNvPr id="18" name="Text Box 20"/>
          <p:cNvSpPr txBox="1">
            <a:spLocks noChangeArrowheads="1"/>
          </p:cNvSpPr>
          <p:nvPr/>
        </p:nvSpPr>
        <p:spPr bwMode="auto">
          <a:xfrm>
            <a:off x="1904480" y="5581043"/>
            <a:ext cx="1710726" cy="369332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defPPr>
              <a:defRPr kern="1200"/>
            </a:defPPr>
            <a:lvl1pPr>
              <a:defRPr sz="1600" b="1">
                <a:solidFill>
                  <a:schemeClr val="tx1"/>
                </a:solidFill>
                <a:latin typeface="Arial"/>
              </a:defRPr>
            </a:lvl1pPr>
            <a:lvl2pPr marL="742950" indent="-285750">
              <a:defRPr sz="1600" b="1">
                <a:solidFill>
                  <a:schemeClr val="tx1"/>
                </a:solidFill>
                <a:latin typeface="Arial"/>
              </a:defRPr>
            </a:lvl2pPr>
            <a:lvl3pPr marL="1143000" indent="-228600">
              <a:defRPr sz="1600" b="1">
                <a:solidFill>
                  <a:schemeClr val="tx1"/>
                </a:solidFill>
                <a:latin typeface="Arial"/>
              </a:defRPr>
            </a:lvl3pPr>
            <a:lvl4pPr marL="1600200" indent="-228600">
              <a:defRPr sz="1600" b="1">
                <a:solidFill>
                  <a:schemeClr val="tx1"/>
                </a:solidFill>
                <a:latin typeface="Arial"/>
              </a:defRPr>
            </a:lvl4pPr>
            <a:lvl5pPr marL="2057400" indent="-228600">
              <a:defRPr sz="1600" b="1">
                <a:solidFill>
                  <a:schemeClr val="tx1"/>
                </a:solidFill>
                <a:latin typeface="Arial"/>
              </a:defRPr>
            </a:lvl5pPr>
            <a:lvl6pPr marL="25146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/>
              </a:defRPr>
            </a:lvl6pPr>
            <a:lvl7pPr marL="29718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/>
              </a:defRPr>
            </a:lvl7pPr>
            <a:lvl8pPr marL="34290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/>
              </a:defRPr>
            </a:lvl8pPr>
            <a:lvl9pPr marL="38862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8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Svarsskala 1-5</a:t>
            </a:r>
          </a:p>
        </p:txBody>
      </p:sp>
      <p:sp>
        <p:nvSpPr>
          <p:cNvPr id="19" name="textruta 18">
            <a:extLst>
              <a:ext uri="{FF2B5EF4-FFF2-40B4-BE49-F238E27FC236}">
                <a16:creationId xmlns:a16="http://schemas.microsoft.com/office/drawing/2014/main" id="{DAD6AF95-8EDC-4389-AE23-8368535667C6}"/>
              </a:ext>
            </a:extLst>
          </p:cNvPr>
          <p:cNvSpPr txBox="1"/>
          <p:nvPr/>
        </p:nvSpPr>
        <p:spPr>
          <a:xfrm>
            <a:off x="5267889" y="6298058"/>
            <a:ext cx="165622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sv-SE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( ) = 2022,2021, 2020</a:t>
            </a:r>
          </a:p>
        </p:txBody>
      </p:sp>
    </p:spTree>
    <p:extLst>
      <p:ext uri="{BB962C8B-B14F-4D97-AF65-F5344CB8AC3E}">
        <p14:creationId xmlns:p14="http://schemas.microsoft.com/office/powerpoint/2010/main" val="2724948210"/>
      </p:ext>
    </p:ext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ubrik 3">
            <a:extLst>
              <a:ext uri="{FF2B5EF4-FFF2-40B4-BE49-F238E27FC236}">
                <a16:creationId xmlns:a16="http://schemas.microsoft.com/office/drawing/2014/main" id="{C60C42E6-394A-BA4E-E309-44D7864F692D}"/>
              </a:ext>
            </a:extLst>
          </p:cNvPr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sv-SE"/>
              <a:t>Generellt</a:t>
            </a:r>
          </a:p>
        </p:txBody>
      </p:sp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5AD69E93-CFF1-409B-6686-6B2E41716359}"/>
              </a:ext>
            </a:extLst>
          </p:cNvPr>
          <p:cNvSpPr>
            <a:spLocks noGrp="1"/>
          </p:cNvSpPr>
          <p:nvPr>
            <p:ph type="body" idx="1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sv-SE" b="1" dirty="0"/>
              <a:t>Genomförande:</a:t>
            </a:r>
          </a:p>
          <a:p>
            <a:r>
              <a:rPr lang="sv-SE" sz="1600" dirty="0"/>
              <a:t>6 – 22 september</a:t>
            </a:r>
          </a:p>
          <a:p>
            <a:r>
              <a:rPr lang="sv-SE" sz="1600" dirty="0"/>
              <a:t>Fem påminnelser</a:t>
            </a:r>
          </a:p>
          <a:p>
            <a:endParaRPr lang="sv-SE" sz="1600" dirty="0"/>
          </a:p>
          <a:p>
            <a:r>
              <a:rPr lang="sv-SE" b="1" dirty="0" err="1"/>
              <a:t>Avgränsnnigar</a:t>
            </a:r>
            <a:r>
              <a:rPr lang="sv-SE" b="1" dirty="0"/>
              <a:t> deltagare</a:t>
            </a:r>
          </a:p>
          <a:p>
            <a:pPr algn="l" rtl="0"/>
            <a:r>
              <a:rPr lang="sv-SE" sz="1600" dirty="0"/>
              <a:t>Enkäten skickades inte ut till timavlönade samt medarbetare med 100% frånvaro</a:t>
            </a:r>
          </a:p>
          <a:p>
            <a:endParaRPr lang="sv-SE" dirty="0"/>
          </a:p>
          <a:p>
            <a:endParaRPr lang="sv-SE" dirty="0"/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C8ABA40F-E9E5-0A69-5A2B-16DC70ECDFB7}"/>
              </a:ext>
            </a:extLst>
          </p:cNvPr>
          <p:cNvSpPr>
            <a:spLocks noGrp="1"/>
          </p:cNvSpPr>
          <p:nvPr>
            <p:ph type="body" sz="quarter" idx="11"/>
            <p:custDataLst>
              <p:tags r:id="rId3"/>
            </p:custDataLst>
          </p:nvPr>
        </p:nvSpPr>
        <p:spPr>
          <a:xfrm>
            <a:off x="4368476" y="1106184"/>
            <a:ext cx="7046923" cy="3146719"/>
          </a:xfrm>
        </p:spPr>
        <p:txBody>
          <a:bodyPr numCol="2" spcCol="72000"/>
          <a:lstStyle/>
          <a:p>
            <a:r>
              <a:rPr lang="sv-SE" sz="1600" b="1" dirty="0"/>
              <a:t>Frågeformulär och svarsskala</a:t>
            </a:r>
          </a:p>
          <a:p>
            <a:endParaRPr lang="sv-SE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sv-SE" sz="1400" dirty="0"/>
              <a:t>Cirka 90 frågor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sv-SE" sz="1400" dirty="0"/>
              <a:t>Utgångspunkt i formulär från 2022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sv-SE" sz="1400" dirty="0"/>
              <a:t>Nya frågor med fokus på medarbetarpolicy och förhållningssätt</a:t>
            </a:r>
          </a:p>
          <a:p>
            <a:endParaRPr lang="sv-SE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sv-SE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Skala 1-5:</a:t>
            </a:r>
          </a:p>
          <a:p>
            <a:pPr marL="0" indent="0" defTabSz="914400">
              <a:spcBef>
                <a:spcPct val="0"/>
              </a:spcBef>
              <a:buClrTx/>
              <a:buSzTx/>
              <a:buNone/>
              <a:defRPr/>
            </a:pPr>
            <a:r>
              <a:rPr lang="sv-SE" sz="1400" dirty="0"/>
              <a:t>instämmer inte alls - instämmer helt, </a:t>
            </a:r>
          </a:p>
          <a:p>
            <a:pPr marL="0" indent="0" defTabSz="914400">
              <a:spcBef>
                <a:spcPct val="0"/>
              </a:spcBef>
              <a:buClrTx/>
              <a:buSzTx/>
              <a:buNone/>
              <a:defRPr/>
            </a:pPr>
            <a:r>
              <a:rPr lang="sv-SE" sz="1400" dirty="0"/>
              <a:t>Kan ej ta ställning</a:t>
            </a:r>
          </a:p>
          <a:p>
            <a:pPr marL="0" indent="0" defTabSz="914400">
              <a:spcBef>
                <a:spcPct val="0"/>
              </a:spcBef>
              <a:buClrTx/>
              <a:buSzTx/>
              <a:buNone/>
              <a:defRPr/>
            </a:pPr>
            <a:endParaRPr lang="sv-SE" sz="1400" dirty="0"/>
          </a:p>
          <a:p>
            <a:pPr marL="0" indent="0" defTabSz="914400">
              <a:spcBef>
                <a:spcPct val="0"/>
              </a:spcBef>
              <a:buClrTx/>
              <a:buSzTx/>
              <a:buNone/>
              <a:defRPr/>
            </a:pPr>
            <a:r>
              <a:rPr lang="sv-SE" sz="1400" dirty="0"/>
              <a:t>Positiva, neutrala och negativa svar</a:t>
            </a:r>
          </a:p>
          <a:p>
            <a:endParaRPr lang="sv-SE" dirty="0"/>
          </a:p>
          <a:p>
            <a:endParaRPr lang="sv-SE" sz="1600" b="1" dirty="0"/>
          </a:p>
          <a:p>
            <a:r>
              <a:rPr lang="sv-SE" sz="1600" b="1" dirty="0"/>
              <a:t>Redovisning av resultat</a:t>
            </a:r>
          </a:p>
          <a:p>
            <a:pPr marL="0" indent="0">
              <a:buNone/>
            </a:pPr>
            <a:br>
              <a:rPr lang="sv-SE" b="1" dirty="0"/>
            </a:br>
            <a:r>
              <a:rPr lang="sv-SE" sz="1400" dirty="0"/>
              <a:t>Minst 5</a:t>
            </a:r>
            <a:r>
              <a:rPr lang="sv-SE" sz="1400" dirty="0">
                <a:solidFill>
                  <a:srgbClr val="FF0000"/>
                </a:solidFill>
              </a:rPr>
              <a:t> </a:t>
            </a:r>
            <a:r>
              <a:rPr lang="sv-SE" sz="1400" dirty="0"/>
              <a:t>svar för att redovisa resultatet på gruppnivå, inkl. fritext</a:t>
            </a:r>
          </a:p>
          <a:p>
            <a:pPr marL="0" indent="0">
              <a:buNone/>
            </a:pPr>
            <a:endParaRPr lang="sv-SE" sz="1400" dirty="0"/>
          </a:p>
          <a:p>
            <a:pPr marL="0" indent="0">
              <a:buNone/>
            </a:pPr>
            <a:r>
              <a:rPr lang="sv-SE" sz="1400" dirty="0"/>
              <a:t>Minst 50 svar för frågor i nolltoleransområdet och nytt jobb</a:t>
            </a:r>
          </a:p>
          <a:p>
            <a:endParaRPr lang="sv-SE" sz="1400" dirty="0"/>
          </a:p>
          <a:p>
            <a:r>
              <a:rPr lang="sv-SE" sz="1400" dirty="0"/>
              <a:t>Jämförelsen utgörs av kommuner i </a:t>
            </a:r>
            <a:r>
              <a:rPr lang="sv-SE" sz="1400" dirty="0" err="1"/>
              <a:t>Zonderas</a:t>
            </a:r>
            <a:r>
              <a:rPr lang="sv-SE" sz="1400" dirty="0"/>
              <a:t> databas. I jämförelsen ingår 43 av Nackas frågor. Data utgår från resultat från 23 kommuner som genomfört 40 medarbetar-undersökningar perioden 2021 - 2022.</a:t>
            </a:r>
          </a:p>
        </p:txBody>
      </p:sp>
      <p:grpSp>
        <p:nvGrpSpPr>
          <p:cNvPr id="10" name="Grupp 9" descr="En illustration av resultatredovisning i rapporten. Andel positiva svar redovisas i grön stapel, andel neutrala svar redovisas i gul stapel och andel negativa svar redovisas i röd stapel. Bredvid stapel redovisas medelvärdet och andel som har besvarat frågan.">
            <a:extLst>
              <a:ext uri="{FF2B5EF4-FFF2-40B4-BE49-F238E27FC236}">
                <a16:creationId xmlns:a16="http://schemas.microsoft.com/office/drawing/2014/main" id="{5405AE2B-E879-FE03-AC9C-9BE3F4E23E27}"/>
              </a:ext>
            </a:extLst>
          </p:cNvPr>
          <p:cNvGrpSpPr/>
          <p:nvPr>
            <p:custDataLst>
              <p:tags r:id="rId4"/>
            </p:custDataLst>
          </p:nvPr>
        </p:nvGrpSpPr>
        <p:grpSpPr>
          <a:xfrm>
            <a:off x="3881640" y="4336868"/>
            <a:ext cx="8020594" cy="2086426"/>
            <a:chOff x="1343472" y="4355444"/>
            <a:chExt cx="9217024" cy="2442364"/>
          </a:xfrm>
        </p:grpSpPr>
        <p:grpSp>
          <p:nvGrpSpPr>
            <p:cNvPr id="11" name="Grupp 10">
              <a:extLst>
                <a:ext uri="{FF2B5EF4-FFF2-40B4-BE49-F238E27FC236}">
                  <a16:creationId xmlns:a16="http://schemas.microsoft.com/office/drawing/2014/main" id="{20E984E0-6F48-D995-31C0-7F7561DF7DA5}"/>
                </a:ext>
              </a:extLst>
            </p:cNvPr>
            <p:cNvGrpSpPr/>
            <p:nvPr>
              <p:custDataLst>
                <p:tags r:id="rId6"/>
              </p:custDataLst>
            </p:nvPr>
          </p:nvGrpSpPr>
          <p:grpSpPr>
            <a:xfrm>
              <a:off x="1343472" y="4355444"/>
              <a:ext cx="9217024" cy="2442364"/>
              <a:chOff x="1343472" y="4355444"/>
              <a:chExt cx="9217024" cy="2442364"/>
            </a:xfrm>
          </p:grpSpPr>
          <p:grpSp>
            <p:nvGrpSpPr>
              <p:cNvPr id="13" name="Grupp 12">
                <a:extLst>
                  <a:ext uri="{FF2B5EF4-FFF2-40B4-BE49-F238E27FC236}">
                    <a16:creationId xmlns:a16="http://schemas.microsoft.com/office/drawing/2014/main" id="{9777558F-65CE-F77D-8AE9-43E7D52AACB3}"/>
                  </a:ext>
                </a:extLst>
              </p:cNvPr>
              <p:cNvGrpSpPr/>
              <p:nvPr>
                <p:custDataLst>
                  <p:tags r:id="rId8"/>
                </p:custDataLst>
              </p:nvPr>
            </p:nvGrpSpPr>
            <p:grpSpPr>
              <a:xfrm>
                <a:off x="1343472" y="4355444"/>
                <a:ext cx="9217024" cy="2442364"/>
                <a:chOff x="2483690" y="4300238"/>
                <a:chExt cx="9217024" cy="2442364"/>
              </a:xfrm>
            </p:grpSpPr>
            <p:grpSp>
              <p:nvGrpSpPr>
                <p:cNvPr id="15" name="Grupp 14">
                  <a:extLst>
                    <a:ext uri="{FF2B5EF4-FFF2-40B4-BE49-F238E27FC236}">
                      <a16:creationId xmlns:a16="http://schemas.microsoft.com/office/drawing/2014/main" id="{BB48967A-C163-DFD9-D71E-504A8AC80420}"/>
                    </a:ext>
                  </a:extLst>
                </p:cNvPr>
                <p:cNvGrpSpPr/>
                <p:nvPr>
                  <p:custDataLst>
                    <p:tags r:id="rId10"/>
                  </p:custDataLst>
                </p:nvPr>
              </p:nvGrpSpPr>
              <p:grpSpPr>
                <a:xfrm>
                  <a:off x="4479661" y="5115081"/>
                  <a:ext cx="5287934" cy="1627521"/>
                  <a:chOff x="3968486" y="4864962"/>
                  <a:chExt cx="6204687" cy="1909680"/>
                </a:xfrm>
              </p:grpSpPr>
              <p:pic>
                <p:nvPicPr>
                  <p:cNvPr id="26" name="Bildobjekt 25">
                    <a:extLst>
                      <a:ext uri="{FF2B5EF4-FFF2-40B4-BE49-F238E27FC236}">
                        <a16:creationId xmlns:a16="http://schemas.microsoft.com/office/drawing/2014/main" id="{32616044-A024-2115-C0D5-7DD95D27FF23}"/>
                      </a:ext>
                    </a:extLst>
                  </p:cNvPr>
                  <p:cNvPicPr>
                    <a:picLocks noChangeAspect="1"/>
                  </p:cNvPicPr>
                  <p:nvPr>
                    <p:custDataLst>
                      <p:tags r:id="rId21"/>
                    </p:custDataLst>
                  </p:nvPr>
                </p:nvPicPr>
                <p:blipFill>
                  <a:blip r:embed="rId24"/>
                  <a:stretch>
                    <a:fillRect/>
                  </a:stretch>
                </p:blipFill>
                <p:spPr>
                  <a:xfrm>
                    <a:off x="4517044" y="5785262"/>
                    <a:ext cx="5389699" cy="989380"/>
                  </a:xfrm>
                  <a:prstGeom prst="rect">
                    <a:avLst/>
                  </a:prstGeom>
                </p:spPr>
              </p:pic>
              <p:pic>
                <p:nvPicPr>
                  <p:cNvPr id="27" name="Bildobjekt 26">
                    <a:extLst>
                      <a:ext uri="{FF2B5EF4-FFF2-40B4-BE49-F238E27FC236}">
                        <a16:creationId xmlns:a16="http://schemas.microsoft.com/office/drawing/2014/main" id="{3DD03122-6FA1-FD73-73AC-6D4B05469933}"/>
                      </a:ext>
                    </a:extLst>
                  </p:cNvPr>
                  <p:cNvPicPr>
                    <a:picLocks noChangeAspect="1"/>
                  </p:cNvPicPr>
                  <p:nvPr>
                    <p:custDataLst>
                      <p:tags r:id="rId22"/>
                    </p:custDataLst>
                  </p:nvPr>
                </p:nvPicPr>
                <p:blipFill>
                  <a:blip r:embed="rId25"/>
                  <a:stretch>
                    <a:fillRect/>
                  </a:stretch>
                </p:blipFill>
                <p:spPr>
                  <a:xfrm>
                    <a:off x="3968486" y="4864962"/>
                    <a:ext cx="6204687" cy="889338"/>
                  </a:xfrm>
                  <a:prstGeom prst="rect">
                    <a:avLst/>
                  </a:prstGeom>
                </p:spPr>
              </p:pic>
            </p:grpSp>
            <p:sp>
              <p:nvSpPr>
                <p:cNvPr id="16" name="Rektangel 15">
                  <a:extLst>
                    <a:ext uri="{FF2B5EF4-FFF2-40B4-BE49-F238E27FC236}">
                      <a16:creationId xmlns:a16="http://schemas.microsoft.com/office/drawing/2014/main" id="{C9A868F6-0B2E-3098-C247-D03E5692C9DE}"/>
                    </a:ext>
                  </a:extLst>
                </p:cNvPr>
                <p:cNvSpPr/>
                <p:nvPr>
                  <p:custDataLst>
                    <p:tags r:id="rId11"/>
                  </p:custDataLst>
                </p:nvPr>
              </p:nvSpPr>
              <p:spPr>
                <a:xfrm>
                  <a:off x="2483690" y="4300239"/>
                  <a:ext cx="1737310" cy="461665"/>
                </a:xfrm>
                <a:prstGeom prst="rect">
                  <a:avLst/>
                </a:prstGeom>
                <a:solidFill>
                  <a:srgbClr val="4F932D">
                    <a:alpha val="75000"/>
                  </a:srgb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sv-SE" sz="1400">
                      <a:solidFill>
                        <a:schemeClr val="bg1"/>
                      </a:solidFill>
                      <a:latin typeface="Arial Nova Light" panose="020B0304020202020204" pitchFamily="34" charset="0"/>
                    </a:rPr>
                    <a:t>Positiva svar</a:t>
                  </a:r>
                </a:p>
              </p:txBody>
            </p:sp>
            <p:sp>
              <p:nvSpPr>
                <p:cNvPr id="17" name="Rektangel 16">
                  <a:extLst>
                    <a:ext uri="{FF2B5EF4-FFF2-40B4-BE49-F238E27FC236}">
                      <a16:creationId xmlns:a16="http://schemas.microsoft.com/office/drawing/2014/main" id="{2407F9E1-2B1C-A807-A28D-A003D40C8445}"/>
                    </a:ext>
                  </a:extLst>
                </p:cNvPr>
                <p:cNvSpPr/>
                <p:nvPr>
                  <p:custDataLst>
                    <p:tags r:id="rId12"/>
                  </p:custDataLst>
                </p:nvPr>
              </p:nvSpPr>
              <p:spPr>
                <a:xfrm>
                  <a:off x="4312180" y="4300238"/>
                  <a:ext cx="1737310" cy="461665"/>
                </a:xfrm>
                <a:prstGeom prst="rect">
                  <a:avLst/>
                </a:prstGeom>
                <a:solidFill>
                  <a:srgbClr val="FFCC03">
                    <a:alpha val="75000"/>
                  </a:srgb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sv-SE" sz="1400">
                      <a:solidFill>
                        <a:schemeClr val="tx1"/>
                      </a:solidFill>
                      <a:latin typeface="Arial Nova Light" panose="020B0304020202020204" pitchFamily="34" charset="0"/>
                    </a:rPr>
                    <a:t>Neutrala svar</a:t>
                  </a:r>
                </a:p>
              </p:txBody>
            </p:sp>
            <p:sp>
              <p:nvSpPr>
                <p:cNvPr id="18" name="Rektangel 17">
                  <a:extLst>
                    <a:ext uri="{FF2B5EF4-FFF2-40B4-BE49-F238E27FC236}">
                      <a16:creationId xmlns:a16="http://schemas.microsoft.com/office/drawing/2014/main" id="{7A918787-E834-F08A-CC28-4A635405D3BE}"/>
                    </a:ext>
                  </a:extLst>
                </p:cNvPr>
                <p:cNvSpPr/>
                <p:nvPr>
                  <p:custDataLst>
                    <p:tags r:id="rId13"/>
                  </p:custDataLst>
                </p:nvPr>
              </p:nvSpPr>
              <p:spPr>
                <a:xfrm>
                  <a:off x="6140670" y="4300238"/>
                  <a:ext cx="1737310" cy="461665"/>
                </a:xfrm>
                <a:prstGeom prst="rect">
                  <a:avLst/>
                </a:prstGeom>
                <a:solidFill>
                  <a:srgbClr val="C15A44">
                    <a:alpha val="75000"/>
                  </a:srgb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sv-SE" sz="1400">
                      <a:solidFill>
                        <a:schemeClr val="bg1"/>
                      </a:solidFill>
                      <a:latin typeface="Arial Nova Light" panose="020B0304020202020204" pitchFamily="34" charset="0"/>
                    </a:rPr>
                    <a:t>Negativa svar</a:t>
                  </a:r>
                </a:p>
              </p:txBody>
            </p:sp>
            <p:sp>
              <p:nvSpPr>
                <p:cNvPr id="19" name="Rektangel 18">
                  <a:extLst>
                    <a:ext uri="{FF2B5EF4-FFF2-40B4-BE49-F238E27FC236}">
                      <a16:creationId xmlns:a16="http://schemas.microsoft.com/office/drawing/2014/main" id="{140DB2D3-588D-BFD5-A318-B30C262CA5C0}"/>
                    </a:ext>
                  </a:extLst>
                </p:cNvPr>
                <p:cNvSpPr/>
                <p:nvPr>
                  <p:custDataLst>
                    <p:tags r:id="rId14"/>
                  </p:custDataLst>
                </p:nvPr>
              </p:nvSpPr>
              <p:spPr>
                <a:xfrm>
                  <a:off x="7970999" y="4300238"/>
                  <a:ext cx="1737310" cy="461665"/>
                </a:xfrm>
                <a:prstGeom prst="rect">
                  <a:avLst/>
                </a:prstGeom>
                <a:solidFill>
                  <a:srgbClr val="427A8E">
                    <a:alpha val="75000"/>
                  </a:srgb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sv-SE" sz="1400">
                      <a:solidFill>
                        <a:schemeClr val="bg1"/>
                      </a:solidFill>
                      <a:latin typeface="Arial Nova Light" panose="020B0304020202020204" pitchFamily="34" charset="0"/>
                    </a:rPr>
                    <a:t>Medelvärde</a:t>
                  </a:r>
                </a:p>
              </p:txBody>
            </p:sp>
            <p:sp>
              <p:nvSpPr>
                <p:cNvPr id="20" name="Pil: höger 19">
                  <a:extLst>
                    <a:ext uri="{FF2B5EF4-FFF2-40B4-BE49-F238E27FC236}">
                      <a16:creationId xmlns:a16="http://schemas.microsoft.com/office/drawing/2014/main" id="{3B9CC3BC-1BC3-5BAE-7D09-0030A32552F4}"/>
                    </a:ext>
                  </a:extLst>
                </p:cNvPr>
                <p:cNvSpPr/>
                <p:nvPr>
                  <p:custDataLst>
                    <p:tags r:id="rId15"/>
                  </p:custDataLst>
                </p:nvPr>
              </p:nvSpPr>
              <p:spPr>
                <a:xfrm rot="5400000">
                  <a:off x="7848744" y="5274118"/>
                  <a:ext cx="1079686" cy="144501"/>
                </a:xfrm>
                <a:prstGeom prst="rightArrow">
                  <a:avLst/>
                </a:prstGeom>
                <a:solidFill>
                  <a:srgbClr val="427A8E">
                    <a:alpha val="75000"/>
                  </a:srgb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sv-SE">
                    <a:latin typeface="Arial Nova Light" panose="020B0304020202020204" pitchFamily="34" charset="0"/>
                  </a:endParaRPr>
                </a:p>
              </p:txBody>
            </p:sp>
            <p:sp>
              <p:nvSpPr>
                <p:cNvPr id="21" name="Pil: höger 20">
                  <a:extLst>
                    <a:ext uri="{FF2B5EF4-FFF2-40B4-BE49-F238E27FC236}">
                      <a16:creationId xmlns:a16="http://schemas.microsoft.com/office/drawing/2014/main" id="{84F7ECE2-E541-D626-2BC7-CEFA67084F74}"/>
                    </a:ext>
                  </a:extLst>
                </p:cNvPr>
                <p:cNvSpPr/>
                <p:nvPr>
                  <p:custDataLst>
                    <p:tags r:id="rId16"/>
                  </p:custDataLst>
                </p:nvPr>
              </p:nvSpPr>
              <p:spPr>
                <a:xfrm rot="5400000">
                  <a:off x="7207609" y="5279907"/>
                  <a:ext cx="1079685" cy="132926"/>
                </a:xfrm>
                <a:prstGeom prst="rightArrow">
                  <a:avLst/>
                </a:prstGeom>
                <a:solidFill>
                  <a:srgbClr val="C15A44">
                    <a:alpha val="75000"/>
                  </a:srgb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sv-SE">
                    <a:latin typeface="Arial Nova Light" panose="020B0304020202020204" pitchFamily="34" charset="0"/>
                  </a:endParaRPr>
                </a:p>
              </p:txBody>
            </p:sp>
            <p:sp>
              <p:nvSpPr>
                <p:cNvPr id="22" name="Pil: höger 21">
                  <a:extLst>
                    <a:ext uri="{FF2B5EF4-FFF2-40B4-BE49-F238E27FC236}">
                      <a16:creationId xmlns:a16="http://schemas.microsoft.com/office/drawing/2014/main" id="{9EB2ADA3-4BD2-94F0-A87E-63A2C11B6CCA}"/>
                    </a:ext>
                  </a:extLst>
                </p:cNvPr>
                <p:cNvSpPr/>
                <p:nvPr>
                  <p:custDataLst>
                    <p:tags r:id="rId17"/>
                  </p:custDataLst>
                </p:nvPr>
              </p:nvSpPr>
              <p:spPr>
                <a:xfrm rot="2366845">
                  <a:off x="5827783" y="5295698"/>
                  <a:ext cx="1678219" cy="132926"/>
                </a:xfrm>
                <a:prstGeom prst="rightArrow">
                  <a:avLst/>
                </a:prstGeom>
                <a:solidFill>
                  <a:srgbClr val="FFCC03">
                    <a:alpha val="75000"/>
                  </a:srgb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sv-SE">
                    <a:latin typeface="Arial Nova Light" panose="020B0304020202020204" pitchFamily="34" charset="0"/>
                  </a:endParaRPr>
                </a:p>
              </p:txBody>
            </p:sp>
            <p:sp>
              <p:nvSpPr>
                <p:cNvPr id="23" name="Pil: höger 22">
                  <a:extLst>
                    <a:ext uri="{FF2B5EF4-FFF2-40B4-BE49-F238E27FC236}">
                      <a16:creationId xmlns:a16="http://schemas.microsoft.com/office/drawing/2014/main" id="{855D766E-900A-0B4A-3132-439218976EB4}"/>
                    </a:ext>
                  </a:extLst>
                </p:cNvPr>
                <p:cNvSpPr/>
                <p:nvPr>
                  <p:custDataLst>
                    <p:tags r:id="rId18"/>
                  </p:custDataLst>
                </p:nvPr>
              </p:nvSpPr>
              <p:spPr>
                <a:xfrm rot="2347162">
                  <a:off x="3856410" y="5297798"/>
                  <a:ext cx="1714444" cy="138040"/>
                </a:xfrm>
                <a:prstGeom prst="rightArrow">
                  <a:avLst/>
                </a:prstGeom>
                <a:solidFill>
                  <a:srgbClr val="4F932D">
                    <a:alpha val="75000"/>
                  </a:srgb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sv-SE">
                    <a:latin typeface="Arial Nova Light" panose="020B0304020202020204" pitchFamily="34" charset="0"/>
                  </a:endParaRPr>
                </a:p>
              </p:txBody>
            </p:sp>
            <p:sp>
              <p:nvSpPr>
                <p:cNvPr id="24" name="Rektangel 23">
                  <a:extLst>
                    <a:ext uri="{FF2B5EF4-FFF2-40B4-BE49-F238E27FC236}">
                      <a16:creationId xmlns:a16="http://schemas.microsoft.com/office/drawing/2014/main" id="{05E30990-D3DD-9514-1C92-8F2AFC393EBD}"/>
                    </a:ext>
                  </a:extLst>
                </p:cNvPr>
                <p:cNvSpPr/>
                <p:nvPr>
                  <p:custDataLst>
                    <p:tags r:id="rId19"/>
                  </p:custDataLst>
                </p:nvPr>
              </p:nvSpPr>
              <p:spPr>
                <a:xfrm>
                  <a:off x="9801328" y="4300238"/>
                  <a:ext cx="1899386" cy="461665"/>
                </a:xfrm>
                <a:prstGeom prst="rect">
                  <a:avLst/>
                </a:prstGeom>
                <a:solidFill>
                  <a:schemeClr val="bg1">
                    <a:lumMod val="85000"/>
                    <a:alpha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sv-SE" sz="1200">
                      <a:solidFill>
                        <a:schemeClr val="tx1"/>
                      </a:solidFill>
                      <a:latin typeface="Arial Nova Light" panose="020B0304020202020204" pitchFamily="34" charset="0"/>
                    </a:rPr>
                    <a:t>Andel som har svarat på frågan</a:t>
                  </a:r>
                  <a:endParaRPr lang="sv-SE" sz="1400">
                    <a:solidFill>
                      <a:schemeClr val="tx1"/>
                    </a:solidFill>
                    <a:latin typeface="Arial Nova Light" panose="020B0304020202020204" pitchFamily="34" charset="0"/>
                  </a:endParaRPr>
                </a:p>
              </p:txBody>
            </p:sp>
            <p:sp>
              <p:nvSpPr>
                <p:cNvPr id="25" name="Platshållare för text 9">
                  <a:extLst>
                    <a:ext uri="{FF2B5EF4-FFF2-40B4-BE49-F238E27FC236}">
                      <a16:creationId xmlns:a16="http://schemas.microsoft.com/office/drawing/2014/main" id="{BB7FE578-8C10-6A06-9CCD-6A395EAA81F7}"/>
                    </a:ext>
                  </a:extLst>
                </p:cNvPr>
                <p:cNvSpPr txBox="1"/>
                <p:nvPr>
                  <p:custDataLst>
                    <p:tags r:id="rId20"/>
                  </p:custDataLst>
                </p:nvPr>
              </p:nvSpPr>
              <p:spPr>
                <a:xfrm>
                  <a:off x="3493319" y="5977109"/>
                  <a:ext cx="1431372" cy="739290"/>
                </a:xfrm>
                <a:prstGeom prst="rect">
                  <a:avLst/>
                </a:prstGeom>
              </p:spPr>
              <p:txBody>
                <a:bodyPr/>
                <a:lstStyle>
                  <a:lvl1pPr marL="0" indent="0" algn="l" defTabSz="914377" rtl="0" eaLnBrk="1" latinLnBrk="0" hangingPunct="1">
                    <a:spcBef>
                      <a:spcPct val="20000"/>
                    </a:spcBef>
                    <a:buClr>
                      <a:schemeClr val="bg1"/>
                    </a:buClr>
                    <a:buFont typeface="Arial" panose="020B0604020202020204" pitchFamily="34" charset="0"/>
                    <a:buNone/>
                    <a:defRPr lang="sv-SE" sz="1600" kern="120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1pPr>
                  <a:lvl2pPr marL="742932" indent="-285744" algn="l" defTabSz="914377" rtl="0" eaLnBrk="1" latinLnBrk="0" hangingPunct="1">
                    <a:spcBef>
                      <a:spcPct val="20000"/>
                    </a:spcBef>
                    <a:buClr>
                      <a:schemeClr val="bg1"/>
                    </a:buClr>
                    <a:buFont typeface="Arial" panose="020B0604020202020204" pitchFamily="34" charset="0"/>
                    <a:buChar char="•"/>
                    <a:defRPr lang="sv-SE" sz="1600" kern="120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2pPr>
                  <a:lvl3pPr marL="1200121" indent="-285744" algn="l" defTabSz="914377" rtl="0" eaLnBrk="1" latinLnBrk="0" hangingPunct="1">
                    <a:spcBef>
                      <a:spcPct val="20000"/>
                    </a:spcBef>
                    <a:buClr>
                      <a:schemeClr val="accent3">
                        <a:lumMod val="75000"/>
                      </a:schemeClr>
                    </a:buClr>
                    <a:buFont typeface="Wingdings" panose="05000000000000000000" pitchFamily="2" charset="2"/>
                    <a:buChar char="§"/>
                    <a:defRPr lang="sv-SE" sz="1600" kern="120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3pPr>
                  <a:lvl4pPr marL="1657309" indent="-285744" algn="l" defTabSz="914377" rtl="0" eaLnBrk="1" latinLnBrk="0" hangingPunct="1">
                    <a:spcBef>
                      <a:spcPct val="20000"/>
                    </a:spcBef>
                    <a:buClr>
                      <a:schemeClr val="accent3">
                        <a:lumMod val="75000"/>
                      </a:schemeClr>
                    </a:buClr>
                    <a:buFont typeface="Century Gothic" panose="020B0502020202020204" pitchFamily="34" charset="0"/>
                    <a:buChar char="▫"/>
                    <a:defRPr lang="sv-SE" sz="1600" kern="120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4pPr>
                  <a:lvl5pPr marL="2057349" indent="-228594" algn="l" defTabSz="914377" rtl="0" eaLnBrk="1" latinLnBrk="0" hangingPunct="1">
                    <a:spcBef>
                      <a:spcPct val="20000"/>
                    </a:spcBef>
                    <a:buClr>
                      <a:schemeClr val="accent3">
                        <a:lumMod val="75000"/>
                      </a:schemeClr>
                    </a:buClr>
                    <a:buFont typeface="Wingdings" panose="05000000000000000000" pitchFamily="2" charset="2"/>
                    <a:buChar char="ü"/>
                    <a:defRPr lang="sv-SE" sz="1600" kern="120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5pPr>
                  <a:lvl6pPr marL="2514537" indent="-228594" algn="l" defTabSz="914377" rtl="0" eaLnBrk="1" latinLnBrk="0" hangingPunct="1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971726" indent="-228594" algn="l" defTabSz="914377" rtl="0" eaLnBrk="1" latinLnBrk="0" hangingPunct="1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428914" indent="-228594" algn="l" defTabSz="914377" rtl="0" eaLnBrk="1" latinLnBrk="0" hangingPunct="1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886103" indent="-228594" algn="l" defTabSz="914377" rtl="0" eaLnBrk="1" latinLnBrk="0" hangingPunct="1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r">
                    <a:spcBef>
                      <a:spcPct val="0"/>
                    </a:spcBef>
                  </a:pPr>
                  <a:r>
                    <a:rPr lang="sv-SE" sz="1200">
                      <a:latin typeface="Arial Nova Light" panose="020B0304020202020204" pitchFamily="34" charset="0"/>
                    </a:rPr>
                    <a:t>Årets resultat</a:t>
                  </a:r>
                </a:p>
                <a:p>
                  <a:pPr algn="r">
                    <a:spcBef>
                      <a:spcPct val="0"/>
                    </a:spcBef>
                  </a:pPr>
                  <a:r>
                    <a:rPr lang="sv-SE" sz="1200">
                      <a:latin typeface="Arial Nova Light" panose="020B0304020202020204" pitchFamily="34" charset="0"/>
                    </a:rPr>
                    <a:t>Förra mätning</a:t>
                  </a:r>
                </a:p>
                <a:p>
                  <a:pPr algn="r">
                    <a:spcBef>
                      <a:spcPct val="0"/>
                    </a:spcBef>
                  </a:pPr>
                  <a:r>
                    <a:rPr lang="sv-SE" sz="1200">
                      <a:latin typeface="Arial Nova Light" panose="020B0304020202020204" pitchFamily="34" charset="0"/>
                    </a:rPr>
                    <a:t>Jämförelse</a:t>
                  </a:r>
                </a:p>
                <a:p>
                  <a:pPr algn="r"/>
                  <a:endParaRPr lang="sv-SE">
                    <a:latin typeface="Arial Nova Light" panose="020B0304020202020204" pitchFamily="34" charset="0"/>
                  </a:endParaRPr>
                </a:p>
              </p:txBody>
            </p:sp>
          </p:grpSp>
          <p:sp>
            <p:nvSpPr>
              <p:cNvPr id="14" name="Pil: höger 13">
                <a:extLst>
                  <a:ext uri="{FF2B5EF4-FFF2-40B4-BE49-F238E27FC236}">
                    <a16:creationId xmlns:a16="http://schemas.microsoft.com/office/drawing/2014/main" id="{E1A95606-8210-F96F-EBFB-347A4DF9CC89}"/>
                  </a:ext>
                </a:extLst>
              </p:cNvPr>
              <p:cNvSpPr/>
              <p:nvPr>
                <p:custDataLst>
                  <p:tags r:id="rId9"/>
                </p:custDataLst>
              </p:nvPr>
            </p:nvSpPr>
            <p:spPr>
              <a:xfrm rot="8016317">
                <a:off x="8060854" y="5578866"/>
                <a:ext cx="2042661" cy="144501"/>
              </a:xfrm>
              <a:prstGeom prst="rightArrow">
                <a:avLst/>
              </a:prstGeom>
              <a:solidFill>
                <a:schemeClr val="bg1">
                  <a:lumMod val="85000"/>
                  <a:alpha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>
                  <a:latin typeface="Arial Nova Light" panose="020B0304020202020204" pitchFamily="34" charset="0"/>
                </a:endParaRPr>
              </a:p>
            </p:txBody>
          </p:sp>
        </p:grpSp>
        <p:sp>
          <p:nvSpPr>
            <p:cNvPr id="12" name="textruta 28">
              <a:extLst>
                <a:ext uri="{FF2B5EF4-FFF2-40B4-BE49-F238E27FC236}">
                  <a16:creationId xmlns:a16="http://schemas.microsoft.com/office/drawing/2014/main" id="{03F4A74B-B132-2236-84A8-F7BC0E70A14E}"/>
                </a:ext>
              </a:extLst>
            </p:cNvPr>
            <p:cNvSpPr txBox="1"/>
            <p:nvPr>
              <p:custDataLst>
                <p:tags r:id="rId7"/>
              </p:custDataLst>
            </p:nvPr>
          </p:nvSpPr>
          <p:spPr>
            <a:xfrm rot="20147944">
              <a:off x="4324479" y="6120830"/>
              <a:ext cx="1500761" cy="46836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sv-SE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sv-SE" sz="2000" b="1" i="0" u="none" strike="noStrike" kern="1200" cap="none" spc="0" normalizeH="0" baseline="0" noProof="0">
                  <a:ln>
                    <a:noFill/>
                  </a:ln>
                  <a:solidFill>
                    <a:srgbClr val="C15A44"/>
                  </a:solidFill>
                  <a:effectLst/>
                  <a:uLnTx/>
                  <a:uFillTx/>
                  <a:latin typeface="Arial Nova" panose="020B0504020202020204" pitchFamily="34" charset="0"/>
                  <a:cs typeface="Arial" panose="020B0604020202020204" pitchFamily="34" charset="0"/>
                </a:rPr>
                <a:t>Exempel</a:t>
              </a:r>
              <a:endParaRPr kumimoji="0" lang="sv-SE" sz="4400" b="1" i="0" u="none" strike="noStrike" kern="1200" cap="none" spc="0" normalizeH="0" baseline="0" noProof="0">
                <a:ln>
                  <a:noFill/>
                </a:ln>
                <a:solidFill>
                  <a:srgbClr val="C15A44"/>
                </a:solidFill>
                <a:effectLst/>
                <a:uLnTx/>
                <a:uFillTx/>
                <a:latin typeface="Arial Nova" panose="020B05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28" name="Platshållare för bildnummer 27">
            <a:extLst>
              <a:ext uri="{FF2B5EF4-FFF2-40B4-BE49-F238E27FC236}">
                <a16:creationId xmlns:a16="http://schemas.microsoft.com/office/drawing/2014/main" id="{9C5FE686-E5CA-4DDB-1441-FDAB5B389F39}"/>
              </a:ext>
            </a:extLst>
          </p:cNvPr>
          <p:cNvSpPr>
            <a:spLocks noGrp="1"/>
          </p:cNvSpPr>
          <p:nvPr>
            <p:ph type="sldNum" sz="quarter" idx="7"/>
            <p:custDataLst>
              <p:tags r:id="rId5"/>
            </p:custDataLst>
          </p:nvPr>
        </p:nvSpPr>
        <p:spPr/>
        <p:txBody>
          <a:bodyPr/>
          <a:lstStyle/>
          <a:p>
            <a:pPr marL="43438" algn="r">
              <a:spcBef>
                <a:spcPts val="251"/>
              </a:spcBef>
            </a:pPr>
            <a:fld id="{05A5DDA7-506F-4A32-AA8C-AA63207AA32A}" type="slidenum">
              <a:rPr lang="sv-SE" smtClean="0"/>
              <a:pPr marL="43438" algn="r">
                <a:spcBef>
                  <a:spcPts val="251"/>
                </a:spcBef>
              </a:pPr>
              <a:t>4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623932921"/>
      </p:ext>
    </p:extLst>
  </p:cSld>
  <p:clrMapOvr>
    <a:masterClrMapping/>
  </p:clrMapOvr>
  <p:transition/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Bildobjekt 8">
            <a:extLst>
              <a:ext uri="{FF2B5EF4-FFF2-40B4-BE49-F238E27FC236}">
                <a16:creationId xmlns:a16="http://schemas.microsoft.com/office/drawing/2014/main" id="{8F96A6BD-9A2E-A1A6-6EDC-870DC88932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1995" y="1304366"/>
            <a:ext cx="11244649" cy="3223081"/>
          </a:xfrm>
          <a:prstGeom prst="rect">
            <a:avLst/>
          </a:prstGeom>
        </p:spPr>
      </p:pic>
      <p:sp>
        <p:nvSpPr>
          <p:cNvPr id="10" name="Rubrik 2">
            <a:extLst>
              <a:ext uri="{FF2B5EF4-FFF2-40B4-BE49-F238E27FC236}">
                <a16:creationId xmlns:a16="http://schemas.microsoft.com/office/drawing/2014/main" id="{2D970878-4522-3932-A1FF-1228A0E16D17}"/>
              </a:ext>
            </a:extLst>
          </p:cNvPr>
          <p:cNvSpPr txBox="1">
            <a:spLocks/>
          </p:cNvSpPr>
          <p:nvPr/>
        </p:nvSpPr>
        <p:spPr>
          <a:xfrm>
            <a:off x="361995" y="398862"/>
            <a:ext cx="7275421" cy="335307"/>
          </a:xfrm>
          <a:prstGeom prst="rect">
            <a:avLst/>
          </a:prstGeom>
        </p:spPr>
        <p:txBody>
          <a:bodyPr/>
          <a:lstStyle>
            <a:lvl1pPr eaLnBrk="1" hangingPunct="1">
              <a:defRPr lang="sv-SE" sz="2180" b="0" i="0">
                <a:solidFill>
                  <a:schemeClr val="tx1"/>
                </a:solidFill>
                <a:latin typeface="Century Gothic"/>
                <a:ea typeface="+mj-ea"/>
                <a:cs typeface="+mj-cs"/>
              </a:defRPr>
            </a:lvl1pPr>
          </a:lstStyle>
          <a:p>
            <a:r>
              <a:rPr lang="sv-SE" kern="0" dirty="0"/>
              <a:t>Fysisk aktivitet</a:t>
            </a:r>
          </a:p>
        </p:txBody>
      </p:sp>
    </p:spTree>
    <p:extLst>
      <p:ext uri="{BB962C8B-B14F-4D97-AF65-F5344CB8AC3E}">
        <p14:creationId xmlns:p14="http://schemas.microsoft.com/office/powerpoint/2010/main" val="1770480416"/>
      </p:ext>
    </p:extLst>
  </p:cSld>
  <p:clrMapOvr>
    <a:masterClrMapping/>
  </p:clrMapOvr>
  <p:transition/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Bildobjekt 11">
            <a:extLst>
              <a:ext uri="{FF2B5EF4-FFF2-40B4-BE49-F238E27FC236}">
                <a16:creationId xmlns:a16="http://schemas.microsoft.com/office/drawing/2014/main" id="{D8D7E6A6-816B-4AB1-4416-9E9F3E5276D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296"/>
          <a:stretch/>
        </p:blipFill>
        <p:spPr>
          <a:xfrm>
            <a:off x="569826" y="1024409"/>
            <a:ext cx="10291763" cy="4846470"/>
          </a:xfrm>
          <a:prstGeom prst="rect">
            <a:avLst/>
          </a:prstGeom>
        </p:spPr>
      </p:pic>
      <p:sp>
        <p:nvSpPr>
          <p:cNvPr id="2" name="Rubrik 2">
            <a:extLst>
              <a:ext uri="{FF2B5EF4-FFF2-40B4-BE49-F238E27FC236}">
                <a16:creationId xmlns:a16="http://schemas.microsoft.com/office/drawing/2014/main" id="{095C2CD1-74EC-7AF6-C40F-53767D7A5AF4}"/>
              </a:ext>
            </a:extLst>
          </p:cNvPr>
          <p:cNvSpPr txBox="1">
            <a:spLocks/>
          </p:cNvSpPr>
          <p:nvPr/>
        </p:nvSpPr>
        <p:spPr>
          <a:xfrm>
            <a:off x="361995" y="398862"/>
            <a:ext cx="9975805" cy="334835"/>
          </a:xfrm>
          <a:prstGeom prst="rect">
            <a:avLst/>
          </a:prstGeom>
        </p:spPr>
        <p:txBody>
          <a:bodyPr/>
          <a:lstStyle>
            <a:lvl1pPr eaLnBrk="1" hangingPunct="1">
              <a:defRPr lang="sv-SE" sz="2180" b="0" i="0">
                <a:solidFill>
                  <a:schemeClr val="tx1"/>
                </a:solidFill>
                <a:latin typeface="Century Gothic"/>
                <a:ea typeface="+mj-ea"/>
                <a:cs typeface="+mj-cs"/>
              </a:defRPr>
            </a:lvl1pPr>
          </a:lstStyle>
          <a:p>
            <a:r>
              <a:rPr lang="sv-SE" kern="0"/>
              <a:t>Arbetsförutsättningar och balans per fysisk aktivitetsnivå</a:t>
            </a:r>
            <a:endParaRPr lang="sv-SE" kern="0" dirty="0"/>
          </a:p>
        </p:txBody>
      </p:sp>
    </p:spTree>
    <p:extLst>
      <p:ext uri="{BB962C8B-B14F-4D97-AF65-F5344CB8AC3E}">
        <p14:creationId xmlns:p14="http://schemas.microsoft.com/office/powerpoint/2010/main" val="1905230651"/>
      </p:ext>
    </p:extLst>
  </p:cSld>
  <p:clrMapOvr>
    <a:masterClrMapping/>
  </p:clrMapOvr>
  <p:transition/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ubrik 4"/>
          <p:cNvSpPr>
            <a:spLocks noGrp="1"/>
          </p:cNvSpPr>
          <p:nvPr>
            <p:ph type="title"/>
          </p:nvPr>
        </p:nvSpPr>
        <p:spPr/>
        <p:txBody>
          <a:bodyPr/>
          <a:lstStyle>
            <a:defPPr>
              <a:defRPr kern="1200"/>
            </a:defPPr>
          </a:lstStyle>
          <a:p>
            <a:r>
              <a:rPr lang="sv-SE" sz="2176" dirty="0">
                <a:solidFill>
                  <a:schemeClr val="tx1"/>
                </a:solidFill>
              </a:rPr>
              <a:t>Sömn</a:t>
            </a:r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EA0A4974-7FDC-6ABA-766B-F1838DE04D0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1844" y="1322559"/>
            <a:ext cx="10191750" cy="3743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3261216"/>
      </p:ext>
    </p:extLst>
  </p:cSld>
  <p:clrMapOvr>
    <a:masterClrMapping/>
  </p:clrMapOvr>
  <p:transition/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ubrik 2">
            <a:extLst>
              <a:ext uri="{FF2B5EF4-FFF2-40B4-BE49-F238E27FC236}">
                <a16:creationId xmlns:a16="http://schemas.microsoft.com/office/drawing/2014/main" id="{A8D8F872-3FC6-0EF8-C888-C16FCEB9BB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2481" y="1859623"/>
            <a:ext cx="8653346" cy="2270588"/>
          </a:xfrm>
        </p:spPr>
        <p:txBody>
          <a:bodyPr/>
          <a:lstStyle/>
          <a:p>
            <a:pPr algn="l"/>
            <a:r>
              <a:rPr lang="sv-SE" dirty="0"/>
              <a:t>Resultat per frågeområde</a:t>
            </a:r>
            <a:br>
              <a:rPr lang="sv-SE" b="1" dirty="0"/>
            </a:br>
            <a:r>
              <a:rPr lang="sv-SE" dirty="0"/>
              <a:t>- </a:t>
            </a:r>
            <a:r>
              <a:rPr lang="sv-SE" sz="2400" dirty="0"/>
              <a:t>Effektivitet och utveckling</a:t>
            </a:r>
            <a:br>
              <a:rPr lang="sv-SE" sz="2400" dirty="0"/>
            </a:br>
            <a:r>
              <a:rPr lang="sv-SE" sz="2400" dirty="0"/>
              <a:t>- Kommunikation och lärande </a:t>
            </a:r>
            <a:br>
              <a:rPr lang="sv-SE" sz="2400" dirty="0"/>
            </a:br>
            <a:r>
              <a:rPr lang="sv-SE" sz="2400" dirty="0"/>
              <a:t>- Utvecklingssamtal</a:t>
            </a:r>
            <a:br>
              <a:rPr lang="sv-SE" sz="2400" dirty="0"/>
            </a:br>
            <a:r>
              <a:rPr lang="sv-SE" sz="2400" dirty="0"/>
              <a:t>- Arbetsmiljöarbete</a:t>
            </a:r>
          </a:p>
        </p:txBody>
      </p:sp>
      <p:pic>
        <p:nvPicPr>
          <p:cNvPr id="5" name="Bildobjekt 4">
            <a:extLst>
              <a:ext uri="{FF2B5EF4-FFF2-40B4-BE49-F238E27FC236}">
                <a16:creationId xmlns:a16="http://schemas.microsoft.com/office/drawing/2014/main" id="{4C3D17BF-5C8C-AE5B-7381-1D6D70869FC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5504" y="2306717"/>
            <a:ext cx="3240000" cy="32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60613"/>
      </p:ext>
    </p:extLst>
  </p:cSld>
  <p:clrMapOvr>
    <a:masterClrMapping/>
  </p:clrMapOvr>
  <p:transition/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ubrik 2">
            <a:extLst>
              <a:ext uri="{FF2B5EF4-FFF2-40B4-BE49-F238E27FC236}">
                <a16:creationId xmlns:a16="http://schemas.microsoft.com/office/drawing/2014/main" id="{8B2F7252-83F7-A799-AB96-EE4E6EA2090F}"/>
              </a:ext>
            </a:extLst>
          </p:cNvPr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sv-SE"/>
              <a:t>Effektivitet och utveckling</a:t>
            </a:r>
          </a:p>
        </p:txBody>
      </p:sp>
      <p:graphicFrame>
        <p:nvGraphicFramePr>
          <p:cNvPr id="4" name="Tabell 3">
            <a:extLst>
              <a:ext uri="{FF2B5EF4-FFF2-40B4-BE49-F238E27FC236}">
                <a16:creationId xmlns:a16="http://schemas.microsoft.com/office/drawing/2014/main" id="{568A92D5-69B9-B9F3-F4B9-8FACEFF871E1}"/>
              </a:ext>
            </a:extLst>
          </p:cNvPr>
          <p:cNvGraphicFramePr>
            <a:graphicFrameLocks noGrp="1"/>
          </p:cNvGraphicFramePr>
          <p:nvPr>
            <p:custDataLst>
              <p:tags r:id="rId2"/>
            </p:custDataLst>
          </p:nvPr>
        </p:nvGraphicFramePr>
        <p:xfrm>
          <a:off x="361995" y="734169"/>
          <a:ext cx="4802188" cy="639898"/>
        </p:xfrm>
        <a:graphic>
          <a:graphicData uri="http://schemas.openxmlformats.org/drawingml/2006/table">
            <a:tbl>
              <a:tblPr firstRow="1"/>
              <a:tblGrid>
                <a:gridCol w="2659879">
                  <a:extLst>
                    <a:ext uri="{9D8B030D-6E8A-4147-A177-3AD203B41FA5}">
                      <a16:colId xmlns:a16="http://schemas.microsoft.com/office/drawing/2014/main" val="790773925"/>
                    </a:ext>
                  </a:extLst>
                </a:gridCol>
                <a:gridCol w="2142309">
                  <a:extLst>
                    <a:ext uri="{9D8B030D-6E8A-4147-A177-3AD203B41FA5}">
                      <a16:colId xmlns:a16="http://schemas.microsoft.com/office/drawing/2014/main" val="2025903397"/>
                    </a:ext>
                  </a:extLst>
                </a:gridCol>
              </a:tblGrid>
              <a:tr h="639898">
                <a:tc>
                  <a:txBody>
                    <a:bodyPr/>
                    <a:lstStyle/>
                    <a:p>
                      <a:pPr marL="0" marR="0" lvl="0" indent="0" algn="l" defTabSz="914377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 typeface="Arial" panose="020B0604020202020204" pitchFamily="34" charset="0"/>
                        <a:buNone/>
                        <a:defRPr/>
                      </a:pPr>
                      <a:r>
                        <a:rPr lang="sv-SE" sz="1600" kern="12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 Nova Light" panose="020B0304020202020204" pitchFamily="34" charset="0"/>
                          <a:ea typeface="+mn-ea"/>
                          <a:cs typeface="Arial" panose="020B0604020202020204" pitchFamily="34" charset="0"/>
                        </a:rPr>
                        <a:t>Frågeområde: 67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377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 typeface="Arial" panose="020B0604020202020204" pitchFamily="34" charset="0"/>
                        <a:buNone/>
                        <a:defRPr/>
                      </a:pPr>
                      <a:r>
                        <a:rPr lang="sv-SE" sz="1600" kern="12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 Nova Light" panose="020B0304020202020204" pitchFamily="34" charset="0"/>
                          <a:ea typeface="+mn-ea"/>
                          <a:cs typeface="Arial" panose="020B0604020202020204" pitchFamily="34" charset="0"/>
                        </a:rPr>
                        <a:t>(69)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46520893"/>
                  </a:ext>
                </a:extLst>
              </a:tr>
            </a:tbl>
          </a:graphicData>
        </a:graphic>
      </p:graphicFrame>
      <p:graphicFrame>
        <p:nvGraphicFramePr>
          <p:cNvPr id="5" name="DataTable">
            <a:extLst>
              <a:ext uri="{FF2B5EF4-FFF2-40B4-BE49-F238E27FC236}">
                <a16:creationId xmlns:a16="http://schemas.microsoft.com/office/drawing/2014/main" id="{5FE08DCD-662F-5656-D85A-4C5885D5DFAB}"/>
              </a:ext>
            </a:extLst>
          </p:cNvPr>
          <p:cNvGraphicFramePr>
            <a:graphicFrameLocks noGrp="1"/>
          </p:cNvGraphicFramePr>
          <p:nvPr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1206236996"/>
              </p:ext>
            </p:extLst>
          </p:nvPr>
        </p:nvGraphicFramePr>
        <p:xfrm>
          <a:off x="361994" y="1471749"/>
          <a:ext cx="11141384" cy="3657600"/>
        </p:xfrm>
        <a:graphic>
          <a:graphicData uri="http://schemas.openxmlformats.org/drawingml/2006/table">
            <a:tbl>
              <a:tblPr firstRow="1">
                <a:effectLst/>
                <a:tableStyleId>{D7AC3CCA-C797-4891-BE02-D94E43425B78}</a:tableStyleId>
              </a:tblPr>
              <a:tblGrid>
                <a:gridCol w="80076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6406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7874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9613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0016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12493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sv-SE" sz="1400" b="1" u="none" strike="noStrike" kern="1200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 Nova Light" panose="020B0304020202020204" pitchFamily="34" charset="0"/>
                          <a:cs typeface="Arial" panose="020B0604020202020204" pitchFamily="34" charset="0"/>
                        </a:rPr>
                        <a:t>Nr</a:t>
                      </a:r>
                      <a:endParaRPr kumimoji="0" lang="sv-SE" sz="1400" b="1" i="0" u="none" strike="noStrike" kern="1200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 Nova Light" panose="020B0304020202020204" pitchFamily="34" charset="0"/>
                        <a:ea typeface="Times New Roman" pitchFamily="18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27A8E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sv-SE" sz="1400" b="1" u="none" strike="noStrike" kern="1200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 Nova Light" panose="020B03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kumimoji="0" lang="sv-SE" sz="1400" b="1" i="0" u="none" strike="noStrike" kern="1200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 Nova Light" panose="020B0304020202020204" pitchFamily="34" charset="0"/>
                        <a:ea typeface="Times New Roman" pitchFamily="18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27A8E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sv-SE" sz="1400" b="1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 Nova Light" panose="020B0304020202020204" pitchFamily="34" charset="0"/>
                          <a:cs typeface="Arial" panose="020B0604020202020204" pitchFamily="34" charset="0"/>
                        </a:rPr>
                        <a:t>2023</a:t>
                      </a:r>
                    </a:p>
                  </a:txBody>
                  <a:tcPr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27A8E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sv-SE" sz="1400" b="1" u="none" strike="noStrike" kern="1200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 Nova Light" panose="020B0304020202020204" pitchFamily="34" charset="0"/>
                          <a:cs typeface="Arial" panose="020B0604020202020204" pitchFamily="34" charset="0"/>
                        </a:rPr>
                        <a:t>2022</a:t>
                      </a:r>
                    </a:p>
                  </a:txBody>
                  <a:tcPr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27A8E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sv-SE" sz="1400" b="1" u="none" strike="noStrike" kern="1200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 Nova Light" panose="020B0304020202020204" pitchFamily="34" charset="0"/>
                          <a:cs typeface="Arial" panose="020B0604020202020204" pitchFamily="34" charset="0"/>
                        </a:rPr>
                        <a:t>2021</a:t>
                      </a:r>
                    </a:p>
                  </a:txBody>
                  <a:tcPr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27A8E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sv-SE" sz="1400" b="1" i="0" u="none" strike="noStrike" kern="1200" cap="none" normalizeH="0" baseline="0" err="1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 Nova Light" panose="020B0304020202020204" pitchFamily="34" charset="0"/>
                          <a:ea typeface="+mn-ea"/>
                          <a:cs typeface="Arial" panose="020B0604020202020204" pitchFamily="34" charset="0"/>
                        </a:rPr>
                        <a:t>Ext. jmf</a:t>
                      </a:r>
                    </a:p>
                  </a:txBody>
                  <a:tcPr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27A8E">
                        <a:alpha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sv-SE" sz="1400" u="none" strike="noStrike" kern="1200" cap="none" normalizeH="0" baseline="0">
                          <a:ln>
                            <a:noFill/>
                          </a:ln>
                          <a:effectLst/>
                          <a:latin typeface="Arial Nova Light" panose="020B0304020202020204" pitchFamily="34" charset="0"/>
                          <a:cs typeface="Arial" panose="020B0604020202020204" pitchFamily="34" charset="0"/>
                        </a:rPr>
                        <a:t>eu4</a:t>
                      </a:r>
                    </a:p>
                  </a:txBody>
                  <a:tcPr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sv-SE" sz="1400" u="none" strike="noStrike" kern="1200" cap="none" normalizeH="0" baseline="0">
                          <a:ln>
                            <a:noFill/>
                          </a:ln>
                          <a:effectLst/>
                          <a:latin typeface="Arial Nova Light" panose="020B0304020202020204" pitchFamily="34" charset="0"/>
                          <a:cs typeface="Arial" panose="020B0604020202020204" pitchFamily="34" charset="0"/>
                        </a:rPr>
                        <a:t>Vi har ett bra samarbete</a:t>
                      </a:r>
                    </a:p>
                  </a:txBody>
                  <a:tcPr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sv-SE" sz="1400" u="none" strike="noStrike" kern="1200" cap="none" normalizeH="0" baseline="0" dirty="0">
                          <a:ln>
                            <a:noFill/>
                          </a:ln>
                          <a:effectLst/>
                          <a:latin typeface="Arial Nova Light" panose="020B0304020202020204" pitchFamily="34" charset="0"/>
                          <a:cs typeface="Arial" panose="020B0604020202020204" pitchFamily="34" charset="0"/>
                        </a:rPr>
                        <a:t>75%</a:t>
                      </a:r>
                    </a:p>
                  </a:txBody>
                  <a:tcPr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sv-SE" sz="1400" u="none" strike="noStrike" kern="1200" cap="none" normalizeH="0" baseline="0">
                          <a:ln>
                            <a:noFill/>
                          </a:ln>
                          <a:effectLst/>
                          <a:latin typeface="Arial Nova Light" panose="020B0304020202020204" pitchFamily="34" charset="0"/>
                          <a:cs typeface="Arial" panose="020B0604020202020204" pitchFamily="34" charset="0"/>
                        </a:rPr>
                        <a:t>76%</a:t>
                      </a:r>
                    </a:p>
                  </a:txBody>
                  <a:tcPr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sv-SE" sz="1400" u="none" strike="noStrike" kern="1200" cap="none" normalizeH="0" baseline="0">
                          <a:ln>
                            <a:noFill/>
                          </a:ln>
                          <a:effectLst/>
                          <a:latin typeface="Arial Nova Light" panose="020B0304020202020204" pitchFamily="34" charset="0"/>
                          <a:cs typeface="Arial" panose="020B0604020202020204" pitchFamily="34" charset="0"/>
                        </a:rPr>
                        <a:t>75%</a:t>
                      </a:r>
                    </a:p>
                  </a:txBody>
                  <a:tcPr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sv-SE" sz="1400" b="0" i="0" u="none" strike="noStrike" kern="1200" cap="none" normalizeH="0" baseline="0">
                          <a:ln>
                            <a:noFill/>
                          </a:ln>
                          <a:solidFill>
                            <a:srgbClr val="808080"/>
                          </a:solidFill>
                          <a:effectLst/>
                          <a:latin typeface="Arial Nova Light" panose="020B0304020202020204" pitchFamily="34" charset="0"/>
                          <a:ea typeface="+mn-ea"/>
                          <a:cs typeface="Arial" panose="020B0604020202020204" pitchFamily="34" charset="0"/>
                        </a:rPr>
                        <a:t>76%</a:t>
                      </a:r>
                    </a:p>
                  </a:txBody>
                  <a:tcPr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sv-SE" sz="1400" u="none" strike="noStrike" kern="1200" cap="none" normalizeH="0" baseline="0">
                          <a:ln>
                            <a:noFill/>
                          </a:ln>
                          <a:effectLst/>
                          <a:latin typeface="Arial Nova Light" panose="020B0304020202020204" pitchFamily="34" charset="0"/>
                          <a:cs typeface="Arial" panose="020B0604020202020204" pitchFamily="34" charset="0"/>
                        </a:rPr>
                        <a:t>eu8</a:t>
                      </a:r>
                    </a:p>
                  </a:txBody>
                  <a:tcPr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sv-SE" sz="1400" u="none" strike="noStrike" kern="1200" cap="none" normalizeH="0" baseline="0">
                          <a:ln>
                            <a:noFill/>
                          </a:ln>
                          <a:effectLst/>
                          <a:latin typeface="Arial Nova Light" panose="020B0304020202020204" pitchFamily="34" charset="0"/>
                          <a:cs typeface="Arial" panose="020B0604020202020204" pitchFamily="34" charset="0"/>
                        </a:rPr>
                        <a:t>Vi arbetar med ständiga förbättringar</a:t>
                      </a:r>
                    </a:p>
                  </a:txBody>
                  <a:tcPr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sv-SE" sz="1400" u="none" strike="noStrike" kern="1200" cap="none" normalizeH="0" baseline="0">
                          <a:ln>
                            <a:noFill/>
                          </a:ln>
                          <a:effectLst/>
                          <a:latin typeface="Arial Nova Light" panose="020B0304020202020204" pitchFamily="34" charset="0"/>
                          <a:cs typeface="Arial" panose="020B0604020202020204" pitchFamily="34" charset="0"/>
                        </a:rPr>
                        <a:t>72%</a:t>
                      </a:r>
                    </a:p>
                  </a:txBody>
                  <a:tcPr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sv-SE" sz="1400" u="none" strike="noStrike" kern="1200" cap="none" normalizeH="0" baseline="0">
                          <a:ln>
                            <a:noFill/>
                          </a:ln>
                          <a:effectLst/>
                          <a:latin typeface="Arial Nova Light" panose="020B0304020202020204" pitchFamily="34" charset="0"/>
                          <a:cs typeface="Arial" panose="020B0604020202020204" pitchFamily="34" charset="0"/>
                        </a:rPr>
                        <a:t>74%</a:t>
                      </a:r>
                    </a:p>
                  </a:txBody>
                  <a:tcPr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sv-SE" sz="1400" u="none" strike="noStrike" kern="1200" cap="none" normalizeH="0" baseline="0">
                          <a:ln>
                            <a:noFill/>
                          </a:ln>
                          <a:effectLst/>
                          <a:latin typeface="Arial Nova Light" panose="020B0304020202020204" pitchFamily="34" charset="0"/>
                          <a:cs typeface="Arial" panose="020B0604020202020204" pitchFamily="34" charset="0"/>
                        </a:rPr>
                        <a:t>73%</a:t>
                      </a:r>
                    </a:p>
                  </a:txBody>
                  <a:tcPr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sv-SE" sz="1400" b="0" i="0" u="none" strike="noStrike" kern="1200" cap="none" normalizeH="0" baseline="0">
                          <a:ln>
                            <a:noFill/>
                          </a:ln>
                          <a:solidFill>
                            <a:srgbClr val="808080"/>
                          </a:solidFill>
                          <a:effectLst/>
                          <a:latin typeface="Arial Nova Light" panose="020B0304020202020204" pitchFamily="34" charset="0"/>
                          <a:ea typeface="+mn-ea"/>
                          <a:cs typeface="Arial" panose="020B0604020202020204" pitchFamily="34" charset="0"/>
                        </a:rPr>
                        <a:t>-</a:t>
                      </a:r>
                    </a:p>
                  </a:txBody>
                  <a:tcPr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sv-SE" sz="1400" u="none" strike="noStrike" kern="1200" cap="none" normalizeH="0" baseline="0">
                          <a:ln>
                            <a:noFill/>
                          </a:ln>
                          <a:effectLst/>
                          <a:latin typeface="Arial Nova Light" panose="020B0304020202020204" pitchFamily="34" charset="0"/>
                          <a:cs typeface="Arial" panose="020B0604020202020204" pitchFamily="34" charset="0"/>
                        </a:rPr>
                        <a:t>eu7</a:t>
                      </a:r>
                    </a:p>
                  </a:txBody>
                  <a:tcPr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sv-SE" sz="1400" u="none" strike="noStrike" kern="1200" cap="none" normalizeH="0" baseline="0">
                          <a:ln>
                            <a:noFill/>
                          </a:ln>
                          <a:effectLst/>
                          <a:latin typeface="Arial Nova Light" panose="020B0304020202020204" pitchFamily="34" charset="0"/>
                          <a:cs typeface="Arial" panose="020B0604020202020204" pitchFamily="34" charset="0"/>
                        </a:rPr>
                        <a:t>Vi hanterar förslag på ett bra sätt</a:t>
                      </a:r>
                    </a:p>
                  </a:txBody>
                  <a:tcPr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sv-SE" sz="1400" u="none" strike="noStrike" kern="1200" cap="none" normalizeH="0" baseline="0">
                          <a:ln>
                            <a:noFill/>
                          </a:ln>
                          <a:effectLst/>
                          <a:latin typeface="Arial Nova Light" panose="020B0304020202020204" pitchFamily="34" charset="0"/>
                          <a:cs typeface="Arial" panose="020B0604020202020204" pitchFamily="34" charset="0"/>
                        </a:rPr>
                        <a:t>70%</a:t>
                      </a:r>
                    </a:p>
                  </a:txBody>
                  <a:tcPr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sv-SE" sz="1400" u="none" strike="noStrike" kern="1200" cap="none" normalizeH="0" baseline="0">
                          <a:ln>
                            <a:noFill/>
                          </a:ln>
                          <a:effectLst/>
                          <a:latin typeface="Arial Nova Light" panose="020B0304020202020204" pitchFamily="34" charset="0"/>
                          <a:cs typeface="Arial" panose="020B0604020202020204" pitchFamily="34" charset="0"/>
                        </a:rPr>
                        <a:t>72%</a:t>
                      </a:r>
                    </a:p>
                  </a:txBody>
                  <a:tcPr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sv-SE" sz="1400" u="none" strike="noStrike" kern="1200" cap="none" normalizeH="0" baseline="0">
                          <a:ln>
                            <a:noFill/>
                          </a:ln>
                          <a:effectLst/>
                          <a:latin typeface="Arial Nova Light" panose="020B0304020202020204" pitchFamily="34" charset="0"/>
                          <a:cs typeface="Arial" panose="020B0604020202020204" pitchFamily="34" charset="0"/>
                        </a:rPr>
                        <a:t>70%</a:t>
                      </a:r>
                    </a:p>
                  </a:txBody>
                  <a:tcPr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sv-SE" sz="1400" b="0" i="0" u="none" strike="noStrike" kern="1200" cap="none" normalizeH="0" baseline="0">
                          <a:ln>
                            <a:noFill/>
                          </a:ln>
                          <a:solidFill>
                            <a:srgbClr val="808080"/>
                          </a:solidFill>
                          <a:effectLst/>
                          <a:latin typeface="Arial Nova Light" panose="020B0304020202020204" pitchFamily="34" charset="0"/>
                          <a:ea typeface="+mn-ea"/>
                          <a:cs typeface="Arial" panose="020B0604020202020204" pitchFamily="34" charset="0"/>
                        </a:rPr>
                        <a:t>57%</a:t>
                      </a:r>
                    </a:p>
                  </a:txBody>
                  <a:tcPr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sv-SE" sz="1400" u="none" strike="noStrike" kern="1200" cap="none" normalizeH="0" baseline="0">
                          <a:ln>
                            <a:noFill/>
                          </a:ln>
                          <a:effectLst/>
                          <a:latin typeface="Arial Nova Light" panose="020B0304020202020204" pitchFamily="34" charset="0"/>
                          <a:cs typeface="Arial" panose="020B0604020202020204" pitchFamily="34" charset="0"/>
                        </a:rPr>
                        <a:t>eu5</a:t>
                      </a:r>
                    </a:p>
                  </a:txBody>
                  <a:tcPr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sv-SE" sz="1400" u="none" strike="noStrike" kern="1200" cap="none" normalizeH="0" baseline="0">
                          <a:ln>
                            <a:noFill/>
                          </a:ln>
                          <a:effectLst/>
                          <a:latin typeface="Arial Nova Light" panose="020B0304020202020204" pitchFamily="34" charset="0"/>
                          <a:cs typeface="Arial" panose="020B0604020202020204" pitchFamily="34" charset="0"/>
                        </a:rPr>
                        <a:t>Vi tar ett gemensamt ansvar så att inget hamnar mellan stolarna</a:t>
                      </a:r>
                    </a:p>
                  </a:txBody>
                  <a:tcPr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sv-SE" sz="1400" u="none" strike="noStrike" kern="1200" cap="none" normalizeH="0" baseline="0" dirty="0">
                          <a:ln>
                            <a:noFill/>
                          </a:ln>
                          <a:effectLst/>
                          <a:latin typeface="Arial Nova Light" panose="020B0304020202020204" pitchFamily="34" charset="0"/>
                          <a:cs typeface="Arial" panose="020B0604020202020204" pitchFamily="34" charset="0"/>
                        </a:rPr>
                        <a:t>69%</a:t>
                      </a:r>
                    </a:p>
                  </a:txBody>
                  <a:tcPr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sv-SE" sz="1400" u="none" strike="noStrike" kern="1200" cap="none" normalizeH="0" baseline="0" dirty="0">
                          <a:ln>
                            <a:noFill/>
                          </a:ln>
                          <a:effectLst/>
                          <a:latin typeface="Arial Nova Light" panose="020B0304020202020204" pitchFamily="34" charset="0"/>
                          <a:cs typeface="Arial" panose="020B0604020202020204" pitchFamily="34" charset="0"/>
                        </a:rPr>
                        <a:t>73%</a:t>
                      </a:r>
                    </a:p>
                  </a:txBody>
                  <a:tcPr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sv-SE" sz="1400" u="none" strike="noStrike" kern="1200" cap="none" normalizeH="0" baseline="0">
                          <a:ln>
                            <a:noFill/>
                          </a:ln>
                          <a:effectLst/>
                          <a:latin typeface="Arial Nova Light" panose="020B0304020202020204" pitchFamily="34" charset="0"/>
                          <a:cs typeface="Arial" panose="020B0604020202020204" pitchFamily="34" charset="0"/>
                        </a:rPr>
                        <a:t>68%</a:t>
                      </a:r>
                    </a:p>
                  </a:txBody>
                  <a:tcPr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sv-SE" sz="1400" b="0" i="0" u="none" strike="noStrike" kern="1200" cap="none" normalizeH="0" baseline="0">
                          <a:ln>
                            <a:noFill/>
                          </a:ln>
                          <a:solidFill>
                            <a:srgbClr val="808080"/>
                          </a:solidFill>
                          <a:effectLst/>
                          <a:latin typeface="Arial Nova Light" panose="020B0304020202020204" pitchFamily="34" charset="0"/>
                          <a:ea typeface="+mn-ea"/>
                          <a:cs typeface="Arial" panose="020B0604020202020204" pitchFamily="34" charset="0"/>
                        </a:rPr>
                        <a:t>78%</a:t>
                      </a:r>
                    </a:p>
                  </a:txBody>
                  <a:tcPr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sv-SE" sz="1400" u="none" strike="noStrike" kern="1200" cap="none" normalizeH="0" baseline="0" dirty="0">
                          <a:ln>
                            <a:noFill/>
                          </a:ln>
                          <a:effectLst/>
                          <a:latin typeface="Arial Nova Light" panose="020B0304020202020204" pitchFamily="34" charset="0"/>
                          <a:cs typeface="Arial" panose="020B0604020202020204" pitchFamily="34" charset="0"/>
                        </a:rPr>
                        <a:t>eu9</a:t>
                      </a:r>
                    </a:p>
                  </a:txBody>
                  <a:tcPr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sv-SE" sz="1400" u="none" strike="noStrike" kern="1200" cap="none" normalizeH="0" baseline="0" dirty="0">
                          <a:ln>
                            <a:noFill/>
                          </a:ln>
                          <a:effectLst/>
                          <a:latin typeface="Arial Nova Light" panose="020B0304020202020204" pitchFamily="34" charset="0"/>
                          <a:cs typeface="Arial" panose="020B0604020202020204" pitchFamily="34" charset="0"/>
                        </a:rPr>
                        <a:t>Alla bidrar till ett positivt arbetsklimat</a:t>
                      </a:r>
                    </a:p>
                  </a:txBody>
                  <a:tcPr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sv-SE" sz="1400" u="none" strike="noStrike" kern="1200" cap="none" normalizeH="0" baseline="0" dirty="0">
                          <a:ln>
                            <a:noFill/>
                          </a:ln>
                          <a:effectLst/>
                          <a:latin typeface="Arial Nova Light" panose="020B0304020202020204" pitchFamily="34" charset="0"/>
                          <a:cs typeface="Arial" panose="020B0604020202020204" pitchFamily="34" charset="0"/>
                        </a:rPr>
                        <a:t>69%</a:t>
                      </a:r>
                    </a:p>
                  </a:txBody>
                  <a:tcPr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sv-SE" sz="1400" u="none" strike="noStrike" kern="1200" cap="none" normalizeH="0" baseline="0" dirty="0">
                          <a:ln>
                            <a:noFill/>
                          </a:ln>
                          <a:effectLst/>
                          <a:latin typeface="Arial Nova Light" panose="020B0304020202020204" pitchFamily="34" charset="0"/>
                          <a:cs typeface="Arial" panose="020B0604020202020204" pitchFamily="34" charset="0"/>
                        </a:rPr>
                        <a:t>71%</a:t>
                      </a:r>
                    </a:p>
                  </a:txBody>
                  <a:tcPr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sv-SE" sz="1400" u="none" strike="noStrike" kern="1200" cap="none" normalizeH="0" baseline="0" dirty="0">
                          <a:ln>
                            <a:noFill/>
                          </a:ln>
                          <a:effectLst/>
                          <a:latin typeface="Arial Nova Light" panose="020B0304020202020204" pitchFamily="34" charset="0"/>
                          <a:cs typeface="Arial" panose="020B0604020202020204" pitchFamily="34" charset="0"/>
                        </a:rPr>
                        <a:t>-</a:t>
                      </a:r>
                    </a:p>
                  </a:txBody>
                  <a:tcPr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sv-SE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808080"/>
                          </a:solidFill>
                          <a:effectLst/>
                          <a:latin typeface="Arial Nova Light" panose="020B0304020202020204" pitchFamily="34" charset="0"/>
                          <a:ea typeface="+mn-ea"/>
                          <a:cs typeface="Arial" panose="020B0604020202020204" pitchFamily="34" charset="0"/>
                        </a:rPr>
                        <a:t>-</a:t>
                      </a:r>
                    </a:p>
                  </a:txBody>
                  <a:tcPr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sv-SE" sz="1400" u="none" strike="noStrike" kern="1200" cap="none" normalizeH="0" baseline="0">
                          <a:ln>
                            <a:noFill/>
                          </a:ln>
                          <a:effectLst/>
                          <a:latin typeface="Arial Nova Light" panose="020B0304020202020204" pitchFamily="34" charset="0"/>
                          <a:cs typeface="Arial" panose="020B0604020202020204" pitchFamily="34" charset="0"/>
                        </a:rPr>
                        <a:t>eu6</a:t>
                      </a:r>
                    </a:p>
                  </a:txBody>
                  <a:tcPr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sv-SE" sz="1400" u="none" strike="noStrike" kern="1200" cap="none" normalizeH="0" baseline="0" dirty="0">
                          <a:ln>
                            <a:noFill/>
                          </a:ln>
                          <a:effectLst/>
                          <a:latin typeface="Arial Nova Light" panose="020B0304020202020204" pitchFamily="34" charset="0"/>
                          <a:cs typeface="Arial" panose="020B0604020202020204" pitchFamily="34" charset="0"/>
                        </a:rPr>
                        <a:t>Vi tar tag i problem som hindrar oss att arbeta effektivt</a:t>
                      </a:r>
                    </a:p>
                  </a:txBody>
                  <a:tcPr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sv-SE" sz="1400" u="none" strike="noStrike" kern="1200" cap="none" normalizeH="0" baseline="0" dirty="0">
                          <a:ln>
                            <a:noFill/>
                          </a:ln>
                          <a:effectLst/>
                          <a:latin typeface="Arial Nova Light" panose="020B0304020202020204" pitchFamily="34" charset="0"/>
                          <a:cs typeface="Arial" panose="020B0604020202020204" pitchFamily="34" charset="0"/>
                        </a:rPr>
                        <a:t>64%</a:t>
                      </a:r>
                    </a:p>
                  </a:txBody>
                  <a:tcPr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sv-SE" sz="1400" u="none" strike="noStrike" kern="1200" cap="none" normalizeH="0" baseline="0">
                          <a:ln>
                            <a:noFill/>
                          </a:ln>
                          <a:effectLst/>
                          <a:latin typeface="Arial Nova Light" panose="020B0304020202020204" pitchFamily="34" charset="0"/>
                          <a:cs typeface="Arial" panose="020B0604020202020204" pitchFamily="34" charset="0"/>
                        </a:rPr>
                        <a:t>66%</a:t>
                      </a:r>
                    </a:p>
                  </a:txBody>
                  <a:tcPr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sv-SE" sz="1400" u="none" strike="noStrike" kern="1200" cap="none" normalizeH="0" baseline="0">
                          <a:ln>
                            <a:noFill/>
                          </a:ln>
                          <a:effectLst/>
                          <a:latin typeface="Arial Nova Light" panose="020B0304020202020204" pitchFamily="34" charset="0"/>
                          <a:cs typeface="Arial" panose="020B0604020202020204" pitchFamily="34" charset="0"/>
                        </a:rPr>
                        <a:t>63%</a:t>
                      </a:r>
                    </a:p>
                  </a:txBody>
                  <a:tcPr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sv-SE" sz="1400" b="0" i="0" u="none" strike="noStrike" kern="1200" cap="none" normalizeH="0" baseline="0">
                          <a:ln>
                            <a:noFill/>
                          </a:ln>
                          <a:solidFill>
                            <a:srgbClr val="808080"/>
                          </a:solidFill>
                          <a:effectLst/>
                          <a:latin typeface="Arial Nova Light" panose="020B0304020202020204" pitchFamily="34" charset="0"/>
                          <a:ea typeface="+mn-ea"/>
                          <a:cs typeface="Arial" panose="020B0604020202020204" pitchFamily="34" charset="0"/>
                        </a:rPr>
                        <a:t>66%</a:t>
                      </a:r>
                    </a:p>
                  </a:txBody>
                  <a:tcPr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sv-SE" sz="1400" u="none" strike="noStrike" kern="1200" cap="none" normalizeH="0" baseline="0">
                          <a:ln>
                            <a:noFill/>
                          </a:ln>
                          <a:effectLst/>
                          <a:latin typeface="Arial Nova Light" panose="020B0304020202020204" pitchFamily="34" charset="0"/>
                          <a:cs typeface="Arial" panose="020B0604020202020204" pitchFamily="34" charset="0"/>
                        </a:rPr>
                        <a:t>eu3</a:t>
                      </a:r>
                    </a:p>
                  </a:txBody>
                  <a:tcPr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sv-SE" sz="1400" u="none" strike="noStrike" kern="1200" cap="none" normalizeH="0" baseline="0" dirty="0">
                          <a:ln>
                            <a:noFill/>
                          </a:ln>
                          <a:effectLst/>
                          <a:latin typeface="Arial Nova Light" panose="020B0304020202020204" pitchFamily="34" charset="0"/>
                          <a:cs typeface="Arial" panose="020B0604020202020204" pitchFamily="34" charset="0"/>
                        </a:rPr>
                        <a:t>Vi prioriterar rätt saker</a:t>
                      </a:r>
                    </a:p>
                  </a:txBody>
                  <a:tcPr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sv-SE" sz="1400" u="none" strike="noStrike" kern="1200" cap="none" normalizeH="0" baseline="0">
                          <a:ln>
                            <a:noFill/>
                          </a:ln>
                          <a:effectLst/>
                          <a:latin typeface="Arial Nova Light" panose="020B0304020202020204" pitchFamily="34" charset="0"/>
                          <a:cs typeface="Arial" panose="020B0604020202020204" pitchFamily="34" charset="0"/>
                        </a:rPr>
                        <a:t>63%</a:t>
                      </a:r>
                    </a:p>
                  </a:txBody>
                  <a:tcPr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sv-SE" sz="1400" u="none" strike="noStrike" kern="1200" cap="none" normalizeH="0" baseline="0">
                          <a:ln>
                            <a:noFill/>
                          </a:ln>
                          <a:effectLst/>
                          <a:latin typeface="Arial Nova Light" panose="020B0304020202020204" pitchFamily="34" charset="0"/>
                          <a:cs typeface="Arial" panose="020B0604020202020204" pitchFamily="34" charset="0"/>
                        </a:rPr>
                        <a:t>64%</a:t>
                      </a:r>
                    </a:p>
                  </a:txBody>
                  <a:tcPr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sv-SE" sz="1400" u="none" strike="noStrike" kern="1200" cap="none" normalizeH="0" baseline="0" dirty="0">
                          <a:ln>
                            <a:noFill/>
                          </a:ln>
                          <a:effectLst/>
                          <a:latin typeface="Arial Nova Light" panose="020B0304020202020204" pitchFamily="34" charset="0"/>
                          <a:cs typeface="Arial" panose="020B0604020202020204" pitchFamily="34" charset="0"/>
                        </a:rPr>
                        <a:t>62%</a:t>
                      </a:r>
                    </a:p>
                  </a:txBody>
                  <a:tcPr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sv-SE" sz="1400" b="0" i="0" u="none" strike="noStrike" kern="1200" cap="none" normalizeH="0" baseline="0">
                          <a:ln>
                            <a:noFill/>
                          </a:ln>
                          <a:solidFill>
                            <a:srgbClr val="808080"/>
                          </a:solidFill>
                          <a:effectLst/>
                          <a:latin typeface="Arial Nova Light" panose="020B0304020202020204" pitchFamily="34" charset="0"/>
                          <a:ea typeface="+mn-ea"/>
                          <a:cs typeface="Arial" panose="020B0604020202020204" pitchFamily="34" charset="0"/>
                        </a:rPr>
                        <a:t>-</a:t>
                      </a:r>
                    </a:p>
                  </a:txBody>
                  <a:tcPr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sv-SE" sz="1400" u="none" strike="noStrike" kern="1200" cap="none" normalizeH="0" baseline="0">
                          <a:ln>
                            <a:noFill/>
                          </a:ln>
                          <a:effectLst/>
                          <a:latin typeface="Arial Nova Light" panose="020B0304020202020204" pitchFamily="34" charset="0"/>
                          <a:cs typeface="Arial" panose="020B0604020202020204" pitchFamily="34" charset="0"/>
                        </a:rPr>
                        <a:t>eu2</a:t>
                      </a:r>
                    </a:p>
                  </a:txBody>
                  <a:tcPr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sv-SE" sz="1400" u="none" strike="noStrike" kern="1200" cap="none" normalizeH="0" baseline="0">
                          <a:ln>
                            <a:noFill/>
                          </a:ln>
                          <a:effectLst/>
                          <a:latin typeface="Arial Nova Light" panose="020B0304020202020204" pitchFamily="34" charset="0"/>
                          <a:cs typeface="Arial" panose="020B0604020202020204" pitchFamily="34" charset="0"/>
                        </a:rPr>
                        <a:t>Vi har tydliga beslutsvägar</a:t>
                      </a:r>
                    </a:p>
                  </a:txBody>
                  <a:tcPr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sv-SE" sz="1400" u="none" strike="noStrike" kern="1200" cap="none" normalizeH="0" baseline="0">
                          <a:ln>
                            <a:noFill/>
                          </a:ln>
                          <a:effectLst/>
                          <a:latin typeface="Arial Nova Light" panose="020B0304020202020204" pitchFamily="34" charset="0"/>
                          <a:cs typeface="Arial" panose="020B0604020202020204" pitchFamily="34" charset="0"/>
                        </a:rPr>
                        <a:t>63%</a:t>
                      </a:r>
                    </a:p>
                  </a:txBody>
                  <a:tcPr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sv-SE" sz="1400" u="none" strike="noStrike" kern="1200" cap="none" normalizeH="0" baseline="0">
                          <a:ln>
                            <a:noFill/>
                          </a:ln>
                          <a:effectLst/>
                          <a:latin typeface="Arial Nova Light" panose="020B0304020202020204" pitchFamily="34" charset="0"/>
                          <a:cs typeface="Arial" panose="020B0604020202020204" pitchFamily="34" charset="0"/>
                        </a:rPr>
                        <a:t>64%</a:t>
                      </a:r>
                    </a:p>
                  </a:txBody>
                  <a:tcPr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sv-SE" sz="1400" u="none" strike="noStrike" kern="1200" cap="none" normalizeH="0" baseline="0">
                          <a:ln>
                            <a:noFill/>
                          </a:ln>
                          <a:effectLst/>
                          <a:latin typeface="Arial Nova Light" panose="020B0304020202020204" pitchFamily="34" charset="0"/>
                          <a:cs typeface="Arial" panose="020B0604020202020204" pitchFamily="34" charset="0"/>
                        </a:rPr>
                        <a:t>61%</a:t>
                      </a:r>
                    </a:p>
                  </a:txBody>
                  <a:tcPr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sv-SE" sz="1400" b="0" i="0" u="none" strike="noStrike" kern="1200" cap="none" normalizeH="0" baseline="0">
                          <a:ln>
                            <a:noFill/>
                          </a:ln>
                          <a:solidFill>
                            <a:srgbClr val="808080"/>
                          </a:solidFill>
                          <a:effectLst/>
                          <a:latin typeface="Arial Nova Light" panose="020B0304020202020204" pitchFamily="34" charset="0"/>
                          <a:ea typeface="+mn-ea"/>
                          <a:cs typeface="Arial" panose="020B0604020202020204" pitchFamily="34" charset="0"/>
                        </a:rPr>
                        <a:t>-</a:t>
                      </a:r>
                    </a:p>
                  </a:txBody>
                  <a:tcPr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sv-SE" sz="1400" u="none" strike="noStrike" kern="1200" cap="none" normalizeH="0" baseline="0">
                          <a:ln>
                            <a:noFill/>
                          </a:ln>
                          <a:effectLst/>
                          <a:latin typeface="Arial Nova Light" panose="020B0304020202020204" pitchFamily="34" charset="0"/>
                          <a:cs typeface="Arial" panose="020B0604020202020204" pitchFamily="34" charset="0"/>
                        </a:rPr>
                        <a:t>eu11</a:t>
                      </a:r>
                    </a:p>
                  </a:txBody>
                  <a:tcPr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sv-SE" sz="1400" u="none" strike="noStrike" kern="1200" cap="none" normalizeH="0" baseline="0">
                          <a:ln>
                            <a:noFill/>
                          </a:ln>
                          <a:effectLst/>
                          <a:latin typeface="Arial Nova Light" panose="020B0304020202020204" pitchFamily="34" charset="0"/>
                          <a:cs typeface="Arial" panose="020B0604020202020204" pitchFamily="34" charset="0"/>
                        </a:rPr>
                        <a:t>Jag har effektiva digitala stöd för mina arbetsuppgifter</a:t>
                      </a:r>
                    </a:p>
                  </a:txBody>
                  <a:tcPr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sv-SE" sz="1400" u="none" strike="noStrike" kern="1200" cap="none" normalizeH="0" baseline="0">
                          <a:ln>
                            <a:noFill/>
                          </a:ln>
                          <a:effectLst/>
                          <a:latin typeface="Arial Nova Light" panose="020B0304020202020204" pitchFamily="34" charset="0"/>
                          <a:cs typeface="Arial" panose="020B0604020202020204" pitchFamily="34" charset="0"/>
                        </a:rPr>
                        <a:t>63%</a:t>
                      </a:r>
                    </a:p>
                  </a:txBody>
                  <a:tcPr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sv-SE" sz="1400" u="none" strike="noStrike" kern="1200" cap="none" normalizeH="0" baseline="0">
                          <a:ln>
                            <a:noFill/>
                          </a:ln>
                          <a:effectLst/>
                          <a:latin typeface="Arial Nova Light" panose="020B0304020202020204" pitchFamily="34" charset="0"/>
                          <a:cs typeface="Arial" panose="020B0604020202020204" pitchFamily="34" charset="0"/>
                        </a:rPr>
                        <a:t>66%</a:t>
                      </a:r>
                    </a:p>
                  </a:txBody>
                  <a:tcPr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sv-SE" sz="1400" u="none" strike="noStrike" kern="1200" cap="none" normalizeH="0" baseline="0">
                          <a:ln>
                            <a:noFill/>
                          </a:ln>
                          <a:effectLst/>
                          <a:latin typeface="Arial Nova Light" panose="020B0304020202020204" pitchFamily="34" charset="0"/>
                          <a:cs typeface="Arial" panose="020B0604020202020204" pitchFamily="34" charset="0"/>
                        </a:rPr>
                        <a:t>-</a:t>
                      </a:r>
                    </a:p>
                  </a:txBody>
                  <a:tcPr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sv-SE" sz="1400" b="0" i="0" u="none" strike="noStrike" kern="1200" cap="none" normalizeH="0" baseline="0">
                          <a:ln>
                            <a:noFill/>
                          </a:ln>
                          <a:solidFill>
                            <a:srgbClr val="808080"/>
                          </a:solidFill>
                          <a:effectLst/>
                          <a:latin typeface="Arial Nova Light" panose="020B0304020202020204" pitchFamily="34" charset="0"/>
                          <a:ea typeface="+mn-ea"/>
                          <a:cs typeface="Arial" panose="020B0604020202020204" pitchFamily="34" charset="0"/>
                        </a:rPr>
                        <a:t>-</a:t>
                      </a:r>
                    </a:p>
                  </a:txBody>
                  <a:tcPr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sv-SE" sz="1400" u="none" strike="noStrike" kern="1200" cap="none" normalizeH="0" baseline="0">
                          <a:ln>
                            <a:noFill/>
                          </a:ln>
                          <a:effectLst/>
                          <a:latin typeface="Arial Nova Light" panose="020B0304020202020204" pitchFamily="34" charset="0"/>
                          <a:cs typeface="Arial" panose="020B0604020202020204" pitchFamily="34" charset="0"/>
                        </a:rPr>
                        <a:t>eu1</a:t>
                      </a:r>
                    </a:p>
                  </a:txBody>
                  <a:tcPr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sv-SE" sz="1400" u="none" strike="noStrike" kern="1200" cap="none" normalizeH="0" baseline="0">
                          <a:ln>
                            <a:noFill/>
                          </a:ln>
                          <a:effectLst/>
                          <a:latin typeface="Arial Nova Light" panose="020B0304020202020204" pitchFamily="34" charset="0"/>
                          <a:cs typeface="Arial" panose="020B0604020202020204" pitchFamily="34" charset="0"/>
                        </a:rPr>
                        <a:t>Arbetet är organiserat på ett effektivt sätt</a:t>
                      </a:r>
                    </a:p>
                  </a:txBody>
                  <a:tcPr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sv-SE" sz="1400" u="none" strike="noStrike" kern="1200" cap="none" normalizeH="0" baseline="0" dirty="0">
                          <a:ln>
                            <a:noFill/>
                          </a:ln>
                          <a:effectLst/>
                          <a:latin typeface="Arial Nova Light" panose="020B0304020202020204" pitchFamily="34" charset="0"/>
                          <a:cs typeface="Arial" panose="020B0604020202020204" pitchFamily="34" charset="0"/>
                        </a:rPr>
                        <a:t>61%</a:t>
                      </a:r>
                    </a:p>
                  </a:txBody>
                  <a:tcPr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sv-SE" sz="1400" u="none" strike="noStrike" kern="1200" cap="none" normalizeH="0" baseline="0">
                          <a:ln>
                            <a:noFill/>
                          </a:ln>
                          <a:effectLst/>
                          <a:latin typeface="Arial Nova Light" panose="020B0304020202020204" pitchFamily="34" charset="0"/>
                          <a:cs typeface="Arial" panose="020B0604020202020204" pitchFamily="34" charset="0"/>
                        </a:rPr>
                        <a:t>63%</a:t>
                      </a:r>
                    </a:p>
                  </a:txBody>
                  <a:tcPr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sv-SE" sz="1400" u="none" strike="noStrike" kern="1200" cap="none" normalizeH="0" baseline="0">
                          <a:ln>
                            <a:noFill/>
                          </a:ln>
                          <a:effectLst/>
                          <a:latin typeface="Arial Nova Light" panose="020B0304020202020204" pitchFamily="34" charset="0"/>
                          <a:cs typeface="Arial" panose="020B0604020202020204" pitchFamily="34" charset="0"/>
                        </a:rPr>
                        <a:t>60%</a:t>
                      </a:r>
                    </a:p>
                  </a:txBody>
                  <a:tcPr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sv-SE" sz="1400" b="0" i="0" u="none" strike="noStrike" kern="1200" cap="none" normalizeH="0" baseline="0">
                          <a:ln>
                            <a:noFill/>
                          </a:ln>
                          <a:solidFill>
                            <a:srgbClr val="808080"/>
                          </a:solidFill>
                          <a:effectLst/>
                          <a:latin typeface="Arial Nova Light" panose="020B0304020202020204" pitchFamily="34" charset="0"/>
                          <a:ea typeface="+mn-ea"/>
                          <a:cs typeface="Arial" panose="020B0604020202020204" pitchFamily="34" charset="0"/>
                        </a:rPr>
                        <a:t>61%</a:t>
                      </a:r>
                    </a:p>
                  </a:txBody>
                  <a:tcPr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sv-SE" sz="1400" u="none" strike="noStrike" kern="1200" cap="none" normalizeH="0" baseline="0" dirty="0">
                          <a:ln>
                            <a:noFill/>
                          </a:ln>
                          <a:effectLst/>
                          <a:latin typeface="Arial Nova Light" panose="020B0304020202020204" pitchFamily="34" charset="0"/>
                          <a:cs typeface="Arial" panose="020B0604020202020204" pitchFamily="34" charset="0"/>
                        </a:rPr>
                        <a:t>eu10</a:t>
                      </a:r>
                    </a:p>
                  </a:txBody>
                  <a:tcPr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sv-SE" sz="1400" u="none" strike="noStrike" kern="1200" cap="none" normalizeH="0" baseline="0" dirty="0">
                          <a:ln>
                            <a:noFill/>
                          </a:ln>
                          <a:effectLst/>
                          <a:latin typeface="Arial Nova Light" panose="020B0304020202020204" pitchFamily="34" charset="0"/>
                          <a:cs typeface="Arial" panose="020B0604020202020204" pitchFamily="34" charset="0"/>
                        </a:rPr>
                        <a:t>Nacka kommun är en arbetsgivare som erbjuder utvecklingsmöjligheter</a:t>
                      </a:r>
                    </a:p>
                  </a:txBody>
                  <a:tcPr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sv-SE" sz="1400" u="none" strike="noStrike" kern="1200" cap="none" normalizeH="0" baseline="0" dirty="0">
                          <a:ln>
                            <a:noFill/>
                          </a:ln>
                          <a:effectLst/>
                          <a:latin typeface="Arial Nova Light" panose="020B0304020202020204" pitchFamily="34" charset="0"/>
                          <a:cs typeface="Arial" panose="020B0604020202020204" pitchFamily="34" charset="0"/>
                        </a:rPr>
                        <a:t>61%</a:t>
                      </a:r>
                    </a:p>
                  </a:txBody>
                  <a:tcPr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sv-SE" sz="1400" u="none" strike="noStrike" kern="1200" cap="none" normalizeH="0" baseline="0" dirty="0">
                          <a:ln>
                            <a:noFill/>
                          </a:ln>
                          <a:effectLst/>
                          <a:latin typeface="Arial Nova Light" panose="020B0304020202020204" pitchFamily="34" charset="0"/>
                          <a:cs typeface="Arial" panose="020B0604020202020204" pitchFamily="34" charset="0"/>
                        </a:rPr>
                        <a:t>(62%**)</a:t>
                      </a:r>
                    </a:p>
                  </a:txBody>
                  <a:tcPr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sv-SE" sz="1400" u="none" strike="noStrike" kern="1200" cap="none" normalizeH="0" baseline="0" dirty="0">
                          <a:ln>
                            <a:noFill/>
                          </a:ln>
                          <a:effectLst/>
                          <a:latin typeface="Arial Nova Light" panose="020B0304020202020204" pitchFamily="34" charset="0"/>
                          <a:cs typeface="Arial" panose="020B0604020202020204" pitchFamily="34" charset="0"/>
                        </a:rPr>
                        <a:t>-</a:t>
                      </a:r>
                    </a:p>
                  </a:txBody>
                  <a:tcPr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sv-SE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808080"/>
                          </a:solidFill>
                          <a:effectLst/>
                          <a:latin typeface="Arial Nova Light" panose="020B0304020202020204" pitchFamily="34" charset="0"/>
                          <a:ea typeface="+mn-ea"/>
                          <a:cs typeface="Arial" panose="020B0604020202020204" pitchFamily="34" charset="0"/>
                        </a:rPr>
                        <a:t>-</a:t>
                      </a:r>
                    </a:p>
                  </a:txBody>
                  <a:tcPr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  <p:sp>
        <p:nvSpPr>
          <p:cNvPr id="7" name="Platshållare för text 3">
            <a:extLst>
              <a:ext uri="{FF2B5EF4-FFF2-40B4-BE49-F238E27FC236}">
                <a16:creationId xmlns:a16="http://schemas.microsoft.com/office/drawing/2014/main" id="{4D74E4D5-64D3-2522-D78B-0437AD1EA0BC}"/>
              </a:ext>
            </a:extLst>
          </p:cNvPr>
          <p:cNvSpPr txBox="1"/>
          <p:nvPr>
            <p:custDataLst>
              <p:tags r:id="rId4"/>
            </p:custDataLst>
          </p:nvPr>
        </p:nvSpPr>
        <p:spPr>
          <a:xfrm>
            <a:off x="146698" y="6380804"/>
            <a:ext cx="4939652" cy="504580"/>
          </a:xfrm>
          <a:prstGeom prst="rect">
            <a:avLst/>
          </a:prstGeom>
        </p:spPr>
        <p:txBody>
          <a:bodyPr/>
          <a:lstStyle>
            <a:lvl1pPr marL="0" indent="0" algn="l" defTabSz="914377" rtl="0" eaLnBrk="1" latinLnBrk="0" hangingPunct="1">
              <a:spcBef>
                <a:spcPct val="20000"/>
              </a:spcBef>
              <a:buClr>
                <a:schemeClr val="bg1"/>
              </a:buClr>
              <a:buFont typeface="Arial" panose="020B0604020202020204" pitchFamily="34" charset="0"/>
              <a:buNone/>
              <a:defRPr lang="sv-SE"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32" indent="-285744" algn="l" defTabSz="914377" rtl="0" eaLnBrk="1" latinLnBrk="0" hangingPunct="1">
              <a:spcBef>
                <a:spcPct val="20000"/>
              </a:spcBef>
              <a:buClr>
                <a:schemeClr val="bg1"/>
              </a:buClr>
              <a:buFont typeface="Arial" panose="020B0604020202020204" pitchFamily="34" charset="0"/>
              <a:buChar char="•"/>
              <a:defRPr lang="sv-SE"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200121" indent="-285744" algn="l" defTabSz="914377" rtl="0" eaLnBrk="1" latinLnBrk="0" hangingPunct="1">
              <a:spcBef>
                <a:spcPct val="20000"/>
              </a:spcBef>
              <a:buClr>
                <a:schemeClr val="accent3">
                  <a:lumMod val="75000"/>
                </a:schemeClr>
              </a:buClr>
              <a:buFont typeface="Wingdings" panose="05000000000000000000" pitchFamily="2" charset="2"/>
              <a:buChar char="§"/>
              <a:defRPr lang="sv-SE"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57309" indent="-285744" algn="l" defTabSz="914377" rtl="0" eaLnBrk="1" latinLnBrk="0" hangingPunct="1">
              <a:spcBef>
                <a:spcPct val="20000"/>
              </a:spcBef>
              <a:buClr>
                <a:schemeClr val="accent3">
                  <a:lumMod val="75000"/>
                </a:schemeClr>
              </a:buClr>
              <a:buFont typeface="Century Gothic" panose="020B0502020202020204" pitchFamily="34" charset="0"/>
              <a:buChar char="▫"/>
              <a:defRPr lang="sv-SE"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349" indent="-228594" algn="l" defTabSz="914377" rtl="0" eaLnBrk="1" latinLnBrk="0" hangingPunct="1">
              <a:spcBef>
                <a:spcPct val="20000"/>
              </a:spcBef>
              <a:buClr>
                <a:schemeClr val="accent3">
                  <a:lumMod val="75000"/>
                </a:schemeClr>
              </a:buClr>
              <a:buFont typeface="Wingdings" panose="05000000000000000000" pitchFamily="2" charset="2"/>
              <a:buChar char="ü"/>
              <a:defRPr lang="sv-SE"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537" indent="-228594" algn="l" defTabSz="91437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v-SE" sz="1200" dirty="0">
                <a:latin typeface="Arial Nova Light" panose="020B0304020202020204" pitchFamily="34" charset="0"/>
              </a:rPr>
              <a:t>Tabellen visar andel positiva svar, 4:or och 5:or </a:t>
            </a:r>
          </a:p>
          <a:p>
            <a:r>
              <a:rPr lang="sv-SE" sz="1200" dirty="0">
                <a:latin typeface="Arial Nova Light" panose="020B0304020202020204" pitchFamily="34" charset="0"/>
              </a:rPr>
              <a:t>* Fråga med hög påverkan på TI			</a:t>
            </a:r>
          </a:p>
        </p:txBody>
      </p:sp>
      <p:sp>
        <p:nvSpPr>
          <p:cNvPr id="2" name="Platshållare för bildnummer 1">
            <a:extLst>
              <a:ext uri="{FF2B5EF4-FFF2-40B4-BE49-F238E27FC236}">
                <a16:creationId xmlns:a16="http://schemas.microsoft.com/office/drawing/2014/main" id="{2E9F0A81-6E1B-2818-A907-83E9C01D5503}"/>
              </a:ext>
            </a:extLst>
          </p:cNvPr>
          <p:cNvSpPr>
            <a:spLocks noGrp="1"/>
          </p:cNvSpPr>
          <p:nvPr>
            <p:ph type="sldNum" sz="quarter" idx="7"/>
            <p:custDataLst>
              <p:tags r:id="rId5"/>
            </p:custDataLst>
          </p:nvPr>
        </p:nvSpPr>
        <p:spPr/>
        <p:txBody>
          <a:bodyPr/>
          <a:lstStyle/>
          <a:p>
            <a:pPr marL="43438" algn="r">
              <a:spcBef>
                <a:spcPts val="251"/>
              </a:spcBef>
            </a:pPr>
            <a:fld id="{F7043445-B7A5-4914-996A-C924B7608474}" type="slidenum">
              <a:rPr lang="sv-SE" smtClean="0"/>
              <a:pPr marL="43438" algn="r">
                <a:spcBef>
                  <a:spcPts val="251"/>
                </a:spcBef>
              </a:pPr>
              <a:t>44</a:t>
            </a:fld>
            <a:endParaRPr lang="sv-SE"/>
          </a:p>
        </p:txBody>
      </p:sp>
      <p:sp>
        <p:nvSpPr>
          <p:cNvPr id="6" name="Platshållare för text 3">
            <a:extLst>
              <a:ext uri="{FF2B5EF4-FFF2-40B4-BE49-F238E27FC236}">
                <a16:creationId xmlns:a16="http://schemas.microsoft.com/office/drawing/2014/main" id="{55EE3850-C118-288E-1B25-5BD2FAE43D7D}"/>
              </a:ext>
            </a:extLst>
          </p:cNvPr>
          <p:cNvSpPr txBox="1"/>
          <p:nvPr>
            <p:custDataLst>
              <p:tags r:id="rId6"/>
            </p:custDataLst>
          </p:nvPr>
        </p:nvSpPr>
        <p:spPr>
          <a:xfrm>
            <a:off x="8015860" y="5227031"/>
            <a:ext cx="2155428" cy="504580"/>
          </a:xfrm>
          <a:prstGeom prst="rect">
            <a:avLst/>
          </a:prstGeom>
        </p:spPr>
        <p:txBody>
          <a:bodyPr/>
          <a:lstStyle>
            <a:lvl1pPr marL="0" indent="0" algn="l" defTabSz="914377" rtl="0" eaLnBrk="1" latinLnBrk="0" hangingPunct="1">
              <a:spcBef>
                <a:spcPct val="20000"/>
              </a:spcBef>
              <a:buClr>
                <a:schemeClr val="bg1"/>
              </a:buClr>
              <a:buFont typeface="Arial" panose="020B0604020202020204" pitchFamily="34" charset="0"/>
              <a:buNone/>
              <a:defRPr lang="sv-SE"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32" indent="-285744" algn="l" defTabSz="914377" rtl="0" eaLnBrk="1" latinLnBrk="0" hangingPunct="1">
              <a:spcBef>
                <a:spcPct val="20000"/>
              </a:spcBef>
              <a:buClr>
                <a:schemeClr val="bg1"/>
              </a:buClr>
              <a:buFont typeface="Arial" panose="020B0604020202020204" pitchFamily="34" charset="0"/>
              <a:buChar char="•"/>
              <a:defRPr lang="sv-SE"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200121" indent="-285744" algn="l" defTabSz="914377" rtl="0" eaLnBrk="1" latinLnBrk="0" hangingPunct="1">
              <a:spcBef>
                <a:spcPct val="20000"/>
              </a:spcBef>
              <a:buClr>
                <a:schemeClr val="accent3">
                  <a:lumMod val="75000"/>
                </a:schemeClr>
              </a:buClr>
              <a:buFont typeface="Wingdings" panose="05000000000000000000" pitchFamily="2" charset="2"/>
              <a:buChar char="§"/>
              <a:defRPr lang="sv-SE"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57309" indent="-285744" algn="l" defTabSz="914377" rtl="0" eaLnBrk="1" latinLnBrk="0" hangingPunct="1">
              <a:spcBef>
                <a:spcPct val="20000"/>
              </a:spcBef>
              <a:buClr>
                <a:schemeClr val="accent3">
                  <a:lumMod val="75000"/>
                </a:schemeClr>
              </a:buClr>
              <a:buFont typeface="Century Gothic" panose="020B0502020202020204" pitchFamily="34" charset="0"/>
              <a:buChar char="▫"/>
              <a:defRPr lang="sv-SE"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349" indent="-228594" algn="l" defTabSz="914377" rtl="0" eaLnBrk="1" latinLnBrk="0" hangingPunct="1">
              <a:spcBef>
                <a:spcPct val="20000"/>
              </a:spcBef>
              <a:buClr>
                <a:schemeClr val="accent3">
                  <a:lumMod val="75000"/>
                </a:schemeClr>
              </a:buClr>
              <a:buFont typeface="Wingdings" panose="05000000000000000000" pitchFamily="2" charset="2"/>
              <a:buChar char="ü"/>
              <a:defRPr lang="sv-SE"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537" indent="-228594" algn="l" defTabSz="91437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v-SE" sz="1200" dirty="0">
                <a:latin typeface="Arial Nova Light" panose="020B0304020202020204" pitchFamily="34" charset="0"/>
              </a:rPr>
              <a:t>** Resultat från Fokus 2023 		</a:t>
            </a:r>
          </a:p>
        </p:txBody>
      </p:sp>
    </p:spTree>
    <p:extLst>
      <p:ext uri="{BB962C8B-B14F-4D97-AF65-F5344CB8AC3E}">
        <p14:creationId xmlns:p14="http://schemas.microsoft.com/office/powerpoint/2010/main" val="961820803"/>
      </p:ext>
    </p:extLst>
  </p:cSld>
  <p:clrMapOvr>
    <a:masterClrMapping/>
  </p:clrMapOvr>
  <p:transition/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ubrik 2">
            <a:extLst>
              <a:ext uri="{FF2B5EF4-FFF2-40B4-BE49-F238E27FC236}">
                <a16:creationId xmlns:a16="http://schemas.microsoft.com/office/drawing/2014/main" id="{8B2F7252-83F7-A799-AB96-EE4E6EA2090F}"/>
              </a:ext>
            </a:extLst>
          </p:cNvPr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sv-SE" dirty="0"/>
              <a:t>Kommunikation och lärande</a:t>
            </a:r>
          </a:p>
        </p:txBody>
      </p:sp>
      <p:graphicFrame>
        <p:nvGraphicFramePr>
          <p:cNvPr id="4" name="Tabell 3">
            <a:extLst>
              <a:ext uri="{FF2B5EF4-FFF2-40B4-BE49-F238E27FC236}">
                <a16:creationId xmlns:a16="http://schemas.microsoft.com/office/drawing/2014/main" id="{568A92D5-69B9-B9F3-F4B9-8FACEFF871E1}"/>
              </a:ext>
            </a:extLst>
          </p:cNvPr>
          <p:cNvGraphicFramePr>
            <a:graphicFrameLocks noGrp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864871490"/>
              </p:ext>
            </p:extLst>
          </p:nvPr>
        </p:nvGraphicFramePr>
        <p:xfrm>
          <a:off x="361995" y="734169"/>
          <a:ext cx="4802188" cy="639898"/>
        </p:xfrm>
        <a:graphic>
          <a:graphicData uri="http://schemas.openxmlformats.org/drawingml/2006/table">
            <a:tbl>
              <a:tblPr firstRow="1"/>
              <a:tblGrid>
                <a:gridCol w="2659879">
                  <a:extLst>
                    <a:ext uri="{9D8B030D-6E8A-4147-A177-3AD203B41FA5}">
                      <a16:colId xmlns:a16="http://schemas.microsoft.com/office/drawing/2014/main" val="790773925"/>
                    </a:ext>
                  </a:extLst>
                </a:gridCol>
                <a:gridCol w="2142309">
                  <a:extLst>
                    <a:ext uri="{9D8B030D-6E8A-4147-A177-3AD203B41FA5}">
                      <a16:colId xmlns:a16="http://schemas.microsoft.com/office/drawing/2014/main" val="2025903397"/>
                    </a:ext>
                  </a:extLst>
                </a:gridCol>
              </a:tblGrid>
              <a:tr h="639898">
                <a:tc>
                  <a:txBody>
                    <a:bodyPr/>
                    <a:lstStyle/>
                    <a:p>
                      <a:pPr marL="0" marR="0" lvl="0" indent="0" algn="l" defTabSz="914377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 typeface="Arial" panose="020B0604020202020204" pitchFamily="34" charset="0"/>
                        <a:buNone/>
                        <a:defRPr/>
                      </a:pPr>
                      <a:r>
                        <a:rPr lang="sv-SE" sz="160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 Nova Light" panose="020B0304020202020204" pitchFamily="34" charset="0"/>
                          <a:ea typeface="+mn-ea"/>
                          <a:cs typeface="Arial" panose="020B0604020202020204" pitchFamily="34" charset="0"/>
                        </a:rPr>
                        <a:t>Frågeområde: 75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377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 typeface="Arial" panose="020B0604020202020204" pitchFamily="34" charset="0"/>
                        <a:buNone/>
                        <a:defRPr/>
                      </a:pPr>
                      <a:r>
                        <a:rPr lang="sv-SE" sz="160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 Nova Light" panose="020B0304020202020204" pitchFamily="34" charset="0"/>
                          <a:ea typeface="+mn-ea"/>
                          <a:cs typeface="Arial" panose="020B0604020202020204" pitchFamily="34" charset="0"/>
                        </a:rPr>
                        <a:t>(75)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46520893"/>
                  </a:ext>
                </a:extLst>
              </a:tr>
            </a:tbl>
          </a:graphicData>
        </a:graphic>
      </p:graphicFrame>
      <p:graphicFrame>
        <p:nvGraphicFramePr>
          <p:cNvPr id="5" name="DataTable">
            <a:extLst>
              <a:ext uri="{FF2B5EF4-FFF2-40B4-BE49-F238E27FC236}">
                <a16:creationId xmlns:a16="http://schemas.microsoft.com/office/drawing/2014/main" id="{3FD0AD2A-749A-6F6A-2CC6-C395ED7335EE}"/>
              </a:ext>
            </a:extLst>
          </p:cNvPr>
          <p:cNvGraphicFramePr>
            <a:graphicFrameLocks noGrp="1"/>
          </p:cNvGraphicFramePr>
          <p:nvPr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3662727237"/>
              </p:ext>
            </p:extLst>
          </p:nvPr>
        </p:nvGraphicFramePr>
        <p:xfrm>
          <a:off x="361994" y="1471749"/>
          <a:ext cx="10836582" cy="1828800"/>
        </p:xfrm>
        <a:graphic>
          <a:graphicData uri="http://schemas.openxmlformats.org/drawingml/2006/table">
            <a:tbl>
              <a:tblPr firstRow="1">
                <a:effectLst/>
                <a:tableStyleId>{D7AC3CCA-C797-4891-BE02-D94E43425B78}</a:tableStyleId>
              </a:tblPr>
              <a:tblGrid>
                <a:gridCol w="76689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49828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4649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6341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6733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94161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sv-SE" sz="1400" b="1" u="none" strike="noStrike" kern="1200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 Nova Light" panose="020B0304020202020204" pitchFamily="34" charset="0"/>
                          <a:cs typeface="Arial" panose="020B0604020202020204" pitchFamily="34" charset="0"/>
                        </a:rPr>
                        <a:t>Nr</a:t>
                      </a:r>
                      <a:endParaRPr kumimoji="0" lang="sv-SE" sz="1400" b="1" i="0" u="none" strike="noStrike" kern="1200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 Nova Light" panose="020B0304020202020204" pitchFamily="34" charset="0"/>
                        <a:ea typeface="Times New Roman" pitchFamily="18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27A8E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sv-SE" sz="1400" b="1" u="none" strike="noStrike" kern="1200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 Nova Light" panose="020B03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kumimoji="0" lang="sv-SE" sz="1400" b="1" i="0" u="none" strike="noStrike" kern="1200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 Nova Light" panose="020B0304020202020204" pitchFamily="34" charset="0"/>
                        <a:ea typeface="Times New Roman" pitchFamily="18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27A8E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sv-SE" sz="1400" b="1" u="none" strike="noStrike" kern="1200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 Nova Light" panose="020B0304020202020204" pitchFamily="34" charset="0"/>
                          <a:cs typeface="Arial" panose="020B0604020202020204" pitchFamily="34" charset="0"/>
                        </a:rPr>
                        <a:t>2023</a:t>
                      </a:r>
                    </a:p>
                  </a:txBody>
                  <a:tcPr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27A8E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sv-SE" sz="1400" b="1" u="none" strike="noStrike" kern="1200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 Nova Light" panose="020B0304020202020204" pitchFamily="34" charset="0"/>
                          <a:cs typeface="Arial" panose="020B0604020202020204" pitchFamily="34" charset="0"/>
                        </a:rPr>
                        <a:t>2022</a:t>
                      </a:r>
                    </a:p>
                  </a:txBody>
                  <a:tcPr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27A8E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sv-SE" sz="1400" b="1" u="none" strike="noStrike" kern="1200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 Nova Light" panose="020B0304020202020204" pitchFamily="34" charset="0"/>
                          <a:cs typeface="Arial" panose="020B0604020202020204" pitchFamily="34" charset="0"/>
                        </a:rPr>
                        <a:t>2021</a:t>
                      </a:r>
                    </a:p>
                  </a:txBody>
                  <a:tcPr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27A8E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sv-SE" sz="1400" b="1" i="0" u="none" strike="noStrike" kern="1200" cap="none" normalizeH="0" baseline="0" err="1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 Nova Light" panose="020B0304020202020204" pitchFamily="34" charset="0"/>
                          <a:ea typeface="+mn-ea"/>
                          <a:cs typeface="Arial" panose="020B0604020202020204" pitchFamily="34" charset="0"/>
                        </a:rPr>
                        <a:t>Ext. jmf</a:t>
                      </a:r>
                    </a:p>
                  </a:txBody>
                  <a:tcPr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27A8E">
                        <a:alpha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sv-SE" sz="1400" u="none" strike="noStrike" kern="1200" cap="none" normalizeH="0" baseline="0">
                          <a:ln>
                            <a:noFill/>
                          </a:ln>
                          <a:effectLst/>
                          <a:latin typeface="Arial Nova Light" panose="020B0304020202020204" pitchFamily="34" charset="0"/>
                          <a:cs typeface="Arial" panose="020B0604020202020204" pitchFamily="34" charset="0"/>
                        </a:rPr>
                        <a:t>kl2</a:t>
                      </a:r>
                    </a:p>
                  </a:txBody>
                  <a:tcPr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sv-SE" sz="1400" u="none" strike="noStrike" kern="1200" cap="none" normalizeH="0" baseline="0" dirty="0">
                          <a:ln>
                            <a:noFill/>
                          </a:ln>
                          <a:effectLst/>
                          <a:latin typeface="Arial Nova Light" panose="020B0304020202020204" pitchFamily="34" charset="0"/>
                          <a:cs typeface="Arial" panose="020B0604020202020204" pitchFamily="34" charset="0"/>
                        </a:rPr>
                        <a:t>Vi delar med oss av våra kunskaper och erfarenheter</a:t>
                      </a:r>
                    </a:p>
                  </a:txBody>
                  <a:tcPr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sv-SE" sz="1400" u="none" strike="noStrike" kern="1200" cap="none" normalizeH="0" baseline="0" dirty="0">
                          <a:ln>
                            <a:noFill/>
                          </a:ln>
                          <a:effectLst/>
                          <a:latin typeface="Arial Nova Light" panose="020B0304020202020204" pitchFamily="34" charset="0"/>
                          <a:cs typeface="Arial" panose="020B0604020202020204" pitchFamily="34" charset="0"/>
                        </a:rPr>
                        <a:t>79%</a:t>
                      </a:r>
                    </a:p>
                  </a:txBody>
                  <a:tcPr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sv-SE" sz="1400" u="none" strike="noStrike" kern="1200" cap="none" normalizeH="0" baseline="0">
                          <a:ln>
                            <a:noFill/>
                          </a:ln>
                          <a:effectLst/>
                          <a:latin typeface="Arial Nova Light" panose="020B0304020202020204" pitchFamily="34" charset="0"/>
                          <a:cs typeface="Arial" panose="020B0604020202020204" pitchFamily="34" charset="0"/>
                        </a:rPr>
                        <a:t>80%</a:t>
                      </a:r>
                    </a:p>
                  </a:txBody>
                  <a:tcPr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sv-SE" sz="1400" u="none" strike="noStrike" kern="1200" cap="none" normalizeH="0" baseline="0">
                          <a:ln>
                            <a:noFill/>
                          </a:ln>
                          <a:effectLst/>
                          <a:latin typeface="Arial Nova Light" panose="020B0304020202020204" pitchFamily="34" charset="0"/>
                          <a:cs typeface="Arial" panose="020B0604020202020204" pitchFamily="34" charset="0"/>
                        </a:rPr>
                        <a:t>78%</a:t>
                      </a:r>
                    </a:p>
                  </a:txBody>
                  <a:tcPr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sv-SE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808080"/>
                          </a:solidFill>
                          <a:effectLst/>
                          <a:latin typeface="Arial Nova Light" panose="020B0304020202020204" pitchFamily="34" charset="0"/>
                          <a:ea typeface="+mn-ea"/>
                          <a:cs typeface="Arial" panose="020B0604020202020204" pitchFamily="34" charset="0"/>
                        </a:rPr>
                        <a:t>69%</a:t>
                      </a:r>
                    </a:p>
                  </a:txBody>
                  <a:tcPr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sv-SE" sz="1400" u="none" strike="noStrike" kern="1200" cap="none" normalizeH="0" baseline="0">
                          <a:ln>
                            <a:noFill/>
                          </a:ln>
                          <a:effectLst/>
                          <a:latin typeface="Arial Nova Light" panose="020B0304020202020204" pitchFamily="34" charset="0"/>
                          <a:cs typeface="Arial" panose="020B0604020202020204" pitchFamily="34" charset="0"/>
                        </a:rPr>
                        <a:t>kl3</a:t>
                      </a:r>
                    </a:p>
                  </a:txBody>
                  <a:tcPr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sv-SE" sz="1400" u="none" strike="noStrike" kern="1200" cap="none" normalizeH="0" baseline="0">
                          <a:ln>
                            <a:noFill/>
                          </a:ln>
                          <a:effectLst/>
                          <a:latin typeface="Arial Nova Light" panose="020B0304020202020204" pitchFamily="34" charset="0"/>
                          <a:cs typeface="Arial" panose="020B0604020202020204" pitchFamily="34" charset="0"/>
                        </a:rPr>
                        <a:t>Vi visar varandra uppskattning för bra prestationer</a:t>
                      </a:r>
                    </a:p>
                  </a:txBody>
                  <a:tcPr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sv-SE" sz="1400" u="none" strike="noStrike" kern="1200" cap="none" normalizeH="0" baseline="0">
                          <a:ln>
                            <a:noFill/>
                          </a:ln>
                          <a:effectLst/>
                          <a:latin typeface="Arial Nova Light" panose="020B0304020202020204" pitchFamily="34" charset="0"/>
                          <a:cs typeface="Arial" panose="020B0604020202020204" pitchFamily="34" charset="0"/>
                        </a:rPr>
                        <a:t>76%</a:t>
                      </a:r>
                    </a:p>
                  </a:txBody>
                  <a:tcPr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sv-SE" sz="1400" u="none" strike="noStrike" kern="1200" cap="none" normalizeH="0" baseline="0">
                          <a:ln>
                            <a:noFill/>
                          </a:ln>
                          <a:effectLst/>
                          <a:latin typeface="Arial Nova Light" panose="020B0304020202020204" pitchFamily="34" charset="0"/>
                          <a:cs typeface="Arial" panose="020B0604020202020204" pitchFamily="34" charset="0"/>
                        </a:rPr>
                        <a:t>77%</a:t>
                      </a:r>
                    </a:p>
                  </a:txBody>
                  <a:tcPr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sv-SE" sz="1400" u="none" strike="noStrike" kern="1200" cap="none" normalizeH="0" baseline="0">
                          <a:ln>
                            <a:noFill/>
                          </a:ln>
                          <a:effectLst/>
                          <a:latin typeface="Arial Nova Light" panose="020B0304020202020204" pitchFamily="34" charset="0"/>
                          <a:cs typeface="Arial" panose="020B0604020202020204" pitchFamily="34" charset="0"/>
                        </a:rPr>
                        <a:t>74%</a:t>
                      </a:r>
                    </a:p>
                  </a:txBody>
                  <a:tcPr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sv-SE" sz="1400" b="0" i="0" u="none" strike="noStrike" kern="1200" cap="none" normalizeH="0" baseline="0">
                          <a:ln>
                            <a:noFill/>
                          </a:ln>
                          <a:solidFill>
                            <a:srgbClr val="808080"/>
                          </a:solidFill>
                          <a:effectLst/>
                          <a:latin typeface="Arial Nova Light" panose="020B0304020202020204" pitchFamily="34" charset="0"/>
                          <a:ea typeface="+mn-ea"/>
                          <a:cs typeface="Arial" panose="020B0604020202020204" pitchFamily="34" charset="0"/>
                        </a:rPr>
                        <a:t>-</a:t>
                      </a:r>
                    </a:p>
                  </a:txBody>
                  <a:tcPr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sv-SE" sz="1400" u="none" strike="noStrike" kern="1200" cap="none" normalizeH="0" baseline="0">
                          <a:ln>
                            <a:noFill/>
                          </a:ln>
                          <a:effectLst/>
                          <a:latin typeface="Arial Nova Light" panose="020B0304020202020204" pitchFamily="34" charset="0"/>
                          <a:cs typeface="Arial" panose="020B0604020202020204" pitchFamily="34" charset="0"/>
                        </a:rPr>
                        <a:t>kl5</a:t>
                      </a:r>
                    </a:p>
                  </a:txBody>
                  <a:tcPr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sv-SE" sz="1400" u="none" strike="noStrike" kern="1200" cap="none" normalizeH="0" baseline="0">
                          <a:ln>
                            <a:noFill/>
                          </a:ln>
                          <a:effectLst/>
                          <a:latin typeface="Arial Nova Light" panose="020B0304020202020204" pitchFamily="34" charset="0"/>
                          <a:cs typeface="Arial" panose="020B0604020202020204" pitchFamily="34" charset="0"/>
                        </a:rPr>
                        <a:t>Vi lär av misstag</a:t>
                      </a:r>
                    </a:p>
                  </a:txBody>
                  <a:tcPr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sv-SE" sz="1400" u="none" strike="noStrike" kern="1200" cap="none" normalizeH="0" baseline="0">
                          <a:ln>
                            <a:noFill/>
                          </a:ln>
                          <a:effectLst/>
                          <a:latin typeface="Arial Nova Light" panose="020B0304020202020204" pitchFamily="34" charset="0"/>
                          <a:cs typeface="Arial" panose="020B0604020202020204" pitchFamily="34" charset="0"/>
                        </a:rPr>
                        <a:t>75%</a:t>
                      </a:r>
                    </a:p>
                  </a:txBody>
                  <a:tcPr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sv-SE" sz="1400" u="none" strike="noStrike" kern="1200" cap="none" normalizeH="0" baseline="0">
                          <a:ln>
                            <a:noFill/>
                          </a:ln>
                          <a:effectLst/>
                          <a:latin typeface="Arial Nova Light" panose="020B0304020202020204" pitchFamily="34" charset="0"/>
                          <a:cs typeface="Arial" panose="020B0604020202020204" pitchFamily="34" charset="0"/>
                        </a:rPr>
                        <a:t>75%</a:t>
                      </a:r>
                    </a:p>
                  </a:txBody>
                  <a:tcPr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sv-SE" sz="1400" u="none" strike="noStrike" kern="1200" cap="none" normalizeH="0" baseline="0">
                          <a:ln>
                            <a:noFill/>
                          </a:ln>
                          <a:effectLst/>
                          <a:latin typeface="Arial Nova Light" panose="020B0304020202020204" pitchFamily="34" charset="0"/>
                          <a:cs typeface="Arial" panose="020B0604020202020204" pitchFamily="34" charset="0"/>
                        </a:rPr>
                        <a:t>73%</a:t>
                      </a:r>
                    </a:p>
                  </a:txBody>
                  <a:tcPr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sv-SE" sz="1400" b="0" i="0" u="none" strike="noStrike" kern="1200" cap="none" normalizeH="0" baseline="0">
                          <a:ln>
                            <a:noFill/>
                          </a:ln>
                          <a:solidFill>
                            <a:srgbClr val="808080"/>
                          </a:solidFill>
                          <a:effectLst/>
                          <a:latin typeface="Arial Nova Light" panose="020B0304020202020204" pitchFamily="34" charset="0"/>
                          <a:ea typeface="+mn-ea"/>
                          <a:cs typeface="Arial" panose="020B0604020202020204" pitchFamily="34" charset="0"/>
                        </a:rPr>
                        <a:t>-</a:t>
                      </a:r>
                    </a:p>
                  </a:txBody>
                  <a:tcPr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sv-SE" sz="1400" u="none" strike="noStrike" kern="1200" cap="none" normalizeH="0" baseline="0">
                          <a:ln>
                            <a:noFill/>
                          </a:ln>
                          <a:effectLst/>
                          <a:latin typeface="Arial Nova Light" panose="020B0304020202020204" pitchFamily="34" charset="0"/>
                          <a:cs typeface="Arial" panose="020B0604020202020204" pitchFamily="34" charset="0"/>
                        </a:rPr>
                        <a:t>kl1</a:t>
                      </a:r>
                    </a:p>
                  </a:txBody>
                  <a:tcPr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sv-SE" sz="1400" u="none" strike="noStrike" kern="1200" cap="none" normalizeH="0" baseline="0">
                          <a:ln>
                            <a:noFill/>
                          </a:ln>
                          <a:effectLst/>
                          <a:latin typeface="Arial Nova Light" panose="020B0304020202020204" pitchFamily="34" charset="0"/>
                          <a:cs typeface="Arial" panose="020B0604020202020204" pitchFamily="34" charset="0"/>
                        </a:rPr>
                        <a:t>Vi har en öppen kommunikation</a:t>
                      </a:r>
                    </a:p>
                  </a:txBody>
                  <a:tcPr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sv-SE" sz="1400" u="none" strike="noStrike" kern="1200" cap="none" normalizeH="0" baseline="0">
                          <a:ln>
                            <a:noFill/>
                          </a:ln>
                          <a:effectLst/>
                          <a:latin typeface="Arial Nova Light" panose="020B0304020202020204" pitchFamily="34" charset="0"/>
                          <a:cs typeface="Arial" panose="020B0604020202020204" pitchFamily="34" charset="0"/>
                        </a:rPr>
                        <a:t>74%</a:t>
                      </a:r>
                    </a:p>
                  </a:txBody>
                  <a:tcPr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sv-SE" sz="1400" u="none" strike="noStrike" kern="1200" cap="none" normalizeH="0" baseline="0">
                          <a:ln>
                            <a:noFill/>
                          </a:ln>
                          <a:effectLst/>
                          <a:latin typeface="Arial Nova Light" panose="020B0304020202020204" pitchFamily="34" charset="0"/>
                          <a:cs typeface="Arial" panose="020B0604020202020204" pitchFamily="34" charset="0"/>
                        </a:rPr>
                        <a:t>75%</a:t>
                      </a:r>
                    </a:p>
                  </a:txBody>
                  <a:tcPr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sv-SE" sz="1400" u="none" strike="noStrike" kern="1200" cap="none" normalizeH="0" baseline="0" dirty="0">
                          <a:ln>
                            <a:noFill/>
                          </a:ln>
                          <a:effectLst/>
                          <a:latin typeface="Arial Nova Light" panose="020B0304020202020204" pitchFamily="34" charset="0"/>
                          <a:cs typeface="Arial" panose="020B0604020202020204" pitchFamily="34" charset="0"/>
                        </a:rPr>
                        <a:t>73%</a:t>
                      </a:r>
                    </a:p>
                  </a:txBody>
                  <a:tcPr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sv-SE" sz="1400" b="0" i="0" u="none" strike="noStrike" kern="1200" cap="none" normalizeH="0" baseline="0">
                          <a:ln>
                            <a:noFill/>
                          </a:ln>
                          <a:solidFill>
                            <a:srgbClr val="808080"/>
                          </a:solidFill>
                          <a:effectLst/>
                          <a:latin typeface="Arial Nova Light" panose="020B0304020202020204" pitchFamily="34" charset="0"/>
                          <a:ea typeface="+mn-ea"/>
                          <a:cs typeface="Arial" panose="020B0604020202020204" pitchFamily="34" charset="0"/>
                        </a:rPr>
                        <a:t>74%</a:t>
                      </a:r>
                    </a:p>
                  </a:txBody>
                  <a:tcPr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sv-SE" sz="1400" u="none" strike="noStrike" kern="1200" cap="none" normalizeH="0" baseline="0">
                          <a:ln>
                            <a:noFill/>
                          </a:ln>
                          <a:effectLst/>
                          <a:latin typeface="Arial Nova Light" panose="020B0304020202020204" pitchFamily="34" charset="0"/>
                          <a:cs typeface="Arial" panose="020B0604020202020204" pitchFamily="34" charset="0"/>
                        </a:rPr>
                        <a:t>kl4</a:t>
                      </a:r>
                    </a:p>
                  </a:txBody>
                  <a:tcPr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sv-SE" sz="1400" u="none" strike="noStrike" kern="1200" cap="none" normalizeH="0" baseline="0" dirty="0">
                          <a:ln>
                            <a:noFill/>
                          </a:ln>
                          <a:effectLst/>
                          <a:latin typeface="Arial Nova Light" panose="020B0304020202020204" pitchFamily="34" charset="0"/>
                          <a:cs typeface="Arial" panose="020B0604020202020204" pitchFamily="34" charset="0"/>
                        </a:rPr>
                        <a:t>Vi diskuterar löpande vårt uppdrag utifrån målen</a:t>
                      </a:r>
                    </a:p>
                  </a:txBody>
                  <a:tcPr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sv-SE" sz="1400" u="none" strike="noStrike" kern="1200" cap="none" normalizeH="0" baseline="0">
                          <a:ln>
                            <a:noFill/>
                          </a:ln>
                          <a:effectLst/>
                          <a:latin typeface="Arial Nova Light" panose="020B0304020202020204" pitchFamily="34" charset="0"/>
                          <a:cs typeface="Arial" panose="020B0604020202020204" pitchFamily="34" charset="0"/>
                        </a:rPr>
                        <a:t>67%</a:t>
                      </a:r>
                    </a:p>
                  </a:txBody>
                  <a:tcPr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sv-SE" sz="1400" u="none" strike="noStrike" kern="1200" cap="none" normalizeH="0" baseline="0">
                          <a:ln>
                            <a:noFill/>
                          </a:ln>
                          <a:effectLst/>
                          <a:latin typeface="Arial Nova Light" panose="020B0304020202020204" pitchFamily="34" charset="0"/>
                          <a:cs typeface="Arial" panose="020B0604020202020204" pitchFamily="34" charset="0"/>
                        </a:rPr>
                        <a:t>67%</a:t>
                      </a:r>
                    </a:p>
                  </a:txBody>
                  <a:tcPr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sv-SE" sz="1400" u="none" strike="noStrike" kern="1200" cap="none" normalizeH="0" baseline="0">
                          <a:ln>
                            <a:noFill/>
                          </a:ln>
                          <a:effectLst/>
                          <a:latin typeface="Arial Nova Light" panose="020B0304020202020204" pitchFamily="34" charset="0"/>
                          <a:cs typeface="Arial" panose="020B0604020202020204" pitchFamily="34" charset="0"/>
                        </a:rPr>
                        <a:t>63%</a:t>
                      </a:r>
                    </a:p>
                  </a:txBody>
                  <a:tcPr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sv-SE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808080"/>
                          </a:solidFill>
                          <a:effectLst/>
                          <a:latin typeface="Arial Nova Light" panose="020B0304020202020204" pitchFamily="34" charset="0"/>
                          <a:ea typeface="+mn-ea"/>
                          <a:cs typeface="Arial" panose="020B0604020202020204" pitchFamily="34" charset="0"/>
                        </a:rPr>
                        <a:t>-</a:t>
                      </a:r>
                    </a:p>
                  </a:txBody>
                  <a:tcPr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7" name="Platshållare för text 3">
            <a:extLst>
              <a:ext uri="{FF2B5EF4-FFF2-40B4-BE49-F238E27FC236}">
                <a16:creationId xmlns:a16="http://schemas.microsoft.com/office/drawing/2014/main" id="{D5587708-C025-30D9-C562-9E0C3AC4EBFA}"/>
              </a:ext>
            </a:extLst>
          </p:cNvPr>
          <p:cNvSpPr txBox="1"/>
          <p:nvPr>
            <p:custDataLst>
              <p:tags r:id="rId4"/>
            </p:custDataLst>
          </p:nvPr>
        </p:nvSpPr>
        <p:spPr>
          <a:xfrm>
            <a:off x="146698" y="6380804"/>
            <a:ext cx="4939652" cy="504580"/>
          </a:xfrm>
          <a:prstGeom prst="rect">
            <a:avLst/>
          </a:prstGeom>
        </p:spPr>
        <p:txBody>
          <a:bodyPr/>
          <a:lstStyle>
            <a:lvl1pPr marL="0" indent="0" algn="l" defTabSz="914377" rtl="0" eaLnBrk="1" latinLnBrk="0" hangingPunct="1">
              <a:spcBef>
                <a:spcPct val="20000"/>
              </a:spcBef>
              <a:buClr>
                <a:schemeClr val="bg1"/>
              </a:buClr>
              <a:buFont typeface="Arial" panose="020B0604020202020204" pitchFamily="34" charset="0"/>
              <a:buNone/>
              <a:defRPr lang="sv-SE"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32" indent="-285744" algn="l" defTabSz="914377" rtl="0" eaLnBrk="1" latinLnBrk="0" hangingPunct="1">
              <a:spcBef>
                <a:spcPct val="20000"/>
              </a:spcBef>
              <a:buClr>
                <a:schemeClr val="bg1"/>
              </a:buClr>
              <a:buFont typeface="Arial" panose="020B0604020202020204" pitchFamily="34" charset="0"/>
              <a:buChar char="•"/>
              <a:defRPr lang="sv-SE"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200121" indent="-285744" algn="l" defTabSz="914377" rtl="0" eaLnBrk="1" latinLnBrk="0" hangingPunct="1">
              <a:spcBef>
                <a:spcPct val="20000"/>
              </a:spcBef>
              <a:buClr>
                <a:schemeClr val="accent3">
                  <a:lumMod val="75000"/>
                </a:schemeClr>
              </a:buClr>
              <a:buFont typeface="Wingdings" panose="05000000000000000000" pitchFamily="2" charset="2"/>
              <a:buChar char="§"/>
              <a:defRPr lang="sv-SE"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57309" indent="-285744" algn="l" defTabSz="914377" rtl="0" eaLnBrk="1" latinLnBrk="0" hangingPunct="1">
              <a:spcBef>
                <a:spcPct val="20000"/>
              </a:spcBef>
              <a:buClr>
                <a:schemeClr val="accent3">
                  <a:lumMod val="75000"/>
                </a:schemeClr>
              </a:buClr>
              <a:buFont typeface="Century Gothic" panose="020B0502020202020204" pitchFamily="34" charset="0"/>
              <a:buChar char="▫"/>
              <a:defRPr lang="sv-SE"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349" indent="-228594" algn="l" defTabSz="914377" rtl="0" eaLnBrk="1" latinLnBrk="0" hangingPunct="1">
              <a:spcBef>
                <a:spcPct val="20000"/>
              </a:spcBef>
              <a:buClr>
                <a:schemeClr val="accent3">
                  <a:lumMod val="75000"/>
                </a:schemeClr>
              </a:buClr>
              <a:buFont typeface="Wingdings" panose="05000000000000000000" pitchFamily="2" charset="2"/>
              <a:buChar char="ü"/>
              <a:defRPr lang="sv-SE"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537" indent="-228594" algn="l" defTabSz="91437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v-SE" sz="1200">
                <a:latin typeface="Arial Nova Light" panose="020B0304020202020204" pitchFamily="34" charset="0"/>
              </a:rPr>
              <a:t>Tabellen visar andel positiva svar, 4:or och 5:or </a:t>
            </a:r>
          </a:p>
          <a:p>
            <a:r>
              <a:rPr lang="sv-SE" sz="1200">
                <a:latin typeface="Arial Nova Light" panose="020B0304020202020204" pitchFamily="34" charset="0"/>
              </a:rPr>
              <a:t>* Fråga med hög påverkan på TI			</a:t>
            </a:r>
          </a:p>
        </p:txBody>
      </p:sp>
      <p:sp>
        <p:nvSpPr>
          <p:cNvPr id="2" name="Platshållare för bildnummer 1">
            <a:extLst>
              <a:ext uri="{FF2B5EF4-FFF2-40B4-BE49-F238E27FC236}">
                <a16:creationId xmlns:a16="http://schemas.microsoft.com/office/drawing/2014/main" id="{2E9F0A81-6E1B-2818-A907-83E9C01D5503}"/>
              </a:ext>
            </a:extLst>
          </p:cNvPr>
          <p:cNvSpPr>
            <a:spLocks noGrp="1"/>
          </p:cNvSpPr>
          <p:nvPr>
            <p:ph type="sldNum" sz="quarter" idx="7"/>
            <p:custDataLst>
              <p:tags r:id="rId5"/>
            </p:custDataLst>
          </p:nvPr>
        </p:nvSpPr>
        <p:spPr/>
        <p:txBody>
          <a:bodyPr/>
          <a:lstStyle/>
          <a:p>
            <a:pPr marL="43438" algn="r">
              <a:spcBef>
                <a:spcPts val="251"/>
              </a:spcBef>
            </a:pPr>
            <a:fld id="{F7043445-B7A5-4914-996A-C924B7608474}" type="slidenum">
              <a:rPr lang="sv-SE" smtClean="0"/>
              <a:pPr marL="43438" algn="r">
                <a:spcBef>
                  <a:spcPts val="251"/>
                </a:spcBef>
              </a:pPr>
              <a:t>45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971270171"/>
      </p:ext>
    </p:extLst>
  </p:cSld>
  <p:clrMapOvr>
    <a:masterClrMapping/>
  </p:clrMapOvr>
  <p:transition/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ubrik 4"/>
          <p:cNvSpPr>
            <a:spLocks noGrp="1"/>
          </p:cNvSpPr>
          <p:nvPr>
            <p:ph type="title"/>
          </p:nvPr>
        </p:nvSpPr>
        <p:spPr/>
        <p:txBody>
          <a:bodyPr/>
          <a:lstStyle>
            <a:defPPr>
              <a:defRPr kern="1200"/>
            </a:defPPr>
          </a:lstStyle>
          <a:p>
            <a:r>
              <a:rPr lang="sv-SE" sz="2176" dirty="0">
                <a:solidFill>
                  <a:schemeClr val="tx1"/>
                </a:solidFill>
              </a:rPr>
              <a:t>Analys – Utvecklingsklimat</a:t>
            </a:r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6054725" y="3339129"/>
            <a:ext cx="2741612" cy="2129203"/>
          </a:xfrm>
          <a:prstGeom prst="rect">
            <a:avLst/>
          </a:prstGeom>
          <a:solidFill>
            <a:srgbClr val="FFBA03">
              <a:alpha val="80000"/>
            </a:srgbClr>
          </a:solidFill>
          <a:ln w="12700">
            <a:solidFill>
              <a:schemeClr val="tx1"/>
            </a:solidFill>
            <a:miter lim="800000"/>
          </a:ln>
        </p:spPr>
        <p:txBody>
          <a:bodyPr wrap="none" anchor="ctr"/>
          <a:lstStyle>
            <a:defPPr>
              <a:defRPr kern="1200"/>
            </a:defPPr>
          </a:lstStyle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cs typeface="Arial" panose="020B0604020202020204" pitchFamily="34" charset="0"/>
              </a:rPr>
              <a:t>Arbetsplatsens </a:t>
            </a:r>
          </a:p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cs typeface="Arial" panose="020B0604020202020204" pitchFamily="34" charset="0"/>
              </a:rPr>
              <a:t>utveckling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 pitchFamily="34" charset="0"/>
              <a:cs typeface="Arial" panose="020B0604020202020204" pitchFamily="34" charset="0"/>
            </a:endParaRPr>
          </a:p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 panose="020B0604020202020204" pitchFamily="34" charset="0"/>
              </a:rPr>
              <a:t>Totalt: </a:t>
            </a:r>
            <a:r>
              <a:rPr lang="sv-SE" sz="1400" b="1" dirty="0">
                <a:solidFill>
                  <a:prstClr val="white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8</a:t>
            </a:r>
            <a:r>
              <a:rPr kumimoji="0" lang="sv-SE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 panose="020B0604020202020204" pitchFamily="34" charset="0"/>
              </a:rPr>
              <a:t>% </a:t>
            </a:r>
            <a:r>
              <a:rPr kumimoji="0" lang="sv-SE" sz="140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 panose="020B0604020202020204" pitchFamily="34" charset="0"/>
              </a:rPr>
              <a:t>(10,10,12)</a:t>
            </a:r>
          </a:p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sv-SE" sz="1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1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 panose="020B0604020202020204" pitchFamily="34" charset="0"/>
              </a:rPr>
              <a:t>V Skola: </a:t>
            </a:r>
            <a:r>
              <a:rPr lang="sv-SE" sz="1100" b="1" dirty="0">
                <a:solidFill>
                  <a:prstClr val="white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7</a:t>
            </a:r>
            <a:r>
              <a:rPr kumimoji="0" lang="sv-SE" sz="11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 panose="020B0604020202020204" pitchFamily="34" charset="0"/>
              </a:rPr>
              <a:t>% </a:t>
            </a:r>
            <a:r>
              <a:rPr kumimoji="0" lang="sv-SE" sz="110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 panose="020B0604020202020204" pitchFamily="34" charset="0"/>
              </a:rPr>
              <a:t>(9,9,11)</a:t>
            </a:r>
          </a:p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1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 panose="020B0604020202020204" pitchFamily="34" charset="0"/>
              </a:rPr>
              <a:t>V Samhälle: 10% </a:t>
            </a:r>
            <a:r>
              <a:rPr kumimoji="0" lang="sv-SE" sz="110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 panose="020B0604020202020204" pitchFamily="34" charset="0"/>
              </a:rPr>
              <a:t>(11,12,14)</a:t>
            </a:r>
          </a:p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1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 panose="020B0604020202020204" pitchFamily="34" charset="0"/>
              </a:rPr>
              <a:t>Enheter: 8% </a:t>
            </a:r>
            <a:r>
              <a:rPr kumimoji="0" lang="sv-SE" sz="110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 panose="020B0604020202020204" pitchFamily="34" charset="0"/>
              </a:rPr>
              <a:t>(10,11,11)</a:t>
            </a:r>
            <a:endParaRPr kumimoji="0" lang="sv-SE" sz="110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3340101" y="1267777"/>
            <a:ext cx="2720975" cy="2079655"/>
          </a:xfrm>
          <a:prstGeom prst="rect">
            <a:avLst/>
          </a:prstGeom>
          <a:solidFill>
            <a:srgbClr val="417B8D">
              <a:alpha val="80000"/>
            </a:srgbClr>
          </a:solidFill>
          <a:ln w="12700">
            <a:solidFill>
              <a:schemeClr val="tx1"/>
            </a:solidFill>
            <a:miter lim="800000"/>
          </a:ln>
        </p:spPr>
        <p:txBody>
          <a:bodyPr wrap="none" anchor="ctr"/>
          <a:lstStyle>
            <a:defPPr>
              <a:defRPr kern="1200"/>
            </a:defPPr>
          </a:lstStyle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cs typeface="Arial" panose="020B0604020202020204" pitchFamily="34" charset="0"/>
              </a:rPr>
              <a:t>Personlig utveckling</a:t>
            </a:r>
          </a:p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 pitchFamily="34" charset="0"/>
              <a:cs typeface="Arial" panose="020B0604020202020204" pitchFamily="34" charset="0"/>
            </a:endParaRPr>
          </a:p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 panose="020B0604020202020204" pitchFamily="34" charset="0"/>
              </a:rPr>
              <a:t>Totalt: </a:t>
            </a:r>
            <a:r>
              <a:rPr lang="sv-SE" sz="1400" b="1" dirty="0">
                <a:solidFill>
                  <a:prstClr val="white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15</a:t>
            </a:r>
            <a:r>
              <a:rPr kumimoji="0" lang="sv-SE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 panose="020B0604020202020204" pitchFamily="34" charset="0"/>
              </a:rPr>
              <a:t>% </a:t>
            </a:r>
            <a:r>
              <a:rPr kumimoji="0" lang="sv-SE" sz="140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 panose="020B0604020202020204" pitchFamily="34" charset="0"/>
              </a:rPr>
              <a:t>(14,15,9)</a:t>
            </a:r>
          </a:p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sv-SE" sz="1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1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 panose="020B0604020202020204" pitchFamily="34" charset="0"/>
              </a:rPr>
              <a:t>V Skola: 17%</a:t>
            </a:r>
            <a:r>
              <a:rPr kumimoji="0" lang="sv-SE" sz="110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 panose="020B0604020202020204" pitchFamily="34" charset="0"/>
              </a:rPr>
              <a:t> (15,16,8)</a:t>
            </a:r>
            <a:r>
              <a:rPr kumimoji="0" lang="sv-SE" sz="11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 panose="020B0604020202020204" pitchFamily="34" charset="0"/>
              </a:rPr>
              <a:t> </a:t>
            </a:r>
          </a:p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1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 panose="020B0604020202020204" pitchFamily="34" charset="0"/>
              </a:rPr>
              <a:t>V Samhälle: 12% </a:t>
            </a:r>
            <a:r>
              <a:rPr kumimoji="0" lang="sv-SE" sz="110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 panose="020B0604020202020204" pitchFamily="34" charset="0"/>
              </a:rPr>
              <a:t>(10,12,8)</a:t>
            </a:r>
            <a:endParaRPr kumimoji="0" lang="sv-SE" sz="11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1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 panose="020B0604020202020204" pitchFamily="34" charset="0"/>
              </a:rPr>
              <a:t>Enheter: 13% </a:t>
            </a:r>
            <a:r>
              <a:rPr kumimoji="0" lang="sv-SE" sz="110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 panose="020B0604020202020204" pitchFamily="34" charset="0"/>
              </a:rPr>
              <a:t>(14,13,12)</a:t>
            </a:r>
            <a:endParaRPr kumimoji="0" lang="en-GB" sz="18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ctangle 6"/>
          <p:cNvSpPr>
            <a:spLocks noChangeArrowheads="1"/>
          </p:cNvSpPr>
          <p:nvPr/>
        </p:nvSpPr>
        <p:spPr bwMode="auto">
          <a:xfrm>
            <a:off x="3330575" y="3347431"/>
            <a:ext cx="2730501" cy="2120900"/>
          </a:xfrm>
          <a:prstGeom prst="rect">
            <a:avLst/>
          </a:prstGeom>
          <a:solidFill>
            <a:srgbClr val="C15A44">
              <a:alpha val="80000"/>
            </a:srgbClr>
          </a:solidFill>
          <a:ln w="12700">
            <a:solidFill>
              <a:schemeClr val="tx1"/>
            </a:solidFill>
            <a:miter lim="800000"/>
          </a:ln>
        </p:spPr>
        <p:txBody>
          <a:bodyPr wrap="none" anchor="ctr"/>
          <a:lstStyle>
            <a:defPPr>
              <a:defRPr kern="1200"/>
            </a:defPPr>
          </a:lstStyle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cs typeface="Arial" panose="020B0604020202020204" pitchFamily="34" charset="0"/>
              </a:rPr>
              <a:t>Bristande </a:t>
            </a:r>
          </a:p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cs typeface="Arial" panose="020B0604020202020204" pitchFamily="34" charset="0"/>
              </a:rPr>
              <a:t>utvecklingsklimat</a:t>
            </a:r>
          </a:p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 pitchFamily="34" charset="0"/>
              <a:cs typeface="Arial" panose="020B0604020202020204" pitchFamily="34" charset="0"/>
            </a:endParaRPr>
          </a:p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 panose="020B0604020202020204" pitchFamily="34" charset="0"/>
              </a:rPr>
              <a:t>Totalt: 13% </a:t>
            </a:r>
            <a:r>
              <a:rPr kumimoji="0" lang="sv-SE" sz="140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 panose="020B0604020202020204" pitchFamily="34" charset="0"/>
              </a:rPr>
              <a:t>(12,13,10)</a:t>
            </a:r>
          </a:p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sv-SE" sz="1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1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 panose="020B0604020202020204" pitchFamily="34" charset="0"/>
              </a:rPr>
              <a:t>V Skola: 13% </a:t>
            </a:r>
            <a:r>
              <a:rPr kumimoji="0" lang="sv-SE" sz="110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 panose="020B0604020202020204" pitchFamily="34" charset="0"/>
              </a:rPr>
              <a:t>(</a:t>
            </a:r>
            <a:r>
              <a:rPr lang="sv-SE" sz="1100" dirty="0">
                <a:solidFill>
                  <a:prstClr val="white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11,</a:t>
            </a:r>
            <a:r>
              <a:rPr kumimoji="0" lang="sv-SE" sz="110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 panose="020B0604020202020204" pitchFamily="34" charset="0"/>
              </a:rPr>
              <a:t>11,8)</a:t>
            </a:r>
          </a:p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1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 panose="020B0604020202020204" pitchFamily="34" charset="0"/>
              </a:rPr>
              <a:t>V Samhälle: 16% </a:t>
            </a:r>
            <a:r>
              <a:rPr kumimoji="0" lang="sv-SE" sz="110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 panose="020B0604020202020204" pitchFamily="34" charset="0"/>
              </a:rPr>
              <a:t>(18,18,15)</a:t>
            </a:r>
          </a:p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1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 panose="020B0604020202020204" pitchFamily="34" charset="0"/>
              </a:rPr>
              <a:t>Enheter: 12% </a:t>
            </a:r>
            <a:r>
              <a:rPr kumimoji="0" lang="sv-SE" sz="110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 panose="020B0604020202020204" pitchFamily="34" charset="0"/>
              </a:rPr>
              <a:t>(12,14,11)</a:t>
            </a:r>
            <a:endParaRPr kumimoji="0" lang="en-GB" sz="18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/>
              <a:cs typeface="Arial"/>
            </a:endParaRPr>
          </a:p>
        </p:txBody>
      </p:sp>
      <p:sp>
        <p:nvSpPr>
          <p:cNvPr id="9" name="Rectangle 7"/>
          <p:cNvSpPr>
            <a:spLocks noChangeArrowheads="1"/>
          </p:cNvSpPr>
          <p:nvPr/>
        </p:nvSpPr>
        <p:spPr bwMode="auto">
          <a:xfrm>
            <a:off x="6061075" y="1267777"/>
            <a:ext cx="2735262" cy="2079655"/>
          </a:xfrm>
          <a:prstGeom prst="rect">
            <a:avLst/>
          </a:prstGeom>
          <a:solidFill>
            <a:srgbClr val="529341">
              <a:alpha val="80000"/>
            </a:srgbClr>
          </a:solidFill>
          <a:ln w="12700">
            <a:solidFill>
              <a:schemeClr val="tx1"/>
            </a:solidFill>
            <a:miter lim="800000"/>
          </a:ln>
        </p:spPr>
        <p:txBody>
          <a:bodyPr wrap="none" anchor="ctr"/>
          <a:lstStyle>
            <a:defPPr>
              <a:defRPr kern="1200"/>
            </a:defPPr>
          </a:lstStyle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cs typeface="Arial" panose="020B0604020202020204" pitchFamily="34" charset="0"/>
              </a:rPr>
              <a:t>Integrerat </a:t>
            </a:r>
          </a:p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cs typeface="Arial" panose="020B0604020202020204" pitchFamily="34" charset="0"/>
              </a:rPr>
              <a:t>utvecklingsklimat</a:t>
            </a:r>
          </a:p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 pitchFamily="34" charset="0"/>
              <a:cs typeface="Arial" panose="020B0604020202020204" pitchFamily="34" charset="0"/>
            </a:endParaRPr>
          </a:p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 panose="020B0604020202020204" pitchFamily="34" charset="0"/>
              </a:rPr>
              <a:t>Totalt: </a:t>
            </a:r>
            <a:r>
              <a:rPr lang="sv-SE" sz="1400" b="1" dirty="0">
                <a:solidFill>
                  <a:prstClr val="white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64</a:t>
            </a:r>
            <a:r>
              <a:rPr kumimoji="0" lang="sv-SE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 panose="020B0604020202020204" pitchFamily="34" charset="0"/>
              </a:rPr>
              <a:t>% </a:t>
            </a:r>
            <a:r>
              <a:rPr kumimoji="0" lang="sv-SE" sz="140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 panose="020B0604020202020204" pitchFamily="34" charset="0"/>
              </a:rPr>
              <a:t>(64,63,69)</a:t>
            </a:r>
          </a:p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sv-SE" sz="1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1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 panose="020B0604020202020204" pitchFamily="34" charset="0"/>
              </a:rPr>
              <a:t>V Skola: </a:t>
            </a:r>
            <a:r>
              <a:rPr kumimoji="0" lang="sv-SE" sz="11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cs typeface="Arial" panose="020B0604020202020204" pitchFamily="34" charset="0"/>
              </a:rPr>
              <a:t>63</a:t>
            </a:r>
            <a:r>
              <a:rPr kumimoji="0" lang="sv-SE" sz="11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 panose="020B0604020202020204" pitchFamily="34" charset="0"/>
              </a:rPr>
              <a:t>% </a:t>
            </a:r>
            <a:r>
              <a:rPr kumimoji="0" lang="sv-SE" sz="110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 panose="020B0604020202020204" pitchFamily="34" charset="0"/>
              </a:rPr>
              <a:t>(65,65,73)</a:t>
            </a:r>
          </a:p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1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 panose="020B0604020202020204" pitchFamily="34" charset="0"/>
              </a:rPr>
              <a:t>V Samhälle: 62% </a:t>
            </a:r>
            <a:r>
              <a:rPr kumimoji="0" lang="sv-SE" sz="110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 panose="020B0604020202020204" pitchFamily="34" charset="0"/>
              </a:rPr>
              <a:t>(61,59,62)</a:t>
            </a:r>
          </a:p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1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 panose="020B0604020202020204" pitchFamily="34" charset="0"/>
              </a:rPr>
              <a:t>Enheter: 67% </a:t>
            </a:r>
            <a:r>
              <a:rPr kumimoji="0" lang="sv-SE" sz="110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 panose="020B0604020202020204" pitchFamily="34" charset="0"/>
              </a:rPr>
              <a:t>(64,62,65)</a:t>
            </a:r>
            <a:endParaRPr kumimoji="0" lang="en-GB" sz="18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/>
              <a:cs typeface="Arial"/>
            </a:endParaRPr>
          </a:p>
        </p:txBody>
      </p:sp>
      <p:sp>
        <p:nvSpPr>
          <p:cNvPr id="10" name="Line 8"/>
          <p:cNvSpPr>
            <a:spLocks noChangeShapeType="1"/>
          </p:cNvSpPr>
          <p:nvPr/>
        </p:nvSpPr>
        <p:spPr bwMode="auto">
          <a:xfrm flipV="1">
            <a:off x="3330575" y="979351"/>
            <a:ext cx="9525" cy="449836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>
            <a:defPPr>
              <a:defRPr kern="1200"/>
            </a:def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/>
              <a:cs typeface="Arial"/>
            </a:endParaRPr>
          </a:p>
        </p:txBody>
      </p:sp>
      <p:sp>
        <p:nvSpPr>
          <p:cNvPr id="11" name="Line 9"/>
          <p:cNvSpPr>
            <a:spLocks noChangeShapeType="1"/>
          </p:cNvSpPr>
          <p:nvPr/>
        </p:nvSpPr>
        <p:spPr bwMode="auto">
          <a:xfrm>
            <a:off x="3327038" y="5468331"/>
            <a:ext cx="5894387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>
            <a:defPPr>
              <a:defRPr kern="1200"/>
            </a:def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/>
              <a:cs typeface="Arial"/>
            </a:endParaRPr>
          </a:p>
        </p:txBody>
      </p:sp>
      <p:sp>
        <p:nvSpPr>
          <p:cNvPr id="12" name="Text Box 14"/>
          <p:cNvSpPr txBox="1">
            <a:spLocks noChangeArrowheads="1"/>
          </p:cNvSpPr>
          <p:nvPr/>
        </p:nvSpPr>
        <p:spPr bwMode="auto">
          <a:xfrm>
            <a:off x="1739950" y="3031352"/>
            <a:ext cx="1542016" cy="1015663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defPPr>
              <a:defRPr kern="1200"/>
            </a:defPPr>
            <a:lvl1pPr>
              <a:defRPr sz="1600" b="1">
                <a:solidFill>
                  <a:schemeClr val="tx1"/>
                </a:solidFill>
                <a:latin typeface="Arial"/>
              </a:defRPr>
            </a:lvl1pPr>
            <a:lvl2pPr marL="742950" indent="-285750">
              <a:defRPr sz="1600" b="1">
                <a:solidFill>
                  <a:schemeClr val="tx1"/>
                </a:solidFill>
                <a:latin typeface="Arial"/>
              </a:defRPr>
            </a:lvl2pPr>
            <a:lvl3pPr marL="1143000" indent="-228600">
              <a:defRPr sz="1600" b="1">
                <a:solidFill>
                  <a:schemeClr val="tx1"/>
                </a:solidFill>
                <a:latin typeface="Arial"/>
              </a:defRPr>
            </a:lvl3pPr>
            <a:lvl4pPr marL="1600200" indent="-228600">
              <a:defRPr sz="1600" b="1">
                <a:solidFill>
                  <a:schemeClr val="tx1"/>
                </a:solidFill>
                <a:latin typeface="Arial"/>
              </a:defRPr>
            </a:lvl4pPr>
            <a:lvl5pPr marL="2057400" indent="-228600">
              <a:defRPr sz="1600" b="1">
                <a:solidFill>
                  <a:schemeClr val="tx1"/>
                </a:solidFill>
                <a:latin typeface="Arial"/>
              </a:defRPr>
            </a:lvl5pPr>
            <a:lvl6pPr marL="25146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/>
              </a:defRPr>
            </a:lvl6pPr>
            <a:lvl7pPr marL="29718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/>
              </a:defRPr>
            </a:lvl7pPr>
            <a:lvl8pPr marL="34290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/>
              </a:defRPr>
            </a:lvl8pPr>
            <a:lvl9pPr marL="38862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200" b="1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Fråga a2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/>
                <a:cs typeface="Arial"/>
              </a:rPr>
              <a:t>Jag lär nytt och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/>
                <a:cs typeface="Arial"/>
              </a:rPr>
              <a:t>utvecklas i mitt dagliga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/>
                <a:cs typeface="Arial"/>
              </a:rPr>
              <a:t>arbete</a:t>
            </a:r>
          </a:p>
        </p:txBody>
      </p:sp>
      <p:sp>
        <p:nvSpPr>
          <p:cNvPr id="13" name="Text Box 15"/>
          <p:cNvSpPr txBox="1">
            <a:spLocks noChangeArrowheads="1"/>
          </p:cNvSpPr>
          <p:nvPr/>
        </p:nvSpPr>
        <p:spPr bwMode="auto">
          <a:xfrm>
            <a:off x="8531802" y="5590223"/>
            <a:ext cx="1741790" cy="646331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defPPr>
              <a:defRPr kern="1200"/>
            </a:defPPr>
            <a:lvl1pPr>
              <a:defRPr sz="1600" b="1">
                <a:solidFill>
                  <a:schemeClr val="tx1"/>
                </a:solidFill>
                <a:latin typeface="Arial"/>
              </a:defRPr>
            </a:lvl1pPr>
            <a:lvl2pPr marL="742950" indent="-285750">
              <a:defRPr sz="1600" b="1">
                <a:solidFill>
                  <a:schemeClr val="tx1"/>
                </a:solidFill>
                <a:latin typeface="Arial"/>
              </a:defRPr>
            </a:lvl2pPr>
            <a:lvl3pPr marL="1143000" indent="-228600">
              <a:defRPr sz="1600" b="1">
                <a:solidFill>
                  <a:schemeClr val="tx1"/>
                </a:solidFill>
                <a:latin typeface="Arial"/>
              </a:defRPr>
            </a:lvl3pPr>
            <a:lvl4pPr marL="1600200" indent="-228600">
              <a:defRPr sz="1600" b="1">
                <a:solidFill>
                  <a:schemeClr val="tx1"/>
                </a:solidFill>
                <a:latin typeface="Arial"/>
              </a:defRPr>
            </a:lvl4pPr>
            <a:lvl5pPr marL="2057400" indent="-228600">
              <a:defRPr sz="1600" b="1">
                <a:solidFill>
                  <a:schemeClr val="tx1"/>
                </a:solidFill>
                <a:latin typeface="Arial"/>
              </a:defRPr>
            </a:lvl5pPr>
            <a:lvl6pPr marL="25146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/>
              </a:defRPr>
            </a:lvl6pPr>
            <a:lvl7pPr marL="29718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/>
              </a:defRPr>
            </a:lvl7pPr>
            <a:lvl8pPr marL="34290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/>
              </a:defRPr>
            </a:lvl8pPr>
            <a:lvl9pPr marL="38862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Fråga eu8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Vi arbetar med ständiga förbättringar</a:t>
            </a:r>
          </a:p>
        </p:txBody>
      </p:sp>
      <p:sp>
        <p:nvSpPr>
          <p:cNvPr id="14" name="Text Box 16"/>
          <p:cNvSpPr txBox="1">
            <a:spLocks noChangeArrowheads="1"/>
          </p:cNvSpPr>
          <p:nvPr/>
        </p:nvSpPr>
        <p:spPr bwMode="auto">
          <a:xfrm>
            <a:off x="4232042" y="5581043"/>
            <a:ext cx="681597" cy="307777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defPPr>
              <a:defRPr kern="1200"/>
            </a:defPPr>
            <a:lvl1pPr>
              <a:defRPr sz="1600" b="1">
                <a:solidFill>
                  <a:schemeClr val="tx1"/>
                </a:solidFill>
                <a:latin typeface="Arial"/>
              </a:defRPr>
            </a:lvl1pPr>
            <a:lvl2pPr marL="742950" indent="-285750">
              <a:defRPr sz="1600" b="1">
                <a:solidFill>
                  <a:schemeClr val="tx1"/>
                </a:solidFill>
                <a:latin typeface="Arial"/>
              </a:defRPr>
            </a:lvl2pPr>
            <a:lvl3pPr marL="1143000" indent="-228600">
              <a:defRPr sz="1600" b="1">
                <a:solidFill>
                  <a:schemeClr val="tx1"/>
                </a:solidFill>
                <a:latin typeface="Arial"/>
              </a:defRPr>
            </a:lvl3pPr>
            <a:lvl4pPr marL="1600200" indent="-228600">
              <a:defRPr sz="1600" b="1">
                <a:solidFill>
                  <a:schemeClr val="tx1"/>
                </a:solidFill>
                <a:latin typeface="Arial"/>
              </a:defRPr>
            </a:lvl4pPr>
            <a:lvl5pPr marL="2057400" indent="-228600">
              <a:defRPr sz="1600" b="1">
                <a:solidFill>
                  <a:schemeClr val="tx1"/>
                </a:solidFill>
                <a:latin typeface="Arial"/>
              </a:defRPr>
            </a:lvl5pPr>
            <a:lvl6pPr marL="25146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/>
              </a:defRPr>
            </a:lvl6pPr>
            <a:lvl7pPr marL="29718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/>
              </a:defRPr>
            </a:lvl7pPr>
            <a:lvl8pPr marL="34290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/>
              </a:defRPr>
            </a:lvl8pPr>
            <a:lvl9pPr marL="38862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4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1, 2, 3</a:t>
            </a:r>
          </a:p>
        </p:txBody>
      </p:sp>
      <p:sp>
        <p:nvSpPr>
          <p:cNvPr id="15" name="Text Box 17"/>
          <p:cNvSpPr txBox="1">
            <a:spLocks noChangeArrowheads="1"/>
          </p:cNvSpPr>
          <p:nvPr/>
        </p:nvSpPr>
        <p:spPr bwMode="auto">
          <a:xfrm>
            <a:off x="2263495" y="4325222"/>
            <a:ext cx="681597" cy="307777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defPPr>
              <a:defRPr kern="1200"/>
            </a:defPPr>
            <a:lvl1pPr>
              <a:defRPr sz="1600" b="1">
                <a:solidFill>
                  <a:schemeClr val="tx1"/>
                </a:solidFill>
                <a:latin typeface="Arial"/>
              </a:defRPr>
            </a:lvl1pPr>
            <a:lvl2pPr marL="742950" indent="-285750">
              <a:defRPr sz="1600" b="1">
                <a:solidFill>
                  <a:schemeClr val="tx1"/>
                </a:solidFill>
                <a:latin typeface="Arial"/>
              </a:defRPr>
            </a:lvl2pPr>
            <a:lvl3pPr marL="1143000" indent="-228600">
              <a:defRPr sz="1600" b="1">
                <a:solidFill>
                  <a:schemeClr val="tx1"/>
                </a:solidFill>
                <a:latin typeface="Arial"/>
              </a:defRPr>
            </a:lvl3pPr>
            <a:lvl4pPr marL="1600200" indent="-228600">
              <a:defRPr sz="1600" b="1">
                <a:solidFill>
                  <a:schemeClr val="tx1"/>
                </a:solidFill>
                <a:latin typeface="Arial"/>
              </a:defRPr>
            </a:lvl4pPr>
            <a:lvl5pPr marL="2057400" indent="-228600">
              <a:defRPr sz="1600" b="1">
                <a:solidFill>
                  <a:schemeClr val="tx1"/>
                </a:solidFill>
                <a:latin typeface="Arial"/>
              </a:defRPr>
            </a:lvl5pPr>
            <a:lvl6pPr marL="25146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/>
              </a:defRPr>
            </a:lvl6pPr>
            <a:lvl7pPr marL="29718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/>
              </a:defRPr>
            </a:lvl7pPr>
            <a:lvl8pPr marL="34290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/>
              </a:defRPr>
            </a:lvl8pPr>
            <a:lvl9pPr marL="38862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4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1, 2, 3</a:t>
            </a:r>
          </a:p>
        </p:txBody>
      </p:sp>
      <p:sp>
        <p:nvSpPr>
          <p:cNvPr id="16" name="Text Box 18"/>
          <p:cNvSpPr txBox="1">
            <a:spLocks noChangeArrowheads="1"/>
          </p:cNvSpPr>
          <p:nvPr/>
        </p:nvSpPr>
        <p:spPr bwMode="auto">
          <a:xfrm>
            <a:off x="6944961" y="5650863"/>
            <a:ext cx="532518" cy="307777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defPPr>
              <a:defRPr kern="1200"/>
            </a:defPPr>
            <a:lvl1pPr>
              <a:defRPr sz="1600" b="1">
                <a:solidFill>
                  <a:schemeClr val="tx1"/>
                </a:solidFill>
                <a:latin typeface="Arial"/>
              </a:defRPr>
            </a:lvl1pPr>
            <a:lvl2pPr marL="742950" indent="-285750">
              <a:defRPr sz="1600" b="1">
                <a:solidFill>
                  <a:schemeClr val="tx1"/>
                </a:solidFill>
                <a:latin typeface="Arial"/>
              </a:defRPr>
            </a:lvl2pPr>
            <a:lvl3pPr marL="1143000" indent="-228600">
              <a:defRPr sz="1600" b="1">
                <a:solidFill>
                  <a:schemeClr val="tx1"/>
                </a:solidFill>
                <a:latin typeface="Arial"/>
              </a:defRPr>
            </a:lvl3pPr>
            <a:lvl4pPr marL="1600200" indent="-228600">
              <a:defRPr sz="1600" b="1">
                <a:solidFill>
                  <a:schemeClr val="tx1"/>
                </a:solidFill>
                <a:latin typeface="Arial"/>
              </a:defRPr>
            </a:lvl4pPr>
            <a:lvl5pPr marL="2057400" indent="-228600">
              <a:defRPr sz="1600" b="1">
                <a:solidFill>
                  <a:schemeClr val="tx1"/>
                </a:solidFill>
                <a:latin typeface="Arial"/>
              </a:defRPr>
            </a:lvl5pPr>
            <a:lvl6pPr marL="25146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/>
              </a:defRPr>
            </a:lvl6pPr>
            <a:lvl7pPr marL="29718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/>
              </a:defRPr>
            </a:lvl7pPr>
            <a:lvl8pPr marL="34290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/>
              </a:defRPr>
            </a:lvl8pPr>
            <a:lvl9pPr marL="38862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4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4, 5</a:t>
            </a:r>
          </a:p>
        </p:txBody>
      </p:sp>
      <p:sp>
        <p:nvSpPr>
          <p:cNvPr id="17" name="Text Box 19"/>
          <p:cNvSpPr txBox="1">
            <a:spLocks noChangeArrowheads="1"/>
          </p:cNvSpPr>
          <p:nvPr/>
        </p:nvSpPr>
        <p:spPr bwMode="auto">
          <a:xfrm>
            <a:off x="2362881" y="2048856"/>
            <a:ext cx="482824" cy="307777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defPPr>
              <a:defRPr kern="1200"/>
            </a:defPPr>
            <a:lvl1pPr>
              <a:defRPr sz="1600" b="1">
                <a:solidFill>
                  <a:schemeClr val="tx1"/>
                </a:solidFill>
                <a:latin typeface="Arial"/>
              </a:defRPr>
            </a:lvl1pPr>
            <a:lvl2pPr marL="742950" indent="-285750">
              <a:defRPr sz="1600" b="1">
                <a:solidFill>
                  <a:schemeClr val="tx1"/>
                </a:solidFill>
                <a:latin typeface="Arial"/>
              </a:defRPr>
            </a:lvl2pPr>
            <a:lvl3pPr marL="1143000" indent="-228600">
              <a:defRPr sz="1600" b="1">
                <a:solidFill>
                  <a:schemeClr val="tx1"/>
                </a:solidFill>
                <a:latin typeface="Arial"/>
              </a:defRPr>
            </a:lvl3pPr>
            <a:lvl4pPr marL="1600200" indent="-228600">
              <a:defRPr sz="1600" b="1">
                <a:solidFill>
                  <a:schemeClr val="tx1"/>
                </a:solidFill>
                <a:latin typeface="Arial"/>
              </a:defRPr>
            </a:lvl4pPr>
            <a:lvl5pPr marL="2057400" indent="-228600">
              <a:defRPr sz="1600" b="1">
                <a:solidFill>
                  <a:schemeClr val="tx1"/>
                </a:solidFill>
                <a:latin typeface="Arial"/>
              </a:defRPr>
            </a:lvl5pPr>
            <a:lvl6pPr marL="25146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/>
              </a:defRPr>
            </a:lvl6pPr>
            <a:lvl7pPr marL="29718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/>
              </a:defRPr>
            </a:lvl7pPr>
            <a:lvl8pPr marL="34290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/>
              </a:defRPr>
            </a:lvl8pPr>
            <a:lvl9pPr marL="38862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4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4, 5</a:t>
            </a:r>
          </a:p>
        </p:txBody>
      </p:sp>
      <p:sp>
        <p:nvSpPr>
          <p:cNvPr id="18" name="Text Box 20"/>
          <p:cNvSpPr txBox="1">
            <a:spLocks noChangeArrowheads="1"/>
          </p:cNvSpPr>
          <p:nvPr/>
        </p:nvSpPr>
        <p:spPr bwMode="auto">
          <a:xfrm>
            <a:off x="1904480" y="5581043"/>
            <a:ext cx="1710726" cy="369332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defPPr>
              <a:defRPr kern="1200"/>
            </a:defPPr>
            <a:lvl1pPr>
              <a:defRPr sz="1600" b="1">
                <a:solidFill>
                  <a:schemeClr val="tx1"/>
                </a:solidFill>
                <a:latin typeface="Arial"/>
              </a:defRPr>
            </a:lvl1pPr>
            <a:lvl2pPr marL="742950" indent="-285750">
              <a:defRPr sz="1600" b="1">
                <a:solidFill>
                  <a:schemeClr val="tx1"/>
                </a:solidFill>
                <a:latin typeface="Arial"/>
              </a:defRPr>
            </a:lvl2pPr>
            <a:lvl3pPr marL="1143000" indent="-228600">
              <a:defRPr sz="1600" b="1">
                <a:solidFill>
                  <a:schemeClr val="tx1"/>
                </a:solidFill>
                <a:latin typeface="Arial"/>
              </a:defRPr>
            </a:lvl3pPr>
            <a:lvl4pPr marL="1600200" indent="-228600">
              <a:defRPr sz="1600" b="1">
                <a:solidFill>
                  <a:schemeClr val="tx1"/>
                </a:solidFill>
                <a:latin typeface="Arial"/>
              </a:defRPr>
            </a:lvl4pPr>
            <a:lvl5pPr marL="2057400" indent="-228600">
              <a:defRPr sz="1600" b="1">
                <a:solidFill>
                  <a:schemeClr val="tx1"/>
                </a:solidFill>
                <a:latin typeface="Arial"/>
              </a:defRPr>
            </a:lvl5pPr>
            <a:lvl6pPr marL="25146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/>
              </a:defRPr>
            </a:lvl6pPr>
            <a:lvl7pPr marL="29718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/>
              </a:defRPr>
            </a:lvl7pPr>
            <a:lvl8pPr marL="34290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/>
              </a:defRPr>
            </a:lvl8pPr>
            <a:lvl9pPr marL="38862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8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Svarsskala 1-5</a:t>
            </a:r>
          </a:p>
        </p:txBody>
      </p:sp>
      <p:sp>
        <p:nvSpPr>
          <p:cNvPr id="29" name="Platshållare för bildnummer 1">
            <a:extLst>
              <a:ext uri="{FF2B5EF4-FFF2-40B4-BE49-F238E27FC236}">
                <a16:creationId xmlns:a16="http://schemas.microsoft.com/office/drawing/2014/main" id="{2A062EAB-058A-49A7-8895-FC5F5891FE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64352" y="637639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sv-SE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A65EA27-6DB2-46EB-90AD-D02DF194FA2A}" type="slidenum">
              <a:rPr kumimoji="0" lang="sv-S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entury Gothic"/>
                <a:cs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46</a:t>
            </a:fld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/>
              <a:cs typeface="Arial"/>
            </a:endParaRPr>
          </a:p>
        </p:txBody>
      </p:sp>
      <p:sp>
        <p:nvSpPr>
          <p:cNvPr id="19" name="textruta 18">
            <a:extLst>
              <a:ext uri="{FF2B5EF4-FFF2-40B4-BE49-F238E27FC236}">
                <a16:creationId xmlns:a16="http://schemas.microsoft.com/office/drawing/2014/main" id="{A26EDDB2-BEBC-44BE-9F58-3CAA0DBAFC4C}"/>
              </a:ext>
            </a:extLst>
          </p:cNvPr>
          <p:cNvSpPr txBox="1"/>
          <p:nvPr/>
        </p:nvSpPr>
        <p:spPr>
          <a:xfrm>
            <a:off x="5246249" y="6298058"/>
            <a:ext cx="169950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sv-SE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( ) = 2022, 2021, 2020</a:t>
            </a:r>
          </a:p>
        </p:txBody>
      </p:sp>
    </p:spTree>
    <p:extLst>
      <p:ext uri="{BB962C8B-B14F-4D97-AF65-F5344CB8AC3E}">
        <p14:creationId xmlns:p14="http://schemas.microsoft.com/office/powerpoint/2010/main" val="1170123483"/>
      </p:ext>
    </p:extLst>
  </p:cSld>
  <p:clrMapOvr>
    <a:masterClrMapping/>
  </p:clrMapOvr>
  <p:transition/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ubrik 2">
            <a:extLst>
              <a:ext uri="{FF2B5EF4-FFF2-40B4-BE49-F238E27FC236}">
                <a16:creationId xmlns:a16="http://schemas.microsoft.com/office/drawing/2014/main" id="{8B2F7252-83F7-A799-AB96-EE4E6EA2090F}"/>
              </a:ext>
            </a:extLst>
          </p:cNvPr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sv-SE" dirty="0"/>
              <a:t>Utvecklingssamtal </a:t>
            </a:r>
          </a:p>
        </p:txBody>
      </p:sp>
      <p:graphicFrame>
        <p:nvGraphicFramePr>
          <p:cNvPr id="4" name="Tabell 3">
            <a:extLst>
              <a:ext uri="{FF2B5EF4-FFF2-40B4-BE49-F238E27FC236}">
                <a16:creationId xmlns:a16="http://schemas.microsoft.com/office/drawing/2014/main" id="{568A92D5-69B9-B9F3-F4B9-8FACEFF871E1}"/>
              </a:ext>
            </a:extLst>
          </p:cNvPr>
          <p:cNvGraphicFramePr>
            <a:graphicFrameLocks noGrp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602426287"/>
              </p:ext>
            </p:extLst>
          </p:nvPr>
        </p:nvGraphicFramePr>
        <p:xfrm>
          <a:off x="361995" y="1038759"/>
          <a:ext cx="4802188" cy="335308"/>
        </p:xfrm>
        <a:graphic>
          <a:graphicData uri="http://schemas.openxmlformats.org/drawingml/2006/table">
            <a:tbl>
              <a:tblPr firstRow="1"/>
              <a:tblGrid>
                <a:gridCol w="2659879">
                  <a:extLst>
                    <a:ext uri="{9D8B030D-6E8A-4147-A177-3AD203B41FA5}">
                      <a16:colId xmlns:a16="http://schemas.microsoft.com/office/drawing/2014/main" val="790773925"/>
                    </a:ext>
                  </a:extLst>
                </a:gridCol>
                <a:gridCol w="2142309">
                  <a:extLst>
                    <a:ext uri="{9D8B030D-6E8A-4147-A177-3AD203B41FA5}">
                      <a16:colId xmlns:a16="http://schemas.microsoft.com/office/drawing/2014/main" val="2025903397"/>
                    </a:ext>
                  </a:extLst>
                </a:gridCol>
              </a:tblGrid>
              <a:tr h="335308">
                <a:tc>
                  <a:txBody>
                    <a:bodyPr/>
                    <a:lstStyle/>
                    <a:p>
                      <a:pPr marL="0" marR="0" lvl="0" indent="0" algn="l" defTabSz="914377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 typeface="Arial" panose="020B0604020202020204" pitchFamily="34" charset="0"/>
                        <a:buNone/>
                        <a:defRPr/>
                      </a:pPr>
                      <a:r>
                        <a:rPr lang="sv-SE" sz="160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 Nova Light" panose="020B0304020202020204" pitchFamily="34" charset="0"/>
                          <a:ea typeface="+mn-ea"/>
                          <a:cs typeface="Arial" panose="020B0604020202020204" pitchFamily="34" charset="0"/>
                        </a:rPr>
                        <a:t>Frågeområde: 75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377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 typeface="Arial" panose="020B0604020202020204" pitchFamily="34" charset="0"/>
                        <a:buNone/>
                        <a:defRPr/>
                      </a:pPr>
                      <a:r>
                        <a:rPr lang="sv-SE" sz="160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 Nova Light" panose="020B0304020202020204" pitchFamily="34" charset="0"/>
                          <a:ea typeface="+mn-ea"/>
                          <a:cs typeface="Arial" panose="020B0604020202020204" pitchFamily="34" charset="0"/>
                        </a:rPr>
                        <a:t>(75)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46520893"/>
                  </a:ext>
                </a:extLst>
              </a:tr>
            </a:tbl>
          </a:graphicData>
        </a:graphic>
      </p:graphicFrame>
      <p:graphicFrame>
        <p:nvGraphicFramePr>
          <p:cNvPr id="5" name="DataTable">
            <a:extLst>
              <a:ext uri="{FF2B5EF4-FFF2-40B4-BE49-F238E27FC236}">
                <a16:creationId xmlns:a16="http://schemas.microsoft.com/office/drawing/2014/main" id="{3FD0AD2A-749A-6F6A-2CC6-C395ED7335EE}"/>
              </a:ext>
            </a:extLst>
          </p:cNvPr>
          <p:cNvGraphicFramePr>
            <a:graphicFrameLocks noGrp="1"/>
          </p:cNvGraphicFramePr>
          <p:nvPr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3697847316"/>
              </p:ext>
            </p:extLst>
          </p:nvPr>
        </p:nvGraphicFramePr>
        <p:xfrm>
          <a:off x="263140" y="4289090"/>
          <a:ext cx="10836582" cy="914400"/>
        </p:xfrm>
        <a:graphic>
          <a:graphicData uri="http://schemas.openxmlformats.org/drawingml/2006/table">
            <a:tbl>
              <a:tblPr firstRow="1">
                <a:effectLst/>
                <a:tableStyleId>{D7AC3CCA-C797-4891-BE02-D94E43425B78}</a:tableStyleId>
              </a:tblPr>
              <a:tblGrid>
                <a:gridCol w="76689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49828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4649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6341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6733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94161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sv-SE" sz="1400" b="1" u="none" strike="noStrike" kern="1200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 Nova Light" panose="020B0304020202020204" pitchFamily="34" charset="0"/>
                          <a:cs typeface="Arial" panose="020B0604020202020204" pitchFamily="34" charset="0"/>
                        </a:rPr>
                        <a:t>Nr</a:t>
                      </a:r>
                      <a:endParaRPr kumimoji="0" lang="sv-SE" sz="1400" b="1" i="0" u="none" strike="noStrike" kern="1200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 Nova Light" panose="020B0304020202020204" pitchFamily="34" charset="0"/>
                        <a:ea typeface="Times New Roman" pitchFamily="18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27A8E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sv-SE" sz="1400" b="1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 Nova Light" panose="020B0304020202020204" pitchFamily="34" charset="0"/>
                          <a:cs typeface="Arial" panose="020B0604020202020204" pitchFamily="34" charset="0"/>
                        </a:rPr>
                        <a:t> I mitt senaste utvecklings- /medarbetarsamtal</a:t>
                      </a:r>
                      <a:endParaRPr kumimoji="0" lang="sv-SE" sz="14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 Nova Light" panose="020B0304020202020204" pitchFamily="34" charset="0"/>
                        <a:ea typeface="Times New Roman" pitchFamily="18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27A8E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sv-SE" sz="1400" b="1" u="none" strike="noStrike" kern="1200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 Nova Light" panose="020B0304020202020204" pitchFamily="34" charset="0"/>
                          <a:cs typeface="Arial" panose="020B0604020202020204" pitchFamily="34" charset="0"/>
                        </a:rPr>
                        <a:t>2023</a:t>
                      </a:r>
                    </a:p>
                  </a:txBody>
                  <a:tcPr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27A8E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sv-SE" sz="1400" b="1" u="none" strike="noStrike" kern="1200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 Nova Light" panose="020B0304020202020204" pitchFamily="34" charset="0"/>
                          <a:cs typeface="Arial" panose="020B0604020202020204" pitchFamily="34" charset="0"/>
                        </a:rPr>
                        <a:t>2022</a:t>
                      </a:r>
                    </a:p>
                  </a:txBody>
                  <a:tcPr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27A8E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sv-SE" sz="1400" b="1" u="none" strike="noStrike" kern="1200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 Nova Light" panose="020B0304020202020204" pitchFamily="34" charset="0"/>
                          <a:cs typeface="Arial" panose="020B0604020202020204" pitchFamily="34" charset="0"/>
                        </a:rPr>
                        <a:t>2021</a:t>
                      </a:r>
                    </a:p>
                  </a:txBody>
                  <a:tcPr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27A8E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sv-SE" sz="1400" b="1" i="0" u="none" strike="noStrike" kern="1200" cap="none" normalizeH="0" baseline="0" err="1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 Nova Light" panose="020B0304020202020204" pitchFamily="34" charset="0"/>
                          <a:ea typeface="+mn-ea"/>
                          <a:cs typeface="Arial" panose="020B0604020202020204" pitchFamily="34" charset="0"/>
                        </a:rPr>
                        <a:t>Ext. jmf</a:t>
                      </a:r>
                    </a:p>
                  </a:txBody>
                  <a:tcPr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27A8E">
                        <a:alpha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sv-SE" sz="1400" u="none" strike="noStrike" kern="1200" cap="none" normalizeH="0" baseline="0">
                          <a:ln>
                            <a:noFill/>
                          </a:ln>
                          <a:effectLst/>
                          <a:latin typeface="Arial Nova Light" panose="020B0304020202020204" pitchFamily="34" charset="0"/>
                          <a:cs typeface="Arial" panose="020B0604020202020204" pitchFamily="34" charset="0"/>
                        </a:rPr>
                        <a:t>kl6.1</a:t>
                      </a:r>
                    </a:p>
                  </a:txBody>
                  <a:tcPr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sv-SE" sz="1400" u="none" strike="noStrike" kern="1200" cap="none" normalizeH="0" baseline="0" dirty="0">
                          <a:ln>
                            <a:noFill/>
                          </a:ln>
                          <a:effectLst/>
                          <a:latin typeface="Arial Nova Light" panose="020B0304020202020204" pitchFamily="34" charset="0"/>
                          <a:cs typeface="Arial" panose="020B0604020202020204" pitchFamily="34" charset="0"/>
                        </a:rPr>
                        <a:t>följde vi upp de mål vi kom överens om vid föregående samtal</a:t>
                      </a:r>
                    </a:p>
                  </a:txBody>
                  <a:tcPr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sv-SE" sz="1400" u="none" strike="noStrike" kern="1200" cap="none" normalizeH="0" baseline="0">
                          <a:ln>
                            <a:noFill/>
                          </a:ln>
                          <a:effectLst/>
                          <a:latin typeface="Arial Nova Light" panose="020B0304020202020204" pitchFamily="34" charset="0"/>
                          <a:cs typeface="Arial" panose="020B0604020202020204" pitchFamily="34" charset="0"/>
                        </a:rPr>
                        <a:t>81%</a:t>
                      </a:r>
                    </a:p>
                  </a:txBody>
                  <a:tcPr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sv-SE" sz="1400" u="none" strike="noStrike" kern="1200" cap="none" normalizeH="0" baseline="0">
                          <a:ln>
                            <a:noFill/>
                          </a:ln>
                          <a:effectLst/>
                          <a:latin typeface="Arial Nova Light" panose="020B0304020202020204" pitchFamily="34" charset="0"/>
                          <a:cs typeface="Arial" panose="020B0604020202020204" pitchFamily="34" charset="0"/>
                        </a:rPr>
                        <a:t>81%</a:t>
                      </a:r>
                    </a:p>
                  </a:txBody>
                  <a:tcPr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sv-SE" sz="1400" u="none" strike="noStrike" kern="1200" cap="none" normalizeH="0" baseline="0">
                          <a:ln>
                            <a:noFill/>
                          </a:ln>
                          <a:effectLst/>
                          <a:latin typeface="Arial Nova Light" panose="020B0304020202020204" pitchFamily="34" charset="0"/>
                          <a:cs typeface="Arial" panose="020B0604020202020204" pitchFamily="34" charset="0"/>
                        </a:rPr>
                        <a:t>80%</a:t>
                      </a:r>
                    </a:p>
                  </a:txBody>
                  <a:tcPr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sv-SE" sz="1400" b="0" i="0" u="none" strike="noStrike" kern="1200" cap="none" normalizeH="0" baseline="0">
                          <a:ln>
                            <a:noFill/>
                          </a:ln>
                          <a:solidFill>
                            <a:srgbClr val="808080"/>
                          </a:solidFill>
                          <a:effectLst/>
                          <a:latin typeface="Arial Nova Light" panose="020B0304020202020204" pitchFamily="34" charset="0"/>
                          <a:ea typeface="+mn-ea"/>
                          <a:cs typeface="Arial" panose="020B0604020202020204" pitchFamily="34" charset="0"/>
                        </a:rPr>
                        <a:t>73%</a:t>
                      </a:r>
                    </a:p>
                  </a:txBody>
                  <a:tcPr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sv-SE" sz="1400" u="none" strike="noStrike" kern="1200" cap="none" normalizeH="0" baseline="0" dirty="0">
                          <a:ln>
                            <a:noFill/>
                          </a:ln>
                          <a:effectLst/>
                          <a:latin typeface="Arial Nova Light" panose="020B0304020202020204" pitchFamily="34" charset="0"/>
                          <a:cs typeface="Arial" panose="020B0604020202020204" pitchFamily="34" charset="0"/>
                        </a:rPr>
                        <a:t>kl6.2</a:t>
                      </a:r>
                    </a:p>
                  </a:txBody>
                  <a:tcPr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sv-SE" sz="1400" u="none" strike="noStrike" kern="1200" cap="none" normalizeH="0" baseline="0" dirty="0">
                          <a:ln>
                            <a:noFill/>
                          </a:ln>
                          <a:effectLst/>
                          <a:latin typeface="Arial Nova Light" panose="020B0304020202020204" pitchFamily="34" charset="0"/>
                          <a:cs typeface="Arial" panose="020B0604020202020204" pitchFamily="34" charset="0"/>
                        </a:rPr>
                        <a:t>fick jag återkoppling som är användbar för mig</a:t>
                      </a:r>
                    </a:p>
                  </a:txBody>
                  <a:tcPr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sv-SE" sz="1400" u="none" strike="noStrike" kern="1200" cap="none" normalizeH="0" baseline="0" dirty="0">
                          <a:ln>
                            <a:noFill/>
                          </a:ln>
                          <a:effectLst/>
                          <a:latin typeface="Arial Nova Light" panose="020B0304020202020204" pitchFamily="34" charset="0"/>
                          <a:cs typeface="Arial" panose="020B0604020202020204" pitchFamily="34" charset="0"/>
                        </a:rPr>
                        <a:t>73%</a:t>
                      </a:r>
                    </a:p>
                  </a:txBody>
                  <a:tcPr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sv-SE" sz="1400" u="none" strike="noStrike" kern="1200" cap="none" normalizeH="0" baseline="0" dirty="0">
                          <a:ln>
                            <a:noFill/>
                          </a:ln>
                          <a:effectLst/>
                          <a:latin typeface="Arial Nova Light" panose="020B0304020202020204" pitchFamily="34" charset="0"/>
                          <a:cs typeface="Arial" panose="020B0604020202020204" pitchFamily="34" charset="0"/>
                        </a:rPr>
                        <a:t>73%</a:t>
                      </a:r>
                    </a:p>
                  </a:txBody>
                  <a:tcPr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sv-SE" sz="1400" u="none" strike="noStrike" kern="1200" cap="none" normalizeH="0" baseline="0" dirty="0">
                          <a:ln>
                            <a:noFill/>
                          </a:ln>
                          <a:effectLst/>
                          <a:latin typeface="Arial Nova Light" panose="020B0304020202020204" pitchFamily="34" charset="0"/>
                          <a:cs typeface="Arial" panose="020B0604020202020204" pitchFamily="34" charset="0"/>
                        </a:rPr>
                        <a:t>73%</a:t>
                      </a:r>
                    </a:p>
                  </a:txBody>
                  <a:tcPr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sv-SE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808080"/>
                          </a:solidFill>
                          <a:effectLst/>
                          <a:latin typeface="Arial Nova Light" panose="020B0304020202020204" pitchFamily="34" charset="0"/>
                          <a:ea typeface="+mn-ea"/>
                          <a:cs typeface="Arial" panose="020B0604020202020204" pitchFamily="34" charset="0"/>
                        </a:rPr>
                        <a:t>75%</a:t>
                      </a:r>
                    </a:p>
                  </a:txBody>
                  <a:tcPr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7" name="Platshållare för text 3">
            <a:extLst>
              <a:ext uri="{FF2B5EF4-FFF2-40B4-BE49-F238E27FC236}">
                <a16:creationId xmlns:a16="http://schemas.microsoft.com/office/drawing/2014/main" id="{D5587708-C025-30D9-C562-9E0C3AC4EBFA}"/>
              </a:ext>
            </a:extLst>
          </p:cNvPr>
          <p:cNvSpPr txBox="1"/>
          <p:nvPr>
            <p:custDataLst>
              <p:tags r:id="rId4"/>
            </p:custDataLst>
          </p:nvPr>
        </p:nvSpPr>
        <p:spPr>
          <a:xfrm>
            <a:off x="146698" y="6380804"/>
            <a:ext cx="4939652" cy="504580"/>
          </a:xfrm>
          <a:prstGeom prst="rect">
            <a:avLst/>
          </a:prstGeom>
        </p:spPr>
        <p:txBody>
          <a:bodyPr/>
          <a:lstStyle>
            <a:lvl1pPr marL="0" indent="0" algn="l" defTabSz="914377" rtl="0" eaLnBrk="1" latinLnBrk="0" hangingPunct="1">
              <a:spcBef>
                <a:spcPct val="20000"/>
              </a:spcBef>
              <a:buClr>
                <a:schemeClr val="bg1"/>
              </a:buClr>
              <a:buFont typeface="Arial" panose="020B0604020202020204" pitchFamily="34" charset="0"/>
              <a:buNone/>
              <a:defRPr lang="sv-SE"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32" indent="-285744" algn="l" defTabSz="914377" rtl="0" eaLnBrk="1" latinLnBrk="0" hangingPunct="1">
              <a:spcBef>
                <a:spcPct val="20000"/>
              </a:spcBef>
              <a:buClr>
                <a:schemeClr val="bg1"/>
              </a:buClr>
              <a:buFont typeface="Arial" panose="020B0604020202020204" pitchFamily="34" charset="0"/>
              <a:buChar char="•"/>
              <a:defRPr lang="sv-SE"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200121" indent="-285744" algn="l" defTabSz="914377" rtl="0" eaLnBrk="1" latinLnBrk="0" hangingPunct="1">
              <a:spcBef>
                <a:spcPct val="20000"/>
              </a:spcBef>
              <a:buClr>
                <a:schemeClr val="accent3">
                  <a:lumMod val="75000"/>
                </a:schemeClr>
              </a:buClr>
              <a:buFont typeface="Wingdings" panose="05000000000000000000" pitchFamily="2" charset="2"/>
              <a:buChar char="§"/>
              <a:defRPr lang="sv-SE"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57309" indent="-285744" algn="l" defTabSz="914377" rtl="0" eaLnBrk="1" latinLnBrk="0" hangingPunct="1">
              <a:spcBef>
                <a:spcPct val="20000"/>
              </a:spcBef>
              <a:buClr>
                <a:schemeClr val="accent3">
                  <a:lumMod val="75000"/>
                </a:schemeClr>
              </a:buClr>
              <a:buFont typeface="Century Gothic" panose="020B0502020202020204" pitchFamily="34" charset="0"/>
              <a:buChar char="▫"/>
              <a:defRPr lang="sv-SE"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349" indent="-228594" algn="l" defTabSz="914377" rtl="0" eaLnBrk="1" latinLnBrk="0" hangingPunct="1">
              <a:spcBef>
                <a:spcPct val="20000"/>
              </a:spcBef>
              <a:buClr>
                <a:schemeClr val="accent3">
                  <a:lumMod val="75000"/>
                </a:schemeClr>
              </a:buClr>
              <a:buFont typeface="Wingdings" panose="05000000000000000000" pitchFamily="2" charset="2"/>
              <a:buChar char="ü"/>
              <a:defRPr lang="sv-SE"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537" indent="-228594" algn="l" defTabSz="91437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v-SE" sz="1200">
                <a:latin typeface="Arial Nova Light" panose="020B0304020202020204" pitchFamily="34" charset="0"/>
              </a:rPr>
              <a:t>Tabellen visar andel positiva svar, 4:or och 5:or </a:t>
            </a:r>
          </a:p>
          <a:p>
            <a:r>
              <a:rPr lang="sv-SE" sz="1200">
                <a:latin typeface="Arial Nova Light" panose="020B0304020202020204" pitchFamily="34" charset="0"/>
              </a:rPr>
              <a:t>* Fråga med hög påverkan på TI			</a:t>
            </a:r>
          </a:p>
        </p:txBody>
      </p:sp>
      <p:sp>
        <p:nvSpPr>
          <p:cNvPr id="2" name="Platshållare för bildnummer 1">
            <a:extLst>
              <a:ext uri="{FF2B5EF4-FFF2-40B4-BE49-F238E27FC236}">
                <a16:creationId xmlns:a16="http://schemas.microsoft.com/office/drawing/2014/main" id="{2E9F0A81-6E1B-2818-A907-83E9C01D5503}"/>
              </a:ext>
            </a:extLst>
          </p:cNvPr>
          <p:cNvSpPr>
            <a:spLocks noGrp="1"/>
          </p:cNvSpPr>
          <p:nvPr>
            <p:ph type="sldNum" sz="quarter" idx="7"/>
            <p:custDataLst>
              <p:tags r:id="rId5"/>
            </p:custDataLst>
          </p:nvPr>
        </p:nvSpPr>
        <p:spPr/>
        <p:txBody>
          <a:bodyPr/>
          <a:lstStyle/>
          <a:p>
            <a:pPr marL="43438" algn="r">
              <a:spcBef>
                <a:spcPts val="251"/>
              </a:spcBef>
            </a:pPr>
            <a:fld id="{F7043445-B7A5-4914-996A-C924B7608474}" type="slidenum">
              <a:rPr lang="sv-SE" smtClean="0"/>
              <a:pPr marL="43438" algn="r">
                <a:spcBef>
                  <a:spcPts val="251"/>
                </a:spcBef>
              </a:pPr>
              <a:t>47</a:t>
            </a:fld>
            <a:endParaRPr lang="sv-SE"/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834DAF4F-CC35-04E4-EC33-D9F5AD0F162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64280" y="1481842"/>
            <a:ext cx="7456402" cy="2223564"/>
          </a:xfrm>
          <a:prstGeom prst="rect">
            <a:avLst/>
          </a:prstGeom>
        </p:spPr>
      </p:pic>
      <p:pic>
        <p:nvPicPr>
          <p:cNvPr id="6" name="Bildobjekt 5">
            <a:extLst>
              <a:ext uri="{FF2B5EF4-FFF2-40B4-BE49-F238E27FC236}">
                <a16:creationId xmlns:a16="http://schemas.microsoft.com/office/drawing/2014/main" id="{2958735A-9C5C-5B79-642E-42545C380227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93450" y="1054118"/>
            <a:ext cx="2324673" cy="23246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6128025"/>
      </p:ext>
    </p:extLst>
  </p:cSld>
  <p:clrMapOvr>
    <a:masterClrMapping/>
  </p:clrMapOvr>
  <p:transition/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ubrik 2">
            <a:extLst>
              <a:ext uri="{FF2B5EF4-FFF2-40B4-BE49-F238E27FC236}">
                <a16:creationId xmlns:a16="http://schemas.microsoft.com/office/drawing/2014/main" id="{8B2F7252-83F7-A799-AB96-EE4E6EA2090F}"/>
              </a:ext>
            </a:extLst>
          </p:cNvPr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sv-SE"/>
              <a:t>Arbetsmiljöarbete</a:t>
            </a:r>
          </a:p>
        </p:txBody>
      </p:sp>
      <p:graphicFrame>
        <p:nvGraphicFramePr>
          <p:cNvPr id="4" name="Tabell 3">
            <a:extLst>
              <a:ext uri="{FF2B5EF4-FFF2-40B4-BE49-F238E27FC236}">
                <a16:creationId xmlns:a16="http://schemas.microsoft.com/office/drawing/2014/main" id="{568A92D5-69B9-B9F3-F4B9-8FACEFF871E1}"/>
              </a:ext>
            </a:extLst>
          </p:cNvPr>
          <p:cNvGraphicFramePr>
            <a:graphicFrameLocks noGrp="1"/>
          </p:cNvGraphicFramePr>
          <p:nvPr>
            <p:custDataLst>
              <p:tags r:id="rId2"/>
            </p:custDataLst>
          </p:nvPr>
        </p:nvGraphicFramePr>
        <p:xfrm>
          <a:off x="361995" y="734169"/>
          <a:ext cx="4802188" cy="639898"/>
        </p:xfrm>
        <a:graphic>
          <a:graphicData uri="http://schemas.openxmlformats.org/drawingml/2006/table">
            <a:tbl>
              <a:tblPr firstRow="1"/>
              <a:tblGrid>
                <a:gridCol w="2659879">
                  <a:extLst>
                    <a:ext uri="{9D8B030D-6E8A-4147-A177-3AD203B41FA5}">
                      <a16:colId xmlns:a16="http://schemas.microsoft.com/office/drawing/2014/main" val="790773925"/>
                    </a:ext>
                  </a:extLst>
                </a:gridCol>
                <a:gridCol w="2142309">
                  <a:extLst>
                    <a:ext uri="{9D8B030D-6E8A-4147-A177-3AD203B41FA5}">
                      <a16:colId xmlns:a16="http://schemas.microsoft.com/office/drawing/2014/main" val="2025903397"/>
                    </a:ext>
                  </a:extLst>
                </a:gridCol>
              </a:tblGrid>
              <a:tr h="639898">
                <a:tc>
                  <a:txBody>
                    <a:bodyPr/>
                    <a:lstStyle/>
                    <a:p>
                      <a:pPr marL="0" marR="0" lvl="0" indent="0" algn="l" defTabSz="914377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 typeface="Arial" panose="020B0604020202020204" pitchFamily="34" charset="0"/>
                        <a:buNone/>
                        <a:defRPr/>
                      </a:pPr>
                      <a:r>
                        <a:rPr lang="sv-SE" sz="1600" kern="12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 Nova Light" panose="020B0304020202020204" pitchFamily="34" charset="0"/>
                          <a:ea typeface="+mn-ea"/>
                          <a:cs typeface="Arial" panose="020B0604020202020204" pitchFamily="34" charset="0"/>
                        </a:rPr>
                        <a:t>Frågeområde: 74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377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 typeface="Arial" panose="020B0604020202020204" pitchFamily="34" charset="0"/>
                        <a:buNone/>
                        <a:defRPr/>
                      </a:pPr>
                      <a:r>
                        <a:rPr lang="sv-SE" sz="1600" kern="12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 Nova Light" panose="020B0304020202020204" pitchFamily="34" charset="0"/>
                          <a:ea typeface="+mn-ea"/>
                          <a:cs typeface="Arial" panose="020B0604020202020204" pitchFamily="34" charset="0"/>
                        </a:rPr>
                        <a:t>(72)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46520893"/>
                  </a:ext>
                </a:extLst>
              </a:tr>
            </a:tbl>
          </a:graphicData>
        </a:graphic>
      </p:graphicFrame>
      <p:sp>
        <p:nvSpPr>
          <p:cNvPr id="2" name="Platshållare för bildnummer 1">
            <a:extLst>
              <a:ext uri="{FF2B5EF4-FFF2-40B4-BE49-F238E27FC236}">
                <a16:creationId xmlns:a16="http://schemas.microsoft.com/office/drawing/2014/main" id="{2E9F0A81-6E1B-2818-A907-83E9C01D5503}"/>
              </a:ext>
            </a:extLst>
          </p:cNvPr>
          <p:cNvSpPr>
            <a:spLocks noGrp="1"/>
          </p:cNvSpPr>
          <p:nvPr>
            <p:ph type="sldNum" sz="quarter" idx="7"/>
            <p:custDataLst>
              <p:tags r:id="rId3"/>
            </p:custDataLst>
          </p:nvPr>
        </p:nvSpPr>
        <p:spPr/>
        <p:txBody>
          <a:bodyPr/>
          <a:lstStyle/>
          <a:p>
            <a:pPr marL="43438" algn="r">
              <a:spcBef>
                <a:spcPts val="251"/>
              </a:spcBef>
            </a:pPr>
            <a:fld id="{F7043445-B7A5-4914-996A-C924B7608474}" type="slidenum">
              <a:rPr lang="sv-SE" smtClean="0"/>
              <a:pPr marL="43438" algn="r">
                <a:spcBef>
                  <a:spcPts val="251"/>
                </a:spcBef>
              </a:pPr>
              <a:t>48</a:t>
            </a:fld>
            <a:endParaRPr lang="sv-SE"/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B874A58B-2D40-23EC-CA20-CEA2CF1D18DA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b="22352"/>
          <a:stretch/>
        </p:blipFill>
        <p:spPr>
          <a:xfrm>
            <a:off x="691979" y="1374068"/>
            <a:ext cx="7171166" cy="3943000"/>
          </a:xfrm>
          <a:prstGeom prst="rect">
            <a:avLst/>
          </a:prstGeom>
        </p:spPr>
      </p:pic>
      <p:sp>
        <p:nvSpPr>
          <p:cNvPr id="5" name="textruta 4">
            <a:extLst>
              <a:ext uri="{FF2B5EF4-FFF2-40B4-BE49-F238E27FC236}">
                <a16:creationId xmlns:a16="http://schemas.microsoft.com/office/drawing/2014/main" id="{448D13DB-D80B-63AC-68CD-9A42DCC37C5A}"/>
              </a:ext>
            </a:extLst>
          </p:cNvPr>
          <p:cNvSpPr txBox="1"/>
          <p:nvPr/>
        </p:nvSpPr>
        <p:spPr>
          <a:xfrm>
            <a:off x="1325759" y="5418358"/>
            <a:ext cx="590360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sv-SE" sz="1600" dirty="0">
                <a:latin typeface="Arial Nova Light" panose="020B0304020202020204" pitchFamily="34" charset="0"/>
              </a:rPr>
              <a:t>279 personer (8%) upplever att de utsatts för hot och/eller våld i arbetet det senaste året. </a:t>
            </a:r>
          </a:p>
          <a:p>
            <a:pPr algn="l"/>
            <a:endParaRPr lang="sv-SE" sz="1600" dirty="0">
              <a:latin typeface="Arial Nova Light" panose="020B0304020202020204" pitchFamily="34" charset="0"/>
            </a:endParaRPr>
          </a:p>
          <a:p>
            <a:pPr algn="l"/>
            <a:r>
              <a:rPr lang="sv-SE" sz="1600" dirty="0">
                <a:latin typeface="Arial Nova Light" panose="020B0304020202020204" pitchFamily="34" charset="0"/>
              </a:rPr>
              <a:t>Av dessa har 137 personer (49%) rapporterat i KIA</a:t>
            </a:r>
          </a:p>
        </p:txBody>
      </p:sp>
    </p:spTree>
    <p:extLst>
      <p:ext uri="{BB962C8B-B14F-4D97-AF65-F5344CB8AC3E}">
        <p14:creationId xmlns:p14="http://schemas.microsoft.com/office/powerpoint/2010/main" val="1215356261"/>
      </p:ext>
    </p:extLst>
  </p:cSld>
  <p:clrMapOvr>
    <a:masterClrMapping/>
  </p:clrMapOvr>
  <p:transition/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ubrik 2">
            <a:extLst>
              <a:ext uri="{FF2B5EF4-FFF2-40B4-BE49-F238E27FC236}">
                <a16:creationId xmlns:a16="http://schemas.microsoft.com/office/drawing/2014/main" id="{A8D8F872-3FC6-0EF8-C888-C16FCEB9BB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2481" y="1859623"/>
            <a:ext cx="8653346" cy="2270588"/>
          </a:xfrm>
        </p:spPr>
        <p:txBody>
          <a:bodyPr/>
          <a:lstStyle/>
          <a:p>
            <a:pPr algn="l"/>
            <a:r>
              <a:rPr lang="sv-SE" dirty="0"/>
              <a:t>Resultat per frågeområde ledarskap</a:t>
            </a:r>
            <a:br>
              <a:rPr lang="sv-SE" b="1" dirty="0"/>
            </a:br>
            <a:r>
              <a:rPr lang="sv-SE" dirty="0"/>
              <a:t>- </a:t>
            </a:r>
            <a:r>
              <a:rPr lang="sv-SE" sz="2400" dirty="0"/>
              <a:t>Hållbart ledarskap</a:t>
            </a:r>
            <a:br>
              <a:rPr lang="sv-SE" sz="2400" dirty="0"/>
            </a:br>
            <a:r>
              <a:rPr lang="sv-SE" sz="2400" dirty="0"/>
              <a:t>- Chefens chef </a:t>
            </a:r>
            <a:br>
              <a:rPr lang="sv-SE" sz="2400" dirty="0"/>
            </a:br>
            <a:r>
              <a:rPr lang="sv-SE" sz="2400" dirty="0"/>
              <a:t>- Kommunledningen </a:t>
            </a:r>
          </a:p>
        </p:txBody>
      </p:sp>
      <p:pic>
        <p:nvPicPr>
          <p:cNvPr id="5" name="Bildobjekt 4">
            <a:extLst>
              <a:ext uri="{FF2B5EF4-FFF2-40B4-BE49-F238E27FC236}">
                <a16:creationId xmlns:a16="http://schemas.microsoft.com/office/drawing/2014/main" id="{4C3D17BF-5C8C-AE5B-7381-1D6D70869FC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5504" y="2306717"/>
            <a:ext cx="3240000" cy="32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2348746"/>
      </p:ext>
    </p:extLst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BB857DE8-6161-6837-CC81-7AAE29ED61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1996" y="820252"/>
            <a:ext cx="3108168" cy="492443"/>
          </a:xfrm>
        </p:spPr>
        <p:txBody>
          <a:bodyPr/>
          <a:lstStyle/>
          <a:p>
            <a:r>
              <a:rPr lang="sv-SE" sz="3200" dirty="0"/>
              <a:t>Totalindex (TI)</a:t>
            </a:r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F4B28E5B-8713-5861-D278-5B7B5A0DC29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sz="1600" dirty="0">
                <a:latin typeface="Arial" panose="020B0604020202020204" pitchFamily="34" charset="0"/>
                <a:cs typeface="Arial" panose="020B0604020202020204" pitchFamily="34" charset="0"/>
              </a:rPr>
              <a:t>Viktad andel positiva svar</a:t>
            </a:r>
          </a:p>
          <a:p>
            <a:r>
              <a:rPr lang="sv-SE" sz="1600" dirty="0">
                <a:latin typeface="Arial" panose="020B0604020202020204" pitchFamily="34" charset="0"/>
                <a:cs typeface="Arial" panose="020B0604020202020204" pitchFamily="34" charset="0"/>
              </a:rPr>
              <a:t>(4 eller 5) av totalt antal svar.</a:t>
            </a:r>
          </a:p>
          <a:p>
            <a:endParaRPr lang="sv-SE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sv-SE" sz="1600" dirty="0">
                <a:latin typeface="Arial" panose="020B0604020202020204" pitchFamily="34" charset="0"/>
                <a:cs typeface="Arial" panose="020B0604020202020204" pitchFamily="34" charset="0"/>
              </a:rPr>
              <a:t>Varje fråga är viktad beroende av deras påverkan på nyckelfrågorna. </a:t>
            </a:r>
          </a:p>
          <a:p>
            <a:endParaRPr lang="sv-SE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sv-SE" sz="1600" dirty="0">
                <a:latin typeface="Arial" panose="020B0604020202020204" pitchFamily="34" charset="0"/>
                <a:cs typeface="Arial" panose="020B0604020202020204" pitchFamily="34" charset="0"/>
              </a:rPr>
              <a:t>Om alla deltagare svarat positivt (4 eller 5) på samtliga frågor blir TI = 100. </a:t>
            </a:r>
          </a:p>
          <a:p>
            <a:endParaRPr lang="sv-SE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sv-SE" sz="1600" dirty="0">
                <a:latin typeface="Arial" panose="020B0604020202020204" pitchFamily="34" charset="0"/>
                <a:cs typeface="Arial" panose="020B0604020202020204" pitchFamily="34" charset="0"/>
              </a:rPr>
              <a:t>Om ingen deltagare svarat positivt på någon fråga blir TI = 0. </a:t>
            </a:r>
          </a:p>
          <a:p>
            <a:endParaRPr lang="sv-SE" dirty="0"/>
          </a:p>
        </p:txBody>
      </p:sp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30509DE8-F1F4-D84D-B562-C36CBB9A74C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368476" y="1109609"/>
            <a:ext cx="7461528" cy="2181288"/>
          </a:xfrm>
        </p:spPr>
        <p:txBody>
          <a:bodyPr/>
          <a:lstStyle/>
          <a:p>
            <a:r>
              <a:rPr lang="sv-SE" sz="2000" b="1" dirty="0"/>
              <a:t>Sammanfattande resultat på enkäten</a:t>
            </a:r>
          </a:p>
          <a:p>
            <a:r>
              <a:rPr lang="sv-SE" sz="1800" dirty="0"/>
              <a:t>Andel positiva svar alla frågor ingår</a:t>
            </a:r>
          </a:p>
          <a:p>
            <a:endParaRPr lang="sv-SE" sz="1800" dirty="0"/>
          </a:p>
          <a:p>
            <a:pPr lvl="1"/>
            <a:r>
              <a:rPr lang="sv-SE" sz="1800" dirty="0"/>
              <a:t>Viktade mot nyckelfrågorna</a:t>
            </a:r>
          </a:p>
          <a:p>
            <a:pPr lvl="1"/>
            <a:endParaRPr lang="sv-SE" sz="1800" dirty="0"/>
          </a:p>
          <a:p>
            <a:pPr lvl="2" indent="457200">
              <a:buFont typeface="Arial" panose="020B0604020202020204" pitchFamily="34" charset="0"/>
              <a:buChar char="•"/>
            </a:pPr>
            <a:r>
              <a:rPr lang="sv-SE" sz="1800" dirty="0"/>
              <a:t>Mitt arbete engagerar mig (et1)</a:t>
            </a:r>
          </a:p>
          <a:p>
            <a:pPr lvl="2" indent="457200">
              <a:buFont typeface="Arial" panose="020B0604020202020204" pitchFamily="34" charset="0"/>
              <a:buChar char="•"/>
            </a:pPr>
            <a:r>
              <a:rPr lang="sv-SE" sz="1800" dirty="0"/>
              <a:t>Jag är stolt över det arbete vi utför på min arbetsplats (et2)</a:t>
            </a:r>
          </a:p>
          <a:p>
            <a:endParaRPr lang="sv-SE" sz="1600" dirty="0"/>
          </a:p>
        </p:txBody>
      </p:sp>
      <p:graphicFrame>
        <p:nvGraphicFramePr>
          <p:cNvPr id="7" name="Tabell 6">
            <a:extLst>
              <a:ext uri="{FF2B5EF4-FFF2-40B4-BE49-F238E27FC236}">
                <a16:creationId xmlns:a16="http://schemas.microsoft.com/office/drawing/2014/main" id="{FA5D35F6-FFDF-CBA2-88B9-E0F35F3D1FD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63306011"/>
              </p:ext>
            </p:extLst>
          </p:nvPr>
        </p:nvGraphicFramePr>
        <p:xfrm>
          <a:off x="4368476" y="3567104"/>
          <a:ext cx="6779137" cy="2590800"/>
        </p:xfrm>
        <a:graphic>
          <a:graphicData uri="http://schemas.openxmlformats.org/drawingml/2006/table">
            <a:tbl>
              <a:tblPr firstRow="1" firstCol="1" bandRow="1">
                <a:tableStyleId>{7DF18680-E054-41AD-8BC1-D1AEF772440D}</a:tableStyleId>
              </a:tblPr>
              <a:tblGrid>
                <a:gridCol w="329272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4320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4320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lang="sv-SE" sz="1600" b="0" dirty="0">
                        <a:solidFill>
                          <a:schemeClr val="bg1"/>
                        </a:solidFill>
                        <a:latin typeface="Arial Nova" panose="020B0504020202020204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137160" marR="137160" marT="137160" marB="13716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sv-SE" sz="1600" b="1" kern="1200" baseline="0" dirty="0">
                          <a:solidFill>
                            <a:schemeClr val="bg1"/>
                          </a:solidFill>
                        </a:rPr>
                        <a:t>2023</a:t>
                      </a:r>
                      <a:endParaRPr lang="sv-SE" sz="1600" b="1" kern="1200" baseline="0" dirty="0">
                        <a:solidFill>
                          <a:schemeClr val="bg1"/>
                        </a:solidFill>
                        <a:latin typeface="Arial Nova" panose="020B05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137160" marR="137160" marT="137160" marB="13716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sv-SE" sz="1600" b="1" kern="1200" baseline="0" dirty="0">
                          <a:solidFill>
                            <a:schemeClr val="bg1"/>
                          </a:solidFill>
                        </a:rPr>
                        <a:t>2022</a:t>
                      </a:r>
                      <a:endParaRPr lang="sv-SE" sz="1600" b="1" kern="1200" baseline="0" dirty="0">
                        <a:solidFill>
                          <a:schemeClr val="bg1"/>
                        </a:solidFill>
                        <a:latin typeface="Arial Nova" panose="020B05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137160" marR="137160" marT="137160" marB="137160" anchor="ctr" horzOverflow="overflow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sv-SE" sz="1600" b="1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Totalt Nacka kommun</a:t>
                      </a:r>
                    </a:p>
                  </a:txBody>
                  <a:tcPr anchor="ctr" horzOverflow="overflow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sv-SE" sz="1600" b="0" kern="1200" dirty="0">
                          <a:solidFill>
                            <a:schemeClr val="tx1"/>
                          </a:solidFill>
                          <a:latin typeface="Arial Nova" panose="020B0504020202020204" pitchFamily="34" charset="0"/>
                          <a:ea typeface="+mn-ea"/>
                          <a:cs typeface="Arial" panose="020B0604020202020204" pitchFamily="34" charset="0"/>
                        </a:rPr>
                        <a:t>75,2</a:t>
                      </a:r>
                    </a:p>
                  </a:txBody>
                  <a:tcPr marL="137160" marR="137160" marT="137160" marB="137160" anchor="ctr" horzOverflow="overflow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sv-SE" sz="1600" b="0" kern="1200" dirty="0">
                          <a:solidFill>
                            <a:schemeClr val="tx1"/>
                          </a:solidFill>
                          <a:latin typeface="Arial Nova" panose="020B0504020202020204" pitchFamily="34" charset="0"/>
                          <a:ea typeface="+mn-ea"/>
                          <a:cs typeface="Arial" panose="020B0604020202020204" pitchFamily="34" charset="0"/>
                        </a:rPr>
                        <a:t>75,7</a:t>
                      </a:r>
                    </a:p>
                  </a:txBody>
                  <a:tcPr marL="137160" marR="137160" marT="137160" marB="137160" anchor="ctr" horzOverflow="overflow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sv-SE" sz="1600" b="1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Välfärd skola (VS)</a:t>
                      </a:r>
                    </a:p>
                  </a:txBody>
                  <a:tcPr anchor="ctr" horzOverflow="overflow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sv-SE" sz="1600" b="0" kern="1200" dirty="0">
                          <a:solidFill>
                            <a:schemeClr val="tx1"/>
                          </a:solidFill>
                          <a:latin typeface="Arial Nova" panose="020B0504020202020204" pitchFamily="34" charset="0"/>
                          <a:ea typeface="+mn-ea"/>
                          <a:cs typeface="Arial" panose="020B0604020202020204" pitchFamily="34" charset="0"/>
                        </a:rPr>
                        <a:t>74,0</a:t>
                      </a:r>
                    </a:p>
                  </a:txBody>
                  <a:tcPr marL="137160" marR="137160" marT="137160" marB="137160" anchor="ctr" horzOverflow="overflow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sv-SE" sz="1600" b="0" kern="1200" dirty="0">
                          <a:solidFill>
                            <a:schemeClr val="tx1"/>
                          </a:solidFill>
                          <a:latin typeface="Arial Nova" panose="020B0504020202020204" pitchFamily="34" charset="0"/>
                          <a:ea typeface="+mn-ea"/>
                          <a:cs typeface="Arial" panose="020B0604020202020204" pitchFamily="34" charset="0"/>
                        </a:rPr>
                        <a:t>75,5</a:t>
                      </a:r>
                    </a:p>
                  </a:txBody>
                  <a:tcPr marL="137160" marR="137160" marT="137160" marB="137160" anchor="ctr" horzOverflow="overflow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06731613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sz="1600" b="1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Välfärd samhällsservice (VSS)</a:t>
                      </a:r>
                    </a:p>
                  </a:txBody>
                  <a:tcPr anchor="ctr" horzOverflow="overflow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sv-SE" sz="1600" b="0" kern="1200" dirty="0">
                          <a:solidFill>
                            <a:schemeClr val="tx1"/>
                          </a:solidFill>
                          <a:latin typeface="Arial Nova" panose="020B0504020202020204" pitchFamily="34" charset="0"/>
                          <a:ea typeface="+mn-ea"/>
                          <a:cs typeface="Arial" panose="020B0604020202020204" pitchFamily="34" charset="0"/>
                        </a:rPr>
                        <a:t>75,1</a:t>
                      </a:r>
                    </a:p>
                  </a:txBody>
                  <a:tcPr marL="137160" marR="137160" marT="137160" marB="137160" anchor="ctr" horzOverflow="overflow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sv-SE" sz="1600" b="0" kern="1200" dirty="0">
                          <a:solidFill>
                            <a:schemeClr val="tx1"/>
                          </a:solidFill>
                          <a:latin typeface="Arial Nova" panose="020B0504020202020204" pitchFamily="34" charset="0"/>
                          <a:ea typeface="+mn-ea"/>
                          <a:cs typeface="Arial" panose="020B0604020202020204" pitchFamily="34" charset="0"/>
                        </a:rPr>
                        <a:t>74,5</a:t>
                      </a:r>
                    </a:p>
                  </a:txBody>
                  <a:tcPr marL="137160" marR="137160" marT="137160" marB="137160" anchor="ctr" horzOverflow="overflow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80623930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sv-SE" sz="1600" b="1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Enheter i Nacka stadshus</a:t>
                      </a:r>
                    </a:p>
                  </a:txBody>
                  <a:tcPr anchor="ctr" horzOverflow="overflow"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sv-SE" sz="1600" b="0" kern="1200" dirty="0">
                          <a:solidFill>
                            <a:schemeClr val="tx1"/>
                          </a:solidFill>
                          <a:latin typeface="Arial Nova" panose="020B0504020202020204" pitchFamily="34" charset="0"/>
                          <a:ea typeface="+mn-ea"/>
                          <a:cs typeface="Arial" panose="020B0604020202020204" pitchFamily="34" charset="0"/>
                        </a:rPr>
                        <a:t>78,6</a:t>
                      </a:r>
                    </a:p>
                  </a:txBody>
                  <a:tcPr marL="137160" marR="137160" marT="137160" marB="137160" anchor="ctr" horzOverflow="overflow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sv-SE" sz="1600" b="0" kern="1200" dirty="0">
                          <a:solidFill>
                            <a:schemeClr val="tx1"/>
                          </a:solidFill>
                          <a:latin typeface="Arial Nova" panose="020B0504020202020204" pitchFamily="34" charset="0"/>
                          <a:ea typeface="+mn-ea"/>
                          <a:cs typeface="Arial" panose="020B0604020202020204" pitchFamily="34" charset="0"/>
                        </a:rPr>
                        <a:t>77,2</a:t>
                      </a:r>
                    </a:p>
                  </a:txBody>
                  <a:tcPr marL="137160" marR="137160" marT="137160" marB="137160" anchor="ctr" horzOverflow="overflow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75659825"/>
                  </a:ext>
                </a:extLst>
              </a:tr>
            </a:tbl>
          </a:graphicData>
        </a:graphic>
      </p:graphicFrame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13DC6A03-3609-18FE-71D8-F4A16D07B070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pPr marL="43438" algn="r">
              <a:spcBef>
                <a:spcPts val="251"/>
              </a:spcBef>
            </a:pPr>
            <a:fld id="{8D200BAA-C401-46B1-95CB-20528D1BF691}" type="slidenum">
              <a:rPr lang="sv-SE" smtClean="0"/>
              <a:pPr marL="43438" algn="r">
                <a:spcBef>
                  <a:spcPts val="251"/>
                </a:spcBef>
              </a:pPr>
              <a:t>5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645455977"/>
      </p:ext>
    </p:extLst>
  </p:cSld>
  <p:clrMapOvr>
    <a:masterClrMapping/>
  </p:clrMapOvr>
  <p:transition/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ubrik 2">
            <a:extLst>
              <a:ext uri="{FF2B5EF4-FFF2-40B4-BE49-F238E27FC236}">
                <a16:creationId xmlns:a16="http://schemas.microsoft.com/office/drawing/2014/main" id="{8B2F7252-83F7-A799-AB96-EE4E6EA2090F}"/>
              </a:ext>
            </a:extLst>
          </p:cNvPr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sv-SE" dirty="0"/>
              <a:t>Hållbart ledarskap</a:t>
            </a:r>
          </a:p>
        </p:txBody>
      </p:sp>
      <p:graphicFrame>
        <p:nvGraphicFramePr>
          <p:cNvPr id="5" name="DataTable">
            <a:extLst>
              <a:ext uri="{FF2B5EF4-FFF2-40B4-BE49-F238E27FC236}">
                <a16:creationId xmlns:a16="http://schemas.microsoft.com/office/drawing/2014/main" id="{3185FB7F-2293-D513-4A8E-77230460C97A}"/>
              </a:ext>
            </a:extLst>
          </p:cNvPr>
          <p:cNvGraphicFramePr>
            <a:graphicFrameLocks noGrp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620562610"/>
              </p:ext>
            </p:extLst>
          </p:nvPr>
        </p:nvGraphicFramePr>
        <p:xfrm>
          <a:off x="361995" y="884725"/>
          <a:ext cx="10895010" cy="5330154"/>
        </p:xfrm>
        <a:graphic>
          <a:graphicData uri="http://schemas.openxmlformats.org/drawingml/2006/table">
            <a:tbl>
              <a:tblPr firstRow="1">
                <a:effectLst/>
                <a:tableStyleId>{D7AC3CCA-C797-4891-BE02-D94E43425B78}</a:tableStyleId>
              </a:tblPr>
              <a:tblGrid>
                <a:gridCol w="55260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74635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5267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6968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7362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10006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28503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sv-SE" sz="1300" b="1" u="none" strike="noStrike" kern="1200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 Nova Light" panose="020B0304020202020204" pitchFamily="34" charset="0"/>
                          <a:cs typeface="Arial" panose="020B0604020202020204" pitchFamily="34" charset="0"/>
                        </a:rPr>
                        <a:t>Nr</a:t>
                      </a:r>
                      <a:endParaRPr kumimoji="0" lang="sv-SE" sz="1300" b="1" i="0" u="none" strike="noStrike" kern="1200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 Nova Light" panose="020B0304020202020204" pitchFamily="34" charset="0"/>
                        <a:ea typeface="Times New Roman" pitchFamily="18" charset="0"/>
                        <a:cs typeface="Arial" panose="020B0604020202020204" pitchFamily="34" charset="0"/>
                      </a:endParaRPr>
                    </a:p>
                  </a:txBody>
                  <a:tcPr marL="85510" marR="85510" marT="42755" marB="42755"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27A8E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sv-SE" sz="1300" b="1" u="none" strike="noStrike" kern="1200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 Nova Light" panose="020B03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kumimoji="0" lang="sv-SE" sz="1300" b="1" i="0" u="none" strike="noStrike" kern="1200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 Nova Light" panose="020B0304020202020204" pitchFamily="34" charset="0"/>
                        <a:ea typeface="Times New Roman" pitchFamily="18" charset="0"/>
                        <a:cs typeface="Arial" panose="020B0604020202020204" pitchFamily="34" charset="0"/>
                      </a:endParaRPr>
                    </a:p>
                  </a:txBody>
                  <a:tcPr marL="85510" marR="85510" marT="42755" marB="42755"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27A8E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sv-SE" sz="1300" b="1" u="none" strike="noStrike" kern="1200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 Nova Light" panose="020B0304020202020204" pitchFamily="34" charset="0"/>
                          <a:cs typeface="Arial" panose="020B0604020202020204" pitchFamily="34" charset="0"/>
                        </a:rPr>
                        <a:t>2023</a:t>
                      </a:r>
                    </a:p>
                  </a:txBody>
                  <a:tcPr marL="85510" marR="85510" marT="42755" marB="42755"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27A8E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sv-SE" sz="1300" b="1" u="none" strike="noStrike" kern="1200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 Nova Light" panose="020B0304020202020204" pitchFamily="34" charset="0"/>
                          <a:cs typeface="Arial" panose="020B0604020202020204" pitchFamily="34" charset="0"/>
                        </a:rPr>
                        <a:t>2022</a:t>
                      </a:r>
                    </a:p>
                  </a:txBody>
                  <a:tcPr marL="85510" marR="85510" marT="42755" marB="42755"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27A8E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sv-SE" sz="1300" b="1" u="none" strike="noStrike" kern="1200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 Nova Light" panose="020B0304020202020204" pitchFamily="34" charset="0"/>
                          <a:cs typeface="Arial" panose="020B0604020202020204" pitchFamily="34" charset="0"/>
                        </a:rPr>
                        <a:t>2021</a:t>
                      </a:r>
                    </a:p>
                  </a:txBody>
                  <a:tcPr marL="85510" marR="85510" marT="42755" marB="42755"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27A8E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sv-SE" sz="1300" b="1" i="0" u="none" strike="noStrike" kern="1200" cap="none" normalizeH="0" baseline="0" err="1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 Nova Light" panose="020B0304020202020204" pitchFamily="34" charset="0"/>
                          <a:ea typeface="+mn-ea"/>
                          <a:cs typeface="Arial" panose="020B0604020202020204" pitchFamily="34" charset="0"/>
                        </a:rPr>
                        <a:t>Ext. jmf</a:t>
                      </a:r>
                    </a:p>
                  </a:txBody>
                  <a:tcPr marL="85510" marR="85510" marT="42755" marB="42755"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27A8E">
                        <a:alpha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503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sv-SE" sz="1300" u="none" strike="noStrike" kern="1200" cap="none" normalizeH="0" baseline="0" dirty="0">
                          <a:ln>
                            <a:noFill/>
                          </a:ln>
                          <a:effectLst/>
                          <a:latin typeface="Arial Nova Light" panose="020B0304020202020204" pitchFamily="34" charset="0"/>
                          <a:cs typeface="Arial" panose="020B0604020202020204" pitchFamily="34" charset="0"/>
                        </a:rPr>
                        <a:t>A9</a:t>
                      </a:r>
                    </a:p>
                  </a:txBody>
                  <a:tcPr marL="85510" marR="85510" marT="42755" marB="42755"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sv-SE" sz="1300" u="none" strike="noStrike" kern="1200" cap="none" normalizeH="0" baseline="0">
                          <a:ln>
                            <a:noFill/>
                          </a:ln>
                          <a:effectLst/>
                          <a:latin typeface="Arial Nova Light" panose="020B0304020202020204" pitchFamily="34" charset="0"/>
                          <a:cs typeface="Arial" panose="020B0604020202020204" pitchFamily="34" charset="0"/>
                        </a:rPr>
                        <a:t>Jag vet vad som förväntas av mig i mitt arbete</a:t>
                      </a:r>
                    </a:p>
                  </a:txBody>
                  <a:tcPr marL="85510" marR="85510" marT="42755" marB="42755"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sv-SE" sz="1300" u="none" strike="noStrike" kern="1200" cap="none" normalizeH="0" baseline="0">
                          <a:ln>
                            <a:noFill/>
                          </a:ln>
                          <a:effectLst/>
                          <a:latin typeface="Arial Nova Light" panose="020B0304020202020204" pitchFamily="34" charset="0"/>
                          <a:cs typeface="Arial" panose="020B0604020202020204" pitchFamily="34" charset="0"/>
                        </a:rPr>
                        <a:t>89% *</a:t>
                      </a:r>
                    </a:p>
                  </a:txBody>
                  <a:tcPr marL="85510" marR="85510" marT="42755" marB="42755"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sv-SE" sz="1300" u="none" strike="noStrike" kern="1200" cap="none" normalizeH="0" baseline="0">
                          <a:ln>
                            <a:noFill/>
                          </a:ln>
                          <a:effectLst/>
                          <a:latin typeface="Arial Nova Light" panose="020B0304020202020204" pitchFamily="34" charset="0"/>
                          <a:cs typeface="Arial" panose="020B0604020202020204" pitchFamily="34" charset="0"/>
                        </a:rPr>
                        <a:t>90%</a:t>
                      </a:r>
                    </a:p>
                  </a:txBody>
                  <a:tcPr marL="85510" marR="85510" marT="42755" marB="42755"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sv-SE" sz="1300" u="none" strike="noStrike" kern="1200" cap="none" normalizeH="0" baseline="0">
                          <a:ln>
                            <a:noFill/>
                          </a:ln>
                          <a:effectLst/>
                          <a:latin typeface="Arial Nova Light" panose="020B0304020202020204" pitchFamily="34" charset="0"/>
                          <a:cs typeface="Arial" panose="020B0604020202020204" pitchFamily="34" charset="0"/>
                        </a:rPr>
                        <a:t>87%</a:t>
                      </a:r>
                    </a:p>
                  </a:txBody>
                  <a:tcPr marL="85510" marR="85510" marT="42755" marB="42755"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sv-SE" sz="1300" b="0" i="0" u="none" strike="noStrike" kern="1200" cap="none" normalizeH="0" baseline="0">
                          <a:ln>
                            <a:noFill/>
                          </a:ln>
                          <a:solidFill>
                            <a:srgbClr val="808080"/>
                          </a:solidFill>
                          <a:effectLst/>
                          <a:latin typeface="Arial Nova Light" panose="020B0304020202020204" pitchFamily="34" charset="0"/>
                          <a:ea typeface="+mn-ea"/>
                          <a:cs typeface="Arial" panose="020B0604020202020204" pitchFamily="34" charset="0"/>
                        </a:rPr>
                        <a:t>88%</a:t>
                      </a:r>
                    </a:p>
                  </a:txBody>
                  <a:tcPr marL="85510" marR="85510" marT="42755" marB="42755"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503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sv-SE" sz="1300" u="none" strike="noStrike" kern="1200" cap="none" normalizeH="0" baseline="0" dirty="0">
                          <a:ln>
                            <a:noFill/>
                          </a:ln>
                          <a:effectLst/>
                          <a:latin typeface="Arial Nova Light" panose="020B0304020202020204" pitchFamily="34" charset="0"/>
                          <a:cs typeface="Arial" panose="020B0604020202020204" pitchFamily="34" charset="0"/>
                        </a:rPr>
                        <a:t>A7</a:t>
                      </a:r>
                    </a:p>
                  </a:txBody>
                  <a:tcPr marL="85510" marR="85510" marT="42755" marB="42755"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sv-SE" sz="1300" u="none" strike="noStrike" kern="1200" cap="none" normalizeH="0" baseline="0">
                          <a:ln>
                            <a:noFill/>
                          </a:ln>
                          <a:effectLst/>
                          <a:latin typeface="Arial Nova Light" panose="020B0304020202020204" pitchFamily="34" charset="0"/>
                          <a:cs typeface="Arial" panose="020B0604020202020204" pitchFamily="34" charset="0"/>
                        </a:rPr>
                        <a:t>Jag är insatt i min arbetsplats mål</a:t>
                      </a:r>
                    </a:p>
                  </a:txBody>
                  <a:tcPr marL="85510" marR="85510" marT="42755" marB="42755"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sv-SE" sz="1300" u="none" strike="noStrike" kern="1200" cap="none" normalizeH="0" baseline="0">
                          <a:ln>
                            <a:noFill/>
                          </a:ln>
                          <a:effectLst/>
                          <a:latin typeface="Arial Nova Light" panose="020B0304020202020204" pitchFamily="34" charset="0"/>
                          <a:cs typeface="Arial" panose="020B0604020202020204" pitchFamily="34" charset="0"/>
                        </a:rPr>
                        <a:t>88%</a:t>
                      </a:r>
                    </a:p>
                  </a:txBody>
                  <a:tcPr marL="85510" marR="85510" marT="42755" marB="42755"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sv-SE" sz="1300" u="none" strike="noStrike" kern="1200" cap="none" normalizeH="0" baseline="0">
                          <a:ln>
                            <a:noFill/>
                          </a:ln>
                          <a:effectLst/>
                          <a:latin typeface="Arial Nova Light" panose="020B0304020202020204" pitchFamily="34" charset="0"/>
                          <a:cs typeface="Arial" panose="020B0604020202020204" pitchFamily="34" charset="0"/>
                        </a:rPr>
                        <a:t>87%</a:t>
                      </a:r>
                    </a:p>
                  </a:txBody>
                  <a:tcPr marL="85510" marR="85510" marT="42755" marB="42755"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sv-SE" sz="1300" u="none" strike="noStrike" kern="1200" cap="none" normalizeH="0" baseline="0">
                          <a:ln>
                            <a:noFill/>
                          </a:ln>
                          <a:effectLst/>
                          <a:latin typeface="Arial Nova Light" panose="020B0304020202020204" pitchFamily="34" charset="0"/>
                          <a:cs typeface="Arial" panose="020B0604020202020204" pitchFamily="34" charset="0"/>
                        </a:rPr>
                        <a:t>86%</a:t>
                      </a:r>
                    </a:p>
                  </a:txBody>
                  <a:tcPr marL="85510" marR="85510" marT="42755" marB="42755"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sv-SE" sz="1300" b="0" i="0" u="none" strike="noStrike" kern="1200" cap="none" normalizeH="0" baseline="0">
                          <a:ln>
                            <a:noFill/>
                          </a:ln>
                          <a:solidFill>
                            <a:srgbClr val="808080"/>
                          </a:solidFill>
                          <a:effectLst/>
                          <a:latin typeface="Arial Nova Light" panose="020B0304020202020204" pitchFamily="34" charset="0"/>
                          <a:ea typeface="+mn-ea"/>
                          <a:cs typeface="Arial" panose="020B0604020202020204" pitchFamily="34" charset="0"/>
                        </a:rPr>
                        <a:t>85%</a:t>
                      </a:r>
                    </a:p>
                  </a:txBody>
                  <a:tcPr marL="85510" marR="85510" marT="42755" marB="42755"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8503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sv-SE" sz="1300" u="none" strike="noStrike" kern="1200" cap="none" normalizeH="0" baseline="0" dirty="0">
                          <a:ln>
                            <a:noFill/>
                          </a:ln>
                          <a:effectLst/>
                          <a:latin typeface="Arial Nova Light" panose="020B0304020202020204" pitchFamily="34" charset="0"/>
                          <a:cs typeface="Arial" panose="020B0604020202020204" pitchFamily="34" charset="0"/>
                        </a:rPr>
                        <a:t>L4</a:t>
                      </a:r>
                    </a:p>
                  </a:txBody>
                  <a:tcPr marL="85510" marR="85510" marT="42755" marB="42755"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sv-SE" sz="1300" u="none" strike="noStrike" kern="1200" cap="none" normalizeH="0" baseline="0">
                          <a:ln>
                            <a:noFill/>
                          </a:ln>
                          <a:effectLst/>
                          <a:latin typeface="Arial Nova Light" panose="020B0304020202020204" pitchFamily="34" charset="0"/>
                          <a:cs typeface="Arial" panose="020B0604020202020204" pitchFamily="34" charset="0"/>
                        </a:rPr>
                        <a:t>Min närmaste chef är bra på att delegera och ger frihet under ansvar</a:t>
                      </a:r>
                    </a:p>
                  </a:txBody>
                  <a:tcPr marL="85510" marR="85510" marT="42755" marB="42755"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sv-SE" sz="1300" u="none" strike="noStrike" kern="1200" cap="none" normalizeH="0" baseline="0">
                          <a:ln>
                            <a:noFill/>
                          </a:ln>
                          <a:effectLst/>
                          <a:latin typeface="Arial Nova Light" panose="020B0304020202020204" pitchFamily="34" charset="0"/>
                          <a:cs typeface="Arial" panose="020B0604020202020204" pitchFamily="34" charset="0"/>
                        </a:rPr>
                        <a:t>85%</a:t>
                      </a:r>
                    </a:p>
                  </a:txBody>
                  <a:tcPr marL="85510" marR="85510" marT="42755" marB="42755"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sv-SE" sz="1300" u="none" strike="noStrike" kern="1200" cap="none" normalizeH="0" baseline="0">
                          <a:ln>
                            <a:noFill/>
                          </a:ln>
                          <a:effectLst/>
                          <a:latin typeface="Arial Nova Light" panose="020B0304020202020204" pitchFamily="34" charset="0"/>
                          <a:cs typeface="Arial" panose="020B0604020202020204" pitchFamily="34" charset="0"/>
                        </a:rPr>
                        <a:t>85%</a:t>
                      </a:r>
                    </a:p>
                  </a:txBody>
                  <a:tcPr marL="85510" marR="85510" marT="42755" marB="42755"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sv-SE" sz="1300" u="none" strike="noStrike" kern="1200" cap="none" normalizeH="0" baseline="0">
                          <a:ln>
                            <a:noFill/>
                          </a:ln>
                          <a:effectLst/>
                          <a:latin typeface="Arial Nova Light" panose="020B0304020202020204" pitchFamily="34" charset="0"/>
                          <a:cs typeface="Arial" panose="020B0604020202020204" pitchFamily="34" charset="0"/>
                        </a:rPr>
                        <a:t>83%</a:t>
                      </a:r>
                    </a:p>
                  </a:txBody>
                  <a:tcPr marL="85510" marR="85510" marT="42755" marB="42755"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sv-SE" sz="1300" b="0" i="0" u="none" strike="noStrike" kern="1200" cap="none" normalizeH="0" baseline="0">
                          <a:ln>
                            <a:noFill/>
                          </a:ln>
                          <a:solidFill>
                            <a:srgbClr val="808080"/>
                          </a:solidFill>
                          <a:effectLst/>
                          <a:latin typeface="Arial Nova Light" panose="020B0304020202020204" pitchFamily="34" charset="0"/>
                          <a:ea typeface="+mn-ea"/>
                          <a:cs typeface="Arial" panose="020B0604020202020204" pitchFamily="34" charset="0"/>
                        </a:rPr>
                        <a:t>-</a:t>
                      </a:r>
                    </a:p>
                  </a:txBody>
                  <a:tcPr marL="85510" marR="85510" marT="42755" marB="42755"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8503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sv-SE" sz="1300" u="none" strike="noStrike" kern="1200" cap="none" normalizeH="0" baseline="0" dirty="0">
                          <a:ln>
                            <a:noFill/>
                          </a:ln>
                          <a:effectLst/>
                          <a:latin typeface="Arial Nova Light" panose="020B0304020202020204" pitchFamily="34" charset="0"/>
                          <a:cs typeface="Arial" panose="020B0604020202020204" pitchFamily="34" charset="0"/>
                        </a:rPr>
                        <a:t>A5</a:t>
                      </a:r>
                    </a:p>
                  </a:txBody>
                  <a:tcPr marL="85510" marR="85510" marT="42755" marB="42755"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sv-SE" sz="1300" u="none" strike="noStrike" kern="1200" cap="none" normalizeH="0" baseline="0">
                          <a:ln>
                            <a:noFill/>
                          </a:ln>
                          <a:effectLst/>
                          <a:latin typeface="Arial Nova Light" panose="020B0304020202020204" pitchFamily="34" charset="0"/>
                          <a:cs typeface="Arial" panose="020B0604020202020204" pitchFamily="34" charset="0"/>
                        </a:rPr>
                        <a:t>Min närmaste chef visar förtroende för mig som medarbetare</a:t>
                      </a:r>
                    </a:p>
                  </a:txBody>
                  <a:tcPr marL="85510" marR="85510" marT="42755" marB="42755"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sv-SE" sz="1300" u="none" strike="noStrike" kern="1200" cap="none" normalizeH="0" baseline="0">
                          <a:ln>
                            <a:noFill/>
                          </a:ln>
                          <a:effectLst/>
                          <a:latin typeface="Arial Nova Light" panose="020B0304020202020204" pitchFamily="34" charset="0"/>
                          <a:cs typeface="Arial" panose="020B0604020202020204" pitchFamily="34" charset="0"/>
                        </a:rPr>
                        <a:t>84%</a:t>
                      </a:r>
                    </a:p>
                  </a:txBody>
                  <a:tcPr marL="85510" marR="85510" marT="42755" marB="42755"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sv-SE" sz="1300" u="none" strike="noStrike" kern="1200" cap="none" normalizeH="0" baseline="0">
                          <a:ln>
                            <a:noFill/>
                          </a:ln>
                          <a:effectLst/>
                          <a:latin typeface="Arial Nova Light" panose="020B0304020202020204" pitchFamily="34" charset="0"/>
                          <a:cs typeface="Arial" panose="020B0604020202020204" pitchFamily="34" charset="0"/>
                        </a:rPr>
                        <a:t>83%</a:t>
                      </a:r>
                    </a:p>
                  </a:txBody>
                  <a:tcPr marL="85510" marR="85510" marT="42755" marB="42755"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sv-SE" sz="1300" u="none" strike="noStrike" kern="1200" cap="none" normalizeH="0" baseline="0">
                          <a:ln>
                            <a:noFill/>
                          </a:ln>
                          <a:effectLst/>
                          <a:latin typeface="Arial Nova Light" panose="020B0304020202020204" pitchFamily="34" charset="0"/>
                          <a:cs typeface="Arial" panose="020B0604020202020204" pitchFamily="34" charset="0"/>
                        </a:rPr>
                        <a:t>82%</a:t>
                      </a:r>
                    </a:p>
                  </a:txBody>
                  <a:tcPr marL="85510" marR="85510" marT="42755" marB="42755"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sv-SE" sz="1300" b="0" i="0" u="none" strike="noStrike" kern="1200" cap="none" normalizeH="0" baseline="0">
                          <a:ln>
                            <a:noFill/>
                          </a:ln>
                          <a:solidFill>
                            <a:srgbClr val="808080"/>
                          </a:solidFill>
                          <a:effectLst/>
                          <a:latin typeface="Arial Nova Light" panose="020B0304020202020204" pitchFamily="34" charset="0"/>
                          <a:ea typeface="+mn-ea"/>
                          <a:cs typeface="Arial" panose="020B0604020202020204" pitchFamily="34" charset="0"/>
                        </a:rPr>
                        <a:t>82%</a:t>
                      </a:r>
                    </a:p>
                  </a:txBody>
                  <a:tcPr marL="85510" marR="85510" marT="42755" marB="42755"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8503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sv-SE" sz="1300" u="none" strike="noStrike" kern="1200" cap="none" normalizeH="0" baseline="0" dirty="0">
                          <a:ln>
                            <a:noFill/>
                          </a:ln>
                          <a:effectLst/>
                          <a:latin typeface="Arial Nova Light" panose="020B0304020202020204" pitchFamily="34" charset="0"/>
                          <a:cs typeface="Arial" panose="020B0604020202020204" pitchFamily="34" charset="0"/>
                        </a:rPr>
                        <a:t>L10</a:t>
                      </a:r>
                    </a:p>
                  </a:txBody>
                  <a:tcPr marL="85510" marR="85510" marT="42755" marB="42755"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sv-SE" sz="1300" u="none" strike="noStrike" kern="1200" cap="none" normalizeH="0" baseline="0">
                          <a:ln>
                            <a:noFill/>
                          </a:ln>
                          <a:effectLst/>
                          <a:latin typeface="Arial Nova Light" panose="020B0304020202020204" pitchFamily="34" charset="0"/>
                          <a:cs typeface="Arial" panose="020B0604020202020204" pitchFamily="34" charset="0"/>
                        </a:rPr>
                        <a:t>Min närmaste chef är öppen för att tänka nytt och förnya</a:t>
                      </a:r>
                    </a:p>
                  </a:txBody>
                  <a:tcPr marL="85510" marR="85510" marT="42755" marB="42755"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sv-SE" sz="1300" u="none" strike="noStrike" kern="1200" cap="none" normalizeH="0" baseline="0" dirty="0">
                          <a:ln>
                            <a:noFill/>
                          </a:ln>
                          <a:effectLst/>
                          <a:latin typeface="Arial Nova Light" panose="020B0304020202020204" pitchFamily="34" charset="0"/>
                          <a:cs typeface="Arial" panose="020B0604020202020204" pitchFamily="34" charset="0"/>
                        </a:rPr>
                        <a:t>83%</a:t>
                      </a:r>
                    </a:p>
                  </a:txBody>
                  <a:tcPr marL="85510" marR="85510" marT="42755" marB="42755"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sv-SE" sz="1300" u="none" strike="noStrike" kern="1200" cap="none" normalizeH="0" baseline="0">
                          <a:ln>
                            <a:noFill/>
                          </a:ln>
                          <a:effectLst/>
                          <a:latin typeface="Arial Nova Light" panose="020B0304020202020204" pitchFamily="34" charset="0"/>
                          <a:cs typeface="Arial" panose="020B0604020202020204" pitchFamily="34" charset="0"/>
                        </a:rPr>
                        <a:t>83%</a:t>
                      </a:r>
                    </a:p>
                  </a:txBody>
                  <a:tcPr marL="85510" marR="85510" marT="42755" marB="42755"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sv-SE" sz="1300" u="none" strike="noStrike" kern="1200" cap="none" normalizeH="0" baseline="0">
                          <a:ln>
                            <a:noFill/>
                          </a:ln>
                          <a:effectLst/>
                          <a:latin typeface="Arial Nova Light" panose="020B0304020202020204" pitchFamily="34" charset="0"/>
                          <a:cs typeface="Arial" panose="020B0604020202020204" pitchFamily="34" charset="0"/>
                        </a:rPr>
                        <a:t>82%</a:t>
                      </a:r>
                    </a:p>
                  </a:txBody>
                  <a:tcPr marL="85510" marR="85510" marT="42755" marB="42755"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sv-SE" sz="1300" b="0" i="0" u="none" strike="noStrike" kern="1200" cap="none" normalizeH="0" baseline="0">
                          <a:ln>
                            <a:noFill/>
                          </a:ln>
                          <a:solidFill>
                            <a:srgbClr val="808080"/>
                          </a:solidFill>
                          <a:effectLst/>
                          <a:latin typeface="Arial Nova Light" panose="020B0304020202020204" pitchFamily="34" charset="0"/>
                          <a:ea typeface="+mn-ea"/>
                          <a:cs typeface="Arial" panose="020B0604020202020204" pitchFamily="34" charset="0"/>
                        </a:rPr>
                        <a:t>81%</a:t>
                      </a:r>
                    </a:p>
                  </a:txBody>
                  <a:tcPr marL="85510" marR="85510" marT="42755" marB="42755"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8503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sv-SE" sz="1300" u="none" strike="noStrike" kern="1200" cap="none" normalizeH="0" baseline="0" dirty="0">
                          <a:ln>
                            <a:noFill/>
                          </a:ln>
                          <a:effectLst/>
                          <a:latin typeface="Arial Nova Light" panose="020B0304020202020204" pitchFamily="34" charset="0"/>
                          <a:cs typeface="Arial" panose="020B0604020202020204" pitchFamily="34" charset="0"/>
                        </a:rPr>
                        <a:t>L1</a:t>
                      </a:r>
                    </a:p>
                  </a:txBody>
                  <a:tcPr marL="85510" marR="85510" marT="42755" marB="42755"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sv-SE" sz="1300" u="none" strike="noStrike" kern="1200" cap="none" normalizeH="0" baseline="0" dirty="0">
                          <a:ln>
                            <a:noFill/>
                          </a:ln>
                          <a:effectLst/>
                          <a:latin typeface="Arial Nova Light" panose="020B0304020202020204" pitchFamily="34" charset="0"/>
                          <a:cs typeface="Arial" panose="020B0604020202020204" pitchFamily="34" charset="0"/>
                        </a:rPr>
                        <a:t>Jag har förtroende för min närmaste chef</a:t>
                      </a:r>
                    </a:p>
                  </a:txBody>
                  <a:tcPr marL="85510" marR="85510" marT="42755" marB="42755"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sv-SE" sz="1300" u="none" strike="noStrike" kern="1200" cap="none" normalizeH="0" baseline="0" dirty="0">
                          <a:ln>
                            <a:noFill/>
                          </a:ln>
                          <a:effectLst/>
                          <a:latin typeface="Arial Nova Light" panose="020B0304020202020204" pitchFamily="34" charset="0"/>
                          <a:cs typeface="Arial" panose="020B0604020202020204" pitchFamily="34" charset="0"/>
                        </a:rPr>
                        <a:t>82%</a:t>
                      </a:r>
                    </a:p>
                  </a:txBody>
                  <a:tcPr marL="85510" marR="85510" marT="42755" marB="42755"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sv-SE" sz="1300" u="none" strike="noStrike" kern="1200" cap="none" normalizeH="0" baseline="0" dirty="0">
                          <a:ln>
                            <a:noFill/>
                          </a:ln>
                          <a:effectLst/>
                          <a:latin typeface="Arial Nova Light" panose="020B0304020202020204" pitchFamily="34" charset="0"/>
                          <a:cs typeface="Arial" panose="020B0604020202020204" pitchFamily="34" charset="0"/>
                        </a:rPr>
                        <a:t>81%</a:t>
                      </a:r>
                    </a:p>
                  </a:txBody>
                  <a:tcPr marL="85510" marR="85510" marT="42755" marB="42755"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sv-SE" sz="1300" u="none" strike="noStrike" kern="1200" cap="none" normalizeH="0" baseline="0" dirty="0">
                          <a:ln>
                            <a:noFill/>
                          </a:ln>
                          <a:effectLst/>
                          <a:latin typeface="Arial Nova Light" panose="020B0304020202020204" pitchFamily="34" charset="0"/>
                          <a:cs typeface="Arial" panose="020B0604020202020204" pitchFamily="34" charset="0"/>
                        </a:rPr>
                        <a:t>81%</a:t>
                      </a:r>
                    </a:p>
                  </a:txBody>
                  <a:tcPr marL="85510" marR="85510" marT="42755" marB="42755"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sv-SE" sz="13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808080"/>
                          </a:solidFill>
                          <a:effectLst/>
                          <a:latin typeface="Arial Nova Light" panose="020B0304020202020204" pitchFamily="34" charset="0"/>
                          <a:ea typeface="+mn-ea"/>
                          <a:cs typeface="Arial" panose="020B0604020202020204" pitchFamily="34" charset="0"/>
                        </a:rPr>
                        <a:t>77%</a:t>
                      </a:r>
                    </a:p>
                  </a:txBody>
                  <a:tcPr marL="85510" marR="85510" marT="42755" marB="42755"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8503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sv-SE" sz="1300" u="none" strike="noStrike" kern="1200" cap="none" normalizeH="0" baseline="0" dirty="0">
                          <a:ln>
                            <a:noFill/>
                          </a:ln>
                          <a:effectLst/>
                          <a:latin typeface="Arial Nova Light" panose="020B0304020202020204" pitchFamily="34" charset="0"/>
                          <a:cs typeface="Arial" panose="020B0604020202020204" pitchFamily="34" charset="0"/>
                        </a:rPr>
                        <a:t>L2</a:t>
                      </a:r>
                    </a:p>
                  </a:txBody>
                  <a:tcPr marL="85510" marR="85510" marT="42755" marB="42755"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sv-SE" sz="1300" u="none" strike="noStrike" kern="1200" cap="none" normalizeH="0" baseline="0">
                          <a:ln>
                            <a:noFill/>
                          </a:ln>
                          <a:effectLst/>
                          <a:latin typeface="Arial Nova Light" panose="020B0304020202020204" pitchFamily="34" charset="0"/>
                          <a:cs typeface="Arial" panose="020B0604020202020204" pitchFamily="34" charset="0"/>
                        </a:rPr>
                        <a:t>Min närmaste chef är öppen i sin kommunikation</a:t>
                      </a:r>
                    </a:p>
                  </a:txBody>
                  <a:tcPr marL="85510" marR="85510" marT="42755" marB="42755"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sv-SE" sz="1300" u="none" strike="noStrike" kern="1200" cap="none" normalizeH="0" baseline="0">
                          <a:ln>
                            <a:noFill/>
                          </a:ln>
                          <a:effectLst/>
                          <a:latin typeface="Arial Nova Light" panose="020B0304020202020204" pitchFamily="34" charset="0"/>
                          <a:cs typeface="Arial" panose="020B0604020202020204" pitchFamily="34" charset="0"/>
                        </a:rPr>
                        <a:t>81%</a:t>
                      </a:r>
                    </a:p>
                  </a:txBody>
                  <a:tcPr marL="85510" marR="85510" marT="42755" marB="42755"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sv-SE" sz="1300" u="none" strike="noStrike" kern="1200" cap="none" normalizeH="0" baseline="0">
                          <a:ln>
                            <a:noFill/>
                          </a:ln>
                          <a:effectLst/>
                          <a:latin typeface="Arial Nova Light" panose="020B0304020202020204" pitchFamily="34" charset="0"/>
                          <a:cs typeface="Arial" panose="020B0604020202020204" pitchFamily="34" charset="0"/>
                        </a:rPr>
                        <a:t>81%</a:t>
                      </a:r>
                    </a:p>
                  </a:txBody>
                  <a:tcPr marL="85510" marR="85510" marT="42755" marB="42755"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sv-SE" sz="1300" u="none" strike="noStrike" kern="1200" cap="none" normalizeH="0" baseline="0">
                          <a:ln>
                            <a:noFill/>
                          </a:ln>
                          <a:effectLst/>
                          <a:latin typeface="Arial Nova Light" panose="020B0304020202020204" pitchFamily="34" charset="0"/>
                          <a:cs typeface="Arial" panose="020B0604020202020204" pitchFamily="34" charset="0"/>
                        </a:rPr>
                        <a:t>80%</a:t>
                      </a:r>
                    </a:p>
                  </a:txBody>
                  <a:tcPr marL="85510" marR="85510" marT="42755" marB="42755"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sv-SE" sz="1300" b="0" i="0" u="none" strike="noStrike" kern="1200" cap="none" normalizeH="0" baseline="0">
                          <a:ln>
                            <a:noFill/>
                          </a:ln>
                          <a:solidFill>
                            <a:srgbClr val="808080"/>
                          </a:solidFill>
                          <a:effectLst/>
                          <a:latin typeface="Arial Nova Light" panose="020B0304020202020204" pitchFamily="34" charset="0"/>
                          <a:ea typeface="+mn-ea"/>
                          <a:cs typeface="Arial" panose="020B0604020202020204" pitchFamily="34" charset="0"/>
                        </a:rPr>
                        <a:t>81%</a:t>
                      </a:r>
                    </a:p>
                  </a:txBody>
                  <a:tcPr marL="85510" marR="85510" marT="42755" marB="42755"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8503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sv-SE" sz="1300" u="none" strike="noStrike" kern="1200" cap="none" normalizeH="0" baseline="0" dirty="0">
                          <a:ln>
                            <a:noFill/>
                          </a:ln>
                          <a:effectLst/>
                          <a:latin typeface="Arial Nova Light" panose="020B0304020202020204" pitchFamily="34" charset="0"/>
                          <a:cs typeface="Arial" panose="020B0604020202020204" pitchFamily="34" charset="0"/>
                        </a:rPr>
                        <a:t>L8</a:t>
                      </a:r>
                    </a:p>
                  </a:txBody>
                  <a:tcPr marL="85510" marR="85510" marT="42755" marB="42755"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sv-SE" sz="1300" u="none" strike="noStrike" kern="1200" cap="none" normalizeH="0" baseline="0">
                          <a:ln>
                            <a:noFill/>
                          </a:ln>
                          <a:effectLst/>
                          <a:latin typeface="Arial Nova Light" panose="020B0304020202020204" pitchFamily="34" charset="0"/>
                          <a:cs typeface="Arial" panose="020B0604020202020204" pitchFamily="34" charset="0"/>
                        </a:rPr>
                        <a:t>Min närmaste chef ger stöd om jag behöver</a:t>
                      </a:r>
                    </a:p>
                  </a:txBody>
                  <a:tcPr marL="85510" marR="85510" marT="42755" marB="42755"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sv-SE" sz="1300" u="none" strike="noStrike" kern="1200" cap="none" normalizeH="0" baseline="0">
                          <a:ln>
                            <a:noFill/>
                          </a:ln>
                          <a:effectLst/>
                          <a:latin typeface="Arial Nova Light" panose="020B0304020202020204" pitchFamily="34" charset="0"/>
                          <a:cs typeface="Arial" panose="020B0604020202020204" pitchFamily="34" charset="0"/>
                        </a:rPr>
                        <a:t>81%</a:t>
                      </a:r>
                    </a:p>
                  </a:txBody>
                  <a:tcPr marL="85510" marR="85510" marT="42755" marB="42755"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sv-SE" sz="1300" u="none" strike="noStrike" kern="1200" cap="none" normalizeH="0" baseline="0">
                          <a:ln>
                            <a:noFill/>
                          </a:ln>
                          <a:effectLst/>
                          <a:latin typeface="Arial Nova Light" panose="020B0304020202020204" pitchFamily="34" charset="0"/>
                          <a:cs typeface="Arial" panose="020B0604020202020204" pitchFamily="34" charset="0"/>
                        </a:rPr>
                        <a:t>80%</a:t>
                      </a:r>
                    </a:p>
                  </a:txBody>
                  <a:tcPr marL="85510" marR="85510" marT="42755" marB="42755"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sv-SE" sz="1300" u="none" strike="noStrike" kern="1200" cap="none" normalizeH="0" baseline="0">
                          <a:ln>
                            <a:noFill/>
                          </a:ln>
                          <a:effectLst/>
                          <a:latin typeface="Arial Nova Light" panose="020B0304020202020204" pitchFamily="34" charset="0"/>
                          <a:cs typeface="Arial" panose="020B0604020202020204" pitchFamily="34" charset="0"/>
                        </a:rPr>
                        <a:t>79%</a:t>
                      </a:r>
                    </a:p>
                  </a:txBody>
                  <a:tcPr marL="85510" marR="85510" marT="42755" marB="42755"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sv-SE" sz="1300" b="0" i="0" u="none" strike="noStrike" kern="1200" cap="none" normalizeH="0" baseline="0">
                          <a:ln>
                            <a:noFill/>
                          </a:ln>
                          <a:solidFill>
                            <a:srgbClr val="808080"/>
                          </a:solidFill>
                          <a:effectLst/>
                          <a:latin typeface="Arial Nova Light" panose="020B0304020202020204" pitchFamily="34" charset="0"/>
                          <a:ea typeface="+mn-ea"/>
                          <a:cs typeface="Arial" panose="020B0604020202020204" pitchFamily="34" charset="0"/>
                        </a:rPr>
                        <a:t>79%</a:t>
                      </a:r>
                    </a:p>
                  </a:txBody>
                  <a:tcPr marL="85510" marR="85510" marT="42755" marB="42755"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8503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sv-SE" sz="1300" u="none" strike="noStrike" kern="1200" cap="none" normalizeH="0" baseline="0" dirty="0">
                          <a:ln>
                            <a:noFill/>
                          </a:ln>
                          <a:effectLst/>
                          <a:latin typeface="Arial Nova Light" panose="020B0304020202020204" pitchFamily="34" charset="0"/>
                          <a:cs typeface="Arial" panose="020B0604020202020204" pitchFamily="34" charset="0"/>
                        </a:rPr>
                        <a:t>A6</a:t>
                      </a:r>
                    </a:p>
                  </a:txBody>
                  <a:tcPr marL="85510" marR="85510" marT="42755" marB="42755"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sv-SE" sz="1300" u="none" strike="noStrike" kern="1200" cap="none" normalizeH="0" baseline="0">
                          <a:ln>
                            <a:noFill/>
                          </a:ln>
                          <a:effectLst/>
                          <a:latin typeface="Arial Nova Light" panose="020B0304020202020204" pitchFamily="34" charset="0"/>
                          <a:cs typeface="Arial" panose="020B0604020202020204" pitchFamily="34" charset="0"/>
                        </a:rPr>
                        <a:t>Min närmaste chef ger mig förutsättningar att ta ansvar i mitt arbete</a:t>
                      </a:r>
                    </a:p>
                  </a:txBody>
                  <a:tcPr marL="85510" marR="85510" marT="42755" marB="42755"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sv-SE" sz="1300" u="none" strike="noStrike" kern="1200" cap="none" normalizeH="0" baseline="0">
                          <a:ln>
                            <a:noFill/>
                          </a:ln>
                          <a:effectLst/>
                          <a:latin typeface="Arial Nova Light" panose="020B0304020202020204" pitchFamily="34" charset="0"/>
                          <a:cs typeface="Arial" panose="020B0604020202020204" pitchFamily="34" charset="0"/>
                        </a:rPr>
                        <a:t>80%</a:t>
                      </a:r>
                    </a:p>
                  </a:txBody>
                  <a:tcPr marL="85510" marR="85510" marT="42755" marB="42755"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sv-SE" sz="1300" u="none" strike="noStrike" kern="1200" cap="none" normalizeH="0" baseline="0">
                          <a:ln>
                            <a:noFill/>
                          </a:ln>
                          <a:effectLst/>
                          <a:latin typeface="Arial Nova Light" panose="020B0304020202020204" pitchFamily="34" charset="0"/>
                          <a:cs typeface="Arial" panose="020B0604020202020204" pitchFamily="34" charset="0"/>
                        </a:rPr>
                        <a:t>80%</a:t>
                      </a:r>
                    </a:p>
                  </a:txBody>
                  <a:tcPr marL="85510" marR="85510" marT="42755" marB="42755"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sv-SE" sz="1300" u="none" strike="noStrike" kern="1200" cap="none" normalizeH="0" baseline="0">
                          <a:ln>
                            <a:noFill/>
                          </a:ln>
                          <a:effectLst/>
                          <a:latin typeface="Arial Nova Light" panose="020B0304020202020204" pitchFamily="34" charset="0"/>
                          <a:cs typeface="Arial" panose="020B0604020202020204" pitchFamily="34" charset="0"/>
                        </a:rPr>
                        <a:t>80%</a:t>
                      </a:r>
                    </a:p>
                  </a:txBody>
                  <a:tcPr marL="85510" marR="85510" marT="42755" marB="42755"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sv-SE" sz="1300" b="0" i="0" u="none" strike="noStrike" kern="1200" cap="none" normalizeH="0" baseline="0">
                          <a:ln>
                            <a:noFill/>
                          </a:ln>
                          <a:solidFill>
                            <a:srgbClr val="808080"/>
                          </a:solidFill>
                          <a:effectLst/>
                          <a:latin typeface="Arial Nova Light" panose="020B0304020202020204" pitchFamily="34" charset="0"/>
                          <a:ea typeface="+mn-ea"/>
                          <a:cs typeface="Arial" panose="020B0604020202020204" pitchFamily="34" charset="0"/>
                        </a:rPr>
                        <a:t>80%</a:t>
                      </a:r>
                    </a:p>
                  </a:txBody>
                  <a:tcPr marL="85510" marR="85510" marT="42755" marB="42755"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8503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sv-SE" sz="1300" u="none" strike="noStrike" kern="1200" cap="none" normalizeH="0" baseline="0" dirty="0">
                          <a:ln>
                            <a:noFill/>
                          </a:ln>
                          <a:effectLst/>
                          <a:latin typeface="Arial Nova Light" panose="020B0304020202020204" pitchFamily="34" charset="0"/>
                          <a:cs typeface="Arial" panose="020B0604020202020204" pitchFamily="34" charset="0"/>
                        </a:rPr>
                        <a:t>L7</a:t>
                      </a:r>
                    </a:p>
                  </a:txBody>
                  <a:tcPr marL="85510" marR="85510" marT="42755" marB="42755"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sv-SE" sz="1300" u="none" strike="noStrike" kern="1200" cap="none" normalizeH="0" baseline="0">
                          <a:ln>
                            <a:noFill/>
                          </a:ln>
                          <a:effectLst/>
                          <a:latin typeface="Arial Nova Light" panose="020B0304020202020204" pitchFamily="34" charset="0"/>
                          <a:cs typeface="Arial" panose="020B0604020202020204" pitchFamily="34" charset="0"/>
                        </a:rPr>
                        <a:t>Min närmaste chef är tydlig med vad som förväntas av mig</a:t>
                      </a:r>
                    </a:p>
                  </a:txBody>
                  <a:tcPr marL="85510" marR="85510" marT="42755" marB="42755"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sv-SE" sz="1300" u="none" strike="noStrike" kern="1200" cap="none" normalizeH="0" baseline="0">
                          <a:ln>
                            <a:noFill/>
                          </a:ln>
                          <a:effectLst/>
                          <a:latin typeface="Arial Nova Light" panose="020B0304020202020204" pitchFamily="34" charset="0"/>
                          <a:cs typeface="Arial" panose="020B0604020202020204" pitchFamily="34" charset="0"/>
                        </a:rPr>
                        <a:t>80%</a:t>
                      </a:r>
                    </a:p>
                  </a:txBody>
                  <a:tcPr marL="85510" marR="85510" marT="42755" marB="42755"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sv-SE" sz="1300" u="none" strike="noStrike" kern="1200" cap="none" normalizeH="0" baseline="0">
                          <a:ln>
                            <a:noFill/>
                          </a:ln>
                          <a:effectLst/>
                          <a:latin typeface="Arial Nova Light" panose="020B0304020202020204" pitchFamily="34" charset="0"/>
                          <a:cs typeface="Arial" panose="020B0604020202020204" pitchFamily="34" charset="0"/>
                        </a:rPr>
                        <a:t>80%</a:t>
                      </a:r>
                    </a:p>
                  </a:txBody>
                  <a:tcPr marL="85510" marR="85510" marT="42755" marB="42755"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sv-SE" sz="1300" u="none" strike="noStrike" kern="1200" cap="none" normalizeH="0" baseline="0">
                          <a:ln>
                            <a:noFill/>
                          </a:ln>
                          <a:effectLst/>
                          <a:latin typeface="Arial Nova Light" panose="020B0304020202020204" pitchFamily="34" charset="0"/>
                          <a:cs typeface="Arial" panose="020B0604020202020204" pitchFamily="34" charset="0"/>
                        </a:rPr>
                        <a:t>79%</a:t>
                      </a:r>
                    </a:p>
                  </a:txBody>
                  <a:tcPr marL="85510" marR="85510" marT="42755" marB="42755"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sv-SE" sz="1300" b="0" i="0" u="none" strike="noStrike" kern="1200" cap="none" normalizeH="0" baseline="0">
                          <a:ln>
                            <a:noFill/>
                          </a:ln>
                          <a:solidFill>
                            <a:srgbClr val="808080"/>
                          </a:solidFill>
                          <a:effectLst/>
                          <a:latin typeface="Arial Nova Light" panose="020B0304020202020204" pitchFamily="34" charset="0"/>
                          <a:ea typeface="+mn-ea"/>
                          <a:cs typeface="Arial" panose="020B0604020202020204" pitchFamily="34" charset="0"/>
                        </a:rPr>
                        <a:t>77%</a:t>
                      </a:r>
                    </a:p>
                  </a:txBody>
                  <a:tcPr marL="85510" marR="85510" marT="42755" marB="42755"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8503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sv-SE" sz="1300" u="none" strike="noStrike" kern="1200" cap="none" normalizeH="0" baseline="0" dirty="0">
                          <a:ln>
                            <a:noFill/>
                          </a:ln>
                          <a:effectLst/>
                          <a:latin typeface="Arial Nova Light" panose="020B0304020202020204" pitchFamily="34" charset="0"/>
                          <a:cs typeface="Arial" panose="020B0604020202020204" pitchFamily="34" charset="0"/>
                        </a:rPr>
                        <a:t>L11</a:t>
                      </a:r>
                    </a:p>
                  </a:txBody>
                  <a:tcPr marL="85510" marR="85510" marT="42755" marB="42755"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sv-SE" sz="1300" u="none" strike="noStrike" kern="1200" cap="none" normalizeH="0" baseline="0">
                          <a:ln>
                            <a:noFill/>
                          </a:ln>
                          <a:effectLst/>
                          <a:latin typeface="Arial Nova Light" panose="020B0304020202020204" pitchFamily="34" charset="0"/>
                          <a:cs typeface="Arial" panose="020B0604020202020204" pitchFamily="34" charset="0"/>
                        </a:rPr>
                        <a:t>Min närmaste chef agerar handlingskraftigt när det krävs</a:t>
                      </a:r>
                    </a:p>
                  </a:txBody>
                  <a:tcPr marL="85510" marR="85510" marT="42755" marB="42755"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sv-SE" sz="1300" u="none" strike="noStrike" kern="1200" cap="none" normalizeH="0" baseline="0">
                          <a:ln>
                            <a:noFill/>
                          </a:ln>
                          <a:effectLst/>
                          <a:latin typeface="Arial Nova Light" panose="020B0304020202020204" pitchFamily="34" charset="0"/>
                          <a:cs typeface="Arial" panose="020B0604020202020204" pitchFamily="34" charset="0"/>
                        </a:rPr>
                        <a:t>79%</a:t>
                      </a:r>
                    </a:p>
                  </a:txBody>
                  <a:tcPr marL="85510" marR="85510" marT="42755" marB="42755"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sv-SE" sz="1300" u="none" strike="noStrike" kern="1200" cap="none" normalizeH="0" baseline="0">
                          <a:ln>
                            <a:noFill/>
                          </a:ln>
                          <a:effectLst/>
                          <a:latin typeface="Arial Nova Light" panose="020B0304020202020204" pitchFamily="34" charset="0"/>
                          <a:cs typeface="Arial" panose="020B0604020202020204" pitchFamily="34" charset="0"/>
                        </a:rPr>
                        <a:t>79%</a:t>
                      </a:r>
                    </a:p>
                  </a:txBody>
                  <a:tcPr marL="85510" marR="85510" marT="42755" marB="42755"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sv-SE" sz="1300" u="none" strike="noStrike" kern="1200" cap="none" normalizeH="0" baseline="0">
                          <a:ln>
                            <a:noFill/>
                          </a:ln>
                          <a:effectLst/>
                          <a:latin typeface="Arial Nova Light" panose="020B0304020202020204" pitchFamily="34" charset="0"/>
                          <a:cs typeface="Arial" panose="020B0604020202020204" pitchFamily="34" charset="0"/>
                        </a:rPr>
                        <a:t>79%</a:t>
                      </a:r>
                    </a:p>
                  </a:txBody>
                  <a:tcPr marL="85510" marR="85510" marT="42755" marB="42755"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sv-SE" sz="1300" b="0" i="0" u="none" strike="noStrike" kern="1200" cap="none" normalizeH="0" baseline="0">
                          <a:ln>
                            <a:noFill/>
                          </a:ln>
                          <a:solidFill>
                            <a:srgbClr val="808080"/>
                          </a:solidFill>
                          <a:effectLst/>
                          <a:latin typeface="Arial Nova Light" panose="020B0304020202020204" pitchFamily="34" charset="0"/>
                          <a:ea typeface="+mn-ea"/>
                          <a:cs typeface="Arial" panose="020B0604020202020204" pitchFamily="34" charset="0"/>
                        </a:rPr>
                        <a:t>76%</a:t>
                      </a:r>
                    </a:p>
                  </a:txBody>
                  <a:tcPr marL="85510" marR="85510" marT="42755" marB="42755"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8503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sv-SE" sz="1300" u="none" strike="noStrike" kern="1200" cap="none" normalizeH="0" baseline="0" dirty="0">
                          <a:ln>
                            <a:noFill/>
                          </a:ln>
                          <a:effectLst/>
                          <a:latin typeface="Arial Nova Light" panose="020B0304020202020204" pitchFamily="34" charset="0"/>
                          <a:cs typeface="Arial" panose="020B0604020202020204" pitchFamily="34" charset="0"/>
                        </a:rPr>
                        <a:t>L6</a:t>
                      </a:r>
                    </a:p>
                  </a:txBody>
                  <a:tcPr marL="85510" marR="85510" marT="42755" marB="42755"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sv-SE" sz="1300" u="none" strike="noStrike" kern="1200" cap="none" normalizeH="0" baseline="0">
                          <a:ln>
                            <a:noFill/>
                          </a:ln>
                          <a:effectLst/>
                          <a:latin typeface="Arial Nova Light" panose="020B0304020202020204" pitchFamily="34" charset="0"/>
                          <a:cs typeface="Arial" panose="020B0604020202020204" pitchFamily="34" charset="0"/>
                        </a:rPr>
                        <a:t>Min närmaste chef styr arbetet mot våra mål</a:t>
                      </a:r>
                    </a:p>
                  </a:txBody>
                  <a:tcPr marL="85510" marR="85510" marT="42755" marB="42755"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sv-SE" sz="1300" u="none" strike="noStrike" kern="1200" cap="none" normalizeH="0" baseline="0">
                          <a:ln>
                            <a:noFill/>
                          </a:ln>
                          <a:effectLst/>
                          <a:latin typeface="Arial Nova Light" panose="020B0304020202020204" pitchFamily="34" charset="0"/>
                          <a:cs typeface="Arial" panose="020B0604020202020204" pitchFamily="34" charset="0"/>
                        </a:rPr>
                        <a:t>79%</a:t>
                      </a:r>
                    </a:p>
                  </a:txBody>
                  <a:tcPr marL="85510" marR="85510" marT="42755" marB="42755"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sv-SE" sz="1300" u="none" strike="noStrike" kern="1200" cap="none" normalizeH="0" baseline="0">
                          <a:ln>
                            <a:noFill/>
                          </a:ln>
                          <a:effectLst/>
                          <a:latin typeface="Arial Nova Light" panose="020B0304020202020204" pitchFamily="34" charset="0"/>
                          <a:cs typeface="Arial" panose="020B0604020202020204" pitchFamily="34" charset="0"/>
                        </a:rPr>
                        <a:t>78%</a:t>
                      </a:r>
                    </a:p>
                  </a:txBody>
                  <a:tcPr marL="85510" marR="85510" marT="42755" marB="42755"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sv-SE" sz="1300" u="none" strike="noStrike" kern="1200" cap="none" normalizeH="0" baseline="0">
                          <a:ln>
                            <a:noFill/>
                          </a:ln>
                          <a:effectLst/>
                          <a:latin typeface="Arial Nova Light" panose="020B0304020202020204" pitchFamily="34" charset="0"/>
                          <a:cs typeface="Arial" panose="020B0604020202020204" pitchFamily="34" charset="0"/>
                        </a:rPr>
                        <a:t>78%</a:t>
                      </a:r>
                    </a:p>
                  </a:txBody>
                  <a:tcPr marL="85510" marR="85510" marT="42755" marB="42755"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sv-SE" sz="1300" b="0" i="0" u="none" strike="noStrike" kern="1200" cap="none" normalizeH="0" baseline="0">
                          <a:ln>
                            <a:noFill/>
                          </a:ln>
                          <a:solidFill>
                            <a:srgbClr val="808080"/>
                          </a:solidFill>
                          <a:effectLst/>
                          <a:latin typeface="Arial Nova Light" panose="020B0304020202020204" pitchFamily="34" charset="0"/>
                          <a:ea typeface="+mn-ea"/>
                          <a:cs typeface="Arial" panose="020B0604020202020204" pitchFamily="34" charset="0"/>
                        </a:rPr>
                        <a:t>78%</a:t>
                      </a:r>
                    </a:p>
                  </a:txBody>
                  <a:tcPr marL="85510" marR="85510" marT="42755" marB="42755"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8503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sv-SE" sz="1300" u="none" strike="noStrike" kern="1200" cap="none" normalizeH="0" baseline="0" dirty="0">
                          <a:ln>
                            <a:noFill/>
                          </a:ln>
                          <a:effectLst/>
                          <a:latin typeface="Arial Nova Light" panose="020B0304020202020204" pitchFamily="34" charset="0"/>
                          <a:cs typeface="Arial" panose="020B0604020202020204" pitchFamily="34" charset="0"/>
                        </a:rPr>
                        <a:t>A4</a:t>
                      </a:r>
                    </a:p>
                  </a:txBody>
                  <a:tcPr marL="85510" marR="85510" marT="42755" marB="42755"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sv-SE" sz="1300" u="none" strike="noStrike" kern="1200" cap="none" normalizeH="0" baseline="0">
                          <a:ln>
                            <a:noFill/>
                          </a:ln>
                          <a:effectLst/>
                          <a:latin typeface="Arial Nova Light" panose="020B0304020202020204" pitchFamily="34" charset="0"/>
                          <a:cs typeface="Arial" panose="020B0604020202020204" pitchFamily="34" charset="0"/>
                        </a:rPr>
                        <a:t>Min närmaste chef visar uppskattning för mina arbetsinsatser</a:t>
                      </a:r>
                    </a:p>
                  </a:txBody>
                  <a:tcPr marL="85510" marR="85510" marT="42755" marB="42755"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sv-SE" sz="1300" u="none" strike="noStrike" kern="1200" cap="none" normalizeH="0" baseline="0">
                          <a:ln>
                            <a:noFill/>
                          </a:ln>
                          <a:effectLst/>
                          <a:latin typeface="Arial Nova Light" panose="020B0304020202020204" pitchFamily="34" charset="0"/>
                          <a:cs typeface="Arial" panose="020B0604020202020204" pitchFamily="34" charset="0"/>
                        </a:rPr>
                        <a:t>76%</a:t>
                      </a:r>
                    </a:p>
                  </a:txBody>
                  <a:tcPr marL="85510" marR="85510" marT="42755" marB="42755"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sv-SE" sz="1300" u="none" strike="noStrike" kern="1200" cap="none" normalizeH="0" baseline="0">
                          <a:ln>
                            <a:noFill/>
                          </a:ln>
                          <a:effectLst/>
                          <a:latin typeface="Arial Nova Light" panose="020B0304020202020204" pitchFamily="34" charset="0"/>
                          <a:cs typeface="Arial" panose="020B0604020202020204" pitchFamily="34" charset="0"/>
                        </a:rPr>
                        <a:t>74%</a:t>
                      </a:r>
                    </a:p>
                  </a:txBody>
                  <a:tcPr marL="85510" marR="85510" marT="42755" marB="42755"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sv-SE" sz="1300" u="none" strike="noStrike" kern="1200" cap="none" normalizeH="0" baseline="0">
                          <a:ln>
                            <a:noFill/>
                          </a:ln>
                          <a:effectLst/>
                          <a:latin typeface="Arial Nova Light" panose="020B0304020202020204" pitchFamily="34" charset="0"/>
                          <a:cs typeface="Arial" panose="020B0604020202020204" pitchFamily="34" charset="0"/>
                        </a:rPr>
                        <a:t>73%</a:t>
                      </a:r>
                    </a:p>
                  </a:txBody>
                  <a:tcPr marL="85510" marR="85510" marT="42755" marB="42755"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sv-SE" sz="1300" b="0" i="0" u="none" strike="noStrike" kern="1200" cap="none" normalizeH="0" baseline="0">
                          <a:ln>
                            <a:noFill/>
                          </a:ln>
                          <a:solidFill>
                            <a:srgbClr val="808080"/>
                          </a:solidFill>
                          <a:effectLst/>
                          <a:latin typeface="Arial Nova Light" panose="020B0304020202020204" pitchFamily="34" charset="0"/>
                          <a:ea typeface="+mn-ea"/>
                          <a:cs typeface="Arial" panose="020B0604020202020204" pitchFamily="34" charset="0"/>
                        </a:rPr>
                        <a:t>73%</a:t>
                      </a:r>
                    </a:p>
                  </a:txBody>
                  <a:tcPr marL="85510" marR="85510" marT="42755" marB="42755"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8503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sv-SE" sz="1300" u="none" strike="noStrike" kern="1200" cap="none" normalizeH="0" baseline="0" dirty="0">
                          <a:ln>
                            <a:noFill/>
                          </a:ln>
                          <a:effectLst/>
                          <a:latin typeface="Arial Nova Light" panose="020B0304020202020204" pitchFamily="34" charset="0"/>
                          <a:cs typeface="Arial" panose="020B0604020202020204" pitchFamily="34" charset="0"/>
                        </a:rPr>
                        <a:t>L3</a:t>
                      </a:r>
                    </a:p>
                  </a:txBody>
                  <a:tcPr marL="85510" marR="85510" marT="42755" marB="42755"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sv-SE" sz="1300" u="none" strike="noStrike" kern="1200" cap="none" normalizeH="0" baseline="0">
                          <a:ln>
                            <a:noFill/>
                          </a:ln>
                          <a:effectLst/>
                          <a:latin typeface="Arial Nova Light" panose="020B0304020202020204" pitchFamily="34" charset="0"/>
                          <a:cs typeface="Arial" panose="020B0604020202020204" pitchFamily="34" charset="0"/>
                        </a:rPr>
                        <a:t>Min närmaste chef kommunicerar mål och strategier på ett tydligt sätt</a:t>
                      </a:r>
                    </a:p>
                  </a:txBody>
                  <a:tcPr marL="85510" marR="85510" marT="42755" marB="42755"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sv-SE" sz="1300" u="none" strike="noStrike" kern="1200" cap="none" normalizeH="0" baseline="0">
                          <a:ln>
                            <a:noFill/>
                          </a:ln>
                          <a:effectLst/>
                          <a:latin typeface="Arial Nova Light" panose="020B0304020202020204" pitchFamily="34" charset="0"/>
                          <a:cs typeface="Arial" panose="020B0604020202020204" pitchFamily="34" charset="0"/>
                        </a:rPr>
                        <a:t>76%</a:t>
                      </a:r>
                    </a:p>
                  </a:txBody>
                  <a:tcPr marL="85510" marR="85510" marT="42755" marB="42755"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sv-SE" sz="1300" u="none" strike="noStrike" kern="1200" cap="none" normalizeH="0" baseline="0">
                          <a:ln>
                            <a:noFill/>
                          </a:ln>
                          <a:effectLst/>
                          <a:latin typeface="Arial Nova Light" panose="020B0304020202020204" pitchFamily="34" charset="0"/>
                          <a:cs typeface="Arial" panose="020B0604020202020204" pitchFamily="34" charset="0"/>
                        </a:rPr>
                        <a:t>76%</a:t>
                      </a:r>
                    </a:p>
                  </a:txBody>
                  <a:tcPr marL="85510" marR="85510" marT="42755" marB="42755"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sv-SE" sz="1300" u="none" strike="noStrike" kern="1200" cap="none" normalizeH="0" baseline="0">
                          <a:ln>
                            <a:noFill/>
                          </a:ln>
                          <a:effectLst/>
                          <a:latin typeface="Arial Nova Light" panose="020B0304020202020204" pitchFamily="34" charset="0"/>
                          <a:cs typeface="Arial" panose="020B0604020202020204" pitchFamily="34" charset="0"/>
                        </a:rPr>
                        <a:t>75%</a:t>
                      </a:r>
                    </a:p>
                  </a:txBody>
                  <a:tcPr marL="85510" marR="85510" marT="42755" marB="42755"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sv-SE" sz="1300" b="0" i="0" u="none" strike="noStrike" kern="1200" cap="none" normalizeH="0" baseline="0">
                          <a:ln>
                            <a:noFill/>
                          </a:ln>
                          <a:solidFill>
                            <a:srgbClr val="808080"/>
                          </a:solidFill>
                          <a:effectLst/>
                          <a:latin typeface="Arial Nova Light" panose="020B0304020202020204" pitchFamily="34" charset="0"/>
                          <a:ea typeface="+mn-ea"/>
                          <a:cs typeface="Arial" panose="020B0604020202020204" pitchFamily="34" charset="0"/>
                        </a:rPr>
                        <a:t>74%</a:t>
                      </a:r>
                    </a:p>
                  </a:txBody>
                  <a:tcPr marL="85510" marR="85510" marT="42755" marB="42755"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8503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sv-SE" sz="1300" u="none" strike="noStrike" kern="1200" cap="none" normalizeH="0" baseline="0" dirty="0">
                          <a:ln>
                            <a:noFill/>
                          </a:ln>
                          <a:effectLst/>
                          <a:latin typeface="Arial Nova Light" panose="020B0304020202020204" pitchFamily="34" charset="0"/>
                          <a:cs typeface="Arial" panose="020B0604020202020204" pitchFamily="34" charset="0"/>
                        </a:rPr>
                        <a:t>L5</a:t>
                      </a:r>
                    </a:p>
                  </a:txBody>
                  <a:tcPr marL="85510" marR="85510" marT="42755" marB="42755"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sv-SE" sz="1300" u="none" strike="noStrike" kern="1200" cap="none" normalizeH="0" baseline="0">
                          <a:ln>
                            <a:noFill/>
                          </a:ln>
                          <a:effectLst/>
                          <a:latin typeface="Arial Nova Light" panose="020B0304020202020204" pitchFamily="34" charset="0"/>
                          <a:cs typeface="Arial" panose="020B0604020202020204" pitchFamily="34" charset="0"/>
                        </a:rPr>
                        <a:t>Min närmaste chef gör tydliga och begripliga prioriteringar</a:t>
                      </a:r>
                    </a:p>
                  </a:txBody>
                  <a:tcPr marL="85510" marR="85510" marT="42755" marB="42755"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sv-SE" sz="1300" u="none" strike="noStrike" kern="1200" cap="none" normalizeH="0" baseline="0">
                          <a:ln>
                            <a:noFill/>
                          </a:ln>
                          <a:effectLst/>
                          <a:latin typeface="Arial Nova Light" panose="020B0304020202020204" pitchFamily="34" charset="0"/>
                          <a:cs typeface="Arial" panose="020B0604020202020204" pitchFamily="34" charset="0"/>
                        </a:rPr>
                        <a:t>74%</a:t>
                      </a:r>
                    </a:p>
                  </a:txBody>
                  <a:tcPr marL="85510" marR="85510" marT="42755" marB="42755"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sv-SE" sz="1300" u="none" strike="noStrike" kern="1200" cap="none" normalizeH="0" baseline="0">
                          <a:ln>
                            <a:noFill/>
                          </a:ln>
                          <a:effectLst/>
                          <a:latin typeface="Arial Nova Light" panose="020B0304020202020204" pitchFamily="34" charset="0"/>
                          <a:cs typeface="Arial" panose="020B0604020202020204" pitchFamily="34" charset="0"/>
                        </a:rPr>
                        <a:t>74%</a:t>
                      </a:r>
                    </a:p>
                  </a:txBody>
                  <a:tcPr marL="85510" marR="85510" marT="42755" marB="42755"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sv-SE" sz="1300" u="none" strike="noStrike" kern="1200" cap="none" normalizeH="0" baseline="0">
                          <a:ln>
                            <a:noFill/>
                          </a:ln>
                          <a:effectLst/>
                          <a:latin typeface="Arial Nova Light" panose="020B0304020202020204" pitchFamily="34" charset="0"/>
                          <a:cs typeface="Arial" panose="020B0604020202020204" pitchFamily="34" charset="0"/>
                        </a:rPr>
                        <a:t>72%</a:t>
                      </a:r>
                    </a:p>
                  </a:txBody>
                  <a:tcPr marL="85510" marR="85510" marT="42755" marB="42755"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sv-SE" sz="1300" b="0" i="0" u="none" strike="noStrike" kern="1200" cap="none" normalizeH="0" baseline="0">
                          <a:ln>
                            <a:noFill/>
                          </a:ln>
                          <a:solidFill>
                            <a:srgbClr val="808080"/>
                          </a:solidFill>
                          <a:effectLst/>
                          <a:latin typeface="Arial Nova Light" panose="020B0304020202020204" pitchFamily="34" charset="0"/>
                          <a:ea typeface="+mn-ea"/>
                          <a:cs typeface="Arial" panose="020B0604020202020204" pitchFamily="34" charset="0"/>
                        </a:rPr>
                        <a:t>71%</a:t>
                      </a:r>
                    </a:p>
                  </a:txBody>
                  <a:tcPr marL="85510" marR="85510" marT="42755" marB="42755"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484559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sv-SE" sz="1300" u="none" strike="noStrike" kern="1200" cap="none" normalizeH="0" baseline="0" dirty="0">
                          <a:ln>
                            <a:noFill/>
                          </a:ln>
                          <a:effectLst/>
                          <a:latin typeface="Arial Nova Light" panose="020B0304020202020204" pitchFamily="34" charset="0"/>
                          <a:cs typeface="Arial" panose="020B0604020202020204" pitchFamily="34" charset="0"/>
                        </a:rPr>
                        <a:t>L9</a:t>
                      </a:r>
                    </a:p>
                  </a:txBody>
                  <a:tcPr marL="85510" marR="85510" marT="42755" marB="42755"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sv-SE" sz="1300" u="none" strike="noStrike" kern="1200" cap="none" normalizeH="0" baseline="0">
                          <a:ln>
                            <a:noFill/>
                          </a:ln>
                          <a:effectLst/>
                          <a:latin typeface="Arial Nova Light" panose="020B0304020202020204" pitchFamily="34" charset="0"/>
                          <a:cs typeface="Arial" panose="020B0604020202020204" pitchFamily="34" charset="0"/>
                        </a:rPr>
                        <a:t>Min närmaste chef ger mig konstruktiv återkoppling på hur jag utför mitt arbete</a:t>
                      </a:r>
                    </a:p>
                  </a:txBody>
                  <a:tcPr marL="85510" marR="85510" marT="42755" marB="42755"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sv-SE" sz="1300" u="none" strike="noStrike" kern="1200" cap="none" normalizeH="0" baseline="0">
                          <a:ln>
                            <a:noFill/>
                          </a:ln>
                          <a:effectLst/>
                          <a:latin typeface="Arial Nova Light" panose="020B0304020202020204" pitchFamily="34" charset="0"/>
                          <a:cs typeface="Arial" panose="020B0604020202020204" pitchFamily="34" charset="0"/>
                        </a:rPr>
                        <a:t>72%</a:t>
                      </a:r>
                    </a:p>
                  </a:txBody>
                  <a:tcPr marL="85510" marR="85510" marT="42755" marB="42755"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sv-SE" sz="1300" u="none" strike="noStrike" kern="1200" cap="none" normalizeH="0" baseline="0">
                          <a:ln>
                            <a:noFill/>
                          </a:ln>
                          <a:effectLst/>
                          <a:latin typeface="Arial Nova Light" panose="020B0304020202020204" pitchFamily="34" charset="0"/>
                          <a:cs typeface="Arial" panose="020B0604020202020204" pitchFamily="34" charset="0"/>
                        </a:rPr>
                        <a:t>71%</a:t>
                      </a:r>
                    </a:p>
                  </a:txBody>
                  <a:tcPr marL="85510" marR="85510" marT="42755" marB="42755"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sv-SE" sz="1300" u="none" strike="noStrike" kern="1200" cap="none" normalizeH="0" baseline="0">
                          <a:ln>
                            <a:noFill/>
                          </a:ln>
                          <a:effectLst/>
                          <a:latin typeface="Arial Nova Light" panose="020B0304020202020204" pitchFamily="34" charset="0"/>
                          <a:cs typeface="Arial" panose="020B0604020202020204" pitchFamily="34" charset="0"/>
                        </a:rPr>
                        <a:t>68%</a:t>
                      </a:r>
                    </a:p>
                  </a:txBody>
                  <a:tcPr marL="85510" marR="85510" marT="42755" marB="42755"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sv-SE" sz="1300" b="0" i="0" u="none" strike="noStrike" kern="1200" cap="none" normalizeH="0" baseline="0">
                          <a:ln>
                            <a:noFill/>
                          </a:ln>
                          <a:solidFill>
                            <a:srgbClr val="808080"/>
                          </a:solidFill>
                          <a:effectLst/>
                          <a:latin typeface="Arial Nova Light" panose="020B0304020202020204" pitchFamily="34" charset="0"/>
                          <a:ea typeface="+mn-ea"/>
                          <a:cs typeface="Arial" panose="020B0604020202020204" pitchFamily="34" charset="0"/>
                        </a:rPr>
                        <a:t>68%</a:t>
                      </a:r>
                    </a:p>
                  </a:txBody>
                  <a:tcPr marL="85510" marR="85510" marT="42755" marB="42755"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285035">
                <a:tc>
                  <a:txBody>
                    <a:bodyPr/>
                    <a:lstStyle/>
                    <a:p>
                      <a:pPr algn="l" rtl="0" fontAlgn="b"/>
                      <a:r>
                        <a:rPr lang="sv-SE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ova Light" panose="020B0304020202020204" pitchFamily="34" charset="0"/>
                        </a:rPr>
                        <a:t>a8</a:t>
                      </a:r>
                    </a:p>
                  </a:txBody>
                  <a:tcPr marL="85510" marR="85510" marT="42755" marB="42755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sv-SE" sz="1300" b="0" i="0" u="none" strike="noStrike">
                          <a:solidFill>
                            <a:srgbClr val="000000"/>
                          </a:solidFill>
                          <a:effectLst/>
                          <a:latin typeface="Arial Nova Light" panose="020B0304020202020204" pitchFamily="34" charset="0"/>
                        </a:rPr>
                        <a:t>Min arbetsplats mål följs upp och utvärderas på ett bra sätt</a:t>
                      </a:r>
                    </a:p>
                  </a:txBody>
                  <a:tcPr marL="85510" marR="85510" marT="42755" marB="42755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sv-SE" sz="1300" b="0" i="0" u="none" strike="noStrike">
                          <a:solidFill>
                            <a:srgbClr val="000000"/>
                          </a:solidFill>
                          <a:effectLst/>
                          <a:latin typeface="Arial Nova Light" panose="020B0304020202020204" pitchFamily="34" charset="0"/>
                        </a:rPr>
                        <a:t>70%</a:t>
                      </a:r>
                    </a:p>
                  </a:txBody>
                  <a:tcPr marL="85510" marR="85510" marT="42755" marB="42755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sv-SE" sz="1300" b="0" i="0" u="none" strike="noStrike">
                          <a:solidFill>
                            <a:srgbClr val="000000"/>
                          </a:solidFill>
                          <a:effectLst/>
                          <a:latin typeface="Arial Nova Light" panose="020B0304020202020204" pitchFamily="34" charset="0"/>
                        </a:rPr>
                        <a:t>71%</a:t>
                      </a:r>
                    </a:p>
                  </a:txBody>
                  <a:tcPr marL="85510" marR="85510" marT="42755" marB="42755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sv-SE" sz="1300" b="0" i="0" u="none" strike="noStrike">
                          <a:solidFill>
                            <a:srgbClr val="000000"/>
                          </a:solidFill>
                          <a:effectLst/>
                          <a:latin typeface="Arial Nova Light" panose="020B0304020202020204" pitchFamily="34" charset="0"/>
                        </a:rPr>
                        <a:t>68%</a:t>
                      </a:r>
                    </a:p>
                  </a:txBody>
                  <a:tcPr marL="85510" marR="85510" marT="42755" marB="42755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sv-SE" sz="1300" b="0" i="0" u="none" strike="noStrike" dirty="0">
                          <a:solidFill>
                            <a:srgbClr val="808080"/>
                          </a:solidFill>
                          <a:effectLst/>
                          <a:latin typeface="Arial Nova Light" panose="020B0304020202020204" pitchFamily="34" charset="0"/>
                        </a:rPr>
                        <a:t>68%</a:t>
                      </a:r>
                    </a:p>
                  </a:txBody>
                  <a:tcPr marL="85510" marR="85510" marT="42755" marB="42755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50899225"/>
                  </a:ext>
                </a:extLst>
              </a:tr>
            </a:tbl>
          </a:graphicData>
        </a:graphic>
      </p:graphicFrame>
      <p:sp>
        <p:nvSpPr>
          <p:cNvPr id="7" name="Platshållare för text 3">
            <a:extLst>
              <a:ext uri="{FF2B5EF4-FFF2-40B4-BE49-F238E27FC236}">
                <a16:creationId xmlns:a16="http://schemas.microsoft.com/office/drawing/2014/main" id="{F30ACA2C-D2E3-5312-028B-0914B6FB0745}"/>
              </a:ext>
            </a:extLst>
          </p:cNvPr>
          <p:cNvSpPr txBox="1"/>
          <p:nvPr>
            <p:custDataLst>
              <p:tags r:id="rId3"/>
            </p:custDataLst>
          </p:nvPr>
        </p:nvSpPr>
        <p:spPr>
          <a:xfrm>
            <a:off x="146698" y="6380804"/>
            <a:ext cx="4939652" cy="504580"/>
          </a:xfrm>
          <a:prstGeom prst="rect">
            <a:avLst/>
          </a:prstGeom>
        </p:spPr>
        <p:txBody>
          <a:bodyPr/>
          <a:lstStyle>
            <a:lvl1pPr marL="0" indent="0" algn="l" defTabSz="914377" rtl="0" eaLnBrk="1" latinLnBrk="0" hangingPunct="1">
              <a:spcBef>
                <a:spcPct val="20000"/>
              </a:spcBef>
              <a:buClr>
                <a:schemeClr val="bg1"/>
              </a:buClr>
              <a:buFont typeface="Arial" panose="020B0604020202020204" pitchFamily="34" charset="0"/>
              <a:buNone/>
              <a:defRPr lang="sv-SE"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32" indent="-285744" algn="l" defTabSz="914377" rtl="0" eaLnBrk="1" latinLnBrk="0" hangingPunct="1">
              <a:spcBef>
                <a:spcPct val="20000"/>
              </a:spcBef>
              <a:buClr>
                <a:schemeClr val="bg1"/>
              </a:buClr>
              <a:buFont typeface="Arial" panose="020B0604020202020204" pitchFamily="34" charset="0"/>
              <a:buChar char="•"/>
              <a:defRPr lang="sv-SE"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200121" indent="-285744" algn="l" defTabSz="914377" rtl="0" eaLnBrk="1" latinLnBrk="0" hangingPunct="1">
              <a:spcBef>
                <a:spcPct val="20000"/>
              </a:spcBef>
              <a:buClr>
                <a:schemeClr val="accent3">
                  <a:lumMod val="75000"/>
                </a:schemeClr>
              </a:buClr>
              <a:buFont typeface="Wingdings" panose="05000000000000000000" pitchFamily="2" charset="2"/>
              <a:buChar char="§"/>
              <a:defRPr lang="sv-SE"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57309" indent="-285744" algn="l" defTabSz="914377" rtl="0" eaLnBrk="1" latinLnBrk="0" hangingPunct="1">
              <a:spcBef>
                <a:spcPct val="20000"/>
              </a:spcBef>
              <a:buClr>
                <a:schemeClr val="accent3">
                  <a:lumMod val="75000"/>
                </a:schemeClr>
              </a:buClr>
              <a:buFont typeface="Century Gothic" panose="020B0502020202020204" pitchFamily="34" charset="0"/>
              <a:buChar char="▫"/>
              <a:defRPr lang="sv-SE"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349" indent="-228594" algn="l" defTabSz="914377" rtl="0" eaLnBrk="1" latinLnBrk="0" hangingPunct="1">
              <a:spcBef>
                <a:spcPct val="20000"/>
              </a:spcBef>
              <a:buClr>
                <a:schemeClr val="accent3">
                  <a:lumMod val="75000"/>
                </a:schemeClr>
              </a:buClr>
              <a:buFont typeface="Wingdings" panose="05000000000000000000" pitchFamily="2" charset="2"/>
              <a:buChar char="ü"/>
              <a:defRPr lang="sv-SE"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537" indent="-228594" algn="l" defTabSz="91437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v-SE" sz="1200">
                <a:latin typeface="Arial Nova Light" panose="020B0304020202020204" pitchFamily="34" charset="0"/>
              </a:rPr>
              <a:t>Tabellen visar andel positiva svar, 4:or och 5:or </a:t>
            </a:r>
          </a:p>
          <a:p>
            <a:r>
              <a:rPr lang="sv-SE" sz="1200">
                <a:latin typeface="Arial Nova Light" panose="020B0304020202020204" pitchFamily="34" charset="0"/>
              </a:rPr>
              <a:t>* Fråga med hög påverkan på TI			</a:t>
            </a:r>
          </a:p>
        </p:txBody>
      </p:sp>
      <p:sp>
        <p:nvSpPr>
          <p:cNvPr id="2" name="Platshållare för bildnummer 1">
            <a:extLst>
              <a:ext uri="{FF2B5EF4-FFF2-40B4-BE49-F238E27FC236}">
                <a16:creationId xmlns:a16="http://schemas.microsoft.com/office/drawing/2014/main" id="{2E9F0A81-6E1B-2818-A907-83E9C01D5503}"/>
              </a:ext>
            </a:extLst>
          </p:cNvPr>
          <p:cNvSpPr>
            <a:spLocks noGrp="1"/>
          </p:cNvSpPr>
          <p:nvPr>
            <p:ph type="sldNum" sz="quarter" idx="7"/>
            <p:custDataLst>
              <p:tags r:id="rId4"/>
            </p:custDataLst>
          </p:nvPr>
        </p:nvSpPr>
        <p:spPr/>
        <p:txBody>
          <a:bodyPr/>
          <a:lstStyle/>
          <a:p>
            <a:pPr marL="43438" algn="r">
              <a:spcBef>
                <a:spcPts val="251"/>
              </a:spcBef>
            </a:pPr>
            <a:fld id="{F7043445-B7A5-4914-996A-C924B7608474}" type="slidenum">
              <a:rPr lang="sv-SE" smtClean="0"/>
              <a:pPr marL="43438" algn="r">
                <a:spcBef>
                  <a:spcPts val="251"/>
                </a:spcBef>
              </a:pPr>
              <a:t>50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671080274"/>
      </p:ext>
    </p:extLst>
  </p:cSld>
  <p:clrMapOvr>
    <a:masterClrMapping/>
  </p:clrMapOvr>
  <p:transition/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nummer 1">
            <a:extLst>
              <a:ext uri="{FF2B5EF4-FFF2-40B4-BE49-F238E27FC236}">
                <a16:creationId xmlns:a16="http://schemas.microsoft.com/office/drawing/2014/main" id="{2B33B0D5-A791-458F-99F4-9154E3514295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9264352" y="6376391"/>
            <a:ext cx="2844800" cy="365125"/>
          </a:xfrm>
          <a:prstGeom prst="rect">
            <a:avLst/>
          </a:prstGeom>
        </p:spPr>
        <p:txBody>
          <a:bodyPr/>
          <a:lstStyle/>
          <a:p>
            <a:fld id="{CA65EA27-6DB2-46EB-90AD-D02DF194FA2A}" type="slidenum">
              <a:rPr lang="sv-SE" smtClean="0"/>
              <a:t>51</a:t>
            </a:fld>
            <a:endParaRPr lang="sv-SE"/>
          </a:p>
        </p:txBody>
      </p:sp>
      <p:sp>
        <p:nvSpPr>
          <p:cNvPr id="3" name="Rubrik 2">
            <a:extLst>
              <a:ext uri="{FF2B5EF4-FFF2-40B4-BE49-F238E27FC236}">
                <a16:creationId xmlns:a16="http://schemas.microsoft.com/office/drawing/2014/main" id="{103E2C0D-2605-4732-9092-9D193EA0AC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z="2176" dirty="0">
                <a:solidFill>
                  <a:schemeClr val="tx1"/>
                </a:solidFill>
              </a:rPr>
              <a:t>Fördelning av Ledarskapsindex bland grupper</a:t>
            </a:r>
          </a:p>
        </p:txBody>
      </p:sp>
      <p:graphicFrame>
        <p:nvGraphicFramePr>
          <p:cNvPr id="7" name="Objekt 3">
            <a:extLst>
              <a:ext uri="{FF2B5EF4-FFF2-40B4-BE49-F238E27FC236}">
                <a16:creationId xmlns:a16="http://schemas.microsoft.com/office/drawing/2014/main" id="{03FEAFCF-E604-4EC1-8BFE-2CE809E7149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767846353"/>
              </p:ext>
            </p:extLst>
          </p:nvPr>
        </p:nvGraphicFramePr>
        <p:xfrm>
          <a:off x="1234800" y="1238399"/>
          <a:ext cx="9720000" cy="3816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8" name="Tabell 17">
            <a:extLst>
              <a:ext uri="{FF2B5EF4-FFF2-40B4-BE49-F238E27FC236}">
                <a16:creationId xmlns:a16="http://schemas.microsoft.com/office/drawing/2014/main" id="{D2832ADB-BCA3-41C6-95E6-184541A7A4EE}"/>
              </a:ext>
            </a:extLst>
          </p:cNvPr>
          <p:cNvGraphicFramePr>
            <a:graphicFrameLocks noGrp="1"/>
          </p:cNvGraphicFramePr>
          <p:nvPr/>
        </p:nvGraphicFramePr>
        <p:xfrm>
          <a:off x="119336" y="795308"/>
          <a:ext cx="4477886" cy="370840"/>
        </p:xfrm>
        <a:graphic>
          <a:graphicData uri="http://schemas.openxmlformats.org/drawingml/2006/table">
            <a:tbl>
              <a:tblPr firstRow="1" bandRow="1">
                <a:tableStyleId>{8EC20E35-A176-4012-BC5E-935CFFF8708E}</a:tableStyleId>
              </a:tblPr>
              <a:tblGrid>
                <a:gridCol w="4477886">
                  <a:extLst>
                    <a:ext uri="{9D8B030D-6E8A-4147-A177-3AD203B41FA5}">
                      <a16:colId xmlns:a16="http://schemas.microsoft.com/office/drawing/2014/main" val="321986719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sv-SE" sz="1600" b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- Jämförelse Zondera extern databas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25400" cmpd="sng">
                      <a:noFill/>
                    </a:lnT>
                    <a:lnB w="254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43361061"/>
                  </a:ext>
                </a:extLst>
              </a:tr>
            </a:tbl>
          </a:graphicData>
        </a:graphic>
      </p:graphicFrame>
      <p:sp>
        <p:nvSpPr>
          <p:cNvPr id="15" name="textruta 14">
            <a:extLst>
              <a:ext uri="{FF2B5EF4-FFF2-40B4-BE49-F238E27FC236}">
                <a16:creationId xmlns:a16="http://schemas.microsoft.com/office/drawing/2014/main" id="{943A821F-1EDE-4395-9217-EF662E3F6A0E}"/>
              </a:ext>
            </a:extLst>
          </p:cNvPr>
          <p:cNvSpPr txBox="1"/>
          <p:nvPr/>
        </p:nvSpPr>
        <p:spPr>
          <a:xfrm>
            <a:off x="778465" y="1124744"/>
            <a:ext cx="492998" cy="2560248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sv-SE" sz="1600">
                <a:solidFill>
                  <a:srgbClr val="7D8690"/>
                </a:solidFill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</a:rPr>
              <a:t>% andel av grupper</a:t>
            </a:r>
          </a:p>
        </p:txBody>
      </p:sp>
      <p:sp>
        <p:nvSpPr>
          <p:cNvPr id="16" name="Platshållare för text 3">
            <a:extLst>
              <a:ext uri="{FF2B5EF4-FFF2-40B4-BE49-F238E27FC236}">
                <a16:creationId xmlns:a16="http://schemas.microsoft.com/office/drawing/2014/main" id="{1C19BD2D-9D69-49C4-9881-0CC3524D1893}"/>
              </a:ext>
            </a:extLst>
          </p:cNvPr>
          <p:cNvSpPr txBox="1"/>
          <p:nvPr/>
        </p:nvSpPr>
        <p:spPr>
          <a:xfrm>
            <a:off x="1919536" y="4832279"/>
            <a:ext cx="8280920" cy="1749912"/>
          </a:xfrm>
          <a:prstGeom prst="rect">
            <a:avLst/>
          </a:prstGeom>
        </p:spPr>
        <p:txBody>
          <a:bodyPr/>
          <a:lstStyle>
            <a:lvl1pPr marL="0" indent="0" algn="l" defTabSz="914377" rtl="0" eaLnBrk="1" latinLnBrk="0" hangingPunct="1">
              <a:spcBef>
                <a:spcPct val="20000"/>
              </a:spcBef>
              <a:buClr>
                <a:schemeClr val="bg1"/>
              </a:buClr>
              <a:buFont typeface="Arial" panose="020B0604020202020204" pitchFamily="34" charset="0"/>
              <a:buNone/>
              <a:defRPr lang="sv-SE"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32" indent="-285744" algn="l" defTabSz="914377" rtl="0" eaLnBrk="1" latinLnBrk="0" hangingPunct="1">
              <a:spcBef>
                <a:spcPct val="20000"/>
              </a:spcBef>
              <a:buClr>
                <a:schemeClr val="bg1"/>
              </a:buClr>
              <a:buFont typeface="Arial" panose="020B0604020202020204" pitchFamily="34" charset="0"/>
              <a:buChar char="•"/>
              <a:defRPr lang="sv-SE"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200121" indent="-285744" algn="l" defTabSz="914377" rtl="0" eaLnBrk="1" latinLnBrk="0" hangingPunct="1">
              <a:spcBef>
                <a:spcPct val="20000"/>
              </a:spcBef>
              <a:buClr>
                <a:schemeClr val="accent3">
                  <a:lumMod val="75000"/>
                </a:schemeClr>
              </a:buClr>
              <a:buFont typeface="Wingdings" panose="05000000000000000000" pitchFamily="2" charset="2"/>
              <a:buChar char="§"/>
              <a:defRPr lang="sv-SE"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57309" indent="-285744" algn="l" defTabSz="914377" rtl="0" eaLnBrk="1" latinLnBrk="0" hangingPunct="1">
              <a:spcBef>
                <a:spcPct val="20000"/>
              </a:spcBef>
              <a:buClr>
                <a:schemeClr val="accent3">
                  <a:lumMod val="75000"/>
                </a:schemeClr>
              </a:buClr>
              <a:buFont typeface="Century Gothic" panose="020B0502020202020204" pitchFamily="34" charset="0"/>
              <a:buChar char="▫"/>
              <a:defRPr lang="sv-SE"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349" indent="-228594" algn="l" defTabSz="914377" rtl="0" eaLnBrk="1" latinLnBrk="0" hangingPunct="1">
              <a:spcBef>
                <a:spcPct val="20000"/>
              </a:spcBef>
              <a:buClr>
                <a:schemeClr val="accent3">
                  <a:lumMod val="75000"/>
                </a:schemeClr>
              </a:buClr>
              <a:buFont typeface="Wingdings" panose="05000000000000000000" pitchFamily="2" charset="2"/>
              <a:buChar char="ü"/>
              <a:defRPr lang="sv-SE"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537" indent="-228594" algn="l" defTabSz="91437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  <a:spcBef>
                <a:spcPct val="0"/>
              </a:spcBef>
              <a:spcAft>
                <a:spcPts val="600"/>
              </a:spcAft>
            </a:pPr>
            <a:r>
              <a:rPr lang="sv-SE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Extern jämförelse </a:t>
            </a:r>
            <a:r>
              <a:rPr lang="sv-SE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Zonderas</a:t>
            </a:r>
            <a:r>
              <a:rPr lang="sv-SE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databas.</a:t>
            </a:r>
          </a:p>
          <a:p>
            <a:pPr>
              <a:lnSpc>
                <a:spcPct val="150000"/>
              </a:lnSpc>
              <a:spcBef>
                <a:spcPct val="0"/>
              </a:spcBef>
              <a:spcAft>
                <a:spcPts val="600"/>
              </a:spcAft>
            </a:pPr>
            <a:r>
              <a:rPr lang="sv-SE" dirty="0">
                <a:solidFill>
                  <a:schemeClr val="tx1">
                    <a:lumMod val="75000"/>
                    <a:lumOff val="25000"/>
                  </a:schemeClr>
                </a:solidFill>
              </a:rPr>
              <a:t>LI 71-100 Det finns förutsättningar för ett framgångsrikt ledarskap. </a:t>
            </a:r>
          </a:p>
          <a:p>
            <a:pPr>
              <a:lnSpc>
                <a:spcPct val="150000"/>
              </a:lnSpc>
              <a:spcBef>
                <a:spcPct val="0"/>
              </a:spcBef>
              <a:spcAft>
                <a:spcPts val="600"/>
              </a:spcAft>
            </a:pPr>
            <a:r>
              <a:rPr lang="sv-SE" dirty="0">
                <a:solidFill>
                  <a:schemeClr val="tx1">
                    <a:lumMod val="75000"/>
                    <a:lumOff val="25000"/>
                  </a:schemeClr>
                </a:solidFill>
              </a:rPr>
              <a:t>LI 52-70 Några frågor behöver åtgärdas. </a:t>
            </a:r>
          </a:p>
          <a:p>
            <a:pPr>
              <a:lnSpc>
                <a:spcPct val="150000"/>
              </a:lnSpc>
              <a:spcBef>
                <a:spcPct val="0"/>
              </a:spcBef>
              <a:spcAft>
                <a:spcPts val="600"/>
              </a:spcAft>
            </a:pPr>
            <a:r>
              <a:rPr lang="sv-SE" dirty="0">
                <a:solidFill>
                  <a:schemeClr val="tx1">
                    <a:lumMod val="75000"/>
                    <a:lumOff val="25000"/>
                  </a:schemeClr>
                </a:solidFill>
              </a:rPr>
              <a:t>LI 0-51 Många frågor behöver åtgärdas. </a:t>
            </a:r>
            <a:endParaRPr lang="sv-SE" sz="1100" dirty="0"/>
          </a:p>
        </p:txBody>
      </p:sp>
      <p:grpSp>
        <p:nvGrpSpPr>
          <p:cNvPr id="27" name="Grupp 26">
            <a:extLst>
              <a:ext uri="{FF2B5EF4-FFF2-40B4-BE49-F238E27FC236}">
                <a16:creationId xmlns:a16="http://schemas.microsoft.com/office/drawing/2014/main" id="{CE833C9C-0658-431C-9C8B-049F8DBA4B25}"/>
              </a:ext>
            </a:extLst>
          </p:cNvPr>
          <p:cNvGrpSpPr/>
          <p:nvPr/>
        </p:nvGrpSpPr>
        <p:grpSpPr>
          <a:xfrm>
            <a:off x="1533393" y="4913365"/>
            <a:ext cx="371128" cy="1668826"/>
            <a:chOff x="2273255" y="4934847"/>
            <a:chExt cx="371128" cy="1668826"/>
          </a:xfrm>
        </p:grpSpPr>
        <p:sp>
          <p:nvSpPr>
            <p:cNvPr id="28" name="Ellips 27">
              <a:extLst>
                <a:ext uri="{FF2B5EF4-FFF2-40B4-BE49-F238E27FC236}">
                  <a16:creationId xmlns:a16="http://schemas.microsoft.com/office/drawing/2014/main" id="{F814C924-612C-4182-B381-A74486175CD0}"/>
                </a:ext>
              </a:extLst>
            </p:cNvPr>
            <p:cNvSpPr/>
            <p:nvPr/>
          </p:nvSpPr>
          <p:spPr>
            <a:xfrm>
              <a:off x="2273257" y="5364651"/>
              <a:ext cx="366361" cy="366361"/>
            </a:xfrm>
            <a:prstGeom prst="ellipse">
              <a:avLst/>
            </a:prstGeom>
            <a:solidFill>
              <a:srgbClr val="4F932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29" name="Ellips 28">
              <a:extLst>
                <a:ext uri="{FF2B5EF4-FFF2-40B4-BE49-F238E27FC236}">
                  <a16:creationId xmlns:a16="http://schemas.microsoft.com/office/drawing/2014/main" id="{7638AE99-F7A2-4A75-891C-44329DE5B513}"/>
                </a:ext>
              </a:extLst>
            </p:cNvPr>
            <p:cNvSpPr/>
            <p:nvPr/>
          </p:nvSpPr>
          <p:spPr>
            <a:xfrm>
              <a:off x="2273256" y="5791198"/>
              <a:ext cx="366361" cy="366361"/>
            </a:xfrm>
            <a:prstGeom prst="ellipse">
              <a:avLst/>
            </a:prstGeom>
            <a:solidFill>
              <a:srgbClr val="FFCC0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30" name="Ellips 29">
              <a:extLst>
                <a:ext uri="{FF2B5EF4-FFF2-40B4-BE49-F238E27FC236}">
                  <a16:creationId xmlns:a16="http://schemas.microsoft.com/office/drawing/2014/main" id="{251A1558-FC10-420F-9D8E-16B0B3FB37A0}"/>
                </a:ext>
              </a:extLst>
            </p:cNvPr>
            <p:cNvSpPr/>
            <p:nvPr/>
          </p:nvSpPr>
          <p:spPr>
            <a:xfrm>
              <a:off x="2273255" y="6237312"/>
              <a:ext cx="366361" cy="366361"/>
            </a:xfrm>
            <a:prstGeom prst="ellipse">
              <a:avLst/>
            </a:prstGeom>
            <a:solidFill>
              <a:srgbClr val="C15A4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31" name="Ellips 30">
              <a:extLst>
                <a:ext uri="{FF2B5EF4-FFF2-40B4-BE49-F238E27FC236}">
                  <a16:creationId xmlns:a16="http://schemas.microsoft.com/office/drawing/2014/main" id="{52D9DDE6-4DC5-4314-9738-403968AA53DF}"/>
                </a:ext>
              </a:extLst>
            </p:cNvPr>
            <p:cNvSpPr/>
            <p:nvPr/>
          </p:nvSpPr>
          <p:spPr>
            <a:xfrm>
              <a:off x="2278022" y="4934847"/>
              <a:ext cx="366361" cy="366361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</p:grpSp>
      <p:sp>
        <p:nvSpPr>
          <p:cNvPr id="4" name="textruta 3">
            <a:extLst>
              <a:ext uri="{FF2B5EF4-FFF2-40B4-BE49-F238E27FC236}">
                <a16:creationId xmlns:a16="http://schemas.microsoft.com/office/drawing/2014/main" id="{95844EFE-07E0-17E5-D3A2-03FFFB46F8C5}"/>
              </a:ext>
            </a:extLst>
          </p:cNvPr>
          <p:cNvSpPr txBox="1"/>
          <p:nvPr/>
        </p:nvSpPr>
        <p:spPr>
          <a:xfrm>
            <a:off x="9370624" y="5126650"/>
            <a:ext cx="1584176" cy="365125"/>
          </a:xfrm>
          <a:prstGeom prst="rect">
            <a:avLst/>
          </a:prstGeom>
        </p:spPr>
        <p:txBody>
          <a:bodyPr vert="horz" wrap="none" lIns="91440" tIns="45720" rIns="91440" bIns="45720" rtlCol="0">
            <a:noAutofit/>
          </a:bodyPr>
          <a:lstStyle/>
          <a:p>
            <a:pPr algn="l">
              <a:buClr>
                <a:srgbClr val="4F932D"/>
              </a:buClr>
              <a:buSzPct val="85000"/>
            </a:pPr>
            <a:r>
              <a:rPr lang="sv-SE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Totalt 283 grupper</a:t>
            </a:r>
          </a:p>
        </p:txBody>
      </p:sp>
    </p:spTree>
    <p:extLst>
      <p:ext uri="{BB962C8B-B14F-4D97-AF65-F5344CB8AC3E}">
        <p14:creationId xmlns:p14="http://schemas.microsoft.com/office/powerpoint/2010/main" val="55841469"/>
      </p:ext>
    </p:extLst>
  </p:cSld>
  <p:clrMapOvr>
    <a:masterClrMapping/>
  </p:clrMapOvr>
  <p:transition/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ubrik 2">
            <a:extLst>
              <a:ext uri="{FF2B5EF4-FFF2-40B4-BE49-F238E27FC236}">
                <a16:creationId xmlns:a16="http://schemas.microsoft.com/office/drawing/2014/main" id="{8B2F7252-83F7-A799-AB96-EE4E6EA2090F}"/>
              </a:ext>
            </a:extLst>
          </p:cNvPr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sv-SE"/>
              <a:t>Chefens chef</a:t>
            </a:r>
          </a:p>
        </p:txBody>
      </p:sp>
      <p:graphicFrame>
        <p:nvGraphicFramePr>
          <p:cNvPr id="4" name="Tabell 3">
            <a:extLst>
              <a:ext uri="{FF2B5EF4-FFF2-40B4-BE49-F238E27FC236}">
                <a16:creationId xmlns:a16="http://schemas.microsoft.com/office/drawing/2014/main" id="{568A92D5-69B9-B9F3-F4B9-8FACEFF871E1}"/>
              </a:ext>
            </a:extLst>
          </p:cNvPr>
          <p:cNvGraphicFramePr>
            <a:graphicFrameLocks noGrp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643758949"/>
              </p:ext>
            </p:extLst>
          </p:nvPr>
        </p:nvGraphicFramePr>
        <p:xfrm>
          <a:off x="361995" y="734169"/>
          <a:ext cx="4802188" cy="639898"/>
        </p:xfrm>
        <a:graphic>
          <a:graphicData uri="http://schemas.openxmlformats.org/drawingml/2006/table">
            <a:tbl>
              <a:tblPr firstRow="1"/>
              <a:tblGrid>
                <a:gridCol w="2659879">
                  <a:extLst>
                    <a:ext uri="{9D8B030D-6E8A-4147-A177-3AD203B41FA5}">
                      <a16:colId xmlns:a16="http://schemas.microsoft.com/office/drawing/2014/main" val="790773925"/>
                    </a:ext>
                  </a:extLst>
                </a:gridCol>
                <a:gridCol w="2142309">
                  <a:extLst>
                    <a:ext uri="{9D8B030D-6E8A-4147-A177-3AD203B41FA5}">
                      <a16:colId xmlns:a16="http://schemas.microsoft.com/office/drawing/2014/main" val="2025903397"/>
                    </a:ext>
                  </a:extLst>
                </a:gridCol>
              </a:tblGrid>
              <a:tr h="639898">
                <a:tc>
                  <a:txBody>
                    <a:bodyPr/>
                    <a:lstStyle/>
                    <a:p>
                      <a:pPr marL="0" marR="0" lvl="0" indent="0" algn="l" defTabSz="914377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 typeface="Arial" panose="020B0604020202020204" pitchFamily="34" charset="0"/>
                        <a:buNone/>
                        <a:defRPr/>
                      </a:pPr>
                      <a:r>
                        <a:rPr lang="sv-SE" sz="1600" kern="12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 Nova Light" panose="020B0304020202020204" pitchFamily="34" charset="0"/>
                          <a:ea typeface="+mn-ea"/>
                          <a:cs typeface="Arial" panose="020B0604020202020204" pitchFamily="34" charset="0"/>
                        </a:rPr>
                        <a:t>Frågeområde: 68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377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 typeface="Arial" panose="020B0604020202020204" pitchFamily="34" charset="0"/>
                        <a:buNone/>
                        <a:defRPr/>
                      </a:pPr>
                      <a:r>
                        <a:rPr lang="sv-SE" sz="1600" kern="12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 Nova Light" panose="020B0304020202020204" pitchFamily="34" charset="0"/>
                          <a:ea typeface="+mn-ea"/>
                          <a:cs typeface="Arial" panose="020B0604020202020204" pitchFamily="34" charset="0"/>
                        </a:rPr>
                        <a:t>(66)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46520893"/>
                  </a:ext>
                </a:extLst>
              </a:tr>
            </a:tbl>
          </a:graphicData>
        </a:graphic>
      </p:graphicFrame>
      <p:graphicFrame>
        <p:nvGraphicFramePr>
          <p:cNvPr id="5" name="DataTable">
            <a:extLst>
              <a:ext uri="{FF2B5EF4-FFF2-40B4-BE49-F238E27FC236}">
                <a16:creationId xmlns:a16="http://schemas.microsoft.com/office/drawing/2014/main" id="{63366E6C-257B-EC9C-8189-8DC0ACAB61CF}"/>
              </a:ext>
            </a:extLst>
          </p:cNvPr>
          <p:cNvGraphicFramePr>
            <a:graphicFrameLocks noGrp="1"/>
          </p:cNvGraphicFramePr>
          <p:nvPr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1710207637"/>
              </p:ext>
            </p:extLst>
          </p:nvPr>
        </p:nvGraphicFramePr>
        <p:xfrm>
          <a:off x="361995" y="1471749"/>
          <a:ext cx="10646434" cy="914400"/>
        </p:xfrm>
        <a:graphic>
          <a:graphicData uri="http://schemas.openxmlformats.org/drawingml/2006/table">
            <a:tbl>
              <a:tblPr firstRow="1">
                <a:effectLst/>
                <a:tableStyleId>{D7AC3CCA-C797-4891-BE02-D94E43425B78}</a:tableStyleId>
              </a:tblPr>
              <a:tblGrid>
                <a:gridCol w="540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61524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263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43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4685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7496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sv-SE" sz="1400" b="1" u="none" strike="noStrike" kern="1200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 Nova Light" panose="020B0304020202020204" pitchFamily="34" charset="0"/>
                          <a:cs typeface="Arial" panose="020B0604020202020204" pitchFamily="34" charset="0"/>
                        </a:rPr>
                        <a:t>Nr</a:t>
                      </a:r>
                      <a:endParaRPr kumimoji="0" lang="sv-SE" sz="1400" b="1" i="0" u="none" strike="noStrike" kern="1200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 Nova Light" panose="020B0304020202020204" pitchFamily="34" charset="0"/>
                        <a:ea typeface="Times New Roman" pitchFamily="18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27A8E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sv-SE" sz="1400" b="1" u="none" strike="noStrike" kern="1200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 Nova Light" panose="020B03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kumimoji="0" lang="sv-SE" sz="1400" b="1" i="0" u="none" strike="noStrike" kern="1200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 Nova Light" panose="020B0304020202020204" pitchFamily="34" charset="0"/>
                        <a:ea typeface="Times New Roman" pitchFamily="18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27A8E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sv-SE" sz="1400" b="1" u="none" strike="noStrike" kern="1200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 Nova Light" panose="020B0304020202020204" pitchFamily="34" charset="0"/>
                          <a:cs typeface="Arial" panose="020B0604020202020204" pitchFamily="34" charset="0"/>
                        </a:rPr>
                        <a:t>2023</a:t>
                      </a:r>
                    </a:p>
                  </a:txBody>
                  <a:tcPr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27A8E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sv-SE" sz="1400" b="1" u="none" strike="noStrike" kern="1200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 Nova Light" panose="020B0304020202020204" pitchFamily="34" charset="0"/>
                          <a:cs typeface="Arial" panose="020B0604020202020204" pitchFamily="34" charset="0"/>
                        </a:rPr>
                        <a:t>2022</a:t>
                      </a:r>
                    </a:p>
                  </a:txBody>
                  <a:tcPr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27A8E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sv-SE" sz="1400" b="1" u="none" strike="noStrike" kern="1200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 Nova Light" panose="020B0304020202020204" pitchFamily="34" charset="0"/>
                          <a:cs typeface="Arial" panose="020B0604020202020204" pitchFamily="34" charset="0"/>
                        </a:rPr>
                        <a:t>2021</a:t>
                      </a:r>
                    </a:p>
                  </a:txBody>
                  <a:tcPr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27A8E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sv-SE" sz="1400" b="1" i="0" u="none" strike="noStrike" kern="1200" cap="none" normalizeH="0" baseline="0" err="1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 Nova Light" panose="020B0304020202020204" pitchFamily="34" charset="0"/>
                          <a:ea typeface="+mn-ea"/>
                          <a:cs typeface="Arial" panose="020B0604020202020204" pitchFamily="34" charset="0"/>
                        </a:rPr>
                        <a:t>Ext. jmf</a:t>
                      </a:r>
                    </a:p>
                  </a:txBody>
                  <a:tcPr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27A8E">
                        <a:alpha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sv-SE" sz="1400" u="none" strike="noStrike" kern="1200" cap="none" normalizeH="0" baseline="0">
                          <a:ln>
                            <a:noFill/>
                          </a:ln>
                          <a:effectLst/>
                          <a:latin typeface="Arial Nova Light" panose="020B0304020202020204" pitchFamily="34" charset="0"/>
                          <a:cs typeface="Arial" panose="020B0604020202020204" pitchFamily="34" charset="0"/>
                        </a:rPr>
                        <a:t>cc1</a:t>
                      </a:r>
                    </a:p>
                  </a:txBody>
                  <a:tcPr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sv-SE" sz="1400" u="none" strike="noStrike" kern="1200" cap="none" normalizeH="0" baseline="0">
                          <a:ln>
                            <a:noFill/>
                          </a:ln>
                          <a:effectLst/>
                          <a:latin typeface="Arial Nova Light" panose="020B0304020202020204" pitchFamily="34" charset="0"/>
                          <a:cs typeface="Arial" panose="020B0604020202020204" pitchFamily="34" charset="0"/>
                        </a:rPr>
                        <a:t>Jag har förtroende för min chefs chef</a:t>
                      </a:r>
                    </a:p>
                  </a:txBody>
                  <a:tcPr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sv-SE" sz="1400" u="none" strike="noStrike" kern="1200" cap="none" normalizeH="0" baseline="0">
                          <a:ln>
                            <a:noFill/>
                          </a:ln>
                          <a:effectLst/>
                          <a:latin typeface="Arial Nova Light" panose="020B0304020202020204" pitchFamily="34" charset="0"/>
                          <a:cs typeface="Arial" panose="020B0604020202020204" pitchFamily="34" charset="0"/>
                        </a:rPr>
                        <a:t>70%</a:t>
                      </a:r>
                    </a:p>
                  </a:txBody>
                  <a:tcPr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sv-SE" sz="1400" u="none" strike="noStrike" kern="1200" cap="none" normalizeH="0" baseline="0">
                          <a:ln>
                            <a:noFill/>
                          </a:ln>
                          <a:effectLst/>
                          <a:latin typeface="Arial Nova Light" panose="020B0304020202020204" pitchFamily="34" charset="0"/>
                          <a:cs typeface="Arial" panose="020B0604020202020204" pitchFamily="34" charset="0"/>
                        </a:rPr>
                        <a:t>68%</a:t>
                      </a:r>
                    </a:p>
                  </a:txBody>
                  <a:tcPr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sv-SE" sz="1400" u="none" strike="noStrike" kern="1200" cap="none" normalizeH="0" baseline="0">
                          <a:ln>
                            <a:noFill/>
                          </a:ln>
                          <a:effectLst/>
                          <a:latin typeface="Arial Nova Light" panose="020B0304020202020204" pitchFamily="34" charset="0"/>
                          <a:cs typeface="Arial" panose="020B0604020202020204" pitchFamily="34" charset="0"/>
                        </a:rPr>
                        <a:t>66%</a:t>
                      </a:r>
                    </a:p>
                  </a:txBody>
                  <a:tcPr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sv-SE" sz="1400" b="0" i="0" u="none" strike="noStrike" kern="1200" cap="none" normalizeH="0" baseline="0">
                          <a:ln>
                            <a:noFill/>
                          </a:ln>
                          <a:solidFill>
                            <a:srgbClr val="808080"/>
                          </a:solidFill>
                          <a:effectLst/>
                          <a:latin typeface="Arial Nova Light" panose="020B0304020202020204" pitchFamily="34" charset="0"/>
                          <a:ea typeface="+mn-ea"/>
                          <a:cs typeface="Arial" panose="020B0604020202020204" pitchFamily="34" charset="0"/>
                        </a:rPr>
                        <a:t>-</a:t>
                      </a:r>
                    </a:p>
                  </a:txBody>
                  <a:tcPr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sv-SE" sz="1400" u="none" strike="noStrike" kern="1200" cap="none" normalizeH="0" baseline="0">
                          <a:ln>
                            <a:noFill/>
                          </a:ln>
                          <a:effectLst/>
                          <a:latin typeface="Arial Nova Light" panose="020B0304020202020204" pitchFamily="34" charset="0"/>
                          <a:cs typeface="Arial" panose="020B0604020202020204" pitchFamily="34" charset="0"/>
                        </a:rPr>
                        <a:t>cc2</a:t>
                      </a:r>
                    </a:p>
                  </a:txBody>
                  <a:tcPr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sv-SE" sz="1400" u="none" strike="noStrike" kern="1200" cap="none" normalizeH="0" baseline="0">
                          <a:ln>
                            <a:noFill/>
                          </a:ln>
                          <a:effectLst/>
                          <a:latin typeface="Arial Nova Light" panose="020B0304020202020204" pitchFamily="34" charset="0"/>
                          <a:cs typeface="Arial" panose="020B0604020202020204" pitchFamily="34" charset="0"/>
                        </a:rPr>
                        <a:t>Jag tycker att min chefs chef är öppen i sin kommunikation</a:t>
                      </a:r>
                    </a:p>
                  </a:txBody>
                  <a:tcPr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sv-SE" sz="1400" u="none" strike="noStrike" kern="1200" cap="none" normalizeH="0" baseline="0">
                          <a:ln>
                            <a:noFill/>
                          </a:ln>
                          <a:effectLst/>
                          <a:latin typeface="Arial Nova Light" panose="020B0304020202020204" pitchFamily="34" charset="0"/>
                          <a:cs typeface="Arial" panose="020B0604020202020204" pitchFamily="34" charset="0"/>
                        </a:rPr>
                        <a:t>66%</a:t>
                      </a:r>
                    </a:p>
                  </a:txBody>
                  <a:tcPr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sv-SE" sz="1400" u="none" strike="noStrike" kern="1200" cap="none" normalizeH="0" baseline="0">
                          <a:ln>
                            <a:noFill/>
                          </a:ln>
                          <a:effectLst/>
                          <a:latin typeface="Arial Nova Light" panose="020B0304020202020204" pitchFamily="34" charset="0"/>
                          <a:cs typeface="Arial" panose="020B0604020202020204" pitchFamily="34" charset="0"/>
                        </a:rPr>
                        <a:t>64%</a:t>
                      </a:r>
                    </a:p>
                  </a:txBody>
                  <a:tcPr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sv-SE" sz="1400" u="none" strike="noStrike" kern="1200" cap="none" normalizeH="0" baseline="0">
                          <a:ln>
                            <a:noFill/>
                          </a:ln>
                          <a:effectLst/>
                          <a:latin typeface="Arial Nova Light" panose="020B0304020202020204" pitchFamily="34" charset="0"/>
                          <a:cs typeface="Arial" panose="020B0604020202020204" pitchFamily="34" charset="0"/>
                        </a:rPr>
                        <a:t>61%</a:t>
                      </a:r>
                    </a:p>
                  </a:txBody>
                  <a:tcPr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sv-SE" sz="1400" b="0" i="0" u="none" strike="noStrike" kern="1200" cap="none" normalizeH="0" baseline="0">
                          <a:ln>
                            <a:noFill/>
                          </a:ln>
                          <a:solidFill>
                            <a:srgbClr val="808080"/>
                          </a:solidFill>
                          <a:effectLst/>
                          <a:latin typeface="Arial Nova Light" panose="020B0304020202020204" pitchFamily="34" charset="0"/>
                          <a:ea typeface="+mn-ea"/>
                          <a:cs typeface="Arial" panose="020B0604020202020204" pitchFamily="34" charset="0"/>
                        </a:rPr>
                        <a:t>-</a:t>
                      </a:r>
                    </a:p>
                  </a:txBody>
                  <a:tcPr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7" name="Platshållare för text 3">
            <a:extLst>
              <a:ext uri="{FF2B5EF4-FFF2-40B4-BE49-F238E27FC236}">
                <a16:creationId xmlns:a16="http://schemas.microsoft.com/office/drawing/2014/main" id="{E38CB03D-A23D-2E05-E310-5AEBE6852C57}"/>
              </a:ext>
            </a:extLst>
          </p:cNvPr>
          <p:cNvSpPr txBox="1"/>
          <p:nvPr>
            <p:custDataLst>
              <p:tags r:id="rId4"/>
            </p:custDataLst>
          </p:nvPr>
        </p:nvSpPr>
        <p:spPr>
          <a:xfrm>
            <a:off x="146698" y="6380804"/>
            <a:ext cx="4939652" cy="504580"/>
          </a:xfrm>
          <a:prstGeom prst="rect">
            <a:avLst/>
          </a:prstGeom>
        </p:spPr>
        <p:txBody>
          <a:bodyPr/>
          <a:lstStyle>
            <a:lvl1pPr marL="0" indent="0" algn="l" defTabSz="914377" rtl="0" eaLnBrk="1" latinLnBrk="0" hangingPunct="1">
              <a:spcBef>
                <a:spcPct val="20000"/>
              </a:spcBef>
              <a:buClr>
                <a:schemeClr val="bg1"/>
              </a:buClr>
              <a:buFont typeface="Arial" panose="020B0604020202020204" pitchFamily="34" charset="0"/>
              <a:buNone/>
              <a:defRPr lang="sv-SE"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32" indent="-285744" algn="l" defTabSz="914377" rtl="0" eaLnBrk="1" latinLnBrk="0" hangingPunct="1">
              <a:spcBef>
                <a:spcPct val="20000"/>
              </a:spcBef>
              <a:buClr>
                <a:schemeClr val="bg1"/>
              </a:buClr>
              <a:buFont typeface="Arial" panose="020B0604020202020204" pitchFamily="34" charset="0"/>
              <a:buChar char="•"/>
              <a:defRPr lang="sv-SE"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200121" indent="-285744" algn="l" defTabSz="914377" rtl="0" eaLnBrk="1" latinLnBrk="0" hangingPunct="1">
              <a:spcBef>
                <a:spcPct val="20000"/>
              </a:spcBef>
              <a:buClr>
                <a:schemeClr val="accent3">
                  <a:lumMod val="75000"/>
                </a:schemeClr>
              </a:buClr>
              <a:buFont typeface="Wingdings" panose="05000000000000000000" pitchFamily="2" charset="2"/>
              <a:buChar char="§"/>
              <a:defRPr lang="sv-SE"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57309" indent="-285744" algn="l" defTabSz="914377" rtl="0" eaLnBrk="1" latinLnBrk="0" hangingPunct="1">
              <a:spcBef>
                <a:spcPct val="20000"/>
              </a:spcBef>
              <a:buClr>
                <a:schemeClr val="accent3">
                  <a:lumMod val="75000"/>
                </a:schemeClr>
              </a:buClr>
              <a:buFont typeface="Century Gothic" panose="020B0502020202020204" pitchFamily="34" charset="0"/>
              <a:buChar char="▫"/>
              <a:defRPr lang="sv-SE"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349" indent="-228594" algn="l" defTabSz="914377" rtl="0" eaLnBrk="1" latinLnBrk="0" hangingPunct="1">
              <a:spcBef>
                <a:spcPct val="20000"/>
              </a:spcBef>
              <a:buClr>
                <a:schemeClr val="accent3">
                  <a:lumMod val="75000"/>
                </a:schemeClr>
              </a:buClr>
              <a:buFont typeface="Wingdings" panose="05000000000000000000" pitchFamily="2" charset="2"/>
              <a:buChar char="ü"/>
              <a:defRPr lang="sv-SE"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537" indent="-228594" algn="l" defTabSz="91437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v-SE" sz="1200">
                <a:latin typeface="Arial Nova Light" panose="020B0304020202020204" pitchFamily="34" charset="0"/>
              </a:rPr>
              <a:t>Tabellen visar andel positiva svar, 4:or och 5:or </a:t>
            </a:r>
          </a:p>
          <a:p>
            <a:r>
              <a:rPr lang="sv-SE" sz="1200">
                <a:latin typeface="Arial Nova Light" panose="020B0304020202020204" pitchFamily="34" charset="0"/>
              </a:rPr>
              <a:t>* Fråga med hög påverkan på TI			</a:t>
            </a:r>
          </a:p>
        </p:txBody>
      </p:sp>
      <p:sp>
        <p:nvSpPr>
          <p:cNvPr id="2" name="Platshållare för bildnummer 1">
            <a:extLst>
              <a:ext uri="{FF2B5EF4-FFF2-40B4-BE49-F238E27FC236}">
                <a16:creationId xmlns:a16="http://schemas.microsoft.com/office/drawing/2014/main" id="{2E9F0A81-6E1B-2818-A907-83E9C01D5503}"/>
              </a:ext>
            </a:extLst>
          </p:cNvPr>
          <p:cNvSpPr>
            <a:spLocks noGrp="1"/>
          </p:cNvSpPr>
          <p:nvPr>
            <p:ph type="sldNum" sz="quarter" idx="7"/>
            <p:custDataLst>
              <p:tags r:id="rId5"/>
            </p:custDataLst>
          </p:nvPr>
        </p:nvSpPr>
        <p:spPr/>
        <p:txBody>
          <a:bodyPr/>
          <a:lstStyle/>
          <a:p>
            <a:pPr marL="43438" algn="r">
              <a:spcBef>
                <a:spcPts val="251"/>
              </a:spcBef>
            </a:pPr>
            <a:fld id="{F7043445-B7A5-4914-996A-C924B7608474}" type="slidenum">
              <a:rPr lang="sv-SE" smtClean="0"/>
              <a:pPr marL="43438" algn="r">
                <a:spcBef>
                  <a:spcPts val="251"/>
                </a:spcBef>
              </a:pPr>
              <a:t>52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680549829"/>
      </p:ext>
    </p:extLst>
  </p:cSld>
  <p:clrMapOvr>
    <a:masterClrMapping/>
  </p:clrMapOvr>
  <p:transition/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ubrik 2">
            <a:extLst>
              <a:ext uri="{FF2B5EF4-FFF2-40B4-BE49-F238E27FC236}">
                <a16:creationId xmlns:a16="http://schemas.microsoft.com/office/drawing/2014/main" id="{8B2F7252-83F7-A799-AB96-EE4E6EA2090F}"/>
              </a:ext>
            </a:extLst>
          </p:cNvPr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sv-SE"/>
              <a:t>Kommunledningen</a:t>
            </a:r>
          </a:p>
        </p:txBody>
      </p:sp>
      <p:graphicFrame>
        <p:nvGraphicFramePr>
          <p:cNvPr id="4" name="Tabell 3">
            <a:extLst>
              <a:ext uri="{FF2B5EF4-FFF2-40B4-BE49-F238E27FC236}">
                <a16:creationId xmlns:a16="http://schemas.microsoft.com/office/drawing/2014/main" id="{568A92D5-69B9-B9F3-F4B9-8FACEFF871E1}"/>
              </a:ext>
            </a:extLst>
          </p:cNvPr>
          <p:cNvGraphicFramePr>
            <a:graphicFrameLocks noGrp="1"/>
          </p:cNvGraphicFramePr>
          <p:nvPr>
            <p:custDataLst>
              <p:tags r:id="rId2"/>
            </p:custDataLst>
          </p:nvPr>
        </p:nvGraphicFramePr>
        <p:xfrm>
          <a:off x="361995" y="734169"/>
          <a:ext cx="4802188" cy="639898"/>
        </p:xfrm>
        <a:graphic>
          <a:graphicData uri="http://schemas.openxmlformats.org/drawingml/2006/table">
            <a:tbl>
              <a:tblPr firstRow="1"/>
              <a:tblGrid>
                <a:gridCol w="2659879">
                  <a:extLst>
                    <a:ext uri="{9D8B030D-6E8A-4147-A177-3AD203B41FA5}">
                      <a16:colId xmlns:a16="http://schemas.microsoft.com/office/drawing/2014/main" val="790773925"/>
                    </a:ext>
                  </a:extLst>
                </a:gridCol>
                <a:gridCol w="2142309">
                  <a:extLst>
                    <a:ext uri="{9D8B030D-6E8A-4147-A177-3AD203B41FA5}">
                      <a16:colId xmlns:a16="http://schemas.microsoft.com/office/drawing/2014/main" val="2025903397"/>
                    </a:ext>
                  </a:extLst>
                </a:gridCol>
              </a:tblGrid>
              <a:tr h="639898">
                <a:tc>
                  <a:txBody>
                    <a:bodyPr/>
                    <a:lstStyle/>
                    <a:p>
                      <a:pPr marL="0" marR="0" lvl="0" indent="0" algn="l" defTabSz="914377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 typeface="Arial" panose="020B0604020202020204" pitchFamily="34" charset="0"/>
                        <a:buNone/>
                        <a:defRPr/>
                      </a:pPr>
                      <a:r>
                        <a:rPr lang="sv-SE" sz="1600" kern="12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 Nova Light" panose="020B0304020202020204" pitchFamily="34" charset="0"/>
                          <a:ea typeface="+mn-ea"/>
                          <a:cs typeface="Arial" panose="020B0604020202020204" pitchFamily="34" charset="0"/>
                        </a:rPr>
                        <a:t>Frågeområde: 55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377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 typeface="Arial" panose="020B0604020202020204" pitchFamily="34" charset="0"/>
                        <a:buNone/>
                        <a:defRPr/>
                      </a:pPr>
                      <a:r>
                        <a:rPr lang="sv-SE" sz="1600" kern="12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 Nova Light" panose="020B0304020202020204" pitchFamily="34" charset="0"/>
                          <a:ea typeface="+mn-ea"/>
                          <a:cs typeface="Arial" panose="020B0604020202020204" pitchFamily="34" charset="0"/>
                        </a:rPr>
                        <a:t>(54)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46520893"/>
                  </a:ext>
                </a:extLst>
              </a:tr>
            </a:tbl>
          </a:graphicData>
        </a:graphic>
      </p:graphicFrame>
      <p:graphicFrame>
        <p:nvGraphicFramePr>
          <p:cNvPr id="9" name="DataTable">
            <a:extLst>
              <a:ext uri="{FF2B5EF4-FFF2-40B4-BE49-F238E27FC236}">
                <a16:creationId xmlns:a16="http://schemas.microsoft.com/office/drawing/2014/main" id="{42421DDB-7721-4B85-E0EC-4F7392F8659E}"/>
              </a:ext>
            </a:extLst>
          </p:cNvPr>
          <p:cNvGraphicFramePr>
            <a:graphicFrameLocks noGrp="1"/>
          </p:cNvGraphicFramePr>
          <p:nvPr>
            <p:custDataLst>
              <p:tags r:id="rId3"/>
            </p:custDataLst>
          </p:nvPr>
        </p:nvGraphicFramePr>
        <p:xfrm>
          <a:off x="361995" y="1508851"/>
          <a:ext cx="10646434" cy="914400"/>
        </p:xfrm>
        <a:graphic>
          <a:graphicData uri="http://schemas.openxmlformats.org/drawingml/2006/table">
            <a:tbl>
              <a:tblPr firstRow="1">
                <a:effectLst/>
                <a:tableStyleId>{D7AC3CCA-C797-4891-BE02-D94E43425B78}</a:tableStyleId>
              </a:tblPr>
              <a:tblGrid>
                <a:gridCol w="540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61524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263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43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4685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7496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sv-SE" sz="1400" b="1" u="none" strike="noStrike" kern="1200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 Nova Light" panose="020B0304020202020204" pitchFamily="34" charset="0"/>
                          <a:cs typeface="Arial" panose="020B0604020202020204" pitchFamily="34" charset="0"/>
                        </a:rPr>
                        <a:t>Nr</a:t>
                      </a:r>
                      <a:endParaRPr kumimoji="0" lang="sv-SE" sz="1400" b="1" i="0" u="none" strike="noStrike" kern="1200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 Nova Light" panose="020B0304020202020204" pitchFamily="34" charset="0"/>
                        <a:ea typeface="Times New Roman" pitchFamily="18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27A8E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sv-SE" sz="1400" b="1" u="none" strike="noStrike" kern="1200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 Nova Light" panose="020B03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kumimoji="0" lang="sv-SE" sz="1400" b="1" i="0" u="none" strike="noStrike" kern="1200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 Nova Light" panose="020B0304020202020204" pitchFamily="34" charset="0"/>
                        <a:ea typeface="Times New Roman" pitchFamily="18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27A8E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sv-SE" sz="1400" b="1" u="none" strike="noStrike" kern="1200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 Nova Light" panose="020B0304020202020204" pitchFamily="34" charset="0"/>
                          <a:cs typeface="Arial" panose="020B0604020202020204" pitchFamily="34" charset="0"/>
                        </a:rPr>
                        <a:t>2023</a:t>
                      </a:r>
                    </a:p>
                  </a:txBody>
                  <a:tcPr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27A8E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sv-SE" sz="1400" b="1" u="none" strike="noStrike" kern="1200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 Nova Light" panose="020B0304020202020204" pitchFamily="34" charset="0"/>
                          <a:cs typeface="Arial" panose="020B0604020202020204" pitchFamily="34" charset="0"/>
                        </a:rPr>
                        <a:t>2022</a:t>
                      </a:r>
                    </a:p>
                  </a:txBody>
                  <a:tcPr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27A8E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sv-SE" sz="1400" b="1" u="none" strike="noStrike" kern="1200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 Nova Light" panose="020B0304020202020204" pitchFamily="34" charset="0"/>
                          <a:cs typeface="Arial" panose="020B0604020202020204" pitchFamily="34" charset="0"/>
                        </a:rPr>
                        <a:t>2021</a:t>
                      </a:r>
                    </a:p>
                  </a:txBody>
                  <a:tcPr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27A8E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sv-SE" sz="1400" b="1" i="0" u="none" strike="noStrike" kern="1200" cap="none" normalizeH="0" baseline="0" err="1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 Nova Light" panose="020B0304020202020204" pitchFamily="34" charset="0"/>
                          <a:ea typeface="+mn-ea"/>
                          <a:cs typeface="Arial" panose="020B0604020202020204" pitchFamily="34" charset="0"/>
                        </a:rPr>
                        <a:t>Ext. jmf</a:t>
                      </a:r>
                    </a:p>
                  </a:txBody>
                  <a:tcPr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27A8E">
                        <a:alpha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sv-SE" sz="1400" u="none" strike="noStrike" kern="1200" cap="none" normalizeH="0" baseline="0">
                          <a:ln>
                            <a:noFill/>
                          </a:ln>
                          <a:effectLst/>
                          <a:latin typeface="Arial Nova Light" panose="020B0304020202020204" pitchFamily="34" charset="0"/>
                          <a:cs typeface="Arial" panose="020B0604020202020204" pitchFamily="34" charset="0"/>
                        </a:rPr>
                        <a:t>k1</a:t>
                      </a:r>
                    </a:p>
                  </a:txBody>
                  <a:tcPr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sv-SE" sz="1400" u="none" strike="noStrike" kern="1200" cap="none" normalizeH="0" baseline="0">
                          <a:ln>
                            <a:noFill/>
                          </a:ln>
                          <a:effectLst/>
                          <a:latin typeface="Arial Nova Light" panose="020B0304020202020204" pitchFamily="34" charset="0"/>
                          <a:cs typeface="Arial" panose="020B0604020202020204" pitchFamily="34" charset="0"/>
                        </a:rPr>
                        <a:t>Jag har förtroende för Nacka kommuns ledning</a:t>
                      </a:r>
                    </a:p>
                  </a:txBody>
                  <a:tcPr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sv-SE" sz="1400" u="none" strike="noStrike" kern="1200" cap="none" normalizeH="0" baseline="0">
                          <a:ln>
                            <a:noFill/>
                          </a:ln>
                          <a:effectLst/>
                          <a:latin typeface="Arial Nova Light" panose="020B0304020202020204" pitchFamily="34" charset="0"/>
                          <a:cs typeface="Arial" panose="020B0604020202020204" pitchFamily="34" charset="0"/>
                        </a:rPr>
                        <a:t>55%</a:t>
                      </a:r>
                    </a:p>
                  </a:txBody>
                  <a:tcPr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sv-SE" sz="1400" u="none" strike="noStrike" kern="1200" cap="none" normalizeH="0" baseline="0">
                          <a:ln>
                            <a:noFill/>
                          </a:ln>
                          <a:effectLst/>
                          <a:latin typeface="Arial Nova Light" panose="020B0304020202020204" pitchFamily="34" charset="0"/>
                          <a:cs typeface="Arial" panose="020B0604020202020204" pitchFamily="34" charset="0"/>
                        </a:rPr>
                        <a:t>53%</a:t>
                      </a:r>
                    </a:p>
                  </a:txBody>
                  <a:tcPr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sv-SE" sz="1400" u="none" strike="noStrike" kern="1200" cap="none" normalizeH="0" baseline="0">
                          <a:ln>
                            <a:noFill/>
                          </a:ln>
                          <a:effectLst/>
                          <a:latin typeface="Arial Nova Light" panose="020B0304020202020204" pitchFamily="34" charset="0"/>
                          <a:cs typeface="Arial" panose="020B0604020202020204" pitchFamily="34" charset="0"/>
                        </a:rPr>
                        <a:t>52%</a:t>
                      </a:r>
                    </a:p>
                  </a:txBody>
                  <a:tcPr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sv-SE" sz="1400" b="0" i="0" u="none" strike="noStrike" kern="1200" cap="none" normalizeH="0" baseline="0">
                          <a:ln>
                            <a:noFill/>
                          </a:ln>
                          <a:solidFill>
                            <a:srgbClr val="808080"/>
                          </a:solidFill>
                          <a:effectLst/>
                          <a:latin typeface="Arial Nova Light" panose="020B0304020202020204" pitchFamily="34" charset="0"/>
                          <a:ea typeface="+mn-ea"/>
                          <a:cs typeface="Arial" panose="020B0604020202020204" pitchFamily="34" charset="0"/>
                        </a:rPr>
                        <a:t>49%</a:t>
                      </a:r>
                    </a:p>
                  </a:txBody>
                  <a:tcPr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sv-SE" sz="1400" u="none" strike="noStrike" kern="1200" cap="none" normalizeH="0" baseline="0">
                          <a:ln>
                            <a:noFill/>
                          </a:ln>
                          <a:effectLst/>
                          <a:latin typeface="Arial Nova Light" panose="020B0304020202020204" pitchFamily="34" charset="0"/>
                          <a:cs typeface="Arial" panose="020B0604020202020204" pitchFamily="34" charset="0"/>
                        </a:rPr>
                        <a:t>k2</a:t>
                      </a:r>
                    </a:p>
                  </a:txBody>
                  <a:tcPr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sv-SE" sz="1400" u="none" strike="noStrike" kern="1200" cap="none" normalizeH="0" baseline="0">
                          <a:ln>
                            <a:noFill/>
                          </a:ln>
                          <a:effectLst/>
                          <a:latin typeface="Arial Nova Light" panose="020B0304020202020204" pitchFamily="34" charset="0"/>
                          <a:cs typeface="Arial" panose="020B0604020202020204" pitchFamily="34" charset="0"/>
                        </a:rPr>
                        <a:t>Nacka kommuns ledning är öppen i sin kommunikation</a:t>
                      </a:r>
                    </a:p>
                  </a:txBody>
                  <a:tcPr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sv-SE" sz="1400" u="none" strike="noStrike" kern="1200" cap="none" normalizeH="0" baseline="0">
                          <a:ln>
                            <a:noFill/>
                          </a:ln>
                          <a:effectLst/>
                          <a:latin typeface="Arial Nova Light" panose="020B0304020202020204" pitchFamily="34" charset="0"/>
                          <a:cs typeface="Arial" panose="020B0604020202020204" pitchFamily="34" charset="0"/>
                        </a:rPr>
                        <a:t>55%</a:t>
                      </a:r>
                    </a:p>
                  </a:txBody>
                  <a:tcPr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sv-SE" sz="1400" u="none" strike="noStrike" kern="1200" cap="none" normalizeH="0" baseline="0">
                          <a:ln>
                            <a:noFill/>
                          </a:ln>
                          <a:effectLst/>
                          <a:latin typeface="Arial Nova Light" panose="020B0304020202020204" pitchFamily="34" charset="0"/>
                          <a:cs typeface="Arial" panose="020B0604020202020204" pitchFamily="34" charset="0"/>
                        </a:rPr>
                        <a:t>55%</a:t>
                      </a:r>
                    </a:p>
                  </a:txBody>
                  <a:tcPr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sv-SE" sz="1400" u="none" strike="noStrike" kern="1200" cap="none" normalizeH="0" baseline="0">
                          <a:ln>
                            <a:noFill/>
                          </a:ln>
                          <a:effectLst/>
                          <a:latin typeface="Arial Nova Light" panose="020B0304020202020204" pitchFamily="34" charset="0"/>
                          <a:cs typeface="Arial" panose="020B0604020202020204" pitchFamily="34" charset="0"/>
                        </a:rPr>
                        <a:t>51%</a:t>
                      </a:r>
                    </a:p>
                  </a:txBody>
                  <a:tcPr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sv-SE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808080"/>
                          </a:solidFill>
                          <a:effectLst/>
                          <a:latin typeface="Arial Nova Light" panose="020B0304020202020204" pitchFamily="34" charset="0"/>
                          <a:ea typeface="+mn-ea"/>
                          <a:cs typeface="Arial" panose="020B0604020202020204" pitchFamily="34" charset="0"/>
                        </a:rPr>
                        <a:t>50%</a:t>
                      </a:r>
                    </a:p>
                  </a:txBody>
                  <a:tcPr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7" name="Platshållare för text 3">
            <a:extLst>
              <a:ext uri="{FF2B5EF4-FFF2-40B4-BE49-F238E27FC236}">
                <a16:creationId xmlns:a16="http://schemas.microsoft.com/office/drawing/2014/main" id="{8E0AB2C2-902E-16B8-6DA1-4071D82D846B}"/>
              </a:ext>
            </a:extLst>
          </p:cNvPr>
          <p:cNvSpPr txBox="1"/>
          <p:nvPr>
            <p:custDataLst>
              <p:tags r:id="rId4"/>
            </p:custDataLst>
          </p:nvPr>
        </p:nvSpPr>
        <p:spPr>
          <a:xfrm>
            <a:off x="146698" y="6380804"/>
            <a:ext cx="4939652" cy="504580"/>
          </a:xfrm>
          <a:prstGeom prst="rect">
            <a:avLst/>
          </a:prstGeom>
        </p:spPr>
        <p:txBody>
          <a:bodyPr/>
          <a:lstStyle>
            <a:lvl1pPr marL="0" indent="0" algn="l" defTabSz="914377" rtl="0" eaLnBrk="1" latinLnBrk="0" hangingPunct="1">
              <a:spcBef>
                <a:spcPct val="20000"/>
              </a:spcBef>
              <a:buClr>
                <a:schemeClr val="bg1"/>
              </a:buClr>
              <a:buFont typeface="Arial" panose="020B0604020202020204" pitchFamily="34" charset="0"/>
              <a:buNone/>
              <a:defRPr lang="sv-SE"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32" indent="-285744" algn="l" defTabSz="914377" rtl="0" eaLnBrk="1" latinLnBrk="0" hangingPunct="1">
              <a:spcBef>
                <a:spcPct val="20000"/>
              </a:spcBef>
              <a:buClr>
                <a:schemeClr val="bg1"/>
              </a:buClr>
              <a:buFont typeface="Arial" panose="020B0604020202020204" pitchFamily="34" charset="0"/>
              <a:buChar char="•"/>
              <a:defRPr lang="sv-SE"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200121" indent="-285744" algn="l" defTabSz="914377" rtl="0" eaLnBrk="1" latinLnBrk="0" hangingPunct="1">
              <a:spcBef>
                <a:spcPct val="20000"/>
              </a:spcBef>
              <a:buClr>
                <a:schemeClr val="accent3">
                  <a:lumMod val="75000"/>
                </a:schemeClr>
              </a:buClr>
              <a:buFont typeface="Wingdings" panose="05000000000000000000" pitchFamily="2" charset="2"/>
              <a:buChar char="§"/>
              <a:defRPr lang="sv-SE"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57309" indent="-285744" algn="l" defTabSz="914377" rtl="0" eaLnBrk="1" latinLnBrk="0" hangingPunct="1">
              <a:spcBef>
                <a:spcPct val="20000"/>
              </a:spcBef>
              <a:buClr>
                <a:schemeClr val="accent3">
                  <a:lumMod val="75000"/>
                </a:schemeClr>
              </a:buClr>
              <a:buFont typeface="Century Gothic" panose="020B0502020202020204" pitchFamily="34" charset="0"/>
              <a:buChar char="▫"/>
              <a:defRPr lang="sv-SE"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349" indent="-228594" algn="l" defTabSz="914377" rtl="0" eaLnBrk="1" latinLnBrk="0" hangingPunct="1">
              <a:spcBef>
                <a:spcPct val="20000"/>
              </a:spcBef>
              <a:buClr>
                <a:schemeClr val="accent3">
                  <a:lumMod val="75000"/>
                </a:schemeClr>
              </a:buClr>
              <a:buFont typeface="Wingdings" panose="05000000000000000000" pitchFamily="2" charset="2"/>
              <a:buChar char="ü"/>
              <a:defRPr lang="sv-SE"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537" indent="-228594" algn="l" defTabSz="91437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v-SE" sz="1200">
                <a:latin typeface="Arial Nova Light" panose="020B0304020202020204" pitchFamily="34" charset="0"/>
              </a:rPr>
              <a:t>Tabellen visar andel positiva svar, 4:or och 5:or </a:t>
            </a:r>
          </a:p>
          <a:p>
            <a:r>
              <a:rPr lang="sv-SE" sz="1200">
                <a:latin typeface="Arial Nova Light" panose="020B0304020202020204" pitchFamily="34" charset="0"/>
              </a:rPr>
              <a:t>* Fråga med hög påverkan på TI			</a:t>
            </a:r>
          </a:p>
        </p:txBody>
      </p:sp>
      <p:sp>
        <p:nvSpPr>
          <p:cNvPr id="2" name="Platshållare för bildnummer 1">
            <a:extLst>
              <a:ext uri="{FF2B5EF4-FFF2-40B4-BE49-F238E27FC236}">
                <a16:creationId xmlns:a16="http://schemas.microsoft.com/office/drawing/2014/main" id="{2E9F0A81-6E1B-2818-A907-83E9C01D5503}"/>
              </a:ext>
            </a:extLst>
          </p:cNvPr>
          <p:cNvSpPr>
            <a:spLocks noGrp="1"/>
          </p:cNvSpPr>
          <p:nvPr>
            <p:ph type="sldNum" sz="quarter" idx="7"/>
            <p:custDataLst>
              <p:tags r:id="rId5"/>
            </p:custDataLst>
          </p:nvPr>
        </p:nvSpPr>
        <p:spPr/>
        <p:txBody>
          <a:bodyPr/>
          <a:lstStyle/>
          <a:p>
            <a:pPr marL="43438" algn="r">
              <a:spcBef>
                <a:spcPts val="251"/>
              </a:spcBef>
            </a:pPr>
            <a:fld id="{F7043445-B7A5-4914-996A-C924B7608474}" type="slidenum">
              <a:rPr lang="sv-SE" smtClean="0"/>
              <a:pPr marL="43438" algn="r">
                <a:spcBef>
                  <a:spcPts val="251"/>
                </a:spcBef>
              </a:pPr>
              <a:t>53</a:t>
            </a:fld>
            <a:endParaRPr lang="sv-SE"/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9BDFB19F-96B3-2447-BCB6-EC6914623AC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36987" y="3325084"/>
            <a:ext cx="9696450" cy="243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1267317"/>
      </p:ext>
    </p:extLst>
  </p:cSld>
  <p:clrMapOvr>
    <a:masterClrMapping/>
  </p:clrMapOvr>
  <p:transition/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ubrik 2">
            <a:extLst>
              <a:ext uri="{FF2B5EF4-FFF2-40B4-BE49-F238E27FC236}">
                <a16:creationId xmlns:a16="http://schemas.microsoft.com/office/drawing/2014/main" id="{8B2F7252-83F7-A799-AB96-EE4E6EA209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Förtroende för ledning</a:t>
            </a:r>
          </a:p>
        </p:txBody>
      </p:sp>
      <p:sp>
        <p:nvSpPr>
          <p:cNvPr id="5" name="Platshållare för text 3">
            <a:extLst>
              <a:ext uri="{FF2B5EF4-FFF2-40B4-BE49-F238E27FC236}">
                <a16:creationId xmlns:a16="http://schemas.microsoft.com/office/drawing/2014/main" id="{2F94BD90-28C9-897A-AEF2-763046EB76D5}"/>
              </a:ext>
            </a:extLst>
          </p:cNvPr>
          <p:cNvSpPr txBox="1"/>
          <p:nvPr/>
        </p:nvSpPr>
        <p:spPr>
          <a:xfrm>
            <a:off x="146698" y="6380804"/>
            <a:ext cx="4857102" cy="504580"/>
          </a:xfrm>
          <a:prstGeom prst="rect">
            <a:avLst/>
          </a:prstGeom>
        </p:spPr>
        <p:txBody>
          <a:bodyPr/>
          <a:lstStyle>
            <a:lvl1pPr marL="0" indent="0" algn="l" defTabSz="914377" rtl="0" eaLnBrk="1" latinLnBrk="0" hangingPunct="1">
              <a:spcBef>
                <a:spcPct val="20000"/>
              </a:spcBef>
              <a:buClr>
                <a:schemeClr val="bg1"/>
              </a:buClr>
              <a:buFont typeface="Arial" panose="020B0604020202020204" pitchFamily="34" charset="0"/>
              <a:buNone/>
              <a:defRPr lang="sv-SE"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32" indent="-285744" algn="l" defTabSz="914377" rtl="0" eaLnBrk="1" latinLnBrk="0" hangingPunct="1">
              <a:spcBef>
                <a:spcPct val="20000"/>
              </a:spcBef>
              <a:buClr>
                <a:schemeClr val="bg1"/>
              </a:buClr>
              <a:buFont typeface="Arial" panose="020B0604020202020204" pitchFamily="34" charset="0"/>
              <a:buChar char="•"/>
              <a:defRPr lang="sv-SE"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200121" indent="-285744" algn="l" defTabSz="914377" rtl="0" eaLnBrk="1" latinLnBrk="0" hangingPunct="1">
              <a:spcBef>
                <a:spcPct val="20000"/>
              </a:spcBef>
              <a:buClr>
                <a:schemeClr val="accent3">
                  <a:lumMod val="75000"/>
                </a:schemeClr>
              </a:buClr>
              <a:buFont typeface="Wingdings" panose="05000000000000000000" pitchFamily="2" charset="2"/>
              <a:buChar char="§"/>
              <a:defRPr lang="sv-SE"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57309" indent="-285744" algn="l" defTabSz="914377" rtl="0" eaLnBrk="1" latinLnBrk="0" hangingPunct="1">
              <a:spcBef>
                <a:spcPct val="20000"/>
              </a:spcBef>
              <a:buClr>
                <a:schemeClr val="accent3">
                  <a:lumMod val="75000"/>
                </a:schemeClr>
              </a:buClr>
              <a:buFont typeface="Century Gothic" panose="020B0502020202020204" pitchFamily="34" charset="0"/>
              <a:buChar char="▫"/>
              <a:defRPr lang="sv-SE"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349" indent="-228594" algn="l" defTabSz="914377" rtl="0" eaLnBrk="1" latinLnBrk="0" hangingPunct="1">
              <a:spcBef>
                <a:spcPct val="20000"/>
              </a:spcBef>
              <a:buClr>
                <a:schemeClr val="accent3">
                  <a:lumMod val="75000"/>
                </a:schemeClr>
              </a:buClr>
              <a:buFont typeface="Wingdings" panose="05000000000000000000" pitchFamily="2" charset="2"/>
              <a:buChar char="ü"/>
              <a:defRPr lang="sv-SE"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537" indent="-228594" algn="l" defTabSz="91437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v-SE" sz="1200">
                <a:latin typeface="Arial Nova Light" panose="020B0304020202020204" pitchFamily="34" charset="0"/>
              </a:rPr>
              <a:t>Tabellen visar andel positiva svar, 4:or och 5:or </a:t>
            </a:r>
          </a:p>
        </p:txBody>
      </p:sp>
      <p:sp>
        <p:nvSpPr>
          <p:cNvPr id="2" name="Platshållare för bildnummer 1">
            <a:extLst>
              <a:ext uri="{FF2B5EF4-FFF2-40B4-BE49-F238E27FC236}">
                <a16:creationId xmlns:a16="http://schemas.microsoft.com/office/drawing/2014/main" id="{2E9F0A81-6E1B-2818-A907-83E9C01D5503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pPr marL="43438" algn="r">
              <a:spcBef>
                <a:spcPts val="251"/>
              </a:spcBef>
            </a:pPr>
            <a:fld id="{F7043445-B7A5-4914-996A-C924B7608474}" type="slidenum">
              <a:rPr lang="sv-SE" smtClean="0"/>
              <a:pPr marL="43438" algn="r">
                <a:spcBef>
                  <a:spcPts val="251"/>
                </a:spcBef>
              </a:pPr>
              <a:t>54</a:t>
            </a:fld>
            <a:endParaRPr lang="sv-SE"/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005547EE-E20C-4FE9-B6CA-7CBA4AA6393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25316506"/>
              </p:ext>
            </p:extLst>
          </p:nvPr>
        </p:nvGraphicFramePr>
        <p:xfrm>
          <a:off x="646552" y="1054716"/>
          <a:ext cx="10642337" cy="479292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979013731"/>
      </p:ext>
    </p:extLst>
  </p:cSld>
  <p:clrMapOvr>
    <a:masterClrMapping/>
  </p:clrMapOvr>
  <p:transition/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ubrik 2">
            <a:extLst>
              <a:ext uri="{FF2B5EF4-FFF2-40B4-BE49-F238E27FC236}">
                <a16:creationId xmlns:a16="http://schemas.microsoft.com/office/drawing/2014/main" id="{8B2F7252-83F7-A799-AB96-EE4E6EA209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Ledningens kommunikation</a:t>
            </a:r>
          </a:p>
        </p:txBody>
      </p:sp>
      <p:sp>
        <p:nvSpPr>
          <p:cNvPr id="5" name="Platshållare för text 3">
            <a:extLst>
              <a:ext uri="{FF2B5EF4-FFF2-40B4-BE49-F238E27FC236}">
                <a16:creationId xmlns:a16="http://schemas.microsoft.com/office/drawing/2014/main" id="{2F94BD90-28C9-897A-AEF2-763046EB76D5}"/>
              </a:ext>
            </a:extLst>
          </p:cNvPr>
          <p:cNvSpPr txBox="1"/>
          <p:nvPr/>
        </p:nvSpPr>
        <p:spPr>
          <a:xfrm>
            <a:off x="146698" y="6380804"/>
            <a:ext cx="4857102" cy="504580"/>
          </a:xfrm>
          <a:prstGeom prst="rect">
            <a:avLst/>
          </a:prstGeom>
        </p:spPr>
        <p:txBody>
          <a:bodyPr/>
          <a:lstStyle>
            <a:lvl1pPr marL="0" indent="0" algn="l" defTabSz="914377" rtl="0" eaLnBrk="1" latinLnBrk="0" hangingPunct="1">
              <a:spcBef>
                <a:spcPct val="20000"/>
              </a:spcBef>
              <a:buClr>
                <a:schemeClr val="bg1"/>
              </a:buClr>
              <a:buFont typeface="Arial" panose="020B0604020202020204" pitchFamily="34" charset="0"/>
              <a:buNone/>
              <a:defRPr lang="sv-SE"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32" indent="-285744" algn="l" defTabSz="914377" rtl="0" eaLnBrk="1" latinLnBrk="0" hangingPunct="1">
              <a:spcBef>
                <a:spcPct val="20000"/>
              </a:spcBef>
              <a:buClr>
                <a:schemeClr val="bg1"/>
              </a:buClr>
              <a:buFont typeface="Arial" panose="020B0604020202020204" pitchFamily="34" charset="0"/>
              <a:buChar char="•"/>
              <a:defRPr lang="sv-SE"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200121" indent="-285744" algn="l" defTabSz="914377" rtl="0" eaLnBrk="1" latinLnBrk="0" hangingPunct="1">
              <a:spcBef>
                <a:spcPct val="20000"/>
              </a:spcBef>
              <a:buClr>
                <a:schemeClr val="accent3">
                  <a:lumMod val="75000"/>
                </a:schemeClr>
              </a:buClr>
              <a:buFont typeface="Wingdings" panose="05000000000000000000" pitchFamily="2" charset="2"/>
              <a:buChar char="§"/>
              <a:defRPr lang="sv-SE"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57309" indent="-285744" algn="l" defTabSz="914377" rtl="0" eaLnBrk="1" latinLnBrk="0" hangingPunct="1">
              <a:spcBef>
                <a:spcPct val="20000"/>
              </a:spcBef>
              <a:buClr>
                <a:schemeClr val="accent3">
                  <a:lumMod val="75000"/>
                </a:schemeClr>
              </a:buClr>
              <a:buFont typeface="Century Gothic" panose="020B0502020202020204" pitchFamily="34" charset="0"/>
              <a:buChar char="▫"/>
              <a:defRPr lang="sv-SE"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349" indent="-228594" algn="l" defTabSz="914377" rtl="0" eaLnBrk="1" latinLnBrk="0" hangingPunct="1">
              <a:spcBef>
                <a:spcPct val="20000"/>
              </a:spcBef>
              <a:buClr>
                <a:schemeClr val="accent3">
                  <a:lumMod val="75000"/>
                </a:schemeClr>
              </a:buClr>
              <a:buFont typeface="Wingdings" panose="05000000000000000000" pitchFamily="2" charset="2"/>
              <a:buChar char="ü"/>
              <a:defRPr lang="sv-SE"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537" indent="-228594" algn="l" defTabSz="91437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v-SE" sz="1200">
                <a:latin typeface="Arial Nova Light" panose="020B0304020202020204" pitchFamily="34" charset="0"/>
              </a:rPr>
              <a:t>Tabellen visar andel positiva svar, 4:or och 5:or </a:t>
            </a:r>
          </a:p>
        </p:txBody>
      </p:sp>
      <p:sp>
        <p:nvSpPr>
          <p:cNvPr id="2" name="Platshållare för bildnummer 1">
            <a:extLst>
              <a:ext uri="{FF2B5EF4-FFF2-40B4-BE49-F238E27FC236}">
                <a16:creationId xmlns:a16="http://schemas.microsoft.com/office/drawing/2014/main" id="{2E9F0A81-6E1B-2818-A907-83E9C01D5503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pPr marL="43438" algn="r">
              <a:spcBef>
                <a:spcPts val="251"/>
              </a:spcBef>
            </a:pPr>
            <a:fld id="{F7043445-B7A5-4914-996A-C924B7608474}" type="slidenum">
              <a:rPr lang="sv-SE" smtClean="0"/>
              <a:pPr marL="43438" algn="r">
                <a:spcBef>
                  <a:spcPts val="251"/>
                </a:spcBef>
              </a:pPr>
              <a:t>55</a:t>
            </a:fld>
            <a:endParaRPr lang="sv-SE"/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AD77C614-19F7-4CC5-89B2-2D7A3A8AF04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60293479"/>
              </p:ext>
            </p:extLst>
          </p:nvPr>
        </p:nvGraphicFramePr>
        <p:xfrm>
          <a:off x="431005" y="1059140"/>
          <a:ext cx="10788930" cy="490917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585705301"/>
      </p:ext>
    </p:extLst>
  </p:cSld>
  <p:clrMapOvr>
    <a:masterClrMapping/>
  </p:clrMapOvr>
  <p:transition/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ubrik 2">
            <a:extLst>
              <a:ext uri="{FF2B5EF4-FFF2-40B4-BE49-F238E27FC236}">
                <a16:creationId xmlns:a16="http://schemas.microsoft.com/office/drawing/2014/main" id="{A8D8F872-3FC6-0EF8-C888-C16FCEB9BB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2481" y="1859623"/>
            <a:ext cx="8653346" cy="2270588"/>
          </a:xfrm>
        </p:spPr>
        <p:txBody>
          <a:bodyPr/>
          <a:lstStyle/>
          <a:p>
            <a:pPr algn="l"/>
            <a:r>
              <a:rPr lang="sv-SE" dirty="0"/>
              <a:t>Resultat per frågeområde </a:t>
            </a:r>
            <a:br>
              <a:rPr lang="sv-SE" dirty="0"/>
            </a:br>
            <a:r>
              <a:rPr lang="sv-SE" sz="2400" dirty="0"/>
              <a:t>- Nacka kommuns anseende</a:t>
            </a:r>
            <a:br>
              <a:rPr lang="sv-SE" sz="2400" dirty="0"/>
            </a:br>
            <a:r>
              <a:rPr lang="sv-SE" sz="2400" dirty="0"/>
              <a:t>- Introduktion</a:t>
            </a:r>
            <a:br>
              <a:rPr lang="sv-SE" sz="2400" dirty="0"/>
            </a:br>
            <a:r>
              <a:rPr lang="sv-SE" sz="2400" dirty="0"/>
              <a:t>- Söker nytt jobb </a:t>
            </a:r>
          </a:p>
        </p:txBody>
      </p:sp>
      <p:pic>
        <p:nvPicPr>
          <p:cNvPr id="5" name="Bildobjekt 4">
            <a:extLst>
              <a:ext uri="{FF2B5EF4-FFF2-40B4-BE49-F238E27FC236}">
                <a16:creationId xmlns:a16="http://schemas.microsoft.com/office/drawing/2014/main" id="{4C3D17BF-5C8C-AE5B-7381-1D6D70869FC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5504" y="2306717"/>
            <a:ext cx="3240000" cy="32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0565409"/>
      </p:ext>
    </p:extLst>
  </p:cSld>
  <p:clrMapOvr>
    <a:masterClrMapping/>
  </p:clrMapOvr>
  <p:transition/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ubrik 5">
            <a:extLst>
              <a:ext uri="{FF2B5EF4-FFF2-40B4-BE49-F238E27FC236}">
                <a16:creationId xmlns:a16="http://schemas.microsoft.com/office/drawing/2014/main" id="{3D5696D2-D6FC-4E63-A2D9-D4D9B95BA7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9336" y="260648"/>
            <a:ext cx="8846773" cy="504580"/>
          </a:xfrm>
        </p:spPr>
        <p:txBody>
          <a:bodyPr/>
          <a:lstStyle/>
          <a:p>
            <a:r>
              <a:rPr lang="sv-SE" sz="2176" dirty="0">
                <a:solidFill>
                  <a:schemeClr val="tx1"/>
                </a:solidFill>
              </a:rPr>
              <a:t>Nacka kommuns anseende</a:t>
            </a:r>
          </a:p>
        </p:txBody>
      </p:sp>
      <p:sp>
        <p:nvSpPr>
          <p:cNvPr id="11" name="Platshållare för bildnummer 10">
            <a:extLst>
              <a:ext uri="{FF2B5EF4-FFF2-40B4-BE49-F238E27FC236}">
                <a16:creationId xmlns:a16="http://schemas.microsoft.com/office/drawing/2014/main" id="{BC4EB79D-0B48-473B-B69A-873FBAF594F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24592" y="6436558"/>
            <a:ext cx="66186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sv-SE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A65EA27-6DB2-46EB-90AD-D02DF194FA2A}" type="slidenum">
              <a:rPr lang="sv-SE" smtClean="0"/>
              <a:pPr/>
              <a:t>57</a:t>
            </a:fld>
            <a:endParaRPr lang="sv-SE"/>
          </a:p>
        </p:txBody>
      </p:sp>
      <p:graphicFrame>
        <p:nvGraphicFramePr>
          <p:cNvPr id="7" name="Tabell 6">
            <a:extLst>
              <a:ext uri="{FF2B5EF4-FFF2-40B4-BE49-F238E27FC236}">
                <a16:creationId xmlns:a16="http://schemas.microsoft.com/office/drawing/2014/main" id="{46A05E00-F05C-4108-9ADE-0464C45FC5C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49112899"/>
              </p:ext>
            </p:extLst>
          </p:nvPr>
        </p:nvGraphicFramePr>
        <p:xfrm>
          <a:off x="146698" y="660779"/>
          <a:ext cx="7843288" cy="639898"/>
        </p:xfrm>
        <a:graphic>
          <a:graphicData uri="http://schemas.openxmlformats.org/drawingml/2006/table">
            <a:tbl>
              <a:tblPr/>
              <a:tblGrid>
                <a:gridCol w="3264360">
                  <a:extLst>
                    <a:ext uri="{9D8B030D-6E8A-4147-A177-3AD203B41FA5}">
                      <a16:colId xmlns:a16="http://schemas.microsoft.com/office/drawing/2014/main" val="790773925"/>
                    </a:ext>
                  </a:extLst>
                </a:gridCol>
                <a:gridCol w="4578928">
                  <a:extLst>
                    <a:ext uri="{9D8B030D-6E8A-4147-A177-3AD203B41FA5}">
                      <a16:colId xmlns:a16="http://schemas.microsoft.com/office/drawing/2014/main" val="2025903397"/>
                    </a:ext>
                  </a:extLst>
                </a:gridCol>
              </a:tblGrid>
              <a:tr h="639898">
                <a:tc>
                  <a:txBody>
                    <a:bodyPr/>
                    <a:lstStyle/>
                    <a:p>
                      <a:pPr marL="0" marR="0" lvl="0" indent="0" algn="l" defTabSz="914377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 typeface="Arial" panose="020B0604020202020204" pitchFamily="34" charset="0"/>
                        <a:buNone/>
                        <a:defRPr/>
                      </a:pPr>
                      <a:r>
                        <a:rPr lang="sv-SE" sz="2176" b="0" i="0" dirty="0">
                          <a:solidFill>
                            <a:schemeClr val="tx1"/>
                          </a:solidFill>
                          <a:latin typeface="Century Gothic"/>
                          <a:ea typeface="+mj-ea"/>
                          <a:cs typeface="Arial" panose="020B0604020202020204" pitchFamily="34" charset="0"/>
                        </a:rPr>
                        <a:t>Frågeområde: 68</a:t>
                      </a:r>
                    </a:p>
                  </a:txBody>
                  <a:tcPr marL="91511" marR="91511" marT="45629" marB="45629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377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 typeface="Arial" panose="020B0604020202020204" pitchFamily="34" charset="0"/>
                        <a:buNone/>
                        <a:defRPr/>
                      </a:pPr>
                      <a:r>
                        <a:rPr lang="sv-SE" sz="160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(67)</a:t>
                      </a:r>
                    </a:p>
                  </a:txBody>
                  <a:tcPr marL="91511" marR="91511" marT="45629" marB="45629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46520893"/>
                  </a:ext>
                </a:extLst>
              </a:tr>
            </a:tbl>
          </a:graphicData>
        </a:graphic>
      </p:graphicFrame>
      <p:graphicFrame>
        <p:nvGraphicFramePr>
          <p:cNvPr id="9" name="DataTable">
            <a:extLst>
              <a:ext uri="{FF2B5EF4-FFF2-40B4-BE49-F238E27FC236}">
                <a16:creationId xmlns:a16="http://schemas.microsoft.com/office/drawing/2014/main" id="{F7D9FD56-11B0-41D6-B18A-04F74AB6D336}"/>
              </a:ext>
            </a:extLst>
          </p:cNvPr>
          <p:cNvGraphicFramePr>
            <a:graphicFrameLocks noGrp="1"/>
          </p:cNvGraphicFramePr>
          <p:nvPr/>
        </p:nvGraphicFramePr>
        <p:xfrm>
          <a:off x="568491" y="1488061"/>
          <a:ext cx="11055018" cy="822960"/>
        </p:xfrm>
        <a:graphic>
          <a:graphicData uri="http://schemas.openxmlformats.org/drawingml/2006/table">
            <a:tbl>
              <a:tblPr>
                <a:effectLst/>
                <a:tableStyleId>{D7AC3CCA-C797-4891-BE02-D94E43425B78}</a:tableStyleId>
              </a:tblPr>
              <a:tblGrid>
                <a:gridCol w="60300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38175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0500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0500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0500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55251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sv-SE" sz="1200" b="1" u="none" strike="noStrike" kern="1200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Nr</a:t>
                      </a:r>
                      <a:endParaRPr kumimoji="0" lang="sv-SE" sz="1200" b="1" i="0" u="none" strike="noStrike" kern="1200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itchFamily="18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27A8E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sv-SE" sz="1200" b="1" u="none" strike="noStrike" kern="1200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kumimoji="0" lang="sv-SE" sz="1200" b="1" i="0" u="none" strike="noStrike" kern="1200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itchFamily="18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27A8E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sv-SE" sz="1200" b="1" u="none" strike="noStrike" kern="1200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2023</a:t>
                      </a:r>
                    </a:p>
                  </a:txBody>
                  <a:tcPr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27A8E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sv-SE" sz="1200" b="1" u="none" strike="noStrike" kern="1200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2022</a:t>
                      </a:r>
                    </a:p>
                  </a:txBody>
                  <a:tcPr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27A8E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sv-SE" sz="1200" b="1" u="none" strike="noStrike" kern="1200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2021</a:t>
                      </a:r>
                    </a:p>
                  </a:txBody>
                  <a:tcPr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27A8E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sv-SE" sz="1200" b="1" i="0" u="none" strike="noStrike" kern="1200" cap="none" normalizeH="0" baseline="0" err="1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Ext. jmf</a:t>
                      </a:r>
                    </a:p>
                  </a:txBody>
                  <a:tcPr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27A8E">
                        <a:alpha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sv-SE" sz="1200" u="none" strike="noStrike" kern="1200" cap="none" normalizeH="0" baseline="0" dirty="0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ag1</a:t>
                      </a:r>
                    </a:p>
                  </a:txBody>
                  <a:tcPr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sv-SE" sz="1200" u="none" strike="noStrike" kern="1200" cap="none" normalizeH="0" baseline="0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Nacka kommun är en arbetsgivare som har gott anseende/gott rykte</a:t>
                      </a:r>
                    </a:p>
                  </a:txBody>
                  <a:tcPr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sv-SE" sz="1200" u="none" strike="noStrike" kern="1200" cap="none" normalizeH="0" baseline="0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74%</a:t>
                      </a:r>
                    </a:p>
                  </a:txBody>
                  <a:tcPr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sv-SE" sz="1200" u="none" strike="noStrike" kern="1200" cap="none" normalizeH="0" baseline="0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73%</a:t>
                      </a:r>
                    </a:p>
                  </a:txBody>
                  <a:tcPr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sv-SE" sz="1200" u="none" strike="noStrike" kern="1200" cap="none" normalizeH="0" baseline="0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74%</a:t>
                      </a:r>
                    </a:p>
                  </a:txBody>
                  <a:tcPr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sv-SE" sz="1200" b="0" i="0" u="none" strike="noStrike" kern="1200" cap="none" normalizeH="0" baseline="0">
                          <a:ln>
                            <a:noFill/>
                          </a:ln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-</a:t>
                      </a:r>
                    </a:p>
                  </a:txBody>
                  <a:tcPr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sv-SE" sz="1200" u="none" strike="noStrike" kern="1200" cap="none" normalizeH="0" baseline="0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ag2</a:t>
                      </a:r>
                    </a:p>
                  </a:txBody>
                  <a:tcPr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sv-SE" sz="1200" u="none" strike="noStrike" kern="1200" cap="none" normalizeH="0" baseline="0" dirty="0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Jag ser Nacka kommun som en föregångare jämfört med andra kommuner</a:t>
                      </a:r>
                    </a:p>
                  </a:txBody>
                  <a:tcPr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sv-SE" sz="1200" u="none" strike="noStrike" kern="1200" cap="none" normalizeH="0" baseline="0" dirty="0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61%</a:t>
                      </a:r>
                    </a:p>
                  </a:txBody>
                  <a:tcPr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sv-SE" sz="1200" u="none" strike="noStrike" kern="1200" cap="none" normalizeH="0" baseline="0" dirty="0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60%</a:t>
                      </a:r>
                    </a:p>
                  </a:txBody>
                  <a:tcPr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sv-SE" sz="1200" u="none" strike="noStrike" kern="1200" cap="none" normalizeH="0" baseline="0" dirty="0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60%</a:t>
                      </a:r>
                    </a:p>
                  </a:txBody>
                  <a:tcPr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sv-SE" sz="12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-</a:t>
                      </a:r>
                    </a:p>
                  </a:txBody>
                  <a:tcPr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0" name="Platshållare för text 3">
            <a:extLst>
              <a:ext uri="{FF2B5EF4-FFF2-40B4-BE49-F238E27FC236}">
                <a16:creationId xmlns:a16="http://schemas.microsoft.com/office/drawing/2014/main" id="{EC436477-94EE-48A4-B2C4-E190DFCE8BB7}"/>
              </a:ext>
            </a:extLst>
          </p:cNvPr>
          <p:cNvSpPr txBox="1"/>
          <p:nvPr/>
        </p:nvSpPr>
        <p:spPr>
          <a:xfrm>
            <a:off x="146698" y="6436558"/>
            <a:ext cx="3552392" cy="504580"/>
          </a:xfrm>
          <a:prstGeom prst="rect">
            <a:avLst/>
          </a:prstGeom>
        </p:spPr>
        <p:txBody>
          <a:bodyPr/>
          <a:lstStyle>
            <a:lvl1pPr marL="0" indent="0" algn="l" defTabSz="914377" rtl="0" eaLnBrk="1" latinLnBrk="0" hangingPunct="1">
              <a:spcBef>
                <a:spcPct val="20000"/>
              </a:spcBef>
              <a:buClr>
                <a:schemeClr val="bg1"/>
              </a:buClr>
              <a:buFont typeface="Arial" panose="020B0604020202020204" pitchFamily="34" charset="0"/>
              <a:buNone/>
              <a:defRPr lang="sv-SE"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32" indent="-285744" algn="l" defTabSz="914377" rtl="0" eaLnBrk="1" latinLnBrk="0" hangingPunct="1">
              <a:spcBef>
                <a:spcPct val="20000"/>
              </a:spcBef>
              <a:buClr>
                <a:schemeClr val="bg1"/>
              </a:buClr>
              <a:buFont typeface="Arial" panose="020B0604020202020204" pitchFamily="34" charset="0"/>
              <a:buChar char="•"/>
              <a:defRPr lang="sv-SE"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200121" indent="-285744" algn="l" defTabSz="914377" rtl="0" eaLnBrk="1" latinLnBrk="0" hangingPunct="1">
              <a:spcBef>
                <a:spcPct val="20000"/>
              </a:spcBef>
              <a:buClr>
                <a:schemeClr val="accent3">
                  <a:lumMod val="75000"/>
                </a:schemeClr>
              </a:buClr>
              <a:buFont typeface="Wingdings" panose="05000000000000000000" pitchFamily="2" charset="2"/>
              <a:buChar char="§"/>
              <a:defRPr lang="sv-SE"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57309" indent="-285744" algn="l" defTabSz="914377" rtl="0" eaLnBrk="1" latinLnBrk="0" hangingPunct="1">
              <a:spcBef>
                <a:spcPct val="20000"/>
              </a:spcBef>
              <a:buClr>
                <a:schemeClr val="accent3">
                  <a:lumMod val="75000"/>
                </a:schemeClr>
              </a:buClr>
              <a:buFont typeface="Century Gothic" panose="020B0502020202020204" pitchFamily="34" charset="0"/>
              <a:buChar char="▫"/>
              <a:defRPr lang="sv-SE"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349" indent="-228594" algn="l" defTabSz="914377" rtl="0" eaLnBrk="1" latinLnBrk="0" hangingPunct="1">
              <a:spcBef>
                <a:spcPct val="20000"/>
              </a:spcBef>
              <a:buClr>
                <a:schemeClr val="accent3">
                  <a:lumMod val="75000"/>
                </a:schemeClr>
              </a:buClr>
              <a:buFont typeface="Wingdings" panose="05000000000000000000" pitchFamily="2" charset="2"/>
              <a:buChar char="ü"/>
              <a:defRPr lang="sv-SE"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537" indent="-228594" algn="l" defTabSz="91437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v-SE" sz="1200"/>
              <a:t>Tabellen visar andel positiva svar, 4:or och 5:or 			</a:t>
            </a:r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CDECECC4-59C9-4E30-7BCF-CCCDE908DF6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3973" y="2847256"/>
            <a:ext cx="9420225" cy="2609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3193799"/>
      </p:ext>
    </p:extLst>
  </p:cSld>
  <p:clrMapOvr>
    <a:masterClrMapping/>
  </p:clrMapOvr>
  <p:transition/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ubrik 5">
            <a:extLst>
              <a:ext uri="{FF2B5EF4-FFF2-40B4-BE49-F238E27FC236}">
                <a16:creationId xmlns:a16="http://schemas.microsoft.com/office/drawing/2014/main" id="{3D5696D2-D6FC-4E63-A2D9-D4D9B95BA7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9336" y="260648"/>
            <a:ext cx="8846773" cy="504580"/>
          </a:xfrm>
        </p:spPr>
        <p:txBody>
          <a:bodyPr/>
          <a:lstStyle/>
          <a:p>
            <a:r>
              <a:rPr lang="sv-SE" sz="2176" dirty="0">
                <a:solidFill>
                  <a:schemeClr val="tx1"/>
                </a:solidFill>
              </a:rPr>
              <a:t>Introduktion</a:t>
            </a:r>
          </a:p>
        </p:txBody>
      </p:sp>
      <p:sp>
        <p:nvSpPr>
          <p:cNvPr id="11" name="Platshållare för bildnummer 10">
            <a:extLst>
              <a:ext uri="{FF2B5EF4-FFF2-40B4-BE49-F238E27FC236}">
                <a16:creationId xmlns:a16="http://schemas.microsoft.com/office/drawing/2014/main" id="{BC4EB79D-0B48-473B-B69A-873FBAF594F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24592" y="6436558"/>
            <a:ext cx="66186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sv-SE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A65EA27-6DB2-46EB-90AD-D02DF194FA2A}" type="slidenum">
              <a:rPr lang="sv-SE" smtClean="0"/>
              <a:pPr/>
              <a:t>58</a:t>
            </a:fld>
            <a:endParaRPr lang="sv-SE"/>
          </a:p>
        </p:txBody>
      </p:sp>
      <p:graphicFrame>
        <p:nvGraphicFramePr>
          <p:cNvPr id="9" name="DataTable">
            <a:extLst>
              <a:ext uri="{FF2B5EF4-FFF2-40B4-BE49-F238E27FC236}">
                <a16:creationId xmlns:a16="http://schemas.microsoft.com/office/drawing/2014/main" id="{F7D9FD56-11B0-41D6-B18A-04F74AB6D336}"/>
              </a:ext>
            </a:extLst>
          </p:cNvPr>
          <p:cNvGraphicFramePr>
            <a:graphicFrameLocks noGrp="1"/>
          </p:cNvGraphicFramePr>
          <p:nvPr/>
        </p:nvGraphicFramePr>
        <p:xfrm>
          <a:off x="568491" y="1488061"/>
          <a:ext cx="11055018" cy="822960"/>
        </p:xfrm>
        <a:graphic>
          <a:graphicData uri="http://schemas.openxmlformats.org/drawingml/2006/table">
            <a:tbl>
              <a:tblPr>
                <a:effectLst/>
                <a:tableStyleId>{D7AC3CCA-C797-4891-BE02-D94E43425B78}</a:tableStyleId>
              </a:tblPr>
              <a:tblGrid>
                <a:gridCol w="60300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38175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0500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0500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0500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55251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sv-SE" sz="1200" b="1" u="none" strike="noStrike" kern="1200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Nr</a:t>
                      </a:r>
                      <a:endParaRPr kumimoji="0" lang="sv-SE" sz="1200" b="1" i="0" u="none" strike="noStrike" kern="1200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itchFamily="18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27A8E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sv-SE" sz="1200" b="1" u="none" strike="noStrike" kern="1200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kumimoji="0" lang="sv-SE" sz="1200" b="1" i="0" u="none" strike="noStrike" kern="1200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itchFamily="18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27A8E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sv-SE" sz="1200" b="1" u="none" strike="noStrike" kern="1200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2023</a:t>
                      </a:r>
                    </a:p>
                  </a:txBody>
                  <a:tcPr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27A8E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sv-SE" sz="1200" b="1" u="none" strike="noStrike" kern="1200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2022</a:t>
                      </a:r>
                    </a:p>
                  </a:txBody>
                  <a:tcPr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27A8E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sv-SE" sz="1200" b="1" u="none" strike="noStrike" kern="1200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2021</a:t>
                      </a:r>
                    </a:p>
                  </a:txBody>
                  <a:tcPr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27A8E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sv-SE" sz="1200" b="1" i="0" u="none" strike="noStrike" kern="1200" cap="none" normalizeH="0" baseline="0" err="1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Ext. jmf</a:t>
                      </a:r>
                    </a:p>
                  </a:txBody>
                  <a:tcPr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27A8E">
                        <a:alpha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sv-SE" sz="1200" u="none" strike="noStrike" kern="1200" cap="none" normalizeH="0" baseline="0" dirty="0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i2</a:t>
                      </a:r>
                    </a:p>
                  </a:txBody>
                  <a:tcPr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sv-SE" sz="1200" u="none" strike="noStrike" kern="1200" cap="none" normalizeH="0" baseline="0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När jag anställdes fick jag en bra introduktion till min arbetsgrupp/enhet</a:t>
                      </a:r>
                    </a:p>
                  </a:txBody>
                  <a:tcPr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sv-SE" sz="1200" u="none" strike="noStrike" kern="1200" cap="none" normalizeH="0" baseline="0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77%</a:t>
                      </a:r>
                    </a:p>
                  </a:txBody>
                  <a:tcPr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sv-SE" sz="1200" u="none" strike="noStrike" kern="1200" cap="none" normalizeH="0" baseline="0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77%</a:t>
                      </a:r>
                    </a:p>
                  </a:txBody>
                  <a:tcPr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sv-SE" sz="1200" u="none" strike="noStrike" kern="1200" cap="none" normalizeH="0" baseline="0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77%</a:t>
                      </a:r>
                    </a:p>
                  </a:txBody>
                  <a:tcPr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sv-SE" sz="1200" b="0" i="0" u="none" strike="noStrike" kern="1200" cap="none" normalizeH="0" baseline="0">
                          <a:ln>
                            <a:noFill/>
                          </a:ln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61%</a:t>
                      </a:r>
                    </a:p>
                  </a:txBody>
                  <a:tcPr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sv-SE" sz="1200" u="none" strike="noStrike" kern="1200" cap="none" normalizeH="0" baseline="0" dirty="0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i1</a:t>
                      </a:r>
                    </a:p>
                  </a:txBody>
                  <a:tcPr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sv-SE" sz="1200" u="none" strike="noStrike" kern="1200" cap="none" normalizeH="0" baseline="0" dirty="0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När jag anställdes fick jag en bra introduktion till mitt arbete</a:t>
                      </a:r>
                    </a:p>
                  </a:txBody>
                  <a:tcPr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sv-SE" sz="1200" u="none" strike="noStrike" kern="1200" cap="none" normalizeH="0" baseline="0" dirty="0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71%</a:t>
                      </a:r>
                    </a:p>
                  </a:txBody>
                  <a:tcPr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sv-SE" sz="1200" u="none" strike="noStrike" kern="1200" cap="none" normalizeH="0" baseline="0" dirty="0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72%</a:t>
                      </a:r>
                    </a:p>
                  </a:txBody>
                  <a:tcPr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sv-SE" sz="1200" u="none" strike="noStrike" kern="1200" cap="none" normalizeH="0" baseline="0" dirty="0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71%</a:t>
                      </a:r>
                    </a:p>
                  </a:txBody>
                  <a:tcPr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sv-SE" sz="12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63%</a:t>
                      </a:r>
                    </a:p>
                  </a:txBody>
                  <a:tcPr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0" name="Platshållare för text 3">
            <a:extLst>
              <a:ext uri="{FF2B5EF4-FFF2-40B4-BE49-F238E27FC236}">
                <a16:creationId xmlns:a16="http://schemas.microsoft.com/office/drawing/2014/main" id="{EC436477-94EE-48A4-B2C4-E190DFCE8BB7}"/>
              </a:ext>
            </a:extLst>
          </p:cNvPr>
          <p:cNvSpPr txBox="1"/>
          <p:nvPr/>
        </p:nvSpPr>
        <p:spPr>
          <a:xfrm>
            <a:off x="146698" y="6436558"/>
            <a:ext cx="3552392" cy="504580"/>
          </a:xfrm>
          <a:prstGeom prst="rect">
            <a:avLst/>
          </a:prstGeom>
        </p:spPr>
        <p:txBody>
          <a:bodyPr/>
          <a:lstStyle>
            <a:lvl1pPr marL="0" indent="0" algn="l" defTabSz="914377" rtl="0" eaLnBrk="1" latinLnBrk="0" hangingPunct="1">
              <a:spcBef>
                <a:spcPct val="20000"/>
              </a:spcBef>
              <a:buClr>
                <a:schemeClr val="bg1"/>
              </a:buClr>
              <a:buFont typeface="Arial" panose="020B0604020202020204" pitchFamily="34" charset="0"/>
              <a:buNone/>
              <a:defRPr lang="sv-SE"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32" indent="-285744" algn="l" defTabSz="914377" rtl="0" eaLnBrk="1" latinLnBrk="0" hangingPunct="1">
              <a:spcBef>
                <a:spcPct val="20000"/>
              </a:spcBef>
              <a:buClr>
                <a:schemeClr val="bg1"/>
              </a:buClr>
              <a:buFont typeface="Arial" panose="020B0604020202020204" pitchFamily="34" charset="0"/>
              <a:buChar char="•"/>
              <a:defRPr lang="sv-SE"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200121" indent="-285744" algn="l" defTabSz="914377" rtl="0" eaLnBrk="1" latinLnBrk="0" hangingPunct="1">
              <a:spcBef>
                <a:spcPct val="20000"/>
              </a:spcBef>
              <a:buClr>
                <a:schemeClr val="accent3">
                  <a:lumMod val="75000"/>
                </a:schemeClr>
              </a:buClr>
              <a:buFont typeface="Wingdings" panose="05000000000000000000" pitchFamily="2" charset="2"/>
              <a:buChar char="§"/>
              <a:defRPr lang="sv-SE"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57309" indent="-285744" algn="l" defTabSz="914377" rtl="0" eaLnBrk="1" latinLnBrk="0" hangingPunct="1">
              <a:spcBef>
                <a:spcPct val="20000"/>
              </a:spcBef>
              <a:buClr>
                <a:schemeClr val="accent3">
                  <a:lumMod val="75000"/>
                </a:schemeClr>
              </a:buClr>
              <a:buFont typeface="Century Gothic" panose="020B0502020202020204" pitchFamily="34" charset="0"/>
              <a:buChar char="▫"/>
              <a:defRPr lang="sv-SE"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349" indent="-228594" algn="l" defTabSz="914377" rtl="0" eaLnBrk="1" latinLnBrk="0" hangingPunct="1">
              <a:spcBef>
                <a:spcPct val="20000"/>
              </a:spcBef>
              <a:buClr>
                <a:schemeClr val="accent3">
                  <a:lumMod val="75000"/>
                </a:schemeClr>
              </a:buClr>
              <a:buFont typeface="Wingdings" panose="05000000000000000000" pitchFamily="2" charset="2"/>
              <a:buChar char="ü"/>
              <a:defRPr lang="sv-SE"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537" indent="-228594" algn="l" defTabSz="91437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v-SE" sz="1200"/>
              <a:t>Tabellen visar andel positiva svar, 4:or och 5:or 			</a:t>
            </a:r>
          </a:p>
        </p:txBody>
      </p:sp>
      <p:pic>
        <p:nvPicPr>
          <p:cNvPr id="2" name="Bildobjekt 1">
            <a:extLst>
              <a:ext uri="{FF2B5EF4-FFF2-40B4-BE49-F238E27FC236}">
                <a16:creationId xmlns:a16="http://schemas.microsoft.com/office/drawing/2014/main" id="{D4841250-2159-F0A8-4D1B-E73A4667B36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51438"/>
          <a:stretch/>
        </p:blipFill>
        <p:spPr>
          <a:xfrm>
            <a:off x="568490" y="4654193"/>
            <a:ext cx="11174871" cy="1335641"/>
          </a:xfrm>
          <a:prstGeom prst="rect">
            <a:avLst/>
          </a:prstGeom>
        </p:spPr>
      </p:pic>
      <p:sp>
        <p:nvSpPr>
          <p:cNvPr id="3" name="Rubrik 5">
            <a:extLst>
              <a:ext uri="{FF2B5EF4-FFF2-40B4-BE49-F238E27FC236}">
                <a16:creationId xmlns:a16="http://schemas.microsoft.com/office/drawing/2014/main" id="{9514067F-CF5B-25B8-AA16-EE9096992861}"/>
              </a:ext>
            </a:extLst>
          </p:cNvPr>
          <p:cNvSpPr txBox="1">
            <a:spLocks/>
          </p:cNvSpPr>
          <p:nvPr/>
        </p:nvSpPr>
        <p:spPr>
          <a:xfrm>
            <a:off x="271736" y="4058291"/>
            <a:ext cx="8846773" cy="595901"/>
          </a:xfrm>
          <a:prstGeom prst="rect">
            <a:avLst/>
          </a:prstGeom>
        </p:spPr>
        <p:txBody>
          <a:bodyPr vert="horz" wrap="square" lIns="91440" tIns="45720" rIns="91440" bIns="45720" rtlCol="0" anchor="t" anchorCtr="0">
            <a:noAutofit/>
          </a:bodyPr>
          <a:lstStyle>
            <a:lvl1pPr eaLnBrk="1" hangingPunct="1">
              <a:defRPr lang="sv-SE" sz="5500" b="0" i="0">
                <a:solidFill>
                  <a:srgbClr val="549442"/>
                </a:solidFill>
                <a:latin typeface="Century Gothic"/>
                <a:ea typeface="+mj-ea"/>
                <a:cs typeface="Century Gothic"/>
              </a:defRPr>
            </a:lvl1pPr>
          </a:lstStyle>
          <a:p>
            <a:r>
              <a:rPr lang="sv-SE" sz="2176" kern="0" dirty="0">
                <a:solidFill>
                  <a:schemeClr val="tx1"/>
                </a:solidFill>
              </a:rPr>
              <a:t>Söker nytt jobb inom /utanför kommunen</a:t>
            </a:r>
          </a:p>
        </p:txBody>
      </p:sp>
    </p:spTree>
    <p:extLst>
      <p:ext uri="{BB962C8B-B14F-4D97-AF65-F5344CB8AC3E}">
        <p14:creationId xmlns:p14="http://schemas.microsoft.com/office/powerpoint/2010/main" val="1911254194"/>
      </p:ext>
    </p:extLst>
  </p:cSld>
  <p:clrMapOvr>
    <a:masterClrMapping/>
  </p:clrMapOvr>
  <p:transition/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nummer 1">
            <a:extLst>
              <a:ext uri="{FF2B5EF4-FFF2-40B4-BE49-F238E27FC236}">
                <a16:creationId xmlns:a16="http://schemas.microsoft.com/office/drawing/2014/main" id="{FD423D0C-D0EB-4508-9D6D-72B1BACA1A1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24592" y="6436558"/>
            <a:ext cx="66186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sv-SE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A65EA27-6DB2-46EB-90AD-D02DF194FA2A}" type="slidenum">
              <a:rPr lang="sv-SE" smtClean="0"/>
              <a:pPr/>
              <a:t>59</a:t>
            </a:fld>
            <a:endParaRPr lang="sv-SE"/>
          </a:p>
        </p:txBody>
      </p:sp>
      <p:sp>
        <p:nvSpPr>
          <p:cNvPr id="6" name="Rubrik 2">
            <a:extLst>
              <a:ext uri="{FF2B5EF4-FFF2-40B4-BE49-F238E27FC236}">
                <a16:creationId xmlns:a16="http://schemas.microsoft.com/office/drawing/2014/main" id="{E4816EC5-820B-4E85-A0F8-23AA53C3E125}"/>
              </a:ext>
            </a:extLst>
          </p:cNvPr>
          <p:cNvSpPr txBox="1"/>
          <p:nvPr/>
        </p:nvSpPr>
        <p:spPr>
          <a:xfrm>
            <a:off x="996594" y="1859622"/>
            <a:ext cx="8499232" cy="1137330"/>
          </a:xfrm>
          <a:prstGeom prst="rect">
            <a:avLst/>
          </a:prstGeom>
        </p:spPr>
        <p:txBody>
          <a:bodyPr vert="horz" wrap="square" lIns="91440" tIns="45720" rIns="91440" bIns="45720" rtlCol="0" anchor="t" anchorCtr="0">
            <a:noAutofit/>
          </a:bodyPr>
          <a:lstStyle>
            <a:lvl1pPr marL="0" algn="l" defTabSz="914377" rtl="0" eaLnBrk="1" latinLnBrk="0" hangingPunct="1">
              <a:spcBef>
                <a:spcPct val="0"/>
              </a:spcBef>
              <a:buNone/>
              <a:defRPr lang="sv-SE"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algn="ctr"/>
            <a:r>
              <a:rPr lang="sv-SE" sz="2800" dirty="0"/>
              <a:t>Nolltoleransområde</a:t>
            </a:r>
          </a:p>
        </p:txBody>
      </p:sp>
      <p:grpSp>
        <p:nvGrpSpPr>
          <p:cNvPr id="8" name="Grupp 7">
            <a:extLst>
              <a:ext uri="{FF2B5EF4-FFF2-40B4-BE49-F238E27FC236}">
                <a16:creationId xmlns:a16="http://schemas.microsoft.com/office/drawing/2014/main" id="{460E4EF3-4132-756F-A117-6A0985F62AB5}"/>
              </a:ext>
            </a:extLst>
          </p:cNvPr>
          <p:cNvGrpSpPr/>
          <p:nvPr/>
        </p:nvGrpSpPr>
        <p:grpSpPr>
          <a:xfrm>
            <a:off x="3546093" y="2750282"/>
            <a:ext cx="3240000" cy="3240000"/>
            <a:chOff x="4470767" y="2924943"/>
            <a:chExt cx="3240000" cy="3240000"/>
          </a:xfrm>
        </p:grpSpPr>
        <p:sp>
          <p:nvSpPr>
            <p:cNvPr id="3" name="Ellips 2">
              <a:extLst>
                <a:ext uri="{FF2B5EF4-FFF2-40B4-BE49-F238E27FC236}">
                  <a16:creationId xmlns:a16="http://schemas.microsoft.com/office/drawing/2014/main" id="{52E1DE80-ADD9-E8CB-57D5-31E2F4066168}"/>
                </a:ext>
              </a:extLst>
            </p:cNvPr>
            <p:cNvSpPr/>
            <p:nvPr/>
          </p:nvSpPr>
          <p:spPr>
            <a:xfrm>
              <a:off x="4470767" y="2924943"/>
              <a:ext cx="3240000" cy="3240000"/>
            </a:xfrm>
            <a:prstGeom prst="ellipse">
              <a:avLst/>
            </a:prstGeom>
            <a:solidFill>
              <a:schemeClr val="accent1"/>
            </a:solidFill>
            <a:ln w="28575" cap="flat" cmpd="sng" algn="ctr">
              <a:noFill/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accent2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pic>
          <p:nvPicPr>
            <p:cNvPr id="7" name="Bild 6" descr="Öppen hand med växt med hel fyllning">
              <a:extLst>
                <a:ext uri="{FF2B5EF4-FFF2-40B4-BE49-F238E27FC236}">
                  <a16:creationId xmlns:a16="http://schemas.microsoft.com/office/drawing/2014/main" id="{B304E093-4B3C-E5C9-2D05-F52B684CEBB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5149936" y="3573016"/>
              <a:ext cx="1892127" cy="189212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445345136"/>
      </p:ext>
    </p:extLst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nummer 1">
            <a:extLst>
              <a:ext uri="{FF2B5EF4-FFF2-40B4-BE49-F238E27FC236}">
                <a16:creationId xmlns:a16="http://schemas.microsoft.com/office/drawing/2014/main" id="{2B33B0D5-A791-458F-99F4-9154E3514295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9264352" y="6376391"/>
            <a:ext cx="2844800" cy="365125"/>
          </a:xfrm>
          <a:prstGeom prst="rect">
            <a:avLst/>
          </a:prstGeom>
        </p:spPr>
        <p:txBody>
          <a:bodyPr/>
          <a:lstStyle/>
          <a:p>
            <a:fld id="{CA65EA27-6DB2-46EB-90AD-D02DF194FA2A}" type="slidenum">
              <a:rPr lang="sv-SE" smtClean="0"/>
              <a:t>6</a:t>
            </a:fld>
            <a:endParaRPr lang="sv-SE"/>
          </a:p>
        </p:txBody>
      </p:sp>
      <p:sp>
        <p:nvSpPr>
          <p:cNvPr id="3" name="Rubrik 2">
            <a:extLst>
              <a:ext uri="{FF2B5EF4-FFF2-40B4-BE49-F238E27FC236}">
                <a16:creationId xmlns:a16="http://schemas.microsoft.com/office/drawing/2014/main" id="{103E2C0D-2605-4732-9092-9D193EA0AC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z="2176" dirty="0">
                <a:solidFill>
                  <a:schemeClr val="tx1"/>
                </a:solidFill>
              </a:rPr>
              <a:t>Fördelning av Totalindex (TI) bland grupper</a:t>
            </a:r>
          </a:p>
        </p:txBody>
      </p:sp>
      <p:graphicFrame>
        <p:nvGraphicFramePr>
          <p:cNvPr id="7" name="Objekt 3">
            <a:extLst>
              <a:ext uri="{FF2B5EF4-FFF2-40B4-BE49-F238E27FC236}">
                <a16:creationId xmlns:a16="http://schemas.microsoft.com/office/drawing/2014/main" id="{03FEAFCF-E604-4EC1-8BFE-2CE809E7149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15754532"/>
              </p:ext>
            </p:extLst>
          </p:nvPr>
        </p:nvGraphicFramePr>
        <p:xfrm>
          <a:off x="1270303" y="1186187"/>
          <a:ext cx="9305127" cy="48409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8" name="Tabell 17">
            <a:extLst>
              <a:ext uri="{FF2B5EF4-FFF2-40B4-BE49-F238E27FC236}">
                <a16:creationId xmlns:a16="http://schemas.microsoft.com/office/drawing/2014/main" id="{D2832ADB-BCA3-41C6-95E6-184541A7A4E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73758363"/>
              </p:ext>
            </p:extLst>
          </p:nvPr>
        </p:nvGraphicFramePr>
        <p:xfrm>
          <a:off x="191344" y="795308"/>
          <a:ext cx="4248000" cy="370840"/>
        </p:xfrm>
        <a:graphic>
          <a:graphicData uri="http://schemas.openxmlformats.org/drawingml/2006/table">
            <a:tbl>
              <a:tblPr firstRow="1" bandRow="1">
                <a:tableStyleId>{8EC20E35-A176-4012-BC5E-935CFFF8708E}</a:tableStyleId>
              </a:tblPr>
              <a:tblGrid>
                <a:gridCol w="1368000">
                  <a:extLst>
                    <a:ext uri="{9D8B030D-6E8A-4147-A177-3AD203B41FA5}">
                      <a16:colId xmlns:a16="http://schemas.microsoft.com/office/drawing/2014/main" val="3219867197"/>
                    </a:ext>
                  </a:extLst>
                </a:gridCol>
                <a:gridCol w="1440000">
                  <a:extLst>
                    <a:ext uri="{9D8B030D-6E8A-4147-A177-3AD203B41FA5}">
                      <a16:colId xmlns:a16="http://schemas.microsoft.com/office/drawing/2014/main" val="2639216432"/>
                    </a:ext>
                  </a:extLst>
                </a:gridCol>
                <a:gridCol w="1440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sv-SE" sz="1600" b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Förändringar</a:t>
                      </a:r>
                    </a:p>
                  </a:txBody>
                  <a:tcPr marL="45720" marR="45720">
                    <a:lnL>
                      <a:noFill/>
                    </a:lnL>
                    <a:lnR>
                      <a:noFill/>
                    </a:lnR>
                    <a:lnT w="25400" cmpd="sng">
                      <a:noFill/>
                    </a:lnT>
                    <a:lnB w="254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sv-SE" sz="16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2023  -</a:t>
                      </a:r>
                    </a:p>
                  </a:txBody>
                  <a:tcPr marL="45720" marR="45720">
                    <a:lnL>
                      <a:noFill/>
                    </a:lnL>
                    <a:lnR>
                      <a:noFill/>
                    </a:lnR>
                    <a:lnT w="25400" cmpd="sng">
                      <a:noFill/>
                    </a:lnT>
                    <a:lnB w="254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sv-SE" sz="16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2022</a:t>
                      </a:r>
                    </a:p>
                  </a:txBody>
                  <a:tcPr marL="45720" marR="45720">
                    <a:lnL>
                      <a:noFill/>
                    </a:lnL>
                    <a:lnR>
                      <a:noFill/>
                    </a:lnR>
                    <a:lnT w="25400" cmpd="sng">
                      <a:noFill/>
                    </a:lnT>
                    <a:lnB w="254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43361061"/>
                  </a:ext>
                </a:extLst>
              </a:tr>
            </a:tbl>
          </a:graphicData>
        </a:graphic>
      </p:graphicFrame>
      <p:sp>
        <p:nvSpPr>
          <p:cNvPr id="19" name="textruta 18">
            <a:extLst>
              <a:ext uri="{FF2B5EF4-FFF2-40B4-BE49-F238E27FC236}">
                <a16:creationId xmlns:a16="http://schemas.microsoft.com/office/drawing/2014/main" id="{12EEBC42-720E-4A66-8E17-93CE175EE22F}"/>
              </a:ext>
            </a:extLst>
          </p:cNvPr>
          <p:cNvSpPr txBox="1"/>
          <p:nvPr/>
        </p:nvSpPr>
        <p:spPr>
          <a:xfrm>
            <a:off x="839416" y="2154744"/>
            <a:ext cx="430887" cy="2419351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sv-SE" sz="1600">
                <a:solidFill>
                  <a:srgbClr val="7D8690"/>
                </a:solidFill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</a:rPr>
              <a:t>% andel av grupper</a:t>
            </a:r>
          </a:p>
        </p:txBody>
      </p:sp>
      <p:sp>
        <p:nvSpPr>
          <p:cNvPr id="20" name="textruta 19">
            <a:extLst>
              <a:ext uri="{FF2B5EF4-FFF2-40B4-BE49-F238E27FC236}">
                <a16:creationId xmlns:a16="http://schemas.microsoft.com/office/drawing/2014/main" id="{3CEE37B2-522A-488A-AE34-15DDD2C23B39}"/>
              </a:ext>
            </a:extLst>
          </p:cNvPr>
          <p:cNvSpPr txBox="1"/>
          <p:nvPr/>
        </p:nvSpPr>
        <p:spPr>
          <a:xfrm>
            <a:off x="4649460" y="6021072"/>
            <a:ext cx="1963401" cy="3352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600" dirty="0">
                <a:latin typeface="Arial" panose="020B0604020202020204" pitchFamily="34" charset="0"/>
                <a:cs typeface="Arial" panose="020B0604020202020204" pitchFamily="34" charset="0"/>
              </a:rPr>
              <a:t>2023</a:t>
            </a:r>
          </a:p>
        </p:txBody>
      </p:sp>
      <p:sp>
        <p:nvSpPr>
          <p:cNvPr id="21" name="textruta 20">
            <a:extLst>
              <a:ext uri="{FF2B5EF4-FFF2-40B4-BE49-F238E27FC236}">
                <a16:creationId xmlns:a16="http://schemas.microsoft.com/office/drawing/2014/main" id="{2B3200EA-A7A2-437F-9913-8BA0DE5E4193}"/>
              </a:ext>
            </a:extLst>
          </p:cNvPr>
          <p:cNvSpPr txBox="1"/>
          <p:nvPr/>
        </p:nvSpPr>
        <p:spPr>
          <a:xfrm>
            <a:off x="7104111" y="6021072"/>
            <a:ext cx="2945605" cy="3352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600" dirty="0">
                <a:latin typeface="Arial" panose="020B0604020202020204" pitchFamily="34" charset="0"/>
                <a:cs typeface="Arial" panose="020B0604020202020204" pitchFamily="34" charset="0"/>
              </a:rPr>
              <a:t>2022</a:t>
            </a:r>
          </a:p>
        </p:txBody>
      </p:sp>
      <p:grpSp>
        <p:nvGrpSpPr>
          <p:cNvPr id="22" name="Grupp 21">
            <a:extLst>
              <a:ext uri="{FF2B5EF4-FFF2-40B4-BE49-F238E27FC236}">
                <a16:creationId xmlns:a16="http://schemas.microsoft.com/office/drawing/2014/main" id="{BC08BFDC-F84D-46B9-B004-C482892B32AE}"/>
              </a:ext>
            </a:extLst>
          </p:cNvPr>
          <p:cNvGrpSpPr/>
          <p:nvPr/>
        </p:nvGrpSpPr>
        <p:grpSpPr>
          <a:xfrm rot="5400000">
            <a:off x="3806300" y="5596512"/>
            <a:ext cx="366363" cy="1215481"/>
            <a:chOff x="2273255" y="5364651"/>
            <a:chExt cx="366363" cy="1215481"/>
          </a:xfrm>
        </p:grpSpPr>
        <p:sp>
          <p:nvSpPr>
            <p:cNvPr id="23" name="Ellips 22">
              <a:extLst>
                <a:ext uri="{FF2B5EF4-FFF2-40B4-BE49-F238E27FC236}">
                  <a16:creationId xmlns:a16="http://schemas.microsoft.com/office/drawing/2014/main" id="{52382647-DF96-491C-BEA3-B781B5E648A3}"/>
                </a:ext>
              </a:extLst>
            </p:cNvPr>
            <p:cNvSpPr/>
            <p:nvPr/>
          </p:nvSpPr>
          <p:spPr>
            <a:xfrm>
              <a:off x="2273257" y="5364651"/>
              <a:ext cx="366361" cy="366361"/>
            </a:xfrm>
            <a:prstGeom prst="ellipse">
              <a:avLst/>
            </a:prstGeom>
            <a:solidFill>
              <a:srgbClr val="4F932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24" name="Ellips 23">
              <a:extLst>
                <a:ext uri="{FF2B5EF4-FFF2-40B4-BE49-F238E27FC236}">
                  <a16:creationId xmlns:a16="http://schemas.microsoft.com/office/drawing/2014/main" id="{BFA626B1-01DA-442C-918E-9906EE88703D}"/>
                </a:ext>
              </a:extLst>
            </p:cNvPr>
            <p:cNvSpPr/>
            <p:nvPr/>
          </p:nvSpPr>
          <p:spPr>
            <a:xfrm>
              <a:off x="2273256" y="5791198"/>
              <a:ext cx="366361" cy="366361"/>
            </a:xfrm>
            <a:prstGeom prst="ellipse">
              <a:avLst/>
            </a:prstGeom>
            <a:solidFill>
              <a:srgbClr val="FFCC0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25" name="Ellips 24">
              <a:extLst>
                <a:ext uri="{FF2B5EF4-FFF2-40B4-BE49-F238E27FC236}">
                  <a16:creationId xmlns:a16="http://schemas.microsoft.com/office/drawing/2014/main" id="{7174C650-B4F2-46BC-92E8-E4B88A55321C}"/>
                </a:ext>
              </a:extLst>
            </p:cNvPr>
            <p:cNvSpPr/>
            <p:nvPr/>
          </p:nvSpPr>
          <p:spPr>
            <a:xfrm>
              <a:off x="2273255" y="6213771"/>
              <a:ext cx="366361" cy="366361"/>
            </a:xfrm>
            <a:prstGeom prst="ellipse">
              <a:avLst/>
            </a:prstGeom>
            <a:solidFill>
              <a:srgbClr val="C15A4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</p:grpSp>
      <p:sp>
        <p:nvSpPr>
          <p:cNvPr id="26" name="Ellips 25">
            <a:extLst>
              <a:ext uri="{FF2B5EF4-FFF2-40B4-BE49-F238E27FC236}">
                <a16:creationId xmlns:a16="http://schemas.microsoft.com/office/drawing/2014/main" id="{84709DD9-1618-4139-B3B6-1D2C0DFE0039}"/>
              </a:ext>
            </a:extLst>
          </p:cNvPr>
          <p:cNvSpPr/>
          <p:nvPr/>
        </p:nvSpPr>
        <p:spPr>
          <a:xfrm rot="5400000">
            <a:off x="6691042" y="5993265"/>
            <a:ext cx="366361" cy="366361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4" name="textruta 3">
            <a:extLst>
              <a:ext uri="{FF2B5EF4-FFF2-40B4-BE49-F238E27FC236}">
                <a16:creationId xmlns:a16="http://schemas.microsoft.com/office/drawing/2014/main" id="{F235572C-165E-5CA9-E6B5-AA41665BE57D}"/>
              </a:ext>
            </a:extLst>
          </p:cNvPr>
          <p:cNvSpPr txBox="1"/>
          <p:nvPr/>
        </p:nvSpPr>
        <p:spPr>
          <a:xfrm>
            <a:off x="10046199" y="5645927"/>
            <a:ext cx="1584176" cy="365125"/>
          </a:xfrm>
          <a:prstGeom prst="rect">
            <a:avLst/>
          </a:prstGeom>
        </p:spPr>
        <p:txBody>
          <a:bodyPr vert="horz" wrap="none" lIns="91440" tIns="45720" rIns="91440" bIns="45720" rtlCol="0">
            <a:noAutofit/>
          </a:bodyPr>
          <a:lstStyle/>
          <a:p>
            <a:pPr algn="l">
              <a:buClr>
                <a:srgbClr val="4F932D"/>
              </a:buClr>
              <a:buSzPct val="85000"/>
            </a:pPr>
            <a:r>
              <a:rPr lang="sv-SE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Totalt 283 grupper</a:t>
            </a:r>
          </a:p>
        </p:txBody>
      </p:sp>
    </p:spTree>
    <p:extLst>
      <p:ext uri="{BB962C8B-B14F-4D97-AF65-F5344CB8AC3E}">
        <p14:creationId xmlns:p14="http://schemas.microsoft.com/office/powerpoint/2010/main" val="2556024272"/>
      </p:ext>
    </p:extLst>
  </p:cSld>
  <p:clrMapOvr>
    <a:masterClrMapping/>
  </p:clrMapOvr>
  <p:transition/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ubrik 2">
            <a:extLst>
              <a:ext uri="{FF2B5EF4-FFF2-40B4-BE49-F238E27FC236}">
                <a16:creationId xmlns:a16="http://schemas.microsoft.com/office/drawing/2014/main" id="{361EB1D4-6447-41EC-9584-1D5196532D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z="2176" dirty="0">
                <a:solidFill>
                  <a:schemeClr val="tx1"/>
                </a:solidFill>
              </a:rPr>
              <a:t>Nolltoleransområdet – lika möjligheter</a:t>
            </a:r>
          </a:p>
        </p:txBody>
      </p:sp>
      <p:graphicFrame>
        <p:nvGraphicFramePr>
          <p:cNvPr id="4" name="DataTable">
            <a:extLst>
              <a:ext uri="{FF2B5EF4-FFF2-40B4-BE49-F238E27FC236}">
                <a16:creationId xmlns:a16="http://schemas.microsoft.com/office/drawing/2014/main" id="{29309E37-E76A-4D16-A0FA-8E96390D730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9430708"/>
              </p:ext>
            </p:extLst>
          </p:nvPr>
        </p:nvGraphicFramePr>
        <p:xfrm>
          <a:off x="576812" y="2628412"/>
          <a:ext cx="8554833" cy="3566160"/>
        </p:xfrm>
        <a:graphic>
          <a:graphicData uri="http://schemas.openxmlformats.org/drawingml/2006/table">
            <a:tbl>
              <a:tblPr>
                <a:effectLst/>
                <a:tableStyleId>{D7AC3CCA-C797-4891-BE02-D94E43425B78}</a:tableStyleId>
              </a:tblPr>
              <a:tblGrid>
                <a:gridCol w="425159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18960">
                  <a:extLst>
                    <a:ext uri="{9D8B030D-6E8A-4147-A177-3AD203B41FA5}">
                      <a16:colId xmlns:a16="http://schemas.microsoft.com/office/drawing/2014/main" val="2515673795"/>
                    </a:ext>
                  </a:extLst>
                </a:gridCol>
                <a:gridCol w="672592">
                  <a:extLst>
                    <a:ext uri="{9D8B030D-6E8A-4147-A177-3AD203B41FA5}">
                      <a16:colId xmlns:a16="http://schemas.microsoft.com/office/drawing/2014/main" val="808722007"/>
                    </a:ext>
                  </a:extLst>
                </a:gridCol>
                <a:gridCol w="672592">
                  <a:extLst>
                    <a:ext uri="{9D8B030D-6E8A-4147-A177-3AD203B41FA5}">
                      <a16:colId xmlns:a16="http://schemas.microsoft.com/office/drawing/2014/main" val="1894000698"/>
                    </a:ext>
                  </a:extLst>
                </a:gridCol>
                <a:gridCol w="728642">
                  <a:extLst>
                    <a:ext uri="{9D8B030D-6E8A-4147-A177-3AD203B41FA5}">
                      <a16:colId xmlns:a16="http://schemas.microsoft.com/office/drawing/2014/main" val="3106013309"/>
                    </a:ext>
                  </a:extLst>
                </a:gridCol>
                <a:gridCol w="605225">
                  <a:extLst>
                    <a:ext uri="{9D8B030D-6E8A-4147-A177-3AD203B41FA5}">
                      <a16:colId xmlns:a16="http://schemas.microsoft.com/office/drawing/2014/main" val="3170766688"/>
                    </a:ext>
                  </a:extLst>
                </a:gridCol>
                <a:gridCol w="6052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0055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sv-SE" sz="1400" b="1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kumimoji="0" lang="sv-SE" sz="14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itchFamily="18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27A8E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sv-SE" sz="1400" b="1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Antal 2023</a:t>
                      </a:r>
                    </a:p>
                  </a:txBody>
                  <a:tcPr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27A8E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sv-SE" sz="1400" b="1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2022</a:t>
                      </a:r>
                    </a:p>
                  </a:txBody>
                  <a:tcPr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27A8E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sv-SE" sz="1400" b="1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2021</a:t>
                      </a:r>
                    </a:p>
                  </a:txBody>
                  <a:tcPr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27A8E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sv-SE" sz="1400" b="1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2020</a:t>
                      </a:r>
                    </a:p>
                  </a:txBody>
                  <a:tcPr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27A8E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sv-SE" sz="1400" b="1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2019</a:t>
                      </a:r>
                    </a:p>
                  </a:txBody>
                  <a:tcPr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27A8E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sv-SE" sz="1400" b="1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2018</a:t>
                      </a:r>
                    </a:p>
                  </a:txBody>
                  <a:tcPr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27A8E">
                        <a:alpha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0555">
                <a:tc>
                  <a:txBody>
                    <a:bodyPr/>
                    <a:lstStyle/>
                    <a:p>
                      <a:pPr algn="l" fontAlgn="t"/>
                      <a:r>
                        <a:rPr kumimoji="0" lang="sv-SE" sz="1400" u="none" strike="noStrike" kern="1200" cap="none" normalizeH="0" baseline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Om ’Nej’, var vänliga ange orsak: </a:t>
                      </a:r>
                    </a:p>
                  </a:txBody>
                  <a:tcPr marL="108000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sv-SE" sz="1400" b="1" u="none" strike="noStrike" kern="1200" cap="none" normalizeH="0" baseline="0" dirty="0">
                        <a:ln>
                          <a:noFill/>
                        </a:ln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sv-SE" sz="1400" u="none" strike="noStrike" kern="1200" cap="none" normalizeH="0" baseline="0">
                        <a:ln>
                          <a:noFill/>
                        </a:ln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sv-SE" sz="1400" u="none" strike="noStrike" kern="1200" cap="none" normalizeH="0" baseline="0">
                        <a:ln>
                          <a:noFill/>
                        </a:ln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sv-SE" sz="1400" u="none" strike="noStrike" kern="1200" cap="none" normalizeH="0" baseline="0">
                        <a:ln>
                          <a:noFill/>
                        </a:ln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sv-SE" sz="1400" u="none" strike="noStrike" kern="1200" cap="none" normalizeH="0" baseline="0">
                        <a:ln>
                          <a:noFill/>
                        </a:ln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kumimoji="0" lang="sv-SE" sz="1400" u="none" strike="noStrike" kern="1200" cap="none" normalizeH="0" baseline="0">
                        <a:ln>
                          <a:noFill/>
                        </a:ln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12753466"/>
                  </a:ext>
                </a:extLst>
              </a:tr>
              <a:tr h="300555">
                <a:tc>
                  <a:txBody>
                    <a:bodyPr/>
                    <a:lstStyle/>
                    <a:p>
                      <a:pPr algn="l" fontAlgn="t"/>
                      <a:r>
                        <a:rPr kumimoji="0" lang="sv-SE" sz="1400" u="none" strike="noStrike" kern="1200" cap="none" normalizeH="0" baseline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         p.g.a. kön</a:t>
                      </a:r>
                    </a:p>
                  </a:txBody>
                  <a:tcPr marL="108000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sv-SE" sz="1400" b="1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44</a:t>
                      </a:r>
                    </a:p>
                  </a:txBody>
                  <a:tcPr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sv-SE" sz="140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28</a:t>
                      </a:r>
                    </a:p>
                  </a:txBody>
                  <a:tcPr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sv-SE" sz="1400" u="none" strike="noStrike" kern="1200" cap="none" normalizeH="0" baseline="0">
                          <a:ln>
                            <a:noFill/>
                          </a:ln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41</a:t>
                      </a:r>
                    </a:p>
                  </a:txBody>
                  <a:tcPr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sv-SE" sz="1400" u="none" strike="noStrike" kern="1200" cap="none" normalizeH="0" baseline="0">
                          <a:ln>
                            <a:noFill/>
                          </a:ln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43</a:t>
                      </a:r>
                    </a:p>
                  </a:txBody>
                  <a:tcPr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sv-SE" sz="1400" u="none" strike="noStrike" kern="1200" cap="none" normalizeH="0" baseline="0">
                          <a:ln>
                            <a:noFill/>
                          </a:ln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53</a:t>
                      </a:r>
                    </a:p>
                  </a:txBody>
                  <a:tcPr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sv-SE" sz="1400" u="none" strike="noStrike" kern="1200" cap="none" normalizeH="0" baseline="0">
                          <a:ln>
                            <a:noFill/>
                          </a:ln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53</a:t>
                      </a:r>
                    </a:p>
                  </a:txBody>
                  <a:tcPr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9636501"/>
                  </a:ext>
                </a:extLst>
              </a:tr>
              <a:tr h="300555">
                <a:tc>
                  <a:txBody>
                    <a:bodyPr/>
                    <a:lstStyle/>
                    <a:p>
                      <a:pPr algn="l" fontAlgn="t"/>
                      <a:r>
                        <a:rPr kumimoji="0" lang="sv-SE" sz="1400" u="none" strike="noStrike" kern="1200" cap="none" normalizeH="0" baseline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         p.g.a. könsidentitet eller könsuttryck </a:t>
                      </a:r>
                    </a:p>
                  </a:txBody>
                  <a:tcPr marL="108000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sv-SE" sz="1400" b="1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6</a:t>
                      </a:r>
                    </a:p>
                  </a:txBody>
                  <a:tcPr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sv-SE" sz="140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sv-SE" sz="1400" u="none" strike="noStrike" kern="1200" cap="none" normalizeH="0" baseline="0">
                          <a:ln>
                            <a:noFill/>
                          </a:ln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6</a:t>
                      </a:r>
                    </a:p>
                  </a:txBody>
                  <a:tcPr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sv-SE" sz="1400" u="none" strike="noStrike" kern="1200" cap="none" normalizeH="0" baseline="0">
                          <a:ln>
                            <a:noFill/>
                          </a:ln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sv-SE" sz="1400" u="none" strike="noStrike" kern="1200" cap="none" normalizeH="0" baseline="0">
                          <a:ln>
                            <a:noFill/>
                          </a:ln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sv-SE" sz="1400" u="none" strike="noStrike" kern="1200" cap="none" normalizeH="0" baseline="0">
                          <a:ln>
                            <a:noFill/>
                          </a:ln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51594229"/>
                  </a:ext>
                </a:extLst>
              </a:tr>
              <a:tr h="300555">
                <a:tc>
                  <a:txBody>
                    <a:bodyPr/>
                    <a:lstStyle/>
                    <a:p>
                      <a:pPr algn="l" fontAlgn="t"/>
                      <a:r>
                        <a:rPr kumimoji="0" lang="sv-SE" sz="1400" u="none" strike="noStrike" kern="1200" cap="none" normalizeH="0" baseline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         p.g.a. etnisk tillhörighet</a:t>
                      </a:r>
                    </a:p>
                  </a:txBody>
                  <a:tcPr marL="108000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sv-SE" sz="1400" b="1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28</a:t>
                      </a:r>
                    </a:p>
                  </a:txBody>
                  <a:tcPr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sv-SE" sz="140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25</a:t>
                      </a:r>
                    </a:p>
                  </a:txBody>
                  <a:tcPr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sv-SE" sz="1400" u="none" strike="noStrike" kern="1200" cap="none" normalizeH="0" baseline="0">
                          <a:ln>
                            <a:noFill/>
                          </a:ln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19</a:t>
                      </a:r>
                    </a:p>
                  </a:txBody>
                  <a:tcPr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sv-SE" sz="1400" u="none" strike="noStrike" kern="1200" cap="none" normalizeH="0" baseline="0">
                          <a:ln>
                            <a:noFill/>
                          </a:ln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17</a:t>
                      </a:r>
                    </a:p>
                  </a:txBody>
                  <a:tcPr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sv-SE" sz="1400" u="none" strike="noStrike" kern="1200" cap="none" normalizeH="0" baseline="0">
                          <a:ln>
                            <a:noFill/>
                          </a:ln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26</a:t>
                      </a:r>
                    </a:p>
                  </a:txBody>
                  <a:tcPr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sv-SE" sz="1400" u="none" strike="noStrike" kern="1200" cap="none" normalizeH="0" baseline="0">
                          <a:ln>
                            <a:noFill/>
                          </a:ln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23</a:t>
                      </a:r>
                    </a:p>
                  </a:txBody>
                  <a:tcPr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62118071"/>
                  </a:ext>
                </a:extLst>
              </a:tr>
              <a:tr h="300555">
                <a:tc>
                  <a:txBody>
                    <a:bodyPr/>
                    <a:lstStyle/>
                    <a:p>
                      <a:pPr algn="l" fontAlgn="t"/>
                      <a:r>
                        <a:rPr kumimoji="0" lang="sv-SE" sz="1400" u="none" strike="noStrike" kern="1200" cap="none" normalizeH="0" baseline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         p.g.a. religion eller annan trosuppfattning</a:t>
                      </a:r>
                    </a:p>
                  </a:txBody>
                  <a:tcPr marL="108000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sv-SE" sz="1400" b="1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14</a:t>
                      </a:r>
                    </a:p>
                  </a:txBody>
                  <a:tcPr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sv-SE" sz="140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11</a:t>
                      </a:r>
                    </a:p>
                  </a:txBody>
                  <a:tcPr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sv-SE" sz="1400" u="none" strike="noStrike" kern="1200" cap="none" normalizeH="0" baseline="0">
                          <a:ln>
                            <a:noFill/>
                          </a:ln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sv-SE" sz="1400" u="none" strike="noStrike" kern="1200" cap="none" normalizeH="0" baseline="0">
                          <a:ln>
                            <a:noFill/>
                          </a:ln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7</a:t>
                      </a:r>
                    </a:p>
                  </a:txBody>
                  <a:tcPr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sv-SE" sz="1400" u="none" strike="noStrike" kern="1200" cap="none" normalizeH="0" baseline="0">
                          <a:ln>
                            <a:noFill/>
                          </a:ln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9</a:t>
                      </a:r>
                    </a:p>
                  </a:txBody>
                  <a:tcPr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sv-SE" sz="1400" u="none" strike="noStrike" kern="1200" cap="none" normalizeH="0" baseline="0">
                          <a:ln>
                            <a:noFill/>
                          </a:ln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8</a:t>
                      </a:r>
                    </a:p>
                  </a:txBody>
                  <a:tcPr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19210717"/>
                  </a:ext>
                </a:extLst>
              </a:tr>
              <a:tr h="300555">
                <a:tc>
                  <a:txBody>
                    <a:bodyPr/>
                    <a:lstStyle/>
                    <a:p>
                      <a:pPr algn="l" fontAlgn="t"/>
                      <a:r>
                        <a:rPr kumimoji="0" lang="sv-SE" sz="1400" u="none" strike="noStrike" kern="1200" cap="none" normalizeH="0" baseline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         p.g.a. funktionsnedsättning</a:t>
                      </a:r>
                    </a:p>
                  </a:txBody>
                  <a:tcPr marL="108000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sv-SE" sz="1400" b="1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sv-SE" sz="140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11</a:t>
                      </a:r>
                    </a:p>
                  </a:txBody>
                  <a:tcPr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sv-SE" sz="1400" u="none" strike="noStrike" kern="1200" cap="none" normalizeH="0" baseline="0">
                          <a:ln>
                            <a:noFill/>
                          </a:ln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9</a:t>
                      </a:r>
                    </a:p>
                  </a:txBody>
                  <a:tcPr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sv-SE" sz="1400" u="none" strike="noStrike" kern="1200" cap="none" normalizeH="0" baseline="0">
                          <a:ln>
                            <a:noFill/>
                          </a:ln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14</a:t>
                      </a:r>
                    </a:p>
                  </a:txBody>
                  <a:tcPr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sv-SE" sz="1400" u="none" strike="noStrike" kern="1200" cap="none" normalizeH="0" baseline="0">
                          <a:ln>
                            <a:noFill/>
                          </a:ln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9</a:t>
                      </a:r>
                    </a:p>
                  </a:txBody>
                  <a:tcPr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sv-SE" sz="1400" u="none" strike="noStrike" kern="1200" cap="none" normalizeH="0" baseline="0">
                          <a:ln>
                            <a:noFill/>
                          </a:ln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13</a:t>
                      </a:r>
                    </a:p>
                  </a:txBody>
                  <a:tcPr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93480739"/>
                  </a:ext>
                </a:extLst>
              </a:tr>
              <a:tr h="300555">
                <a:tc>
                  <a:txBody>
                    <a:bodyPr/>
                    <a:lstStyle/>
                    <a:p>
                      <a:pPr algn="l" fontAlgn="t"/>
                      <a:r>
                        <a:rPr kumimoji="0" lang="sv-SE" sz="1400" u="none" strike="noStrike" kern="1200" cap="none" normalizeH="0" baseline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         p.g.a. sexuell läggning </a:t>
                      </a:r>
                    </a:p>
                  </a:txBody>
                  <a:tcPr marL="108000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sv-SE" sz="1400" b="1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sv-SE" sz="140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sv-SE" sz="1400" u="none" strike="noStrike" kern="1200" cap="none" normalizeH="0" baseline="0">
                          <a:ln>
                            <a:noFill/>
                          </a:ln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4</a:t>
                      </a:r>
                    </a:p>
                  </a:txBody>
                  <a:tcPr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sv-SE" sz="1400" b="0" u="none" strike="noStrike" kern="1200" cap="none" normalizeH="0" baseline="0">
                          <a:ln>
                            <a:noFill/>
                          </a:ln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sv-SE" sz="1400" b="0" u="none" strike="noStrike" kern="1200" cap="none" normalizeH="0" baseline="0">
                          <a:ln>
                            <a:noFill/>
                          </a:ln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sv-SE" sz="1400" u="none" strike="noStrike" kern="1200" cap="none" normalizeH="0" baseline="0">
                          <a:ln>
                            <a:noFill/>
                          </a:ln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00769210"/>
                  </a:ext>
                </a:extLst>
              </a:tr>
              <a:tr h="300555">
                <a:tc>
                  <a:txBody>
                    <a:bodyPr/>
                    <a:lstStyle/>
                    <a:p>
                      <a:pPr algn="l" fontAlgn="t"/>
                      <a:r>
                        <a:rPr kumimoji="0" lang="sv-SE" sz="1400" u="none" strike="noStrike" kern="1200" cap="none" normalizeH="0" baseline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         p.g.a. ålder</a:t>
                      </a:r>
                    </a:p>
                  </a:txBody>
                  <a:tcPr marL="108000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sv-SE" sz="1400" b="1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46</a:t>
                      </a:r>
                    </a:p>
                  </a:txBody>
                  <a:tcPr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sv-SE" sz="1400" b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46</a:t>
                      </a:r>
                    </a:p>
                  </a:txBody>
                  <a:tcPr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sv-SE" sz="1400" u="none" strike="noStrike" kern="1200" cap="none" normalizeH="0" baseline="0">
                          <a:ln>
                            <a:noFill/>
                          </a:ln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52</a:t>
                      </a:r>
                    </a:p>
                  </a:txBody>
                  <a:tcPr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sv-SE" sz="1400" b="0" u="none" strike="noStrike" kern="1200" cap="none" normalizeH="0" baseline="0">
                          <a:ln>
                            <a:noFill/>
                          </a:ln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42</a:t>
                      </a:r>
                    </a:p>
                  </a:txBody>
                  <a:tcPr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sv-SE" sz="1400" b="0" u="none" strike="noStrike" kern="1200" cap="none" normalizeH="0" baseline="0">
                          <a:ln>
                            <a:noFill/>
                          </a:ln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44</a:t>
                      </a:r>
                    </a:p>
                  </a:txBody>
                  <a:tcPr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sv-SE" sz="1400" u="none" strike="noStrike" kern="1200" cap="none" normalizeH="0" baseline="0">
                          <a:ln>
                            <a:noFill/>
                          </a:ln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49</a:t>
                      </a:r>
                    </a:p>
                  </a:txBody>
                  <a:tcPr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18335871"/>
                  </a:ext>
                </a:extLst>
              </a:tr>
              <a:tr h="300555">
                <a:tc>
                  <a:txBody>
                    <a:bodyPr/>
                    <a:lstStyle/>
                    <a:p>
                      <a:pPr algn="l" fontAlgn="t"/>
                      <a:endParaRPr kumimoji="0" lang="sv-SE" sz="1400" b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108000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sv-SE" sz="1400" b="1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sv-SE" sz="1400" b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sv-SE" sz="1400" u="none" strike="noStrike" kern="1200" cap="none" normalizeH="0" baseline="0">
                        <a:ln>
                          <a:noFill/>
                        </a:ln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sv-SE" sz="1400" b="0" u="none" strike="noStrike" kern="1200" cap="none" normalizeH="0" baseline="0">
                        <a:ln>
                          <a:noFill/>
                        </a:ln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sv-SE" sz="1400" b="0" u="none" strike="noStrike" kern="1200" cap="none" normalizeH="0" baseline="0">
                        <a:ln>
                          <a:noFill/>
                        </a:ln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kumimoji="0" lang="sv-SE" sz="1400" b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94615997"/>
                  </a:ext>
                </a:extLst>
              </a:tr>
              <a:tr h="300555">
                <a:tc>
                  <a:txBody>
                    <a:bodyPr/>
                    <a:lstStyle/>
                    <a:p>
                      <a:pPr algn="l" fontAlgn="t"/>
                      <a:r>
                        <a:rPr kumimoji="0" lang="sv-SE" sz="1400" b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         p.g.a. annat</a:t>
                      </a:r>
                    </a:p>
                  </a:txBody>
                  <a:tcPr marL="108000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sv-SE" sz="1400" b="1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83</a:t>
                      </a:r>
                    </a:p>
                  </a:txBody>
                  <a:tcPr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sv-SE" sz="1400" b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91</a:t>
                      </a:r>
                    </a:p>
                  </a:txBody>
                  <a:tcPr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sv-SE" sz="1400" u="none" strike="noStrike" kern="1200" cap="none" normalizeH="0" baseline="0">
                          <a:ln>
                            <a:noFill/>
                          </a:ln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93</a:t>
                      </a:r>
                    </a:p>
                  </a:txBody>
                  <a:tcPr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sv-SE" sz="1400" b="0" u="none" strike="noStrike" kern="1200" cap="none" normalizeH="0" baseline="0">
                          <a:ln>
                            <a:noFill/>
                          </a:ln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68</a:t>
                      </a:r>
                    </a:p>
                  </a:txBody>
                  <a:tcPr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sv-SE" sz="1400" b="0" u="none" strike="noStrike" kern="1200" cap="none" normalizeH="0" baseline="0">
                          <a:ln>
                            <a:noFill/>
                          </a:ln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92</a:t>
                      </a:r>
                    </a:p>
                  </a:txBody>
                  <a:tcPr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sv-SE" sz="1400" b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121</a:t>
                      </a:r>
                    </a:p>
                  </a:txBody>
                  <a:tcPr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82057341"/>
                  </a:ext>
                </a:extLst>
              </a:tr>
            </a:tbl>
          </a:graphicData>
        </a:graphic>
      </p:graphicFrame>
      <p:grpSp>
        <p:nvGrpSpPr>
          <p:cNvPr id="8" name="Grupp 7">
            <a:extLst>
              <a:ext uri="{FF2B5EF4-FFF2-40B4-BE49-F238E27FC236}">
                <a16:creationId xmlns:a16="http://schemas.microsoft.com/office/drawing/2014/main" id="{C2853F22-B4BD-45A6-AAFB-C021EF5E9359}"/>
              </a:ext>
            </a:extLst>
          </p:cNvPr>
          <p:cNvGrpSpPr/>
          <p:nvPr/>
        </p:nvGrpSpPr>
        <p:grpSpPr>
          <a:xfrm>
            <a:off x="527384" y="491480"/>
            <a:ext cx="5983558" cy="2296779"/>
            <a:chOff x="1430689" y="2986810"/>
            <a:chExt cx="5937535" cy="2296779"/>
          </a:xfrm>
        </p:grpSpPr>
        <p:graphicFrame>
          <p:nvGraphicFramePr>
            <p:cNvPr id="10" name="Diagram 9">
              <a:extLst>
                <a:ext uri="{FF2B5EF4-FFF2-40B4-BE49-F238E27FC236}">
                  <a16:creationId xmlns:a16="http://schemas.microsoft.com/office/drawing/2014/main" id="{07F9FB0B-4E8C-4793-95AE-85655E0EB09D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594423324"/>
                </p:ext>
              </p:extLst>
            </p:nvPr>
          </p:nvGraphicFramePr>
          <p:xfrm>
            <a:off x="1430689" y="2986810"/>
            <a:ext cx="3096344" cy="2296779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sp>
          <p:nvSpPr>
            <p:cNvPr id="9" name="textruta 8">
              <a:extLst>
                <a:ext uri="{FF2B5EF4-FFF2-40B4-BE49-F238E27FC236}">
                  <a16:creationId xmlns:a16="http://schemas.microsoft.com/office/drawing/2014/main" id="{B8D9A5F4-C647-4B80-99CB-D8325BCFAFF9}"/>
                </a:ext>
              </a:extLst>
            </p:cNvPr>
            <p:cNvSpPr txBox="1"/>
            <p:nvPr/>
          </p:nvSpPr>
          <p:spPr>
            <a:xfrm>
              <a:off x="4271880" y="3985919"/>
              <a:ext cx="3096344" cy="738664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fontAlgn="t"/>
              <a:r>
                <a:rPr lang="sv-SE" sz="1400" dirty="0">
                  <a:solidFill>
                    <a:schemeClr val="dk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Upplever du att du har lika möjligheter på din arbetsplats som dina kollegor?</a:t>
              </a:r>
            </a:p>
          </p:txBody>
        </p:sp>
      </p:grpSp>
      <p:graphicFrame>
        <p:nvGraphicFramePr>
          <p:cNvPr id="2" name="DataTable">
            <a:extLst>
              <a:ext uri="{FF2B5EF4-FFF2-40B4-BE49-F238E27FC236}">
                <a16:creationId xmlns:a16="http://schemas.microsoft.com/office/drawing/2014/main" id="{629D3EE2-E5D3-B943-F13B-3AAC3E0947D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78086560"/>
              </p:ext>
            </p:extLst>
          </p:nvPr>
        </p:nvGraphicFramePr>
        <p:xfrm>
          <a:off x="6895070" y="1111950"/>
          <a:ext cx="4212950" cy="822960"/>
        </p:xfrm>
        <a:graphic>
          <a:graphicData uri="http://schemas.openxmlformats.org/drawingml/2006/table">
            <a:tbl>
              <a:tblPr>
                <a:effectLst/>
                <a:tableStyleId>{D7AC3CCA-C797-4891-BE02-D94E43425B78}</a:tableStyleId>
              </a:tblPr>
              <a:tblGrid>
                <a:gridCol w="48191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21786">
                  <a:extLst>
                    <a:ext uri="{9D8B030D-6E8A-4147-A177-3AD203B41FA5}">
                      <a16:colId xmlns:a16="http://schemas.microsoft.com/office/drawing/2014/main" val="1214083612"/>
                    </a:ext>
                  </a:extLst>
                </a:gridCol>
                <a:gridCol w="601850">
                  <a:extLst>
                    <a:ext uri="{9D8B030D-6E8A-4147-A177-3AD203B41FA5}">
                      <a16:colId xmlns:a16="http://schemas.microsoft.com/office/drawing/2014/main" val="2795486051"/>
                    </a:ext>
                  </a:extLst>
                </a:gridCol>
                <a:gridCol w="601850">
                  <a:extLst>
                    <a:ext uri="{9D8B030D-6E8A-4147-A177-3AD203B41FA5}">
                      <a16:colId xmlns:a16="http://schemas.microsoft.com/office/drawing/2014/main" val="808722007"/>
                    </a:ext>
                  </a:extLst>
                </a:gridCol>
                <a:gridCol w="601850">
                  <a:extLst>
                    <a:ext uri="{9D8B030D-6E8A-4147-A177-3AD203B41FA5}">
                      <a16:colId xmlns:a16="http://schemas.microsoft.com/office/drawing/2014/main" val="3727873816"/>
                    </a:ext>
                  </a:extLst>
                </a:gridCol>
                <a:gridCol w="601850">
                  <a:extLst>
                    <a:ext uri="{9D8B030D-6E8A-4147-A177-3AD203B41FA5}">
                      <a16:colId xmlns:a16="http://schemas.microsoft.com/office/drawing/2014/main" val="2499078752"/>
                    </a:ext>
                  </a:extLst>
                </a:gridCol>
                <a:gridCol w="6018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0055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sv-SE" sz="1400" b="1" u="none" strike="noStrike" kern="1200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n1</a:t>
                      </a:r>
                      <a:endParaRPr kumimoji="0" lang="sv-SE" sz="1400" b="1" i="0" u="none" strike="noStrike" kern="1200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itchFamily="18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27A8E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sv-SE" sz="1400" b="1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Andel 2023</a:t>
                      </a:r>
                    </a:p>
                  </a:txBody>
                  <a:tcPr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27A8E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sv-SE" sz="1400" b="1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2022</a:t>
                      </a:r>
                    </a:p>
                  </a:txBody>
                  <a:tcPr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27A8E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sv-SE" sz="1400" b="1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2021</a:t>
                      </a:r>
                    </a:p>
                  </a:txBody>
                  <a:tcPr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27A8E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sv-SE" sz="1400" b="1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2020</a:t>
                      </a:r>
                    </a:p>
                  </a:txBody>
                  <a:tcPr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27A8E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sv-SE" sz="1400" b="1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2019</a:t>
                      </a:r>
                    </a:p>
                  </a:txBody>
                  <a:tcPr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27A8E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sv-SE" sz="1400" b="1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2018</a:t>
                      </a:r>
                    </a:p>
                  </a:txBody>
                  <a:tcPr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27A8E">
                        <a:alpha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0555">
                <a:tc>
                  <a:txBody>
                    <a:bodyPr/>
                    <a:lstStyle/>
                    <a:p>
                      <a:pPr algn="l" fontAlgn="t"/>
                      <a:r>
                        <a:rPr kumimoji="0" lang="sv-SE" sz="1400" b="1" u="none" strike="noStrike" kern="1200" cap="none" normalizeH="0" baseline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Nej</a:t>
                      </a:r>
                    </a:p>
                  </a:txBody>
                  <a:tcPr marL="108000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sv-SE" sz="140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6%</a:t>
                      </a:r>
                    </a:p>
                  </a:txBody>
                  <a:tcPr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sv-SE" sz="140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7%</a:t>
                      </a:r>
                    </a:p>
                  </a:txBody>
                  <a:tcPr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sv-SE" sz="1400" u="none" strike="noStrike" kern="1200" cap="none" normalizeH="0" baseline="0">
                          <a:ln>
                            <a:noFill/>
                          </a:ln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7%</a:t>
                      </a:r>
                    </a:p>
                  </a:txBody>
                  <a:tcPr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sv-SE" sz="1400" u="none" strike="noStrike" kern="1200" cap="none" normalizeH="0" baseline="0">
                          <a:ln>
                            <a:noFill/>
                          </a:ln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6%</a:t>
                      </a:r>
                    </a:p>
                  </a:txBody>
                  <a:tcPr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sv-SE" sz="1400" u="none" strike="noStrike" kern="1200" cap="none" normalizeH="0" baseline="0">
                          <a:ln>
                            <a:noFill/>
                          </a:ln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7%</a:t>
                      </a:r>
                    </a:p>
                  </a:txBody>
                  <a:tcPr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sv-SE" sz="140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8%</a:t>
                      </a:r>
                    </a:p>
                  </a:txBody>
                  <a:tcPr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pSp>
        <p:nvGrpSpPr>
          <p:cNvPr id="5" name="Grupp 4">
            <a:extLst>
              <a:ext uri="{FF2B5EF4-FFF2-40B4-BE49-F238E27FC236}">
                <a16:creationId xmlns:a16="http://schemas.microsoft.com/office/drawing/2014/main" id="{D775D224-5A4C-8875-70B5-85ED931080A8}"/>
              </a:ext>
            </a:extLst>
          </p:cNvPr>
          <p:cNvGrpSpPr/>
          <p:nvPr/>
        </p:nvGrpSpPr>
        <p:grpSpPr>
          <a:xfrm>
            <a:off x="10924696" y="2492896"/>
            <a:ext cx="999788" cy="3839190"/>
            <a:chOff x="10924696" y="2492896"/>
            <a:chExt cx="999788" cy="3839190"/>
          </a:xfrm>
        </p:grpSpPr>
        <p:grpSp>
          <p:nvGrpSpPr>
            <p:cNvPr id="6" name="Grupp 5">
              <a:extLst>
                <a:ext uri="{FF2B5EF4-FFF2-40B4-BE49-F238E27FC236}">
                  <a16:creationId xmlns:a16="http://schemas.microsoft.com/office/drawing/2014/main" id="{F3517D20-2EF4-FBB6-FA52-E3FD0CBA0C20}"/>
                </a:ext>
              </a:extLst>
            </p:cNvPr>
            <p:cNvGrpSpPr/>
            <p:nvPr/>
          </p:nvGrpSpPr>
          <p:grpSpPr>
            <a:xfrm>
              <a:off x="10924699" y="2492896"/>
              <a:ext cx="999785" cy="3839190"/>
              <a:chOff x="10632504" y="2460937"/>
              <a:chExt cx="999785" cy="3839190"/>
            </a:xfrm>
          </p:grpSpPr>
          <p:sp>
            <p:nvSpPr>
              <p:cNvPr id="13" name="Frihandsfigur: Form 12">
                <a:extLst>
                  <a:ext uri="{FF2B5EF4-FFF2-40B4-BE49-F238E27FC236}">
                    <a16:creationId xmlns:a16="http://schemas.microsoft.com/office/drawing/2014/main" id="{BF29E5AF-D9F8-94D5-EDD8-ECAB35613BC4}"/>
                  </a:ext>
                </a:extLst>
              </p:cNvPr>
              <p:cNvSpPr/>
              <p:nvPr/>
            </p:nvSpPr>
            <p:spPr>
              <a:xfrm>
                <a:off x="10632504" y="2460937"/>
                <a:ext cx="999785" cy="946837"/>
              </a:xfrm>
              <a:custGeom>
                <a:avLst/>
                <a:gdLst>
                  <a:gd name="connsiteX0" fmla="*/ 0 w 1215809"/>
                  <a:gd name="connsiteY0" fmla="*/ 473419 h 946837"/>
                  <a:gd name="connsiteX1" fmla="*/ 607905 w 1215809"/>
                  <a:gd name="connsiteY1" fmla="*/ 0 h 946837"/>
                  <a:gd name="connsiteX2" fmla="*/ 1215809 w 1215809"/>
                  <a:gd name="connsiteY2" fmla="*/ 0 h 946837"/>
                  <a:gd name="connsiteX3" fmla="*/ 1215809 w 1215809"/>
                  <a:gd name="connsiteY3" fmla="*/ 473419 h 946837"/>
                  <a:gd name="connsiteX4" fmla="*/ 607904 w 1215809"/>
                  <a:gd name="connsiteY4" fmla="*/ 946838 h 946837"/>
                  <a:gd name="connsiteX5" fmla="*/ -1 w 1215809"/>
                  <a:gd name="connsiteY5" fmla="*/ 473419 h 946837"/>
                  <a:gd name="connsiteX6" fmla="*/ 0 w 1215809"/>
                  <a:gd name="connsiteY6" fmla="*/ 473419 h 9468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215809" h="946837">
                    <a:moveTo>
                      <a:pt x="0" y="473419"/>
                    </a:moveTo>
                    <a:cubicBezTo>
                      <a:pt x="0" y="211957"/>
                      <a:pt x="272168" y="0"/>
                      <a:pt x="607905" y="0"/>
                    </a:cubicBezTo>
                    <a:lnTo>
                      <a:pt x="1215809" y="0"/>
                    </a:lnTo>
                    <a:lnTo>
                      <a:pt x="1215809" y="473419"/>
                    </a:lnTo>
                    <a:cubicBezTo>
                      <a:pt x="1215809" y="734881"/>
                      <a:pt x="943641" y="946838"/>
                      <a:pt x="607904" y="946838"/>
                    </a:cubicBezTo>
                    <a:cubicBezTo>
                      <a:pt x="272167" y="946838"/>
                      <a:pt x="-1" y="734881"/>
                      <a:pt x="-1" y="473419"/>
                    </a:cubicBezTo>
                    <a:lnTo>
                      <a:pt x="0" y="473419"/>
                    </a:lnTo>
                    <a:close/>
                  </a:path>
                </a:pathLst>
              </a:custGeom>
              <a:solidFill>
                <a:schemeClr val="accent3"/>
              </a:solidFill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rgbClr r="0" g="0" b="0"/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216151" tIns="176761" rIns="216151" bIns="176761" numCol="1" spcCol="1270" anchor="ctr" anchorCtr="0">
                <a:noAutofit/>
              </a:bodyPr>
              <a:lstStyle/>
              <a:p>
                <a:pPr marL="0" lvl="0" indent="0" algn="l" defTabSz="4445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r>
                  <a:rPr lang="sv-SE" sz="1000" b="1" kern="1200" dirty="0" err="1"/>
                  <a:t>Toalt</a:t>
                </a:r>
                <a:endParaRPr lang="sv-SE" sz="600" b="1" kern="1200" dirty="0"/>
              </a:p>
            </p:txBody>
          </p:sp>
          <p:sp>
            <p:nvSpPr>
              <p:cNvPr id="14" name="Frihandsfigur: Form 13">
                <a:extLst>
                  <a:ext uri="{FF2B5EF4-FFF2-40B4-BE49-F238E27FC236}">
                    <a16:creationId xmlns:a16="http://schemas.microsoft.com/office/drawing/2014/main" id="{2101603B-F35F-2C0E-F2CA-27DFD81E3BE8}"/>
                  </a:ext>
                </a:extLst>
              </p:cNvPr>
              <p:cNvSpPr/>
              <p:nvPr/>
            </p:nvSpPr>
            <p:spPr>
              <a:xfrm>
                <a:off x="10632504" y="3425055"/>
                <a:ext cx="999785" cy="946837"/>
              </a:xfrm>
              <a:custGeom>
                <a:avLst/>
                <a:gdLst>
                  <a:gd name="connsiteX0" fmla="*/ 0 w 1215809"/>
                  <a:gd name="connsiteY0" fmla="*/ 473419 h 946837"/>
                  <a:gd name="connsiteX1" fmla="*/ 607905 w 1215809"/>
                  <a:gd name="connsiteY1" fmla="*/ 0 h 946837"/>
                  <a:gd name="connsiteX2" fmla="*/ 1215809 w 1215809"/>
                  <a:gd name="connsiteY2" fmla="*/ 0 h 946837"/>
                  <a:gd name="connsiteX3" fmla="*/ 1215809 w 1215809"/>
                  <a:gd name="connsiteY3" fmla="*/ 473419 h 946837"/>
                  <a:gd name="connsiteX4" fmla="*/ 607904 w 1215809"/>
                  <a:gd name="connsiteY4" fmla="*/ 946838 h 946837"/>
                  <a:gd name="connsiteX5" fmla="*/ -1 w 1215809"/>
                  <a:gd name="connsiteY5" fmla="*/ 473419 h 946837"/>
                  <a:gd name="connsiteX6" fmla="*/ 0 w 1215809"/>
                  <a:gd name="connsiteY6" fmla="*/ 473419 h 9468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215809" h="946837">
                    <a:moveTo>
                      <a:pt x="0" y="473419"/>
                    </a:moveTo>
                    <a:cubicBezTo>
                      <a:pt x="0" y="211957"/>
                      <a:pt x="272168" y="0"/>
                      <a:pt x="607905" y="0"/>
                    </a:cubicBezTo>
                    <a:lnTo>
                      <a:pt x="1215809" y="0"/>
                    </a:lnTo>
                    <a:lnTo>
                      <a:pt x="1215809" y="473419"/>
                    </a:lnTo>
                    <a:cubicBezTo>
                      <a:pt x="1215809" y="734881"/>
                      <a:pt x="943641" y="946838"/>
                      <a:pt x="607904" y="946838"/>
                    </a:cubicBezTo>
                    <a:cubicBezTo>
                      <a:pt x="272167" y="946838"/>
                      <a:pt x="-1" y="734881"/>
                      <a:pt x="-1" y="473419"/>
                    </a:cubicBezTo>
                    <a:lnTo>
                      <a:pt x="0" y="473419"/>
                    </a:lnTo>
                    <a:close/>
                  </a:path>
                </a:pathLst>
              </a:custGeom>
              <a:solidFill>
                <a:schemeClr val="accent4"/>
              </a:solidFill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rgbClr r="0" g="0" b="0"/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212341" tIns="172951" rIns="212341" bIns="172951" numCol="1" spcCol="1270" anchor="ctr" anchorCtr="0">
                <a:noAutofit/>
              </a:bodyPr>
              <a:lstStyle/>
              <a:p>
                <a:pPr marL="0" lvl="0" indent="0" algn="l" defTabSz="4000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r>
                  <a:rPr lang="sv-SE" sz="900" b="1" kern="1200"/>
                  <a:t>Välfärd skola</a:t>
                </a:r>
              </a:p>
            </p:txBody>
          </p:sp>
          <p:sp>
            <p:nvSpPr>
              <p:cNvPr id="15" name="Frihandsfigur: Form 14">
                <a:extLst>
                  <a:ext uri="{FF2B5EF4-FFF2-40B4-BE49-F238E27FC236}">
                    <a16:creationId xmlns:a16="http://schemas.microsoft.com/office/drawing/2014/main" id="{AD56C264-E67A-8318-224D-5EC62EEEA3E7}"/>
                  </a:ext>
                </a:extLst>
              </p:cNvPr>
              <p:cNvSpPr/>
              <p:nvPr/>
            </p:nvSpPr>
            <p:spPr>
              <a:xfrm>
                <a:off x="10632504" y="4389173"/>
                <a:ext cx="999785" cy="946837"/>
              </a:xfrm>
              <a:custGeom>
                <a:avLst/>
                <a:gdLst>
                  <a:gd name="connsiteX0" fmla="*/ 0 w 1215809"/>
                  <a:gd name="connsiteY0" fmla="*/ 473419 h 946837"/>
                  <a:gd name="connsiteX1" fmla="*/ 607905 w 1215809"/>
                  <a:gd name="connsiteY1" fmla="*/ 0 h 946837"/>
                  <a:gd name="connsiteX2" fmla="*/ 1215809 w 1215809"/>
                  <a:gd name="connsiteY2" fmla="*/ 0 h 946837"/>
                  <a:gd name="connsiteX3" fmla="*/ 1215809 w 1215809"/>
                  <a:gd name="connsiteY3" fmla="*/ 473419 h 946837"/>
                  <a:gd name="connsiteX4" fmla="*/ 607904 w 1215809"/>
                  <a:gd name="connsiteY4" fmla="*/ 946838 h 946837"/>
                  <a:gd name="connsiteX5" fmla="*/ -1 w 1215809"/>
                  <a:gd name="connsiteY5" fmla="*/ 473419 h 946837"/>
                  <a:gd name="connsiteX6" fmla="*/ 0 w 1215809"/>
                  <a:gd name="connsiteY6" fmla="*/ 473419 h 9468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215809" h="946837">
                    <a:moveTo>
                      <a:pt x="0" y="473419"/>
                    </a:moveTo>
                    <a:cubicBezTo>
                      <a:pt x="0" y="211957"/>
                      <a:pt x="272168" y="0"/>
                      <a:pt x="607905" y="0"/>
                    </a:cubicBezTo>
                    <a:lnTo>
                      <a:pt x="1215809" y="0"/>
                    </a:lnTo>
                    <a:lnTo>
                      <a:pt x="1215809" y="473419"/>
                    </a:lnTo>
                    <a:cubicBezTo>
                      <a:pt x="1215809" y="734881"/>
                      <a:pt x="943641" y="946838"/>
                      <a:pt x="607904" y="946838"/>
                    </a:cubicBezTo>
                    <a:cubicBezTo>
                      <a:pt x="272167" y="946838"/>
                      <a:pt x="-1" y="734881"/>
                      <a:pt x="-1" y="473419"/>
                    </a:cubicBezTo>
                    <a:lnTo>
                      <a:pt x="0" y="473419"/>
                    </a:lnTo>
                    <a:close/>
                  </a:path>
                </a:pathLst>
              </a:custGeom>
              <a:solidFill>
                <a:schemeClr val="accent5"/>
              </a:solidFill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rgbClr r="0" g="0" b="0"/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200911" tIns="161521" rIns="200911" bIns="161521" numCol="1" spcCol="1270" anchor="ctr" anchorCtr="0">
                <a:noAutofit/>
              </a:bodyPr>
              <a:lstStyle/>
              <a:p>
                <a:pPr marL="0" lvl="0" indent="0" algn="l" defTabSz="2667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r>
                  <a:rPr lang="sv-SE" sz="900" b="1" kern="1200"/>
                  <a:t>Välfärd samhälls-service</a:t>
                </a:r>
              </a:p>
            </p:txBody>
          </p:sp>
          <p:sp>
            <p:nvSpPr>
              <p:cNvPr id="16" name="Frihandsfigur: Form 15">
                <a:extLst>
                  <a:ext uri="{FF2B5EF4-FFF2-40B4-BE49-F238E27FC236}">
                    <a16:creationId xmlns:a16="http://schemas.microsoft.com/office/drawing/2014/main" id="{2BAD359B-EAEF-5F3F-AC7F-9E213B5824A4}"/>
                  </a:ext>
                </a:extLst>
              </p:cNvPr>
              <p:cNvSpPr/>
              <p:nvPr/>
            </p:nvSpPr>
            <p:spPr>
              <a:xfrm>
                <a:off x="10632504" y="5353290"/>
                <a:ext cx="999785" cy="946837"/>
              </a:xfrm>
              <a:custGeom>
                <a:avLst/>
                <a:gdLst>
                  <a:gd name="connsiteX0" fmla="*/ 0 w 1215809"/>
                  <a:gd name="connsiteY0" fmla="*/ 473419 h 946837"/>
                  <a:gd name="connsiteX1" fmla="*/ 607905 w 1215809"/>
                  <a:gd name="connsiteY1" fmla="*/ 0 h 946837"/>
                  <a:gd name="connsiteX2" fmla="*/ 1215809 w 1215809"/>
                  <a:gd name="connsiteY2" fmla="*/ 0 h 946837"/>
                  <a:gd name="connsiteX3" fmla="*/ 1215809 w 1215809"/>
                  <a:gd name="connsiteY3" fmla="*/ 473419 h 946837"/>
                  <a:gd name="connsiteX4" fmla="*/ 607904 w 1215809"/>
                  <a:gd name="connsiteY4" fmla="*/ 946838 h 946837"/>
                  <a:gd name="connsiteX5" fmla="*/ -1 w 1215809"/>
                  <a:gd name="connsiteY5" fmla="*/ 473419 h 946837"/>
                  <a:gd name="connsiteX6" fmla="*/ 0 w 1215809"/>
                  <a:gd name="connsiteY6" fmla="*/ 473419 h 9468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215809" h="946837">
                    <a:moveTo>
                      <a:pt x="0" y="473419"/>
                    </a:moveTo>
                    <a:cubicBezTo>
                      <a:pt x="0" y="211957"/>
                      <a:pt x="272168" y="0"/>
                      <a:pt x="607905" y="0"/>
                    </a:cubicBezTo>
                    <a:lnTo>
                      <a:pt x="1215809" y="0"/>
                    </a:lnTo>
                    <a:lnTo>
                      <a:pt x="1215809" y="473419"/>
                    </a:lnTo>
                    <a:cubicBezTo>
                      <a:pt x="1215809" y="734881"/>
                      <a:pt x="943641" y="946838"/>
                      <a:pt x="607904" y="946838"/>
                    </a:cubicBezTo>
                    <a:cubicBezTo>
                      <a:pt x="272167" y="946838"/>
                      <a:pt x="-1" y="734881"/>
                      <a:pt x="-1" y="473419"/>
                    </a:cubicBezTo>
                    <a:lnTo>
                      <a:pt x="0" y="473419"/>
                    </a:lnTo>
                    <a:close/>
                  </a:path>
                </a:pathLst>
              </a:custGeom>
              <a:solidFill>
                <a:schemeClr val="accent6"/>
              </a:solidFill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rgbClr r="0" g="0" b="0"/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200911" tIns="161521" rIns="200911" bIns="161521" numCol="1" spcCol="1270" anchor="ctr" anchorCtr="0">
                <a:noAutofit/>
              </a:bodyPr>
              <a:lstStyle/>
              <a:p>
                <a:pPr marL="0" lvl="0" indent="0" algn="l" defTabSz="2667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r>
                  <a:rPr lang="sv-SE" sz="900" b="1" kern="1200"/>
                  <a:t>Enheter</a:t>
                </a:r>
                <a:endParaRPr lang="sv-SE" sz="600" b="1" kern="1200"/>
              </a:p>
            </p:txBody>
          </p:sp>
        </p:grpSp>
        <p:sp>
          <p:nvSpPr>
            <p:cNvPr id="7" name="Frihandsfigur: Form 6">
              <a:extLst>
                <a:ext uri="{FF2B5EF4-FFF2-40B4-BE49-F238E27FC236}">
                  <a16:creationId xmlns:a16="http://schemas.microsoft.com/office/drawing/2014/main" id="{7933F34F-5D88-B104-6541-0112C55FBD39}"/>
                </a:ext>
              </a:extLst>
            </p:cNvPr>
            <p:cNvSpPr/>
            <p:nvPr/>
          </p:nvSpPr>
          <p:spPr>
            <a:xfrm>
              <a:off x="10924699" y="4421131"/>
              <a:ext cx="999785" cy="946837"/>
            </a:xfrm>
            <a:custGeom>
              <a:avLst/>
              <a:gdLst>
                <a:gd name="connsiteX0" fmla="*/ 0 w 1215809"/>
                <a:gd name="connsiteY0" fmla="*/ 473419 h 946837"/>
                <a:gd name="connsiteX1" fmla="*/ 607905 w 1215809"/>
                <a:gd name="connsiteY1" fmla="*/ 0 h 946837"/>
                <a:gd name="connsiteX2" fmla="*/ 1215809 w 1215809"/>
                <a:gd name="connsiteY2" fmla="*/ 0 h 946837"/>
                <a:gd name="connsiteX3" fmla="*/ 1215809 w 1215809"/>
                <a:gd name="connsiteY3" fmla="*/ 473419 h 946837"/>
                <a:gd name="connsiteX4" fmla="*/ 607904 w 1215809"/>
                <a:gd name="connsiteY4" fmla="*/ 946838 h 946837"/>
                <a:gd name="connsiteX5" fmla="*/ -1 w 1215809"/>
                <a:gd name="connsiteY5" fmla="*/ 473419 h 946837"/>
                <a:gd name="connsiteX6" fmla="*/ 0 w 1215809"/>
                <a:gd name="connsiteY6" fmla="*/ 473419 h 9468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15809" h="946837">
                  <a:moveTo>
                    <a:pt x="0" y="473419"/>
                  </a:moveTo>
                  <a:cubicBezTo>
                    <a:pt x="0" y="211957"/>
                    <a:pt x="272168" y="0"/>
                    <a:pt x="607905" y="0"/>
                  </a:cubicBezTo>
                  <a:lnTo>
                    <a:pt x="1215809" y="0"/>
                  </a:lnTo>
                  <a:lnTo>
                    <a:pt x="1215809" y="473419"/>
                  </a:lnTo>
                  <a:cubicBezTo>
                    <a:pt x="1215809" y="734881"/>
                    <a:pt x="943641" y="946838"/>
                    <a:pt x="607904" y="946838"/>
                  </a:cubicBezTo>
                  <a:cubicBezTo>
                    <a:pt x="272167" y="946838"/>
                    <a:pt x="-1" y="734881"/>
                    <a:pt x="-1" y="473419"/>
                  </a:cubicBezTo>
                  <a:lnTo>
                    <a:pt x="0" y="473419"/>
                  </a:lnTo>
                  <a:close/>
                </a:path>
              </a:pathLst>
            </a:custGeom>
            <a:solidFill>
              <a:schemeClr val="bg1">
                <a:alpha val="80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16151" tIns="176761" rIns="216151" bIns="176761" numCol="1" spcCol="1270" anchor="ctr" anchorCtr="0">
              <a:noAutofit/>
            </a:bodyPr>
            <a:lstStyle/>
            <a:p>
              <a:pPr marL="0" lvl="0" indent="0" algn="l" defTabSz="444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sv-SE" sz="600" b="1" kern="1200"/>
            </a:p>
          </p:txBody>
        </p:sp>
        <p:sp>
          <p:nvSpPr>
            <p:cNvPr id="11" name="Frihandsfigur: Form 10">
              <a:extLst>
                <a:ext uri="{FF2B5EF4-FFF2-40B4-BE49-F238E27FC236}">
                  <a16:creationId xmlns:a16="http://schemas.microsoft.com/office/drawing/2014/main" id="{DE263B16-C683-3C04-4B58-A13414957D85}"/>
                </a:ext>
              </a:extLst>
            </p:cNvPr>
            <p:cNvSpPr/>
            <p:nvPr/>
          </p:nvSpPr>
          <p:spPr>
            <a:xfrm>
              <a:off x="10924697" y="3463506"/>
              <a:ext cx="999785" cy="946837"/>
            </a:xfrm>
            <a:custGeom>
              <a:avLst/>
              <a:gdLst>
                <a:gd name="connsiteX0" fmla="*/ 0 w 1215809"/>
                <a:gd name="connsiteY0" fmla="*/ 473419 h 946837"/>
                <a:gd name="connsiteX1" fmla="*/ 607905 w 1215809"/>
                <a:gd name="connsiteY1" fmla="*/ 0 h 946837"/>
                <a:gd name="connsiteX2" fmla="*/ 1215809 w 1215809"/>
                <a:gd name="connsiteY2" fmla="*/ 0 h 946837"/>
                <a:gd name="connsiteX3" fmla="*/ 1215809 w 1215809"/>
                <a:gd name="connsiteY3" fmla="*/ 473419 h 946837"/>
                <a:gd name="connsiteX4" fmla="*/ 607904 w 1215809"/>
                <a:gd name="connsiteY4" fmla="*/ 946838 h 946837"/>
                <a:gd name="connsiteX5" fmla="*/ -1 w 1215809"/>
                <a:gd name="connsiteY5" fmla="*/ 473419 h 946837"/>
                <a:gd name="connsiteX6" fmla="*/ 0 w 1215809"/>
                <a:gd name="connsiteY6" fmla="*/ 473419 h 9468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15809" h="946837">
                  <a:moveTo>
                    <a:pt x="0" y="473419"/>
                  </a:moveTo>
                  <a:cubicBezTo>
                    <a:pt x="0" y="211957"/>
                    <a:pt x="272168" y="0"/>
                    <a:pt x="607905" y="0"/>
                  </a:cubicBezTo>
                  <a:lnTo>
                    <a:pt x="1215809" y="0"/>
                  </a:lnTo>
                  <a:lnTo>
                    <a:pt x="1215809" y="473419"/>
                  </a:lnTo>
                  <a:cubicBezTo>
                    <a:pt x="1215809" y="734881"/>
                    <a:pt x="943641" y="946838"/>
                    <a:pt x="607904" y="946838"/>
                  </a:cubicBezTo>
                  <a:cubicBezTo>
                    <a:pt x="272167" y="946838"/>
                    <a:pt x="-1" y="734881"/>
                    <a:pt x="-1" y="473419"/>
                  </a:cubicBezTo>
                  <a:lnTo>
                    <a:pt x="0" y="473419"/>
                  </a:lnTo>
                  <a:close/>
                </a:path>
              </a:pathLst>
            </a:custGeom>
            <a:solidFill>
              <a:schemeClr val="bg1">
                <a:alpha val="80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16151" tIns="176761" rIns="216151" bIns="176761" numCol="1" spcCol="1270" anchor="ctr" anchorCtr="0">
              <a:noAutofit/>
            </a:bodyPr>
            <a:lstStyle/>
            <a:p>
              <a:pPr marL="0" lvl="0" indent="0" algn="l" defTabSz="444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sv-SE" sz="600" b="1" kern="1200"/>
            </a:p>
          </p:txBody>
        </p:sp>
        <p:sp>
          <p:nvSpPr>
            <p:cNvPr id="12" name="Frihandsfigur: Form 11">
              <a:extLst>
                <a:ext uri="{FF2B5EF4-FFF2-40B4-BE49-F238E27FC236}">
                  <a16:creationId xmlns:a16="http://schemas.microsoft.com/office/drawing/2014/main" id="{AD85F104-43C4-541C-6AEA-87F0F2D78AA0}"/>
                </a:ext>
              </a:extLst>
            </p:cNvPr>
            <p:cNvSpPr/>
            <p:nvPr/>
          </p:nvSpPr>
          <p:spPr>
            <a:xfrm>
              <a:off x="10924696" y="5378665"/>
              <a:ext cx="999785" cy="946837"/>
            </a:xfrm>
            <a:custGeom>
              <a:avLst/>
              <a:gdLst>
                <a:gd name="connsiteX0" fmla="*/ 0 w 1215809"/>
                <a:gd name="connsiteY0" fmla="*/ 473419 h 946837"/>
                <a:gd name="connsiteX1" fmla="*/ 607905 w 1215809"/>
                <a:gd name="connsiteY1" fmla="*/ 0 h 946837"/>
                <a:gd name="connsiteX2" fmla="*/ 1215809 w 1215809"/>
                <a:gd name="connsiteY2" fmla="*/ 0 h 946837"/>
                <a:gd name="connsiteX3" fmla="*/ 1215809 w 1215809"/>
                <a:gd name="connsiteY3" fmla="*/ 473419 h 946837"/>
                <a:gd name="connsiteX4" fmla="*/ 607904 w 1215809"/>
                <a:gd name="connsiteY4" fmla="*/ 946838 h 946837"/>
                <a:gd name="connsiteX5" fmla="*/ -1 w 1215809"/>
                <a:gd name="connsiteY5" fmla="*/ 473419 h 946837"/>
                <a:gd name="connsiteX6" fmla="*/ 0 w 1215809"/>
                <a:gd name="connsiteY6" fmla="*/ 473419 h 9468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15809" h="946837">
                  <a:moveTo>
                    <a:pt x="0" y="473419"/>
                  </a:moveTo>
                  <a:cubicBezTo>
                    <a:pt x="0" y="211957"/>
                    <a:pt x="272168" y="0"/>
                    <a:pt x="607905" y="0"/>
                  </a:cubicBezTo>
                  <a:lnTo>
                    <a:pt x="1215809" y="0"/>
                  </a:lnTo>
                  <a:lnTo>
                    <a:pt x="1215809" y="473419"/>
                  </a:lnTo>
                  <a:cubicBezTo>
                    <a:pt x="1215809" y="734881"/>
                    <a:pt x="943641" y="946838"/>
                    <a:pt x="607904" y="946838"/>
                  </a:cubicBezTo>
                  <a:cubicBezTo>
                    <a:pt x="272167" y="946838"/>
                    <a:pt x="-1" y="734881"/>
                    <a:pt x="-1" y="473419"/>
                  </a:cubicBezTo>
                  <a:lnTo>
                    <a:pt x="0" y="473419"/>
                  </a:lnTo>
                  <a:close/>
                </a:path>
              </a:pathLst>
            </a:custGeom>
            <a:solidFill>
              <a:schemeClr val="bg1">
                <a:alpha val="80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16151" tIns="176761" rIns="216151" bIns="176761" numCol="1" spcCol="1270" anchor="ctr" anchorCtr="0">
              <a:noAutofit/>
            </a:bodyPr>
            <a:lstStyle/>
            <a:p>
              <a:pPr marL="0" lvl="0" indent="0" algn="l" defTabSz="444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sv-SE" sz="600" b="1" kern="1200"/>
            </a:p>
          </p:txBody>
        </p:sp>
      </p:grpSp>
    </p:spTree>
    <p:extLst>
      <p:ext uri="{BB962C8B-B14F-4D97-AF65-F5344CB8AC3E}">
        <p14:creationId xmlns:p14="http://schemas.microsoft.com/office/powerpoint/2010/main" val="3029031301"/>
      </p:ext>
    </p:extLst>
  </p:cSld>
  <p:clrMapOvr>
    <a:masterClrMapping/>
  </p:clrMapOvr>
  <p:transition/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ubrik 2">
            <a:extLst>
              <a:ext uri="{FF2B5EF4-FFF2-40B4-BE49-F238E27FC236}">
                <a16:creationId xmlns:a16="http://schemas.microsoft.com/office/drawing/2014/main" id="{361EB1D4-6447-41EC-9584-1D5196532D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z="2176" dirty="0">
                <a:solidFill>
                  <a:schemeClr val="tx1"/>
                </a:solidFill>
              </a:rPr>
              <a:t>Nolltoleransområdet – kränkande särbehandling</a:t>
            </a:r>
          </a:p>
        </p:txBody>
      </p:sp>
      <p:graphicFrame>
        <p:nvGraphicFramePr>
          <p:cNvPr id="4" name="DataTable">
            <a:extLst>
              <a:ext uri="{FF2B5EF4-FFF2-40B4-BE49-F238E27FC236}">
                <a16:creationId xmlns:a16="http://schemas.microsoft.com/office/drawing/2014/main" id="{29309E37-E76A-4D16-A0FA-8E96390D730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87528833"/>
              </p:ext>
            </p:extLst>
          </p:nvPr>
        </p:nvGraphicFramePr>
        <p:xfrm>
          <a:off x="675667" y="2559770"/>
          <a:ext cx="8273129" cy="3566160"/>
        </p:xfrm>
        <a:graphic>
          <a:graphicData uri="http://schemas.openxmlformats.org/drawingml/2006/table">
            <a:tbl>
              <a:tblPr>
                <a:effectLst/>
                <a:tableStyleId>{D7AC3CCA-C797-4891-BE02-D94E43425B78}</a:tableStyleId>
              </a:tblPr>
              <a:tblGrid>
                <a:gridCol w="425379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69889">
                  <a:extLst>
                    <a:ext uri="{9D8B030D-6E8A-4147-A177-3AD203B41FA5}">
                      <a16:colId xmlns:a16="http://schemas.microsoft.com/office/drawing/2014/main" val="3286371079"/>
                    </a:ext>
                  </a:extLst>
                </a:gridCol>
                <a:gridCol w="669889">
                  <a:extLst>
                    <a:ext uri="{9D8B030D-6E8A-4147-A177-3AD203B41FA5}">
                      <a16:colId xmlns:a16="http://schemas.microsoft.com/office/drawing/2014/main" val="1207002877"/>
                    </a:ext>
                  </a:extLst>
                </a:gridCol>
                <a:gridCol w="669889">
                  <a:extLst>
                    <a:ext uri="{9D8B030D-6E8A-4147-A177-3AD203B41FA5}">
                      <a16:colId xmlns:a16="http://schemas.microsoft.com/office/drawing/2014/main" val="4236860579"/>
                    </a:ext>
                  </a:extLst>
                </a:gridCol>
                <a:gridCol w="669889">
                  <a:extLst>
                    <a:ext uri="{9D8B030D-6E8A-4147-A177-3AD203B41FA5}">
                      <a16:colId xmlns:a16="http://schemas.microsoft.com/office/drawing/2014/main" val="423624323"/>
                    </a:ext>
                  </a:extLst>
                </a:gridCol>
                <a:gridCol w="669889">
                  <a:extLst>
                    <a:ext uri="{9D8B030D-6E8A-4147-A177-3AD203B41FA5}">
                      <a16:colId xmlns:a16="http://schemas.microsoft.com/office/drawing/2014/main" val="3170766688"/>
                    </a:ext>
                  </a:extLst>
                </a:gridCol>
                <a:gridCol w="66988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2578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sv-SE" sz="1400" b="1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kumimoji="0" lang="sv-SE" sz="14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itchFamily="18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27A8E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sv-SE" sz="1400" b="1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Antal 2023</a:t>
                      </a:r>
                    </a:p>
                  </a:txBody>
                  <a:tcPr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27A8E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sv-SE" sz="1400" b="1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2022</a:t>
                      </a:r>
                    </a:p>
                  </a:txBody>
                  <a:tcPr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27A8E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sv-SE" sz="1400" b="1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2021</a:t>
                      </a:r>
                    </a:p>
                  </a:txBody>
                  <a:tcPr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27A8E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sv-SE" sz="1400" b="1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2020</a:t>
                      </a:r>
                    </a:p>
                  </a:txBody>
                  <a:tcPr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27A8E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sv-SE" sz="1400" b="1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2019</a:t>
                      </a:r>
                    </a:p>
                  </a:txBody>
                  <a:tcPr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27A8E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sv-SE" sz="1400" b="1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2018</a:t>
                      </a:r>
                    </a:p>
                  </a:txBody>
                  <a:tcPr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27A8E">
                        <a:alpha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0555">
                <a:tc>
                  <a:txBody>
                    <a:bodyPr/>
                    <a:lstStyle/>
                    <a:p>
                      <a:pPr algn="l" fontAlgn="t"/>
                      <a:r>
                        <a:rPr kumimoji="0" lang="sv-SE" sz="1400" u="none" strike="noStrike" kern="1200" cap="none" normalizeH="0" baseline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Om ja, ange gärna orsak: </a:t>
                      </a:r>
                    </a:p>
                  </a:txBody>
                  <a:tcPr marL="108000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sv-SE" sz="1400" b="1" u="none" strike="noStrike" kern="1200" cap="none" normalizeH="0" baseline="0" dirty="0">
                        <a:ln>
                          <a:noFill/>
                        </a:ln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sv-SE" sz="1400" u="none" strike="noStrike" kern="1200" cap="none" normalizeH="0" baseline="0">
                        <a:ln>
                          <a:noFill/>
                        </a:ln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sv-SE" sz="1400" u="none" strike="noStrike" kern="1200" cap="none" normalizeH="0" baseline="0" dirty="0">
                        <a:ln>
                          <a:noFill/>
                        </a:ln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sv-SE" sz="1400" u="none" strike="noStrike" kern="1200" cap="none" normalizeH="0" baseline="0">
                        <a:ln>
                          <a:noFill/>
                        </a:ln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sv-SE" sz="1400" u="none" strike="noStrike" kern="1200" cap="none" normalizeH="0" baseline="0">
                        <a:ln>
                          <a:noFill/>
                        </a:ln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kumimoji="0" lang="sv-SE" sz="1400" u="none" strike="noStrike" kern="1200" cap="none" normalizeH="0" baseline="0">
                        <a:ln>
                          <a:noFill/>
                        </a:ln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12753466"/>
                  </a:ext>
                </a:extLst>
              </a:tr>
              <a:tr h="300555">
                <a:tc>
                  <a:txBody>
                    <a:bodyPr/>
                    <a:lstStyle/>
                    <a:p>
                      <a:pPr algn="l" fontAlgn="t"/>
                      <a:r>
                        <a:rPr kumimoji="0" lang="sv-SE" sz="1400" u="none" strike="noStrike" kern="1200" cap="none" normalizeH="0" baseline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         p.g.a. kön</a:t>
                      </a:r>
                    </a:p>
                  </a:txBody>
                  <a:tcPr marL="108000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sv-SE" sz="1400" b="1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13</a:t>
                      </a:r>
                    </a:p>
                  </a:txBody>
                  <a:tcPr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sv-SE" sz="140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13</a:t>
                      </a:r>
                    </a:p>
                  </a:txBody>
                  <a:tcPr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sv-SE" sz="1400" u="none" strike="noStrike" kern="1200" cap="none" normalizeH="0" baseline="0">
                          <a:ln>
                            <a:noFill/>
                          </a:ln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22</a:t>
                      </a:r>
                    </a:p>
                  </a:txBody>
                  <a:tcPr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sv-SE" sz="1400" u="none" strike="noStrike" kern="1200" cap="none" normalizeH="0" baseline="0">
                          <a:ln>
                            <a:noFill/>
                          </a:ln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23</a:t>
                      </a:r>
                    </a:p>
                  </a:txBody>
                  <a:tcPr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sv-SE" sz="1400" u="none" strike="noStrike" kern="1200" cap="none" normalizeH="0" baseline="0">
                          <a:ln>
                            <a:noFill/>
                          </a:ln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22</a:t>
                      </a:r>
                    </a:p>
                  </a:txBody>
                  <a:tcPr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sv-SE" sz="1400" u="none" strike="noStrike" kern="1200" cap="none" normalizeH="0" baseline="0">
                          <a:ln>
                            <a:noFill/>
                          </a:ln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25</a:t>
                      </a:r>
                    </a:p>
                  </a:txBody>
                  <a:tcPr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9636501"/>
                  </a:ext>
                </a:extLst>
              </a:tr>
              <a:tr h="300555">
                <a:tc>
                  <a:txBody>
                    <a:bodyPr/>
                    <a:lstStyle/>
                    <a:p>
                      <a:pPr algn="l" fontAlgn="t"/>
                      <a:r>
                        <a:rPr kumimoji="0" lang="sv-SE" sz="1400" u="none" strike="noStrike" kern="1200" cap="none" normalizeH="0" baseline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         p.g.a. könsidentitet eller könsuttryck </a:t>
                      </a:r>
                    </a:p>
                  </a:txBody>
                  <a:tcPr marL="108000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sv-SE" sz="1400" b="1" u="none" strike="noStrike" kern="1200" cap="none" normalizeH="0" baseline="0" noProof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sv-SE" sz="1400" u="none" strike="noStrike" kern="1200" cap="none" normalizeH="0" baseline="0" noProof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sv-SE" sz="1400" u="none" strike="noStrike" kern="1200" cap="none" normalizeH="0" baseline="0" noProof="0">
                          <a:ln>
                            <a:noFill/>
                          </a:ln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8</a:t>
                      </a:r>
                    </a:p>
                  </a:txBody>
                  <a:tcPr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sv-SE" sz="1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sv-SE" sz="1400" u="none" strike="noStrike" kern="1200" cap="none" normalizeH="0" baseline="0">
                          <a:ln>
                            <a:noFill/>
                          </a:ln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4</a:t>
                      </a:r>
                    </a:p>
                  </a:txBody>
                  <a:tcPr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sv-SE" sz="1400" u="none" strike="noStrike" kern="1200" cap="none" normalizeH="0" baseline="0">
                          <a:ln>
                            <a:noFill/>
                          </a:ln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51594229"/>
                  </a:ext>
                </a:extLst>
              </a:tr>
              <a:tr h="300555">
                <a:tc>
                  <a:txBody>
                    <a:bodyPr/>
                    <a:lstStyle/>
                    <a:p>
                      <a:pPr algn="l" fontAlgn="t"/>
                      <a:r>
                        <a:rPr kumimoji="0" lang="sv-SE" sz="1400" u="none" strike="noStrike" kern="1200" cap="none" normalizeH="0" baseline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         p.g.a. etnisk tillhörighet</a:t>
                      </a:r>
                    </a:p>
                  </a:txBody>
                  <a:tcPr marL="108000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sv-SE" sz="1400" b="1" u="none" strike="noStrike" kern="1200" cap="none" normalizeH="0" baseline="0" noProof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18</a:t>
                      </a:r>
                    </a:p>
                  </a:txBody>
                  <a:tcPr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sv-SE" sz="1400" u="none" strike="noStrike" kern="1200" cap="none" normalizeH="0" baseline="0" noProof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19</a:t>
                      </a:r>
                    </a:p>
                  </a:txBody>
                  <a:tcPr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sv-SE" sz="1400" u="none" strike="noStrike" kern="1200" cap="none" normalizeH="0" baseline="0" noProof="0">
                          <a:ln>
                            <a:noFill/>
                          </a:ln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20</a:t>
                      </a:r>
                    </a:p>
                  </a:txBody>
                  <a:tcPr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sv-SE" sz="1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11</a:t>
                      </a:r>
                    </a:p>
                  </a:txBody>
                  <a:tcPr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sv-SE" sz="1400" u="none" strike="noStrike" kern="1200" cap="none" normalizeH="0" baseline="0">
                          <a:ln>
                            <a:noFill/>
                          </a:ln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22</a:t>
                      </a:r>
                    </a:p>
                  </a:txBody>
                  <a:tcPr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sv-SE" sz="1400" u="none" strike="noStrike" kern="1200" cap="none" normalizeH="0" baseline="0">
                          <a:ln>
                            <a:noFill/>
                          </a:ln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12</a:t>
                      </a:r>
                    </a:p>
                  </a:txBody>
                  <a:tcPr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62118071"/>
                  </a:ext>
                </a:extLst>
              </a:tr>
              <a:tr h="300555">
                <a:tc>
                  <a:txBody>
                    <a:bodyPr/>
                    <a:lstStyle/>
                    <a:p>
                      <a:pPr algn="l" fontAlgn="t"/>
                      <a:r>
                        <a:rPr kumimoji="0" lang="sv-SE" sz="1400" u="none" strike="noStrike" kern="1200" cap="none" normalizeH="0" baseline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         p.g.a. religion eller annan trosuppfattning</a:t>
                      </a:r>
                    </a:p>
                  </a:txBody>
                  <a:tcPr marL="108000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sv-SE" sz="1400" b="1" u="none" strike="noStrike" kern="1200" cap="none" normalizeH="0" baseline="0" noProof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7</a:t>
                      </a:r>
                    </a:p>
                  </a:txBody>
                  <a:tcPr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sv-SE" sz="1400" u="none" strike="noStrike" kern="1200" cap="none" normalizeH="0" baseline="0" noProof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10</a:t>
                      </a:r>
                    </a:p>
                  </a:txBody>
                  <a:tcPr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sv-SE" sz="1400" u="none" strike="noStrike" kern="1200" cap="none" normalizeH="0" baseline="0" noProof="0">
                          <a:ln>
                            <a:noFill/>
                          </a:ln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4</a:t>
                      </a:r>
                    </a:p>
                  </a:txBody>
                  <a:tcPr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sv-SE" sz="1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sv-SE" sz="1400" u="none" strike="noStrike" kern="1200" cap="none" normalizeH="0" baseline="0">
                          <a:ln>
                            <a:noFill/>
                          </a:ln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6</a:t>
                      </a:r>
                    </a:p>
                  </a:txBody>
                  <a:tcPr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sv-SE" sz="1400" u="none" strike="noStrike" kern="1200" cap="none" normalizeH="0" baseline="0">
                          <a:ln>
                            <a:noFill/>
                          </a:ln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19210717"/>
                  </a:ext>
                </a:extLst>
              </a:tr>
              <a:tr h="300555">
                <a:tc>
                  <a:txBody>
                    <a:bodyPr/>
                    <a:lstStyle/>
                    <a:p>
                      <a:pPr algn="l" fontAlgn="t"/>
                      <a:r>
                        <a:rPr kumimoji="0" lang="sv-SE" sz="1400" u="none" strike="noStrike" kern="1200" cap="none" normalizeH="0" baseline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         p.g.a. funktionsnedsättning</a:t>
                      </a:r>
                    </a:p>
                  </a:txBody>
                  <a:tcPr marL="108000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sv-SE" sz="1400" b="1" u="none" strike="noStrike" kern="1200" cap="none" normalizeH="0" baseline="0" noProof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7</a:t>
                      </a:r>
                    </a:p>
                  </a:txBody>
                  <a:tcPr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sv-SE" sz="1400" u="none" strike="noStrike" kern="1200" cap="none" normalizeH="0" baseline="0" noProof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7</a:t>
                      </a:r>
                    </a:p>
                  </a:txBody>
                  <a:tcPr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sv-SE" sz="1400" u="none" strike="noStrike" kern="1200" cap="none" normalizeH="0" baseline="0" noProof="0">
                          <a:ln>
                            <a:noFill/>
                          </a:ln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sv-SE" sz="1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10</a:t>
                      </a:r>
                    </a:p>
                  </a:txBody>
                  <a:tcPr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sv-SE" sz="1400" u="none" strike="noStrike" kern="1200" cap="none" normalizeH="0" baseline="0">
                          <a:ln>
                            <a:noFill/>
                          </a:ln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9</a:t>
                      </a:r>
                    </a:p>
                  </a:txBody>
                  <a:tcPr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sv-SE" sz="1400" u="none" strike="noStrike" kern="1200" cap="none" normalizeH="0" baseline="0">
                          <a:ln>
                            <a:noFill/>
                          </a:ln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93480739"/>
                  </a:ext>
                </a:extLst>
              </a:tr>
              <a:tr h="300555">
                <a:tc>
                  <a:txBody>
                    <a:bodyPr/>
                    <a:lstStyle/>
                    <a:p>
                      <a:pPr algn="l" fontAlgn="t"/>
                      <a:r>
                        <a:rPr kumimoji="0" lang="sv-SE" sz="1400" u="none" strike="noStrike" kern="1200" cap="none" normalizeH="0" baseline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         p.g.a. sexuell läggning </a:t>
                      </a:r>
                    </a:p>
                  </a:txBody>
                  <a:tcPr marL="108000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sv-SE" sz="1400" b="1" u="none" strike="noStrike" kern="1200" cap="none" normalizeH="0" baseline="0" noProof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4</a:t>
                      </a:r>
                    </a:p>
                  </a:txBody>
                  <a:tcPr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sv-SE" sz="1400" u="none" strike="noStrike" kern="1200" cap="none" normalizeH="0" baseline="0" noProof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sv-SE" sz="1400" u="none" strike="noStrike" kern="1200" cap="none" normalizeH="0" baseline="0" noProof="0">
                          <a:ln>
                            <a:noFill/>
                          </a:ln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sv-SE" sz="1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sv-SE" sz="1400" b="0" u="none" strike="noStrike" kern="1200" cap="none" normalizeH="0" baseline="0">
                          <a:ln>
                            <a:noFill/>
                          </a:ln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sv-SE" sz="1400" u="none" strike="noStrike" kern="1200" cap="none" normalizeH="0" baseline="0">
                          <a:ln>
                            <a:noFill/>
                          </a:ln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00769210"/>
                  </a:ext>
                </a:extLst>
              </a:tr>
              <a:tr h="300555">
                <a:tc>
                  <a:txBody>
                    <a:bodyPr/>
                    <a:lstStyle/>
                    <a:p>
                      <a:pPr algn="l" fontAlgn="t"/>
                      <a:r>
                        <a:rPr kumimoji="0" lang="sv-SE" sz="1400" u="none" strike="noStrike" kern="1200" cap="none" normalizeH="0" baseline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         p.g.a. ålder</a:t>
                      </a:r>
                    </a:p>
                  </a:txBody>
                  <a:tcPr marL="108000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sv-SE" sz="1400" b="1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20</a:t>
                      </a:r>
                    </a:p>
                  </a:txBody>
                  <a:tcPr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sv-SE" sz="1400" b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19</a:t>
                      </a:r>
                    </a:p>
                  </a:txBody>
                  <a:tcPr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sv-SE" sz="1400" u="none" strike="noStrike" kern="1200" cap="none" normalizeH="0" baseline="0">
                          <a:ln>
                            <a:noFill/>
                          </a:ln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26</a:t>
                      </a:r>
                    </a:p>
                  </a:txBody>
                  <a:tcPr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sv-SE" sz="1400" b="0" u="none" strike="noStrike" kern="1200" cap="none" normalizeH="0" baseline="0">
                          <a:ln>
                            <a:noFill/>
                          </a:ln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22</a:t>
                      </a:r>
                    </a:p>
                  </a:txBody>
                  <a:tcPr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sv-SE" sz="1400" b="0" u="none" strike="noStrike" kern="1200" cap="none" normalizeH="0" baseline="0">
                          <a:ln>
                            <a:noFill/>
                          </a:ln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20</a:t>
                      </a:r>
                    </a:p>
                  </a:txBody>
                  <a:tcPr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sv-SE" sz="1400" u="none" strike="noStrike" kern="1200" cap="none" normalizeH="0" baseline="0">
                          <a:ln>
                            <a:noFill/>
                          </a:ln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21</a:t>
                      </a:r>
                    </a:p>
                  </a:txBody>
                  <a:tcPr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18335871"/>
                  </a:ext>
                </a:extLst>
              </a:tr>
              <a:tr h="300555">
                <a:tc>
                  <a:txBody>
                    <a:bodyPr/>
                    <a:lstStyle/>
                    <a:p>
                      <a:pPr algn="l" fontAlgn="t"/>
                      <a:endParaRPr kumimoji="0" lang="sv-SE" sz="1400" b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108000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sv-SE" sz="1400" b="1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sv-SE" sz="1400" b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sv-SE" sz="1400" u="none" strike="noStrike" kern="1200" cap="none" normalizeH="0" baseline="0">
                        <a:ln>
                          <a:noFill/>
                        </a:ln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sv-SE" sz="1400" b="0" u="none" strike="noStrike" kern="1200" cap="none" normalizeH="0" baseline="0">
                        <a:ln>
                          <a:noFill/>
                        </a:ln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sv-SE" sz="1400" b="0" u="none" strike="noStrike" kern="1200" cap="none" normalizeH="0" baseline="0">
                        <a:ln>
                          <a:noFill/>
                        </a:ln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kumimoji="0" lang="sv-SE" sz="1400" u="none" strike="noStrike" kern="1200" cap="none" normalizeH="0" baseline="0" dirty="0">
                        <a:ln>
                          <a:noFill/>
                        </a:ln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9337267"/>
                  </a:ext>
                </a:extLst>
              </a:tr>
              <a:tr h="300555">
                <a:tc>
                  <a:txBody>
                    <a:bodyPr/>
                    <a:lstStyle/>
                    <a:p>
                      <a:pPr algn="l" fontAlgn="t"/>
                      <a:r>
                        <a:rPr kumimoji="0" lang="sv-SE" sz="1400" b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         p.g.a. annat</a:t>
                      </a:r>
                    </a:p>
                  </a:txBody>
                  <a:tcPr marL="108000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sv-SE" sz="1400" b="1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57</a:t>
                      </a:r>
                    </a:p>
                  </a:txBody>
                  <a:tcPr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sv-SE" sz="1400" b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61</a:t>
                      </a:r>
                    </a:p>
                  </a:txBody>
                  <a:tcPr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sv-SE" sz="1400" u="none" strike="noStrike" kern="1200" cap="none" normalizeH="0" baseline="0">
                          <a:ln>
                            <a:noFill/>
                          </a:ln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68</a:t>
                      </a:r>
                    </a:p>
                  </a:txBody>
                  <a:tcPr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sv-SE" sz="1400" b="0" u="none" strike="noStrike" kern="1200" cap="none" normalizeH="0" baseline="0">
                          <a:ln>
                            <a:noFill/>
                          </a:ln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46</a:t>
                      </a:r>
                    </a:p>
                  </a:txBody>
                  <a:tcPr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sv-SE" sz="1400" b="0" u="none" strike="noStrike" kern="1200" cap="none" normalizeH="0" baseline="0">
                          <a:ln>
                            <a:noFill/>
                          </a:ln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61</a:t>
                      </a:r>
                    </a:p>
                  </a:txBody>
                  <a:tcPr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sv-SE" sz="140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70</a:t>
                      </a:r>
                    </a:p>
                  </a:txBody>
                  <a:tcPr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82057341"/>
                  </a:ext>
                </a:extLst>
              </a:tr>
            </a:tbl>
          </a:graphicData>
        </a:graphic>
      </p:graphicFrame>
      <p:grpSp>
        <p:nvGrpSpPr>
          <p:cNvPr id="8" name="Grupp 7">
            <a:extLst>
              <a:ext uri="{FF2B5EF4-FFF2-40B4-BE49-F238E27FC236}">
                <a16:creationId xmlns:a16="http://schemas.microsoft.com/office/drawing/2014/main" id="{C2853F22-B4BD-45A6-AAFB-C021EF5E9359}"/>
              </a:ext>
            </a:extLst>
          </p:cNvPr>
          <p:cNvGrpSpPr/>
          <p:nvPr/>
        </p:nvGrpSpPr>
        <p:grpSpPr>
          <a:xfrm>
            <a:off x="767409" y="404664"/>
            <a:ext cx="6552728" cy="2304256"/>
            <a:chOff x="1847529" y="4476165"/>
            <a:chExt cx="4143637" cy="2304256"/>
          </a:xfrm>
        </p:grpSpPr>
        <p:sp>
          <p:nvSpPr>
            <p:cNvPr id="9" name="textruta 8">
              <a:extLst>
                <a:ext uri="{FF2B5EF4-FFF2-40B4-BE49-F238E27FC236}">
                  <a16:creationId xmlns:a16="http://schemas.microsoft.com/office/drawing/2014/main" id="{B8D9A5F4-C647-4B80-99CB-D8325BCFAFF9}"/>
                </a:ext>
              </a:extLst>
            </p:cNvPr>
            <p:cNvSpPr txBox="1"/>
            <p:nvPr/>
          </p:nvSpPr>
          <p:spPr>
            <a:xfrm>
              <a:off x="3486769" y="5258961"/>
              <a:ext cx="2504397" cy="738664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fontAlgn="t"/>
              <a:r>
                <a:rPr lang="sv-SE" sz="1400" dirty="0">
                  <a:solidFill>
                    <a:schemeClr val="dk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Upplever du att du under de senaste 12 månaderna har utsatts för trakasserier / kränkande särbehandling?</a:t>
              </a:r>
            </a:p>
          </p:txBody>
        </p:sp>
        <p:graphicFrame>
          <p:nvGraphicFramePr>
            <p:cNvPr id="10" name="Diagram 9">
              <a:extLst>
                <a:ext uri="{FF2B5EF4-FFF2-40B4-BE49-F238E27FC236}">
                  <a16:creationId xmlns:a16="http://schemas.microsoft.com/office/drawing/2014/main" id="{07F9FB0B-4E8C-4793-95AE-85655E0EB09D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2658258343"/>
                </p:ext>
              </p:extLst>
            </p:nvPr>
          </p:nvGraphicFramePr>
          <p:xfrm>
            <a:off x="1847529" y="4476165"/>
            <a:ext cx="1548171" cy="2304256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</p:grpSp>
      <p:graphicFrame>
        <p:nvGraphicFramePr>
          <p:cNvPr id="2" name="DataTable">
            <a:extLst>
              <a:ext uri="{FF2B5EF4-FFF2-40B4-BE49-F238E27FC236}">
                <a16:creationId xmlns:a16="http://schemas.microsoft.com/office/drawing/2014/main" id="{03198CC2-42B1-3335-8ABF-60F6CDB1CCD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51127587"/>
              </p:ext>
            </p:extLst>
          </p:nvPr>
        </p:nvGraphicFramePr>
        <p:xfrm>
          <a:off x="6932141" y="1041734"/>
          <a:ext cx="4670855" cy="1069072"/>
        </p:xfrm>
        <a:graphic>
          <a:graphicData uri="http://schemas.openxmlformats.org/drawingml/2006/table">
            <a:tbl>
              <a:tblPr>
                <a:effectLst/>
                <a:tableStyleId>{D7AC3CCA-C797-4891-BE02-D94E43425B78}</a:tableStyleId>
              </a:tblPr>
              <a:tblGrid>
                <a:gridCol w="51898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15546">
                  <a:extLst>
                    <a:ext uri="{9D8B030D-6E8A-4147-A177-3AD203B41FA5}">
                      <a16:colId xmlns:a16="http://schemas.microsoft.com/office/drawing/2014/main" val="260109888"/>
                    </a:ext>
                  </a:extLst>
                </a:gridCol>
                <a:gridCol w="667265">
                  <a:extLst>
                    <a:ext uri="{9D8B030D-6E8A-4147-A177-3AD203B41FA5}">
                      <a16:colId xmlns:a16="http://schemas.microsoft.com/office/drawing/2014/main" val="69911751"/>
                    </a:ext>
                  </a:extLst>
                </a:gridCol>
                <a:gridCol w="667265">
                  <a:extLst>
                    <a:ext uri="{9D8B030D-6E8A-4147-A177-3AD203B41FA5}">
                      <a16:colId xmlns:a16="http://schemas.microsoft.com/office/drawing/2014/main" val="1207002877"/>
                    </a:ext>
                  </a:extLst>
                </a:gridCol>
                <a:gridCol w="667265">
                  <a:extLst>
                    <a:ext uri="{9D8B030D-6E8A-4147-A177-3AD203B41FA5}">
                      <a16:colId xmlns:a16="http://schemas.microsoft.com/office/drawing/2014/main" val="670468652"/>
                    </a:ext>
                  </a:extLst>
                </a:gridCol>
                <a:gridCol w="667265">
                  <a:extLst>
                    <a:ext uri="{9D8B030D-6E8A-4147-A177-3AD203B41FA5}">
                      <a16:colId xmlns:a16="http://schemas.microsoft.com/office/drawing/2014/main" val="2499078752"/>
                    </a:ext>
                  </a:extLst>
                </a:gridCol>
                <a:gridCol w="66726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2578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sv-SE" sz="1400" b="1" u="none" strike="noStrike" kern="1200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n2</a:t>
                      </a:r>
                      <a:endParaRPr kumimoji="0" lang="sv-SE" sz="1400" b="1" i="0" u="none" strike="noStrike" kern="1200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itchFamily="18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27A8E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sv-SE" sz="1400" b="1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Andel 2023</a:t>
                      </a:r>
                    </a:p>
                  </a:txBody>
                  <a:tcPr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27A8E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sv-SE" sz="1400" b="1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2022</a:t>
                      </a:r>
                    </a:p>
                  </a:txBody>
                  <a:tcPr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27A8E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sv-SE" sz="1400" b="1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2021</a:t>
                      </a:r>
                    </a:p>
                  </a:txBody>
                  <a:tcPr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27A8E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sv-SE" sz="1400" b="1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2020</a:t>
                      </a:r>
                    </a:p>
                  </a:txBody>
                  <a:tcPr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27A8E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sv-SE" sz="1400" b="1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2019</a:t>
                      </a:r>
                    </a:p>
                  </a:txBody>
                  <a:tcPr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27A8E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sv-SE" sz="1400" b="1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2018</a:t>
                      </a:r>
                    </a:p>
                  </a:txBody>
                  <a:tcPr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27A8E">
                        <a:alpha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50912">
                <a:tc>
                  <a:txBody>
                    <a:bodyPr/>
                    <a:lstStyle/>
                    <a:p>
                      <a:pPr algn="l" fontAlgn="t"/>
                      <a:r>
                        <a:rPr kumimoji="0" lang="sv-SE" sz="1400" b="1" u="none" strike="noStrike" kern="1200" cap="none" normalizeH="0" baseline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Ja</a:t>
                      </a:r>
                    </a:p>
                  </a:txBody>
                  <a:tcPr marL="108000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sv-SE" sz="140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4%</a:t>
                      </a:r>
                    </a:p>
                  </a:txBody>
                  <a:tcPr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sv-SE" sz="140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4%</a:t>
                      </a:r>
                    </a:p>
                  </a:txBody>
                  <a:tcPr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sv-SE" sz="140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4%</a:t>
                      </a:r>
                    </a:p>
                  </a:txBody>
                  <a:tcPr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sv-SE" sz="140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4%</a:t>
                      </a:r>
                    </a:p>
                  </a:txBody>
                  <a:tcPr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sv-SE" sz="1400" u="none" strike="noStrike" kern="1200" cap="none" normalizeH="0" baseline="0">
                          <a:ln>
                            <a:noFill/>
                          </a:ln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4%</a:t>
                      </a:r>
                    </a:p>
                  </a:txBody>
                  <a:tcPr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sv-SE" sz="140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4%</a:t>
                      </a:r>
                    </a:p>
                  </a:txBody>
                  <a:tcPr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pSp>
        <p:nvGrpSpPr>
          <p:cNvPr id="5" name="Grupp 4">
            <a:extLst>
              <a:ext uri="{FF2B5EF4-FFF2-40B4-BE49-F238E27FC236}">
                <a16:creationId xmlns:a16="http://schemas.microsoft.com/office/drawing/2014/main" id="{FCAAF29D-4120-C0F7-FA6B-868AA6FF1A58}"/>
              </a:ext>
            </a:extLst>
          </p:cNvPr>
          <p:cNvGrpSpPr/>
          <p:nvPr/>
        </p:nvGrpSpPr>
        <p:grpSpPr>
          <a:xfrm>
            <a:off x="10924696" y="2492896"/>
            <a:ext cx="999788" cy="3839190"/>
            <a:chOff x="10924696" y="2492896"/>
            <a:chExt cx="999788" cy="3839190"/>
          </a:xfrm>
        </p:grpSpPr>
        <p:grpSp>
          <p:nvGrpSpPr>
            <p:cNvPr id="6" name="Grupp 5">
              <a:extLst>
                <a:ext uri="{FF2B5EF4-FFF2-40B4-BE49-F238E27FC236}">
                  <a16:creationId xmlns:a16="http://schemas.microsoft.com/office/drawing/2014/main" id="{A97F2963-A7C7-F531-AD58-3FFBEA98F801}"/>
                </a:ext>
              </a:extLst>
            </p:cNvPr>
            <p:cNvGrpSpPr/>
            <p:nvPr/>
          </p:nvGrpSpPr>
          <p:grpSpPr>
            <a:xfrm>
              <a:off x="10924699" y="2492896"/>
              <a:ext cx="999785" cy="3839190"/>
              <a:chOff x="10632504" y="2460937"/>
              <a:chExt cx="999785" cy="3839190"/>
            </a:xfrm>
          </p:grpSpPr>
          <p:sp>
            <p:nvSpPr>
              <p:cNvPr id="13" name="Frihandsfigur: Form 12">
                <a:extLst>
                  <a:ext uri="{FF2B5EF4-FFF2-40B4-BE49-F238E27FC236}">
                    <a16:creationId xmlns:a16="http://schemas.microsoft.com/office/drawing/2014/main" id="{21F371C0-DA0B-0B45-DF4D-C1348D6882B9}"/>
                  </a:ext>
                </a:extLst>
              </p:cNvPr>
              <p:cNvSpPr/>
              <p:nvPr/>
            </p:nvSpPr>
            <p:spPr>
              <a:xfrm>
                <a:off x="10632504" y="2460937"/>
                <a:ext cx="999785" cy="946837"/>
              </a:xfrm>
              <a:custGeom>
                <a:avLst/>
                <a:gdLst>
                  <a:gd name="connsiteX0" fmla="*/ 0 w 1215809"/>
                  <a:gd name="connsiteY0" fmla="*/ 473419 h 946837"/>
                  <a:gd name="connsiteX1" fmla="*/ 607905 w 1215809"/>
                  <a:gd name="connsiteY1" fmla="*/ 0 h 946837"/>
                  <a:gd name="connsiteX2" fmla="*/ 1215809 w 1215809"/>
                  <a:gd name="connsiteY2" fmla="*/ 0 h 946837"/>
                  <a:gd name="connsiteX3" fmla="*/ 1215809 w 1215809"/>
                  <a:gd name="connsiteY3" fmla="*/ 473419 h 946837"/>
                  <a:gd name="connsiteX4" fmla="*/ 607904 w 1215809"/>
                  <a:gd name="connsiteY4" fmla="*/ 946838 h 946837"/>
                  <a:gd name="connsiteX5" fmla="*/ -1 w 1215809"/>
                  <a:gd name="connsiteY5" fmla="*/ 473419 h 946837"/>
                  <a:gd name="connsiteX6" fmla="*/ 0 w 1215809"/>
                  <a:gd name="connsiteY6" fmla="*/ 473419 h 9468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215809" h="946837">
                    <a:moveTo>
                      <a:pt x="0" y="473419"/>
                    </a:moveTo>
                    <a:cubicBezTo>
                      <a:pt x="0" y="211957"/>
                      <a:pt x="272168" y="0"/>
                      <a:pt x="607905" y="0"/>
                    </a:cubicBezTo>
                    <a:lnTo>
                      <a:pt x="1215809" y="0"/>
                    </a:lnTo>
                    <a:lnTo>
                      <a:pt x="1215809" y="473419"/>
                    </a:lnTo>
                    <a:cubicBezTo>
                      <a:pt x="1215809" y="734881"/>
                      <a:pt x="943641" y="946838"/>
                      <a:pt x="607904" y="946838"/>
                    </a:cubicBezTo>
                    <a:cubicBezTo>
                      <a:pt x="272167" y="946838"/>
                      <a:pt x="-1" y="734881"/>
                      <a:pt x="-1" y="473419"/>
                    </a:cubicBezTo>
                    <a:lnTo>
                      <a:pt x="0" y="473419"/>
                    </a:lnTo>
                    <a:close/>
                  </a:path>
                </a:pathLst>
              </a:custGeom>
              <a:solidFill>
                <a:schemeClr val="accent3"/>
              </a:solidFill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rgbClr r="0" g="0" b="0"/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216151" tIns="176761" rIns="216151" bIns="176761" numCol="1" spcCol="1270" anchor="ctr" anchorCtr="0">
                <a:noAutofit/>
              </a:bodyPr>
              <a:lstStyle/>
              <a:p>
                <a:pPr marL="0" lvl="0" indent="0" algn="l" defTabSz="4445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r>
                  <a:rPr lang="sv-SE" sz="1000" b="1" kern="1200"/>
                  <a:t>Totalt</a:t>
                </a:r>
                <a:endParaRPr lang="sv-SE" sz="600" b="1" kern="1200"/>
              </a:p>
            </p:txBody>
          </p:sp>
          <p:sp>
            <p:nvSpPr>
              <p:cNvPr id="14" name="Frihandsfigur: Form 13">
                <a:extLst>
                  <a:ext uri="{FF2B5EF4-FFF2-40B4-BE49-F238E27FC236}">
                    <a16:creationId xmlns:a16="http://schemas.microsoft.com/office/drawing/2014/main" id="{757080EC-577B-7609-037F-6A7963FD986F}"/>
                  </a:ext>
                </a:extLst>
              </p:cNvPr>
              <p:cNvSpPr/>
              <p:nvPr/>
            </p:nvSpPr>
            <p:spPr>
              <a:xfrm>
                <a:off x="10632504" y="3425055"/>
                <a:ext cx="999785" cy="946837"/>
              </a:xfrm>
              <a:custGeom>
                <a:avLst/>
                <a:gdLst>
                  <a:gd name="connsiteX0" fmla="*/ 0 w 1215809"/>
                  <a:gd name="connsiteY0" fmla="*/ 473419 h 946837"/>
                  <a:gd name="connsiteX1" fmla="*/ 607905 w 1215809"/>
                  <a:gd name="connsiteY1" fmla="*/ 0 h 946837"/>
                  <a:gd name="connsiteX2" fmla="*/ 1215809 w 1215809"/>
                  <a:gd name="connsiteY2" fmla="*/ 0 h 946837"/>
                  <a:gd name="connsiteX3" fmla="*/ 1215809 w 1215809"/>
                  <a:gd name="connsiteY3" fmla="*/ 473419 h 946837"/>
                  <a:gd name="connsiteX4" fmla="*/ 607904 w 1215809"/>
                  <a:gd name="connsiteY4" fmla="*/ 946838 h 946837"/>
                  <a:gd name="connsiteX5" fmla="*/ -1 w 1215809"/>
                  <a:gd name="connsiteY5" fmla="*/ 473419 h 946837"/>
                  <a:gd name="connsiteX6" fmla="*/ 0 w 1215809"/>
                  <a:gd name="connsiteY6" fmla="*/ 473419 h 9468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215809" h="946837">
                    <a:moveTo>
                      <a:pt x="0" y="473419"/>
                    </a:moveTo>
                    <a:cubicBezTo>
                      <a:pt x="0" y="211957"/>
                      <a:pt x="272168" y="0"/>
                      <a:pt x="607905" y="0"/>
                    </a:cubicBezTo>
                    <a:lnTo>
                      <a:pt x="1215809" y="0"/>
                    </a:lnTo>
                    <a:lnTo>
                      <a:pt x="1215809" y="473419"/>
                    </a:lnTo>
                    <a:cubicBezTo>
                      <a:pt x="1215809" y="734881"/>
                      <a:pt x="943641" y="946838"/>
                      <a:pt x="607904" y="946838"/>
                    </a:cubicBezTo>
                    <a:cubicBezTo>
                      <a:pt x="272167" y="946838"/>
                      <a:pt x="-1" y="734881"/>
                      <a:pt x="-1" y="473419"/>
                    </a:cubicBezTo>
                    <a:lnTo>
                      <a:pt x="0" y="473419"/>
                    </a:lnTo>
                    <a:close/>
                  </a:path>
                </a:pathLst>
              </a:custGeom>
              <a:solidFill>
                <a:schemeClr val="accent4"/>
              </a:solidFill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rgbClr r="0" g="0" b="0"/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212341" tIns="172951" rIns="212341" bIns="172951" numCol="1" spcCol="1270" anchor="ctr" anchorCtr="0">
                <a:noAutofit/>
              </a:bodyPr>
              <a:lstStyle/>
              <a:p>
                <a:pPr marL="0" lvl="0" indent="0" algn="l" defTabSz="4000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r>
                  <a:rPr lang="sv-SE" sz="900" b="1" kern="1200"/>
                  <a:t>Välfärd skola</a:t>
                </a:r>
              </a:p>
            </p:txBody>
          </p:sp>
          <p:sp>
            <p:nvSpPr>
              <p:cNvPr id="15" name="Frihandsfigur: Form 14">
                <a:extLst>
                  <a:ext uri="{FF2B5EF4-FFF2-40B4-BE49-F238E27FC236}">
                    <a16:creationId xmlns:a16="http://schemas.microsoft.com/office/drawing/2014/main" id="{92499CEC-1241-CEFA-B4B3-AE805FA3FE23}"/>
                  </a:ext>
                </a:extLst>
              </p:cNvPr>
              <p:cNvSpPr/>
              <p:nvPr/>
            </p:nvSpPr>
            <p:spPr>
              <a:xfrm>
                <a:off x="10632504" y="4389173"/>
                <a:ext cx="999785" cy="946837"/>
              </a:xfrm>
              <a:custGeom>
                <a:avLst/>
                <a:gdLst>
                  <a:gd name="connsiteX0" fmla="*/ 0 w 1215809"/>
                  <a:gd name="connsiteY0" fmla="*/ 473419 h 946837"/>
                  <a:gd name="connsiteX1" fmla="*/ 607905 w 1215809"/>
                  <a:gd name="connsiteY1" fmla="*/ 0 h 946837"/>
                  <a:gd name="connsiteX2" fmla="*/ 1215809 w 1215809"/>
                  <a:gd name="connsiteY2" fmla="*/ 0 h 946837"/>
                  <a:gd name="connsiteX3" fmla="*/ 1215809 w 1215809"/>
                  <a:gd name="connsiteY3" fmla="*/ 473419 h 946837"/>
                  <a:gd name="connsiteX4" fmla="*/ 607904 w 1215809"/>
                  <a:gd name="connsiteY4" fmla="*/ 946838 h 946837"/>
                  <a:gd name="connsiteX5" fmla="*/ -1 w 1215809"/>
                  <a:gd name="connsiteY5" fmla="*/ 473419 h 946837"/>
                  <a:gd name="connsiteX6" fmla="*/ 0 w 1215809"/>
                  <a:gd name="connsiteY6" fmla="*/ 473419 h 9468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215809" h="946837">
                    <a:moveTo>
                      <a:pt x="0" y="473419"/>
                    </a:moveTo>
                    <a:cubicBezTo>
                      <a:pt x="0" y="211957"/>
                      <a:pt x="272168" y="0"/>
                      <a:pt x="607905" y="0"/>
                    </a:cubicBezTo>
                    <a:lnTo>
                      <a:pt x="1215809" y="0"/>
                    </a:lnTo>
                    <a:lnTo>
                      <a:pt x="1215809" y="473419"/>
                    </a:lnTo>
                    <a:cubicBezTo>
                      <a:pt x="1215809" y="734881"/>
                      <a:pt x="943641" y="946838"/>
                      <a:pt x="607904" y="946838"/>
                    </a:cubicBezTo>
                    <a:cubicBezTo>
                      <a:pt x="272167" y="946838"/>
                      <a:pt x="-1" y="734881"/>
                      <a:pt x="-1" y="473419"/>
                    </a:cubicBezTo>
                    <a:lnTo>
                      <a:pt x="0" y="473419"/>
                    </a:lnTo>
                    <a:close/>
                  </a:path>
                </a:pathLst>
              </a:custGeom>
              <a:solidFill>
                <a:schemeClr val="accent5"/>
              </a:solidFill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rgbClr r="0" g="0" b="0"/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200911" tIns="161521" rIns="200911" bIns="161521" numCol="1" spcCol="1270" anchor="ctr" anchorCtr="0">
                <a:noAutofit/>
              </a:bodyPr>
              <a:lstStyle/>
              <a:p>
                <a:pPr marL="0" lvl="0" indent="0" algn="l" defTabSz="2667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r>
                  <a:rPr lang="sv-SE" sz="900" b="1" kern="1200"/>
                  <a:t>Välfärd samhälls-service</a:t>
                </a:r>
              </a:p>
            </p:txBody>
          </p:sp>
          <p:sp>
            <p:nvSpPr>
              <p:cNvPr id="16" name="Frihandsfigur: Form 15">
                <a:extLst>
                  <a:ext uri="{FF2B5EF4-FFF2-40B4-BE49-F238E27FC236}">
                    <a16:creationId xmlns:a16="http://schemas.microsoft.com/office/drawing/2014/main" id="{F9A237A2-3FD0-D1C6-A63D-05E915A73718}"/>
                  </a:ext>
                </a:extLst>
              </p:cNvPr>
              <p:cNvSpPr/>
              <p:nvPr/>
            </p:nvSpPr>
            <p:spPr>
              <a:xfrm>
                <a:off x="10632504" y="5353290"/>
                <a:ext cx="999785" cy="946837"/>
              </a:xfrm>
              <a:custGeom>
                <a:avLst/>
                <a:gdLst>
                  <a:gd name="connsiteX0" fmla="*/ 0 w 1215809"/>
                  <a:gd name="connsiteY0" fmla="*/ 473419 h 946837"/>
                  <a:gd name="connsiteX1" fmla="*/ 607905 w 1215809"/>
                  <a:gd name="connsiteY1" fmla="*/ 0 h 946837"/>
                  <a:gd name="connsiteX2" fmla="*/ 1215809 w 1215809"/>
                  <a:gd name="connsiteY2" fmla="*/ 0 h 946837"/>
                  <a:gd name="connsiteX3" fmla="*/ 1215809 w 1215809"/>
                  <a:gd name="connsiteY3" fmla="*/ 473419 h 946837"/>
                  <a:gd name="connsiteX4" fmla="*/ 607904 w 1215809"/>
                  <a:gd name="connsiteY4" fmla="*/ 946838 h 946837"/>
                  <a:gd name="connsiteX5" fmla="*/ -1 w 1215809"/>
                  <a:gd name="connsiteY5" fmla="*/ 473419 h 946837"/>
                  <a:gd name="connsiteX6" fmla="*/ 0 w 1215809"/>
                  <a:gd name="connsiteY6" fmla="*/ 473419 h 9468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215809" h="946837">
                    <a:moveTo>
                      <a:pt x="0" y="473419"/>
                    </a:moveTo>
                    <a:cubicBezTo>
                      <a:pt x="0" y="211957"/>
                      <a:pt x="272168" y="0"/>
                      <a:pt x="607905" y="0"/>
                    </a:cubicBezTo>
                    <a:lnTo>
                      <a:pt x="1215809" y="0"/>
                    </a:lnTo>
                    <a:lnTo>
                      <a:pt x="1215809" y="473419"/>
                    </a:lnTo>
                    <a:cubicBezTo>
                      <a:pt x="1215809" y="734881"/>
                      <a:pt x="943641" y="946838"/>
                      <a:pt x="607904" y="946838"/>
                    </a:cubicBezTo>
                    <a:cubicBezTo>
                      <a:pt x="272167" y="946838"/>
                      <a:pt x="-1" y="734881"/>
                      <a:pt x="-1" y="473419"/>
                    </a:cubicBezTo>
                    <a:lnTo>
                      <a:pt x="0" y="473419"/>
                    </a:lnTo>
                    <a:close/>
                  </a:path>
                </a:pathLst>
              </a:custGeom>
              <a:solidFill>
                <a:schemeClr val="accent6"/>
              </a:solidFill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rgbClr r="0" g="0" b="0"/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200911" tIns="161521" rIns="200911" bIns="161521" numCol="1" spcCol="1270" anchor="ctr" anchorCtr="0">
                <a:noAutofit/>
              </a:bodyPr>
              <a:lstStyle/>
              <a:p>
                <a:pPr marL="0" lvl="0" indent="0" algn="l" defTabSz="2667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r>
                  <a:rPr lang="sv-SE" sz="900" b="1" kern="1200"/>
                  <a:t>Enheter</a:t>
                </a:r>
                <a:endParaRPr lang="sv-SE" sz="600" b="1" kern="1200"/>
              </a:p>
            </p:txBody>
          </p:sp>
        </p:grpSp>
        <p:sp>
          <p:nvSpPr>
            <p:cNvPr id="7" name="Frihandsfigur: Form 6">
              <a:extLst>
                <a:ext uri="{FF2B5EF4-FFF2-40B4-BE49-F238E27FC236}">
                  <a16:creationId xmlns:a16="http://schemas.microsoft.com/office/drawing/2014/main" id="{0FE0285D-5D0E-DD5F-0D4B-9D5B28AF5A43}"/>
                </a:ext>
              </a:extLst>
            </p:cNvPr>
            <p:cNvSpPr/>
            <p:nvPr/>
          </p:nvSpPr>
          <p:spPr>
            <a:xfrm>
              <a:off x="10924699" y="4421131"/>
              <a:ext cx="999785" cy="946837"/>
            </a:xfrm>
            <a:custGeom>
              <a:avLst/>
              <a:gdLst>
                <a:gd name="connsiteX0" fmla="*/ 0 w 1215809"/>
                <a:gd name="connsiteY0" fmla="*/ 473419 h 946837"/>
                <a:gd name="connsiteX1" fmla="*/ 607905 w 1215809"/>
                <a:gd name="connsiteY1" fmla="*/ 0 h 946837"/>
                <a:gd name="connsiteX2" fmla="*/ 1215809 w 1215809"/>
                <a:gd name="connsiteY2" fmla="*/ 0 h 946837"/>
                <a:gd name="connsiteX3" fmla="*/ 1215809 w 1215809"/>
                <a:gd name="connsiteY3" fmla="*/ 473419 h 946837"/>
                <a:gd name="connsiteX4" fmla="*/ 607904 w 1215809"/>
                <a:gd name="connsiteY4" fmla="*/ 946838 h 946837"/>
                <a:gd name="connsiteX5" fmla="*/ -1 w 1215809"/>
                <a:gd name="connsiteY5" fmla="*/ 473419 h 946837"/>
                <a:gd name="connsiteX6" fmla="*/ 0 w 1215809"/>
                <a:gd name="connsiteY6" fmla="*/ 473419 h 9468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15809" h="946837">
                  <a:moveTo>
                    <a:pt x="0" y="473419"/>
                  </a:moveTo>
                  <a:cubicBezTo>
                    <a:pt x="0" y="211957"/>
                    <a:pt x="272168" y="0"/>
                    <a:pt x="607905" y="0"/>
                  </a:cubicBezTo>
                  <a:lnTo>
                    <a:pt x="1215809" y="0"/>
                  </a:lnTo>
                  <a:lnTo>
                    <a:pt x="1215809" y="473419"/>
                  </a:lnTo>
                  <a:cubicBezTo>
                    <a:pt x="1215809" y="734881"/>
                    <a:pt x="943641" y="946838"/>
                    <a:pt x="607904" y="946838"/>
                  </a:cubicBezTo>
                  <a:cubicBezTo>
                    <a:pt x="272167" y="946838"/>
                    <a:pt x="-1" y="734881"/>
                    <a:pt x="-1" y="473419"/>
                  </a:cubicBezTo>
                  <a:lnTo>
                    <a:pt x="0" y="473419"/>
                  </a:lnTo>
                  <a:close/>
                </a:path>
              </a:pathLst>
            </a:custGeom>
            <a:solidFill>
              <a:schemeClr val="bg1">
                <a:alpha val="80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16151" tIns="176761" rIns="216151" bIns="176761" numCol="1" spcCol="1270" anchor="ctr" anchorCtr="0">
              <a:noAutofit/>
            </a:bodyPr>
            <a:lstStyle/>
            <a:p>
              <a:pPr marL="0" lvl="0" indent="0" algn="l" defTabSz="444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sv-SE" sz="600" b="1" kern="1200"/>
            </a:p>
          </p:txBody>
        </p:sp>
        <p:sp>
          <p:nvSpPr>
            <p:cNvPr id="11" name="Frihandsfigur: Form 10">
              <a:extLst>
                <a:ext uri="{FF2B5EF4-FFF2-40B4-BE49-F238E27FC236}">
                  <a16:creationId xmlns:a16="http://schemas.microsoft.com/office/drawing/2014/main" id="{F5F37827-55C5-9E83-0C8F-6FB3F45FD55D}"/>
                </a:ext>
              </a:extLst>
            </p:cNvPr>
            <p:cNvSpPr/>
            <p:nvPr/>
          </p:nvSpPr>
          <p:spPr>
            <a:xfrm>
              <a:off x="10924697" y="3463506"/>
              <a:ext cx="999785" cy="946837"/>
            </a:xfrm>
            <a:custGeom>
              <a:avLst/>
              <a:gdLst>
                <a:gd name="connsiteX0" fmla="*/ 0 w 1215809"/>
                <a:gd name="connsiteY0" fmla="*/ 473419 h 946837"/>
                <a:gd name="connsiteX1" fmla="*/ 607905 w 1215809"/>
                <a:gd name="connsiteY1" fmla="*/ 0 h 946837"/>
                <a:gd name="connsiteX2" fmla="*/ 1215809 w 1215809"/>
                <a:gd name="connsiteY2" fmla="*/ 0 h 946837"/>
                <a:gd name="connsiteX3" fmla="*/ 1215809 w 1215809"/>
                <a:gd name="connsiteY3" fmla="*/ 473419 h 946837"/>
                <a:gd name="connsiteX4" fmla="*/ 607904 w 1215809"/>
                <a:gd name="connsiteY4" fmla="*/ 946838 h 946837"/>
                <a:gd name="connsiteX5" fmla="*/ -1 w 1215809"/>
                <a:gd name="connsiteY5" fmla="*/ 473419 h 946837"/>
                <a:gd name="connsiteX6" fmla="*/ 0 w 1215809"/>
                <a:gd name="connsiteY6" fmla="*/ 473419 h 9468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15809" h="946837">
                  <a:moveTo>
                    <a:pt x="0" y="473419"/>
                  </a:moveTo>
                  <a:cubicBezTo>
                    <a:pt x="0" y="211957"/>
                    <a:pt x="272168" y="0"/>
                    <a:pt x="607905" y="0"/>
                  </a:cubicBezTo>
                  <a:lnTo>
                    <a:pt x="1215809" y="0"/>
                  </a:lnTo>
                  <a:lnTo>
                    <a:pt x="1215809" y="473419"/>
                  </a:lnTo>
                  <a:cubicBezTo>
                    <a:pt x="1215809" y="734881"/>
                    <a:pt x="943641" y="946838"/>
                    <a:pt x="607904" y="946838"/>
                  </a:cubicBezTo>
                  <a:cubicBezTo>
                    <a:pt x="272167" y="946838"/>
                    <a:pt x="-1" y="734881"/>
                    <a:pt x="-1" y="473419"/>
                  </a:cubicBezTo>
                  <a:lnTo>
                    <a:pt x="0" y="473419"/>
                  </a:lnTo>
                  <a:close/>
                </a:path>
              </a:pathLst>
            </a:custGeom>
            <a:solidFill>
              <a:schemeClr val="bg1">
                <a:alpha val="80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16151" tIns="176761" rIns="216151" bIns="176761" numCol="1" spcCol="1270" anchor="ctr" anchorCtr="0">
              <a:noAutofit/>
            </a:bodyPr>
            <a:lstStyle/>
            <a:p>
              <a:pPr marL="0" lvl="0" indent="0" algn="l" defTabSz="444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sv-SE" sz="600" b="1" kern="1200"/>
            </a:p>
          </p:txBody>
        </p:sp>
        <p:sp>
          <p:nvSpPr>
            <p:cNvPr id="12" name="Frihandsfigur: Form 11">
              <a:extLst>
                <a:ext uri="{FF2B5EF4-FFF2-40B4-BE49-F238E27FC236}">
                  <a16:creationId xmlns:a16="http://schemas.microsoft.com/office/drawing/2014/main" id="{81FE9C63-E385-759D-643A-7A3D9D685ABD}"/>
                </a:ext>
              </a:extLst>
            </p:cNvPr>
            <p:cNvSpPr/>
            <p:nvPr/>
          </p:nvSpPr>
          <p:spPr>
            <a:xfrm>
              <a:off x="10924696" y="5378665"/>
              <a:ext cx="999785" cy="946837"/>
            </a:xfrm>
            <a:custGeom>
              <a:avLst/>
              <a:gdLst>
                <a:gd name="connsiteX0" fmla="*/ 0 w 1215809"/>
                <a:gd name="connsiteY0" fmla="*/ 473419 h 946837"/>
                <a:gd name="connsiteX1" fmla="*/ 607905 w 1215809"/>
                <a:gd name="connsiteY1" fmla="*/ 0 h 946837"/>
                <a:gd name="connsiteX2" fmla="*/ 1215809 w 1215809"/>
                <a:gd name="connsiteY2" fmla="*/ 0 h 946837"/>
                <a:gd name="connsiteX3" fmla="*/ 1215809 w 1215809"/>
                <a:gd name="connsiteY3" fmla="*/ 473419 h 946837"/>
                <a:gd name="connsiteX4" fmla="*/ 607904 w 1215809"/>
                <a:gd name="connsiteY4" fmla="*/ 946838 h 946837"/>
                <a:gd name="connsiteX5" fmla="*/ -1 w 1215809"/>
                <a:gd name="connsiteY5" fmla="*/ 473419 h 946837"/>
                <a:gd name="connsiteX6" fmla="*/ 0 w 1215809"/>
                <a:gd name="connsiteY6" fmla="*/ 473419 h 9468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15809" h="946837">
                  <a:moveTo>
                    <a:pt x="0" y="473419"/>
                  </a:moveTo>
                  <a:cubicBezTo>
                    <a:pt x="0" y="211957"/>
                    <a:pt x="272168" y="0"/>
                    <a:pt x="607905" y="0"/>
                  </a:cubicBezTo>
                  <a:lnTo>
                    <a:pt x="1215809" y="0"/>
                  </a:lnTo>
                  <a:lnTo>
                    <a:pt x="1215809" y="473419"/>
                  </a:lnTo>
                  <a:cubicBezTo>
                    <a:pt x="1215809" y="734881"/>
                    <a:pt x="943641" y="946838"/>
                    <a:pt x="607904" y="946838"/>
                  </a:cubicBezTo>
                  <a:cubicBezTo>
                    <a:pt x="272167" y="946838"/>
                    <a:pt x="-1" y="734881"/>
                    <a:pt x="-1" y="473419"/>
                  </a:cubicBezTo>
                  <a:lnTo>
                    <a:pt x="0" y="473419"/>
                  </a:lnTo>
                  <a:close/>
                </a:path>
              </a:pathLst>
            </a:custGeom>
            <a:solidFill>
              <a:schemeClr val="bg1">
                <a:alpha val="80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16151" tIns="176761" rIns="216151" bIns="176761" numCol="1" spcCol="1270" anchor="ctr" anchorCtr="0">
              <a:noAutofit/>
            </a:bodyPr>
            <a:lstStyle/>
            <a:p>
              <a:pPr marL="0" lvl="0" indent="0" algn="l" defTabSz="444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sv-SE" sz="600" b="1" kern="1200"/>
            </a:p>
          </p:txBody>
        </p:sp>
      </p:grpSp>
    </p:spTree>
    <p:extLst>
      <p:ext uri="{BB962C8B-B14F-4D97-AF65-F5344CB8AC3E}">
        <p14:creationId xmlns:p14="http://schemas.microsoft.com/office/powerpoint/2010/main" val="250324196"/>
      </p:ext>
    </p:extLst>
  </p:cSld>
  <p:clrMapOvr>
    <a:masterClrMapping/>
  </p:clrMapOvr>
  <p:transition/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ubrik 6">
            <a:extLst>
              <a:ext uri="{FF2B5EF4-FFF2-40B4-BE49-F238E27FC236}">
                <a16:creationId xmlns:a16="http://schemas.microsoft.com/office/drawing/2014/main" id="{81F8CC3D-5D8B-498D-B19D-6DA2368FE3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z="2176" dirty="0">
                <a:solidFill>
                  <a:schemeClr val="tx1"/>
                </a:solidFill>
              </a:rPr>
              <a:t>Nolltoleransområdet – kränkande särbehandling</a:t>
            </a:r>
          </a:p>
        </p:txBody>
      </p:sp>
      <p:sp>
        <p:nvSpPr>
          <p:cNvPr id="2" name="Platshållare för bildnummer 1">
            <a:extLst>
              <a:ext uri="{FF2B5EF4-FFF2-40B4-BE49-F238E27FC236}">
                <a16:creationId xmlns:a16="http://schemas.microsoft.com/office/drawing/2014/main" id="{C10C3D6D-36F0-40CD-9283-56F0F88DD62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24592" y="6436558"/>
            <a:ext cx="66186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sv-SE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A65EA27-6DB2-46EB-90AD-D02DF194FA2A}" type="slidenum">
              <a:rPr lang="sv-SE" smtClean="0"/>
              <a:pPr/>
              <a:t>62</a:t>
            </a:fld>
            <a:endParaRPr lang="sv-SE"/>
          </a:p>
        </p:txBody>
      </p:sp>
      <p:graphicFrame>
        <p:nvGraphicFramePr>
          <p:cNvPr id="8" name="DataTable">
            <a:extLst>
              <a:ext uri="{FF2B5EF4-FFF2-40B4-BE49-F238E27FC236}">
                <a16:creationId xmlns:a16="http://schemas.microsoft.com/office/drawing/2014/main" id="{3BD61422-88BE-47EC-843E-F66B6D0A3B66}"/>
              </a:ext>
            </a:extLst>
          </p:cNvPr>
          <p:cNvGraphicFramePr>
            <a:graphicFrameLocks noGrp="1"/>
          </p:cNvGraphicFramePr>
          <p:nvPr>
            <p:ph type="pic" sz="quarter" idx="4294967295"/>
            <p:extLst>
              <p:ext uri="{D42A27DB-BD31-4B8C-83A1-F6EECF244321}">
                <p14:modId xmlns:p14="http://schemas.microsoft.com/office/powerpoint/2010/main" val="1863759329"/>
              </p:ext>
            </p:extLst>
          </p:nvPr>
        </p:nvGraphicFramePr>
        <p:xfrm>
          <a:off x="407365" y="836712"/>
          <a:ext cx="9737532" cy="4320274"/>
        </p:xfrm>
        <a:graphic>
          <a:graphicData uri="http://schemas.openxmlformats.org/drawingml/2006/table">
            <a:tbl>
              <a:tblPr>
                <a:effectLst/>
                <a:tableStyleId>{D7AC3CCA-C797-4891-BE02-D94E43425B78}</a:tableStyleId>
              </a:tblPr>
              <a:tblGrid>
                <a:gridCol w="44823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30576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95538">
                  <a:extLst>
                    <a:ext uri="{9D8B030D-6E8A-4147-A177-3AD203B41FA5}">
                      <a16:colId xmlns:a16="http://schemas.microsoft.com/office/drawing/2014/main" val="3479139216"/>
                    </a:ext>
                  </a:extLst>
                </a:gridCol>
                <a:gridCol w="695538">
                  <a:extLst>
                    <a:ext uri="{9D8B030D-6E8A-4147-A177-3AD203B41FA5}">
                      <a16:colId xmlns:a16="http://schemas.microsoft.com/office/drawing/2014/main" val="2575579098"/>
                    </a:ext>
                  </a:extLst>
                </a:gridCol>
                <a:gridCol w="625327">
                  <a:extLst>
                    <a:ext uri="{9D8B030D-6E8A-4147-A177-3AD203B41FA5}">
                      <a16:colId xmlns:a16="http://schemas.microsoft.com/office/drawing/2014/main" val="1464082845"/>
                    </a:ext>
                  </a:extLst>
                </a:gridCol>
                <a:gridCol w="608590">
                  <a:extLst>
                    <a:ext uri="{9D8B030D-6E8A-4147-A177-3AD203B41FA5}">
                      <a16:colId xmlns:a16="http://schemas.microsoft.com/office/drawing/2014/main" val="2593034604"/>
                    </a:ext>
                  </a:extLst>
                </a:gridCol>
                <a:gridCol w="684664">
                  <a:extLst>
                    <a:ext uri="{9D8B030D-6E8A-4147-A177-3AD203B41FA5}">
                      <a16:colId xmlns:a16="http://schemas.microsoft.com/office/drawing/2014/main" val="2347646634"/>
                    </a:ext>
                  </a:extLst>
                </a:gridCol>
                <a:gridCol w="67387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704584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sv-SE" sz="1400" b="1" u="none" strike="noStrike" kern="1200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Nr</a:t>
                      </a:r>
                      <a:endParaRPr kumimoji="0" lang="sv-SE" sz="1400" b="1" i="0" u="none" strike="noStrike" kern="1200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itchFamily="18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27A8E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sv-SE" sz="1400" b="1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kumimoji="0" lang="sv-SE" sz="14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itchFamily="18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27A8E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sv-SE" sz="1400" b="1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Antal2023</a:t>
                      </a:r>
                    </a:p>
                  </a:txBody>
                  <a:tcPr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27A8E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sv-SE" sz="1400" b="1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2022</a:t>
                      </a:r>
                    </a:p>
                  </a:txBody>
                  <a:tcPr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27A8E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sv-SE" sz="1400" b="1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2021</a:t>
                      </a:r>
                    </a:p>
                  </a:txBody>
                  <a:tcPr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27A8E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sv-SE" sz="1400" b="1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2020</a:t>
                      </a:r>
                    </a:p>
                  </a:txBody>
                  <a:tcPr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27A8E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sv-SE" sz="1400" b="1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2019</a:t>
                      </a:r>
                    </a:p>
                  </a:txBody>
                  <a:tcPr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27A8E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sv-SE" sz="1400" b="1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2018</a:t>
                      </a:r>
                    </a:p>
                  </a:txBody>
                  <a:tcPr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27A8E">
                        <a:alpha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13104">
                <a:tc>
                  <a:txBody>
                    <a:bodyPr/>
                    <a:lstStyle/>
                    <a:p>
                      <a:pPr algn="l" fontAlgn="t"/>
                      <a:r>
                        <a:rPr kumimoji="0" lang="sv-SE" sz="1400" u="none" strike="noStrike" kern="1200" cap="none" normalizeH="0" baseline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n2.a</a:t>
                      </a:r>
                    </a:p>
                  </a:txBody>
                  <a:tcPr marL="108000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kumimoji="0" lang="sv-SE" sz="140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Om du upplever att du har blivit utsatt för trakasserier / kränkande särbehandling, vem / vilka var det som utsatte dig för detta?</a:t>
                      </a:r>
                    </a:p>
                  </a:txBody>
                  <a:tcPr marL="108000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sv-SE" sz="1400" b="1" u="none" strike="noStrike" kern="1200" cap="none" normalizeH="0" baseline="0">
                        <a:ln>
                          <a:noFill/>
                        </a:ln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sv-SE" sz="1400" u="none" strike="noStrike" kern="1200" cap="none" normalizeH="0" baseline="0">
                        <a:ln>
                          <a:noFill/>
                        </a:ln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sv-SE" sz="1400" u="none" strike="noStrike" kern="1200" cap="none" normalizeH="0" baseline="0">
                        <a:ln>
                          <a:noFill/>
                        </a:ln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sv-SE" sz="1400" u="none" strike="noStrike" kern="1200" cap="none" normalizeH="0" baseline="0">
                        <a:ln>
                          <a:noFill/>
                        </a:ln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sv-SE" sz="1400" u="none" strike="noStrike" kern="1200" cap="none" normalizeH="0" baseline="0">
                        <a:ln>
                          <a:noFill/>
                        </a:ln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kumimoji="0" lang="sv-SE" sz="1400" u="none" strike="noStrike" kern="1200" cap="none" normalizeH="0" baseline="0">
                        <a:ln>
                          <a:noFill/>
                        </a:ln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01964">
                <a:tc>
                  <a:txBody>
                    <a:bodyPr/>
                    <a:lstStyle/>
                    <a:p>
                      <a:pPr algn="ctr" fontAlgn="t"/>
                      <a:endParaRPr kumimoji="0" lang="sv-SE" sz="1400" u="none" strike="noStrike" kern="1200" cap="none" normalizeH="0" baseline="0">
                        <a:ln>
                          <a:noFill/>
                        </a:ln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kumimoji="0" lang="sv-SE" sz="1400" u="none" strike="noStrike" kern="1200" cap="none" normalizeH="0" baseline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           Chef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sv-SE" sz="1400" b="1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51</a:t>
                      </a:r>
                    </a:p>
                  </a:txBody>
                  <a:tcPr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sv-SE" sz="140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50</a:t>
                      </a:r>
                    </a:p>
                  </a:txBody>
                  <a:tcPr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sv-SE" sz="1400" u="none" strike="noStrike" kern="1200" cap="none" normalizeH="0" baseline="0">
                          <a:ln>
                            <a:noFill/>
                          </a:ln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54</a:t>
                      </a:r>
                    </a:p>
                  </a:txBody>
                  <a:tcPr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sv-SE" sz="1400" u="none" strike="noStrike" kern="1200" cap="none" normalizeH="0" baseline="0">
                          <a:ln>
                            <a:noFill/>
                          </a:ln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43</a:t>
                      </a:r>
                    </a:p>
                  </a:txBody>
                  <a:tcPr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sv-SE" sz="140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52</a:t>
                      </a:r>
                    </a:p>
                  </a:txBody>
                  <a:tcPr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sv-SE" sz="1400" u="none" strike="noStrike" kern="1200" cap="none" normalizeH="0" baseline="0">
                          <a:ln>
                            <a:noFill/>
                          </a:ln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47</a:t>
                      </a:r>
                    </a:p>
                  </a:txBody>
                  <a:tcPr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82938445"/>
                  </a:ext>
                </a:extLst>
              </a:tr>
              <a:tr h="301964">
                <a:tc>
                  <a:txBody>
                    <a:bodyPr/>
                    <a:lstStyle/>
                    <a:p>
                      <a:pPr algn="ctr" fontAlgn="t"/>
                      <a:endParaRPr kumimoji="0" lang="sv-SE" sz="1400" u="none" strike="noStrike" kern="1200" cap="none" normalizeH="0" baseline="0">
                        <a:ln>
                          <a:noFill/>
                        </a:ln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kumimoji="0" lang="sv-SE" sz="1400" u="none" strike="noStrike" kern="1200" cap="none" normalizeH="0" baseline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           Kollega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sv-SE" sz="1400" b="1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83</a:t>
                      </a:r>
                    </a:p>
                  </a:txBody>
                  <a:tcPr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sv-SE" sz="140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74</a:t>
                      </a:r>
                    </a:p>
                  </a:txBody>
                  <a:tcPr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sv-SE" sz="1400" u="none" strike="noStrike" kern="1200" cap="none" normalizeH="0" baseline="0">
                          <a:ln>
                            <a:noFill/>
                          </a:ln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78</a:t>
                      </a:r>
                    </a:p>
                  </a:txBody>
                  <a:tcPr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sv-SE" sz="1400" u="none" strike="noStrike" kern="1200" cap="none" normalizeH="0" baseline="0">
                          <a:ln>
                            <a:noFill/>
                          </a:ln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77</a:t>
                      </a:r>
                    </a:p>
                  </a:txBody>
                  <a:tcPr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sv-SE" sz="1400" u="none" strike="noStrike" kern="1200" cap="none" normalizeH="0" baseline="0">
                          <a:ln>
                            <a:noFill/>
                          </a:ln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84</a:t>
                      </a:r>
                    </a:p>
                  </a:txBody>
                  <a:tcPr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sv-SE" sz="1400" u="none" strike="noStrike" kern="1200" cap="none" normalizeH="0" baseline="0">
                          <a:ln>
                            <a:noFill/>
                          </a:ln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80</a:t>
                      </a:r>
                    </a:p>
                  </a:txBody>
                  <a:tcPr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76420083"/>
                  </a:ext>
                </a:extLst>
              </a:tr>
              <a:tr h="301964">
                <a:tc>
                  <a:txBody>
                    <a:bodyPr/>
                    <a:lstStyle/>
                    <a:p>
                      <a:pPr algn="ctr" fontAlgn="t"/>
                      <a:endParaRPr kumimoji="0" lang="sv-SE" sz="1400" u="none" strike="noStrike" kern="1200" cap="none" normalizeH="0" baseline="0">
                        <a:ln>
                          <a:noFill/>
                        </a:ln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kumimoji="0" lang="sv-SE" sz="140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           Medarbetare* (alt för chefer)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sv-SE" sz="1400" b="1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sv-SE" sz="140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sv-SE" sz="1400" u="none" strike="noStrike" kern="1200" cap="none" normalizeH="0" baseline="0">
                          <a:ln>
                            <a:noFill/>
                          </a:ln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sv-SE" sz="1400" u="none" strike="noStrike" kern="1200" cap="none" normalizeH="0" baseline="0">
                          <a:ln>
                            <a:noFill/>
                          </a:ln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sv-SE" sz="1400" u="none" strike="noStrike" kern="1200" cap="none" normalizeH="0" baseline="0">
                          <a:ln>
                            <a:noFill/>
                          </a:ln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sv-SE" sz="1400" u="none" strike="noStrike" kern="1200" cap="none" normalizeH="0" baseline="0">
                          <a:ln>
                            <a:noFill/>
                          </a:ln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72565943"/>
                  </a:ext>
                </a:extLst>
              </a:tr>
              <a:tr h="301964">
                <a:tc>
                  <a:txBody>
                    <a:bodyPr/>
                    <a:lstStyle/>
                    <a:p>
                      <a:pPr algn="ctr" fontAlgn="t"/>
                      <a:endParaRPr kumimoji="0" lang="sv-SE" sz="1400" u="none" strike="noStrike" kern="1200" cap="none" normalizeH="0" baseline="0">
                        <a:ln>
                          <a:noFill/>
                        </a:ln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kumimoji="0" lang="sv-SE" sz="1400" u="none" strike="noStrike" kern="1200" cap="none" normalizeH="0" baseline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           annan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sv-SE" sz="1400" b="1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21</a:t>
                      </a:r>
                    </a:p>
                  </a:txBody>
                  <a:tcPr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sv-SE" sz="140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31</a:t>
                      </a:r>
                    </a:p>
                  </a:txBody>
                  <a:tcPr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sv-SE" sz="1400" u="none" strike="noStrike" kern="1200" cap="none" normalizeH="0" baseline="0">
                          <a:ln>
                            <a:noFill/>
                          </a:ln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28</a:t>
                      </a:r>
                    </a:p>
                  </a:txBody>
                  <a:tcPr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sv-SE" sz="140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17</a:t>
                      </a:r>
                    </a:p>
                  </a:txBody>
                  <a:tcPr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sv-SE" sz="1400" u="none" strike="noStrike" kern="1200" cap="none" normalizeH="0" baseline="0">
                          <a:ln>
                            <a:noFill/>
                          </a:ln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16</a:t>
                      </a:r>
                    </a:p>
                  </a:txBody>
                  <a:tcPr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sv-SE" sz="1400" u="none" strike="noStrike" kern="1200" cap="none" normalizeH="0" baseline="0">
                          <a:ln>
                            <a:noFill/>
                          </a:ln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23</a:t>
                      </a:r>
                    </a:p>
                  </a:txBody>
                  <a:tcPr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86044854"/>
                  </a:ext>
                </a:extLst>
              </a:tr>
              <a:tr h="413104">
                <a:tc>
                  <a:txBody>
                    <a:bodyPr/>
                    <a:lstStyle/>
                    <a:p>
                      <a:pPr marL="0" algn="l" defTabSz="914377" rtl="0" eaLnBrk="1" fontAlgn="t" latinLnBrk="0" hangingPunct="1"/>
                      <a:r>
                        <a:rPr kumimoji="0" lang="sv-SE" sz="1400" u="none" strike="noStrike" kern="1200" cap="none" normalizeH="0" baseline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n2.b</a:t>
                      </a:r>
                    </a:p>
                  </a:txBody>
                  <a:tcPr marL="108000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377" rtl="0" eaLnBrk="1" fontAlgn="t" latinLnBrk="0" hangingPunct="1"/>
                      <a:r>
                        <a:rPr kumimoji="0" lang="sv-SE" sz="140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Har du tagit upp din upplevelse av trakasserierna / den kränkande särbehandlingen med exempelvis din chef eller skyddsombud?</a:t>
                      </a:r>
                    </a:p>
                  </a:txBody>
                  <a:tcPr marL="108000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377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sv-SE" sz="1400" b="1" u="none" strike="noStrike" kern="1200" cap="none" normalizeH="0" baseline="0" dirty="0">
                        <a:ln>
                          <a:noFill/>
                        </a:ln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108000"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377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sv-SE" sz="1400" u="none" strike="noStrike" kern="1200" cap="none" normalizeH="0" baseline="0" dirty="0">
                        <a:ln>
                          <a:noFill/>
                        </a:ln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108000"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377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sv-SE" sz="1400" u="none" strike="noStrike" kern="1200" cap="none" normalizeH="0" baseline="0">
                        <a:ln>
                          <a:noFill/>
                        </a:ln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108000"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377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sv-SE" sz="1400" u="none" strike="noStrike" kern="1200" cap="none" normalizeH="0" baseline="0">
                        <a:ln>
                          <a:noFill/>
                        </a:ln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108000"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377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sv-SE" sz="1400" u="none" strike="noStrike" kern="1200" cap="none" normalizeH="0" baseline="0">
                        <a:ln>
                          <a:noFill/>
                        </a:ln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108000"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377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kumimoji="0" lang="sv-SE" sz="1400" u="none" strike="noStrike" kern="1200" cap="none" normalizeH="0" baseline="0">
                        <a:ln>
                          <a:noFill/>
                        </a:ln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108000"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01964">
                <a:tc>
                  <a:txBody>
                    <a:bodyPr/>
                    <a:lstStyle/>
                    <a:p>
                      <a:pPr marL="0" algn="l" defTabSz="914377" rtl="0" eaLnBrk="1" fontAlgn="t" latinLnBrk="0" hangingPunct="1"/>
                      <a:endParaRPr kumimoji="0" lang="sv-SE" sz="1400" u="none" strike="noStrike" kern="1200" cap="none" normalizeH="0" baseline="0">
                        <a:ln>
                          <a:noFill/>
                        </a:ln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108000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377" rtl="0" eaLnBrk="1" fontAlgn="t" latinLnBrk="0" hangingPunct="1"/>
                      <a:r>
                        <a:rPr kumimoji="0" lang="sv-SE" sz="1400" u="none" strike="noStrike" kern="1200" cap="none" normalizeH="0" baseline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         Ja, med min chef</a:t>
                      </a:r>
                    </a:p>
                  </a:txBody>
                  <a:tcPr marL="108000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377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sv-SE" sz="1400" b="1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76</a:t>
                      </a:r>
                    </a:p>
                  </a:txBody>
                  <a:tcPr marL="108000"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377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sv-SE" sz="140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66</a:t>
                      </a:r>
                    </a:p>
                  </a:txBody>
                  <a:tcPr marL="108000"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377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sv-SE" sz="1400" u="none" strike="noStrike" kern="1200" cap="none" normalizeH="0" baseline="0">
                          <a:ln>
                            <a:noFill/>
                          </a:ln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83</a:t>
                      </a:r>
                    </a:p>
                  </a:txBody>
                  <a:tcPr marL="108000"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377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sv-SE" sz="140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69</a:t>
                      </a:r>
                    </a:p>
                  </a:txBody>
                  <a:tcPr marL="108000"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377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sv-SE" sz="1400" u="none" strike="noStrike" kern="1200" cap="none" normalizeH="0" baseline="0">
                          <a:ln>
                            <a:noFill/>
                          </a:ln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72</a:t>
                      </a:r>
                    </a:p>
                  </a:txBody>
                  <a:tcPr marL="108000"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377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sv-SE" sz="1400" u="none" strike="noStrike" kern="1200" cap="none" normalizeH="0" baseline="0">
                          <a:ln>
                            <a:noFill/>
                          </a:ln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75</a:t>
                      </a:r>
                    </a:p>
                  </a:txBody>
                  <a:tcPr marL="108000"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86713494"/>
                  </a:ext>
                </a:extLst>
              </a:tr>
              <a:tr h="301964">
                <a:tc>
                  <a:txBody>
                    <a:bodyPr/>
                    <a:lstStyle/>
                    <a:p>
                      <a:pPr marL="0" algn="l" defTabSz="914377" rtl="0" eaLnBrk="1" fontAlgn="t" latinLnBrk="0" hangingPunct="1"/>
                      <a:endParaRPr kumimoji="0" lang="sv-SE" sz="1400" u="none" strike="noStrike" kern="1200" cap="none" normalizeH="0" baseline="0">
                        <a:ln>
                          <a:noFill/>
                        </a:ln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108000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377" rtl="0" eaLnBrk="1" fontAlgn="t" latinLnBrk="0" hangingPunct="1"/>
                      <a:r>
                        <a:rPr kumimoji="0" lang="sv-SE" sz="1400" u="none" strike="noStrike" kern="1200" cap="none" normalizeH="0" baseline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         Ja, med chefens chef</a:t>
                      </a:r>
                    </a:p>
                  </a:txBody>
                  <a:tcPr marL="108000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377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sv-SE" sz="1400" b="1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22</a:t>
                      </a:r>
                    </a:p>
                  </a:txBody>
                  <a:tcPr marL="108000"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377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sv-SE" sz="140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15</a:t>
                      </a:r>
                    </a:p>
                  </a:txBody>
                  <a:tcPr marL="108000"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377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sv-SE" sz="1400" u="none" strike="noStrike" kern="1200" cap="none" normalizeH="0" baseline="0">
                          <a:ln>
                            <a:noFill/>
                          </a:ln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25</a:t>
                      </a:r>
                    </a:p>
                  </a:txBody>
                  <a:tcPr marL="108000"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377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sv-SE" sz="1400" u="none" strike="noStrike" kern="1200" cap="none" normalizeH="0" baseline="0" dirty="0">
                        <a:ln>
                          <a:noFill/>
                        </a:ln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108000"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377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sv-SE" sz="1400" u="none" strike="noStrike" kern="1200" cap="none" normalizeH="0" baseline="0">
                        <a:ln>
                          <a:noFill/>
                        </a:ln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108000"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377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kumimoji="0" lang="sv-SE" sz="1400" u="none" strike="noStrike" kern="1200" cap="none" normalizeH="0" baseline="0">
                        <a:ln>
                          <a:noFill/>
                        </a:ln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108000"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55223304"/>
                  </a:ext>
                </a:extLst>
              </a:tr>
              <a:tr h="301964">
                <a:tc>
                  <a:txBody>
                    <a:bodyPr/>
                    <a:lstStyle/>
                    <a:p>
                      <a:pPr marL="0" algn="l" defTabSz="914377" rtl="0" eaLnBrk="1" fontAlgn="t" latinLnBrk="0" hangingPunct="1"/>
                      <a:endParaRPr kumimoji="0" lang="sv-SE" sz="1400" u="none" strike="noStrike" kern="1200" cap="none" normalizeH="0" baseline="0">
                        <a:ln>
                          <a:noFill/>
                        </a:ln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108000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377" rtl="0" eaLnBrk="1" fontAlgn="t" latinLnBrk="0" hangingPunct="1"/>
                      <a:r>
                        <a:rPr kumimoji="0" lang="sv-SE" sz="1400" u="none" strike="noStrike" kern="1200" cap="none" normalizeH="0" baseline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         Ja, med huvudskyddsombud/skyddsombud</a:t>
                      </a:r>
                    </a:p>
                  </a:txBody>
                  <a:tcPr marL="108000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377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sv-SE" sz="1400" b="1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20</a:t>
                      </a:r>
                    </a:p>
                  </a:txBody>
                  <a:tcPr marL="108000"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377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sv-SE" sz="140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18</a:t>
                      </a:r>
                    </a:p>
                  </a:txBody>
                  <a:tcPr marL="108000"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377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sv-SE" sz="1400" u="none" strike="noStrike" kern="1200" cap="none" normalizeH="0" baseline="0">
                          <a:ln>
                            <a:noFill/>
                          </a:ln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21</a:t>
                      </a:r>
                    </a:p>
                  </a:txBody>
                  <a:tcPr marL="108000"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377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sv-SE" sz="140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17</a:t>
                      </a:r>
                    </a:p>
                  </a:txBody>
                  <a:tcPr marL="108000"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377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sv-SE" sz="1400" u="none" strike="noStrike" kern="1200" cap="none" normalizeH="0" baseline="0">
                          <a:ln>
                            <a:noFill/>
                          </a:ln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23</a:t>
                      </a:r>
                    </a:p>
                  </a:txBody>
                  <a:tcPr marL="108000"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377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sv-SE" sz="1400" u="none" strike="noStrike" kern="1200" cap="none" normalizeH="0" baseline="0">
                          <a:ln>
                            <a:noFill/>
                          </a:ln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24</a:t>
                      </a:r>
                    </a:p>
                  </a:txBody>
                  <a:tcPr marL="108000"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68114215"/>
                  </a:ext>
                </a:extLst>
              </a:tr>
              <a:tr h="301964">
                <a:tc>
                  <a:txBody>
                    <a:bodyPr/>
                    <a:lstStyle/>
                    <a:p>
                      <a:pPr marL="0" algn="l" defTabSz="914377" rtl="0" eaLnBrk="1" fontAlgn="t" latinLnBrk="0" hangingPunct="1"/>
                      <a:endParaRPr kumimoji="0" lang="sv-SE" sz="1400" u="none" strike="noStrike" kern="1200" cap="none" normalizeH="0" baseline="0" dirty="0">
                        <a:ln>
                          <a:noFill/>
                        </a:ln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108000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377" rtl="0" eaLnBrk="1" fontAlgn="t" latinLnBrk="0" hangingPunct="1"/>
                      <a:r>
                        <a:rPr kumimoji="0" lang="sv-SE" sz="1400" u="none" strike="noStrike" kern="1200" cap="none" normalizeH="0" baseline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         Ja, med annan</a:t>
                      </a:r>
                    </a:p>
                  </a:txBody>
                  <a:tcPr marL="108000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377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sv-SE" sz="1400" b="1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34</a:t>
                      </a:r>
                    </a:p>
                  </a:txBody>
                  <a:tcPr marL="108000"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377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sv-SE" sz="140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41</a:t>
                      </a:r>
                    </a:p>
                  </a:txBody>
                  <a:tcPr marL="108000"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377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sv-SE" sz="1400" u="none" strike="noStrike" kern="1200" cap="none" normalizeH="0" baseline="0">
                          <a:ln>
                            <a:noFill/>
                          </a:ln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39</a:t>
                      </a:r>
                    </a:p>
                  </a:txBody>
                  <a:tcPr marL="108000"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377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sv-SE" sz="140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29</a:t>
                      </a:r>
                    </a:p>
                  </a:txBody>
                  <a:tcPr marL="108000"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377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sv-SE" sz="1400" u="none" strike="noStrike" kern="1200" cap="none" normalizeH="0" baseline="0">
                          <a:ln>
                            <a:noFill/>
                          </a:ln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34</a:t>
                      </a:r>
                    </a:p>
                  </a:txBody>
                  <a:tcPr marL="108000"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377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sv-SE" sz="1400" u="none" strike="noStrike" kern="1200" cap="none" normalizeH="0" baseline="0">
                          <a:ln>
                            <a:noFill/>
                          </a:ln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45</a:t>
                      </a:r>
                    </a:p>
                  </a:txBody>
                  <a:tcPr marL="108000"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39682260"/>
                  </a:ext>
                </a:extLst>
              </a:tr>
              <a:tr h="301964">
                <a:tc>
                  <a:txBody>
                    <a:bodyPr/>
                    <a:lstStyle/>
                    <a:p>
                      <a:pPr marL="0" algn="l" defTabSz="914377" rtl="0" eaLnBrk="1" fontAlgn="t" latinLnBrk="0" hangingPunct="1"/>
                      <a:endParaRPr kumimoji="0" lang="sv-SE" sz="1400" u="none" strike="noStrike" kern="1200" cap="none" normalizeH="0" baseline="0" dirty="0">
                        <a:ln>
                          <a:noFill/>
                        </a:ln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108000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377" rtl="0" eaLnBrk="1" fontAlgn="t" latinLnBrk="0" hangingPunct="1"/>
                      <a:r>
                        <a:rPr kumimoji="0" lang="sv-SE" sz="140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         Nej</a:t>
                      </a:r>
                    </a:p>
                  </a:txBody>
                  <a:tcPr marL="108000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377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sv-SE" sz="1400" b="1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32</a:t>
                      </a:r>
                    </a:p>
                  </a:txBody>
                  <a:tcPr marL="108000"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377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sv-SE" sz="140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31</a:t>
                      </a:r>
                    </a:p>
                  </a:txBody>
                  <a:tcPr marL="108000"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377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sv-SE" sz="140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30</a:t>
                      </a:r>
                    </a:p>
                  </a:txBody>
                  <a:tcPr marL="108000"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377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sv-SE" sz="140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31</a:t>
                      </a:r>
                    </a:p>
                  </a:txBody>
                  <a:tcPr marL="108000"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377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sv-SE" sz="140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34</a:t>
                      </a:r>
                    </a:p>
                  </a:txBody>
                  <a:tcPr marL="108000"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377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sv-SE" sz="140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-</a:t>
                      </a:r>
                    </a:p>
                  </a:txBody>
                  <a:tcPr marL="108000"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57345445"/>
                  </a:ext>
                </a:extLst>
              </a:tr>
            </a:tbl>
          </a:graphicData>
        </a:graphic>
      </p:graphicFrame>
      <p:grpSp>
        <p:nvGrpSpPr>
          <p:cNvPr id="3" name="Grupp 2">
            <a:extLst>
              <a:ext uri="{FF2B5EF4-FFF2-40B4-BE49-F238E27FC236}">
                <a16:creationId xmlns:a16="http://schemas.microsoft.com/office/drawing/2014/main" id="{9081E048-767C-48CC-A7C7-0065D73B979D}"/>
              </a:ext>
            </a:extLst>
          </p:cNvPr>
          <p:cNvGrpSpPr/>
          <p:nvPr/>
        </p:nvGrpSpPr>
        <p:grpSpPr>
          <a:xfrm>
            <a:off x="10924696" y="2492896"/>
            <a:ext cx="999788" cy="3839190"/>
            <a:chOff x="10924696" y="2492896"/>
            <a:chExt cx="999788" cy="3839190"/>
          </a:xfrm>
        </p:grpSpPr>
        <p:grpSp>
          <p:nvGrpSpPr>
            <p:cNvPr id="4" name="Grupp 3">
              <a:extLst>
                <a:ext uri="{FF2B5EF4-FFF2-40B4-BE49-F238E27FC236}">
                  <a16:creationId xmlns:a16="http://schemas.microsoft.com/office/drawing/2014/main" id="{F4CDA01D-86E1-5F1D-7EF0-67BEF317515C}"/>
                </a:ext>
              </a:extLst>
            </p:cNvPr>
            <p:cNvGrpSpPr/>
            <p:nvPr/>
          </p:nvGrpSpPr>
          <p:grpSpPr>
            <a:xfrm>
              <a:off x="10924699" y="2492896"/>
              <a:ext cx="999785" cy="3839190"/>
              <a:chOff x="10632504" y="2460937"/>
              <a:chExt cx="999785" cy="3839190"/>
            </a:xfrm>
          </p:grpSpPr>
          <p:sp>
            <p:nvSpPr>
              <p:cNvPr id="13" name="Frihandsfigur: Form 12">
                <a:extLst>
                  <a:ext uri="{FF2B5EF4-FFF2-40B4-BE49-F238E27FC236}">
                    <a16:creationId xmlns:a16="http://schemas.microsoft.com/office/drawing/2014/main" id="{B1907D84-75A0-8194-42AA-14E8CA082054}"/>
                  </a:ext>
                </a:extLst>
              </p:cNvPr>
              <p:cNvSpPr/>
              <p:nvPr/>
            </p:nvSpPr>
            <p:spPr>
              <a:xfrm>
                <a:off x="10632504" y="2460937"/>
                <a:ext cx="999785" cy="946837"/>
              </a:xfrm>
              <a:custGeom>
                <a:avLst/>
                <a:gdLst>
                  <a:gd name="connsiteX0" fmla="*/ 0 w 1215809"/>
                  <a:gd name="connsiteY0" fmla="*/ 473419 h 946837"/>
                  <a:gd name="connsiteX1" fmla="*/ 607905 w 1215809"/>
                  <a:gd name="connsiteY1" fmla="*/ 0 h 946837"/>
                  <a:gd name="connsiteX2" fmla="*/ 1215809 w 1215809"/>
                  <a:gd name="connsiteY2" fmla="*/ 0 h 946837"/>
                  <a:gd name="connsiteX3" fmla="*/ 1215809 w 1215809"/>
                  <a:gd name="connsiteY3" fmla="*/ 473419 h 946837"/>
                  <a:gd name="connsiteX4" fmla="*/ 607904 w 1215809"/>
                  <a:gd name="connsiteY4" fmla="*/ 946838 h 946837"/>
                  <a:gd name="connsiteX5" fmla="*/ -1 w 1215809"/>
                  <a:gd name="connsiteY5" fmla="*/ 473419 h 946837"/>
                  <a:gd name="connsiteX6" fmla="*/ 0 w 1215809"/>
                  <a:gd name="connsiteY6" fmla="*/ 473419 h 9468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215809" h="946837">
                    <a:moveTo>
                      <a:pt x="0" y="473419"/>
                    </a:moveTo>
                    <a:cubicBezTo>
                      <a:pt x="0" y="211957"/>
                      <a:pt x="272168" y="0"/>
                      <a:pt x="607905" y="0"/>
                    </a:cubicBezTo>
                    <a:lnTo>
                      <a:pt x="1215809" y="0"/>
                    </a:lnTo>
                    <a:lnTo>
                      <a:pt x="1215809" y="473419"/>
                    </a:lnTo>
                    <a:cubicBezTo>
                      <a:pt x="1215809" y="734881"/>
                      <a:pt x="943641" y="946838"/>
                      <a:pt x="607904" y="946838"/>
                    </a:cubicBezTo>
                    <a:cubicBezTo>
                      <a:pt x="272167" y="946838"/>
                      <a:pt x="-1" y="734881"/>
                      <a:pt x="-1" y="473419"/>
                    </a:cubicBezTo>
                    <a:lnTo>
                      <a:pt x="0" y="473419"/>
                    </a:lnTo>
                    <a:close/>
                  </a:path>
                </a:pathLst>
              </a:custGeom>
              <a:solidFill>
                <a:schemeClr val="accent3"/>
              </a:solidFill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rgbClr r="0" g="0" b="0"/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216151" tIns="176761" rIns="216151" bIns="176761" numCol="1" spcCol="1270" anchor="ctr" anchorCtr="0">
                <a:noAutofit/>
              </a:bodyPr>
              <a:lstStyle/>
              <a:p>
                <a:pPr marL="0" lvl="0" indent="0" algn="l" defTabSz="4445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r>
                  <a:rPr lang="sv-SE" sz="1000" b="1" kern="1200"/>
                  <a:t>Totalt</a:t>
                </a:r>
                <a:endParaRPr lang="sv-SE" sz="600" b="1" kern="1200"/>
              </a:p>
            </p:txBody>
          </p:sp>
          <p:sp>
            <p:nvSpPr>
              <p:cNvPr id="14" name="Frihandsfigur: Form 13">
                <a:extLst>
                  <a:ext uri="{FF2B5EF4-FFF2-40B4-BE49-F238E27FC236}">
                    <a16:creationId xmlns:a16="http://schemas.microsoft.com/office/drawing/2014/main" id="{4D937C14-E0C5-282F-CC19-6C7D19C78B62}"/>
                  </a:ext>
                </a:extLst>
              </p:cNvPr>
              <p:cNvSpPr/>
              <p:nvPr/>
            </p:nvSpPr>
            <p:spPr>
              <a:xfrm>
                <a:off x="10632504" y="3425055"/>
                <a:ext cx="999785" cy="946837"/>
              </a:xfrm>
              <a:custGeom>
                <a:avLst/>
                <a:gdLst>
                  <a:gd name="connsiteX0" fmla="*/ 0 w 1215809"/>
                  <a:gd name="connsiteY0" fmla="*/ 473419 h 946837"/>
                  <a:gd name="connsiteX1" fmla="*/ 607905 w 1215809"/>
                  <a:gd name="connsiteY1" fmla="*/ 0 h 946837"/>
                  <a:gd name="connsiteX2" fmla="*/ 1215809 w 1215809"/>
                  <a:gd name="connsiteY2" fmla="*/ 0 h 946837"/>
                  <a:gd name="connsiteX3" fmla="*/ 1215809 w 1215809"/>
                  <a:gd name="connsiteY3" fmla="*/ 473419 h 946837"/>
                  <a:gd name="connsiteX4" fmla="*/ 607904 w 1215809"/>
                  <a:gd name="connsiteY4" fmla="*/ 946838 h 946837"/>
                  <a:gd name="connsiteX5" fmla="*/ -1 w 1215809"/>
                  <a:gd name="connsiteY5" fmla="*/ 473419 h 946837"/>
                  <a:gd name="connsiteX6" fmla="*/ 0 w 1215809"/>
                  <a:gd name="connsiteY6" fmla="*/ 473419 h 9468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215809" h="946837">
                    <a:moveTo>
                      <a:pt x="0" y="473419"/>
                    </a:moveTo>
                    <a:cubicBezTo>
                      <a:pt x="0" y="211957"/>
                      <a:pt x="272168" y="0"/>
                      <a:pt x="607905" y="0"/>
                    </a:cubicBezTo>
                    <a:lnTo>
                      <a:pt x="1215809" y="0"/>
                    </a:lnTo>
                    <a:lnTo>
                      <a:pt x="1215809" y="473419"/>
                    </a:lnTo>
                    <a:cubicBezTo>
                      <a:pt x="1215809" y="734881"/>
                      <a:pt x="943641" y="946838"/>
                      <a:pt x="607904" y="946838"/>
                    </a:cubicBezTo>
                    <a:cubicBezTo>
                      <a:pt x="272167" y="946838"/>
                      <a:pt x="-1" y="734881"/>
                      <a:pt x="-1" y="473419"/>
                    </a:cubicBezTo>
                    <a:lnTo>
                      <a:pt x="0" y="473419"/>
                    </a:lnTo>
                    <a:close/>
                  </a:path>
                </a:pathLst>
              </a:custGeom>
              <a:solidFill>
                <a:schemeClr val="accent4"/>
              </a:solidFill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rgbClr r="0" g="0" b="0"/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212341" tIns="172951" rIns="212341" bIns="172951" numCol="1" spcCol="1270" anchor="ctr" anchorCtr="0">
                <a:noAutofit/>
              </a:bodyPr>
              <a:lstStyle/>
              <a:p>
                <a:pPr marL="0" lvl="0" indent="0" algn="l" defTabSz="4000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r>
                  <a:rPr lang="sv-SE" sz="900" b="1" kern="1200"/>
                  <a:t>Välfärd skola</a:t>
                </a:r>
              </a:p>
            </p:txBody>
          </p:sp>
          <p:sp>
            <p:nvSpPr>
              <p:cNvPr id="15" name="Frihandsfigur: Form 14">
                <a:extLst>
                  <a:ext uri="{FF2B5EF4-FFF2-40B4-BE49-F238E27FC236}">
                    <a16:creationId xmlns:a16="http://schemas.microsoft.com/office/drawing/2014/main" id="{7D7A0E63-86DC-F21B-F3AF-C132AC168588}"/>
                  </a:ext>
                </a:extLst>
              </p:cNvPr>
              <p:cNvSpPr/>
              <p:nvPr/>
            </p:nvSpPr>
            <p:spPr>
              <a:xfrm>
                <a:off x="10632504" y="4389173"/>
                <a:ext cx="999785" cy="946837"/>
              </a:xfrm>
              <a:custGeom>
                <a:avLst/>
                <a:gdLst>
                  <a:gd name="connsiteX0" fmla="*/ 0 w 1215809"/>
                  <a:gd name="connsiteY0" fmla="*/ 473419 h 946837"/>
                  <a:gd name="connsiteX1" fmla="*/ 607905 w 1215809"/>
                  <a:gd name="connsiteY1" fmla="*/ 0 h 946837"/>
                  <a:gd name="connsiteX2" fmla="*/ 1215809 w 1215809"/>
                  <a:gd name="connsiteY2" fmla="*/ 0 h 946837"/>
                  <a:gd name="connsiteX3" fmla="*/ 1215809 w 1215809"/>
                  <a:gd name="connsiteY3" fmla="*/ 473419 h 946837"/>
                  <a:gd name="connsiteX4" fmla="*/ 607904 w 1215809"/>
                  <a:gd name="connsiteY4" fmla="*/ 946838 h 946837"/>
                  <a:gd name="connsiteX5" fmla="*/ -1 w 1215809"/>
                  <a:gd name="connsiteY5" fmla="*/ 473419 h 946837"/>
                  <a:gd name="connsiteX6" fmla="*/ 0 w 1215809"/>
                  <a:gd name="connsiteY6" fmla="*/ 473419 h 9468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215809" h="946837">
                    <a:moveTo>
                      <a:pt x="0" y="473419"/>
                    </a:moveTo>
                    <a:cubicBezTo>
                      <a:pt x="0" y="211957"/>
                      <a:pt x="272168" y="0"/>
                      <a:pt x="607905" y="0"/>
                    </a:cubicBezTo>
                    <a:lnTo>
                      <a:pt x="1215809" y="0"/>
                    </a:lnTo>
                    <a:lnTo>
                      <a:pt x="1215809" y="473419"/>
                    </a:lnTo>
                    <a:cubicBezTo>
                      <a:pt x="1215809" y="734881"/>
                      <a:pt x="943641" y="946838"/>
                      <a:pt x="607904" y="946838"/>
                    </a:cubicBezTo>
                    <a:cubicBezTo>
                      <a:pt x="272167" y="946838"/>
                      <a:pt x="-1" y="734881"/>
                      <a:pt x="-1" y="473419"/>
                    </a:cubicBezTo>
                    <a:lnTo>
                      <a:pt x="0" y="473419"/>
                    </a:lnTo>
                    <a:close/>
                  </a:path>
                </a:pathLst>
              </a:custGeom>
              <a:solidFill>
                <a:schemeClr val="accent5"/>
              </a:solidFill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rgbClr r="0" g="0" b="0"/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200911" tIns="161521" rIns="200911" bIns="161521" numCol="1" spcCol="1270" anchor="ctr" anchorCtr="0">
                <a:noAutofit/>
              </a:bodyPr>
              <a:lstStyle/>
              <a:p>
                <a:pPr marL="0" lvl="0" indent="0" algn="l" defTabSz="2667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r>
                  <a:rPr lang="sv-SE" sz="900" b="1" kern="1200"/>
                  <a:t>Välfärd samhälls-service</a:t>
                </a:r>
              </a:p>
            </p:txBody>
          </p:sp>
          <p:sp>
            <p:nvSpPr>
              <p:cNvPr id="16" name="Frihandsfigur: Form 15">
                <a:extLst>
                  <a:ext uri="{FF2B5EF4-FFF2-40B4-BE49-F238E27FC236}">
                    <a16:creationId xmlns:a16="http://schemas.microsoft.com/office/drawing/2014/main" id="{6C22FD38-F7FF-0F65-520B-29F393D6F4C9}"/>
                  </a:ext>
                </a:extLst>
              </p:cNvPr>
              <p:cNvSpPr/>
              <p:nvPr/>
            </p:nvSpPr>
            <p:spPr>
              <a:xfrm>
                <a:off x="10632504" y="5353290"/>
                <a:ext cx="999785" cy="946837"/>
              </a:xfrm>
              <a:custGeom>
                <a:avLst/>
                <a:gdLst>
                  <a:gd name="connsiteX0" fmla="*/ 0 w 1215809"/>
                  <a:gd name="connsiteY0" fmla="*/ 473419 h 946837"/>
                  <a:gd name="connsiteX1" fmla="*/ 607905 w 1215809"/>
                  <a:gd name="connsiteY1" fmla="*/ 0 h 946837"/>
                  <a:gd name="connsiteX2" fmla="*/ 1215809 w 1215809"/>
                  <a:gd name="connsiteY2" fmla="*/ 0 h 946837"/>
                  <a:gd name="connsiteX3" fmla="*/ 1215809 w 1215809"/>
                  <a:gd name="connsiteY3" fmla="*/ 473419 h 946837"/>
                  <a:gd name="connsiteX4" fmla="*/ 607904 w 1215809"/>
                  <a:gd name="connsiteY4" fmla="*/ 946838 h 946837"/>
                  <a:gd name="connsiteX5" fmla="*/ -1 w 1215809"/>
                  <a:gd name="connsiteY5" fmla="*/ 473419 h 946837"/>
                  <a:gd name="connsiteX6" fmla="*/ 0 w 1215809"/>
                  <a:gd name="connsiteY6" fmla="*/ 473419 h 9468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215809" h="946837">
                    <a:moveTo>
                      <a:pt x="0" y="473419"/>
                    </a:moveTo>
                    <a:cubicBezTo>
                      <a:pt x="0" y="211957"/>
                      <a:pt x="272168" y="0"/>
                      <a:pt x="607905" y="0"/>
                    </a:cubicBezTo>
                    <a:lnTo>
                      <a:pt x="1215809" y="0"/>
                    </a:lnTo>
                    <a:lnTo>
                      <a:pt x="1215809" y="473419"/>
                    </a:lnTo>
                    <a:cubicBezTo>
                      <a:pt x="1215809" y="734881"/>
                      <a:pt x="943641" y="946838"/>
                      <a:pt x="607904" y="946838"/>
                    </a:cubicBezTo>
                    <a:cubicBezTo>
                      <a:pt x="272167" y="946838"/>
                      <a:pt x="-1" y="734881"/>
                      <a:pt x="-1" y="473419"/>
                    </a:cubicBezTo>
                    <a:lnTo>
                      <a:pt x="0" y="473419"/>
                    </a:lnTo>
                    <a:close/>
                  </a:path>
                </a:pathLst>
              </a:custGeom>
              <a:solidFill>
                <a:schemeClr val="accent6"/>
              </a:solidFill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rgbClr r="0" g="0" b="0"/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200911" tIns="161521" rIns="200911" bIns="161521" numCol="1" spcCol="1270" anchor="ctr" anchorCtr="0">
                <a:noAutofit/>
              </a:bodyPr>
              <a:lstStyle/>
              <a:p>
                <a:pPr marL="0" lvl="0" indent="0" algn="l" defTabSz="2667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r>
                  <a:rPr lang="sv-SE" sz="900" b="1" kern="1200"/>
                  <a:t>Enheter</a:t>
                </a:r>
                <a:endParaRPr lang="sv-SE" sz="600" b="1" kern="1200"/>
              </a:p>
            </p:txBody>
          </p:sp>
        </p:grpSp>
        <p:sp>
          <p:nvSpPr>
            <p:cNvPr id="9" name="Frihandsfigur: Form 8">
              <a:extLst>
                <a:ext uri="{FF2B5EF4-FFF2-40B4-BE49-F238E27FC236}">
                  <a16:creationId xmlns:a16="http://schemas.microsoft.com/office/drawing/2014/main" id="{5881B470-AE33-2D6D-A31B-9F9917012BF1}"/>
                </a:ext>
              </a:extLst>
            </p:cNvPr>
            <p:cNvSpPr/>
            <p:nvPr/>
          </p:nvSpPr>
          <p:spPr>
            <a:xfrm>
              <a:off x="10924699" y="4421131"/>
              <a:ext cx="999785" cy="946837"/>
            </a:xfrm>
            <a:custGeom>
              <a:avLst/>
              <a:gdLst>
                <a:gd name="connsiteX0" fmla="*/ 0 w 1215809"/>
                <a:gd name="connsiteY0" fmla="*/ 473419 h 946837"/>
                <a:gd name="connsiteX1" fmla="*/ 607905 w 1215809"/>
                <a:gd name="connsiteY1" fmla="*/ 0 h 946837"/>
                <a:gd name="connsiteX2" fmla="*/ 1215809 w 1215809"/>
                <a:gd name="connsiteY2" fmla="*/ 0 h 946837"/>
                <a:gd name="connsiteX3" fmla="*/ 1215809 w 1215809"/>
                <a:gd name="connsiteY3" fmla="*/ 473419 h 946837"/>
                <a:gd name="connsiteX4" fmla="*/ 607904 w 1215809"/>
                <a:gd name="connsiteY4" fmla="*/ 946838 h 946837"/>
                <a:gd name="connsiteX5" fmla="*/ -1 w 1215809"/>
                <a:gd name="connsiteY5" fmla="*/ 473419 h 946837"/>
                <a:gd name="connsiteX6" fmla="*/ 0 w 1215809"/>
                <a:gd name="connsiteY6" fmla="*/ 473419 h 9468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15809" h="946837">
                  <a:moveTo>
                    <a:pt x="0" y="473419"/>
                  </a:moveTo>
                  <a:cubicBezTo>
                    <a:pt x="0" y="211957"/>
                    <a:pt x="272168" y="0"/>
                    <a:pt x="607905" y="0"/>
                  </a:cubicBezTo>
                  <a:lnTo>
                    <a:pt x="1215809" y="0"/>
                  </a:lnTo>
                  <a:lnTo>
                    <a:pt x="1215809" y="473419"/>
                  </a:lnTo>
                  <a:cubicBezTo>
                    <a:pt x="1215809" y="734881"/>
                    <a:pt x="943641" y="946838"/>
                    <a:pt x="607904" y="946838"/>
                  </a:cubicBezTo>
                  <a:cubicBezTo>
                    <a:pt x="272167" y="946838"/>
                    <a:pt x="-1" y="734881"/>
                    <a:pt x="-1" y="473419"/>
                  </a:cubicBezTo>
                  <a:lnTo>
                    <a:pt x="0" y="473419"/>
                  </a:lnTo>
                  <a:close/>
                </a:path>
              </a:pathLst>
            </a:custGeom>
            <a:solidFill>
              <a:schemeClr val="bg1">
                <a:alpha val="80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16151" tIns="176761" rIns="216151" bIns="176761" numCol="1" spcCol="1270" anchor="ctr" anchorCtr="0">
              <a:noAutofit/>
            </a:bodyPr>
            <a:lstStyle/>
            <a:p>
              <a:pPr marL="0" lvl="0" indent="0" algn="l" defTabSz="444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sv-SE" sz="600" b="1" kern="1200"/>
            </a:p>
          </p:txBody>
        </p:sp>
        <p:sp>
          <p:nvSpPr>
            <p:cNvPr id="11" name="Frihandsfigur: Form 10">
              <a:extLst>
                <a:ext uri="{FF2B5EF4-FFF2-40B4-BE49-F238E27FC236}">
                  <a16:creationId xmlns:a16="http://schemas.microsoft.com/office/drawing/2014/main" id="{95286480-3CDB-DE13-EC41-FB4D8D552D99}"/>
                </a:ext>
              </a:extLst>
            </p:cNvPr>
            <p:cNvSpPr/>
            <p:nvPr/>
          </p:nvSpPr>
          <p:spPr>
            <a:xfrm>
              <a:off x="10924697" y="3463506"/>
              <a:ext cx="999785" cy="946837"/>
            </a:xfrm>
            <a:custGeom>
              <a:avLst/>
              <a:gdLst>
                <a:gd name="connsiteX0" fmla="*/ 0 w 1215809"/>
                <a:gd name="connsiteY0" fmla="*/ 473419 h 946837"/>
                <a:gd name="connsiteX1" fmla="*/ 607905 w 1215809"/>
                <a:gd name="connsiteY1" fmla="*/ 0 h 946837"/>
                <a:gd name="connsiteX2" fmla="*/ 1215809 w 1215809"/>
                <a:gd name="connsiteY2" fmla="*/ 0 h 946837"/>
                <a:gd name="connsiteX3" fmla="*/ 1215809 w 1215809"/>
                <a:gd name="connsiteY3" fmla="*/ 473419 h 946837"/>
                <a:gd name="connsiteX4" fmla="*/ 607904 w 1215809"/>
                <a:gd name="connsiteY4" fmla="*/ 946838 h 946837"/>
                <a:gd name="connsiteX5" fmla="*/ -1 w 1215809"/>
                <a:gd name="connsiteY5" fmla="*/ 473419 h 946837"/>
                <a:gd name="connsiteX6" fmla="*/ 0 w 1215809"/>
                <a:gd name="connsiteY6" fmla="*/ 473419 h 9468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15809" h="946837">
                  <a:moveTo>
                    <a:pt x="0" y="473419"/>
                  </a:moveTo>
                  <a:cubicBezTo>
                    <a:pt x="0" y="211957"/>
                    <a:pt x="272168" y="0"/>
                    <a:pt x="607905" y="0"/>
                  </a:cubicBezTo>
                  <a:lnTo>
                    <a:pt x="1215809" y="0"/>
                  </a:lnTo>
                  <a:lnTo>
                    <a:pt x="1215809" y="473419"/>
                  </a:lnTo>
                  <a:cubicBezTo>
                    <a:pt x="1215809" y="734881"/>
                    <a:pt x="943641" y="946838"/>
                    <a:pt x="607904" y="946838"/>
                  </a:cubicBezTo>
                  <a:cubicBezTo>
                    <a:pt x="272167" y="946838"/>
                    <a:pt x="-1" y="734881"/>
                    <a:pt x="-1" y="473419"/>
                  </a:cubicBezTo>
                  <a:lnTo>
                    <a:pt x="0" y="473419"/>
                  </a:lnTo>
                  <a:close/>
                </a:path>
              </a:pathLst>
            </a:custGeom>
            <a:solidFill>
              <a:schemeClr val="bg1">
                <a:alpha val="80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16151" tIns="176761" rIns="216151" bIns="176761" numCol="1" spcCol="1270" anchor="ctr" anchorCtr="0">
              <a:noAutofit/>
            </a:bodyPr>
            <a:lstStyle/>
            <a:p>
              <a:pPr marL="0" lvl="0" indent="0" algn="l" defTabSz="444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sv-SE" sz="600" b="1" kern="1200"/>
            </a:p>
          </p:txBody>
        </p:sp>
        <p:sp>
          <p:nvSpPr>
            <p:cNvPr id="12" name="Frihandsfigur: Form 11">
              <a:extLst>
                <a:ext uri="{FF2B5EF4-FFF2-40B4-BE49-F238E27FC236}">
                  <a16:creationId xmlns:a16="http://schemas.microsoft.com/office/drawing/2014/main" id="{4F2B3F08-A4D3-81C8-0A4C-DD5D469FD190}"/>
                </a:ext>
              </a:extLst>
            </p:cNvPr>
            <p:cNvSpPr/>
            <p:nvPr/>
          </p:nvSpPr>
          <p:spPr>
            <a:xfrm>
              <a:off x="10924696" y="5378665"/>
              <a:ext cx="999785" cy="946837"/>
            </a:xfrm>
            <a:custGeom>
              <a:avLst/>
              <a:gdLst>
                <a:gd name="connsiteX0" fmla="*/ 0 w 1215809"/>
                <a:gd name="connsiteY0" fmla="*/ 473419 h 946837"/>
                <a:gd name="connsiteX1" fmla="*/ 607905 w 1215809"/>
                <a:gd name="connsiteY1" fmla="*/ 0 h 946837"/>
                <a:gd name="connsiteX2" fmla="*/ 1215809 w 1215809"/>
                <a:gd name="connsiteY2" fmla="*/ 0 h 946837"/>
                <a:gd name="connsiteX3" fmla="*/ 1215809 w 1215809"/>
                <a:gd name="connsiteY3" fmla="*/ 473419 h 946837"/>
                <a:gd name="connsiteX4" fmla="*/ 607904 w 1215809"/>
                <a:gd name="connsiteY4" fmla="*/ 946838 h 946837"/>
                <a:gd name="connsiteX5" fmla="*/ -1 w 1215809"/>
                <a:gd name="connsiteY5" fmla="*/ 473419 h 946837"/>
                <a:gd name="connsiteX6" fmla="*/ 0 w 1215809"/>
                <a:gd name="connsiteY6" fmla="*/ 473419 h 9468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15809" h="946837">
                  <a:moveTo>
                    <a:pt x="0" y="473419"/>
                  </a:moveTo>
                  <a:cubicBezTo>
                    <a:pt x="0" y="211957"/>
                    <a:pt x="272168" y="0"/>
                    <a:pt x="607905" y="0"/>
                  </a:cubicBezTo>
                  <a:lnTo>
                    <a:pt x="1215809" y="0"/>
                  </a:lnTo>
                  <a:lnTo>
                    <a:pt x="1215809" y="473419"/>
                  </a:lnTo>
                  <a:cubicBezTo>
                    <a:pt x="1215809" y="734881"/>
                    <a:pt x="943641" y="946838"/>
                    <a:pt x="607904" y="946838"/>
                  </a:cubicBezTo>
                  <a:cubicBezTo>
                    <a:pt x="272167" y="946838"/>
                    <a:pt x="-1" y="734881"/>
                    <a:pt x="-1" y="473419"/>
                  </a:cubicBezTo>
                  <a:lnTo>
                    <a:pt x="0" y="473419"/>
                  </a:lnTo>
                  <a:close/>
                </a:path>
              </a:pathLst>
            </a:custGeom>
            <a:solidFill>
              <a:schemeClr val="bg1">
                <a:alpha val="80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16151" tIns="176761" rIns="216151" bIns="176761" numCol="1" spcCol="1270" anchor="ctr" anchorCtr="0">
              <a:noAutofit/>
            </a:bodyPr>
            <a:lstStyle/>
            <a:p>
              <a:pPr marL="0" lvl="0" indent="0" algn="l" defTabSz="444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sv-SE" sz="600" b="1" kern="1200"/>
            </a:p>
          </p:txBody>
        </p:sp>
      </p:grpSp>
      <p:pic>
        <p:nvPicPr>
          <p:cNvPr id="24" name="Bildobjekt 23">
            <a:extLst>
              <a:ext uri="{FF2B5EF4-FFF2-40B4-BE49-F238E27FC236}">
                <a16:creationId xmlns:a16="http://schemas.microsoft.com/office/drawing/2014/main" id="{82A74142-295A-8389-0C77-105A00EAFC3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2972" y="5367968"/>
            <a:ext cx="6874482" cy="12719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8952514"/>
      </p:ext>
    </p:extLst>
  </p:cSld>
  <p:clrMapOvr>
    <a:masterClrMapping/>
  </p:clrMapOvr>
  <p:transition/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ubrik 2">
            <a:extLst>
              <a:ext uri="{FF2B5EF4-FFF2-40B4-BE49-F238E27FC236}">
                <a16:creationId xmlns:a16="http://schemas.microsoft.com/office/drawing/2014/main" id="{A8D8F872-3FC6-0EF8-C888-C16FCEB9BB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Chefers arbetsförutsättningar  </a:t>
            </a:r>
          </a:p>
        </p:txBody>
      </p:sp>
      <p:pic>
        <p:nvPicPr>
          <p:cNvPr id="5" name="Bildobjekt 4">
            <a:extLst>
              <a:ext uri="{FF2B5EF4-FFF2-40B4-BE49-F238E27FC236}">
                <a16:creationId xmlns:a16="http://schemas.microsoft.com/office/drawing/2014/main" id="{4C3D17BF-5C8C-AE5B-7381-1D6D70869FC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5999" y="2759843"/>
            <a:ext cx="3240000" cy="32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4825109"/>
      </p:ext>
    </p:extLst>
  </p:cSld>
  <p:clrMapOvr>
    <a:masterClrMapping/>
  </p:clrMapOvr>
  <p:transition/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ubrik 5">
            <a:extLst>
              <a:ext uri="{FF2B5EF4-FFF2-40B4-BE49-F238E27FC236}">
                <a16:creationId xmlns:a16="http://schemas.microsoft.com/office/drawing/2014/main" id="{3D5696D2-D6FC-4E63-A2D9-D4D9B95BA7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9336" y="260648"/>
            <a:ext cx="8846773" cy="504580"/>
          </a:xfrm>
        </p:spPr>
        <p:txBody>
          <a:bodyPr/>
          <a:lstStyle/>
          <a:p>
            <a:r>
              <a:rPr lang="sv-SE" sz="2176" dirty="0">
                <a:solidFill>
                  <a:schemeClr val="tx1"/>
                </a:solidFill>
              </a:rPr>
              <a:t>Förutsättningar som chef –utifrån nivå</a:t>
            </a:r>
          </a:p>
        </p:txBody>
      </p:sp>
      <p:sp>
        <p:nvSpPr>
          <p:cNvPr id="11" name="Platshållare för bildnummer 10">
            <a:extLst>
              <a:ext uri="{FF2B5EF4-FFF2-40B4-BE49-F238E27FC236}">
                <a16:creationId xmlns:a16="http://schemas.microsoft.com/office/drawing/2014/main" id="{BC4EB79D-0B48-473B-B69A-873FBAF594F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24592" y="6436558"/>
            <a:ext cx="66186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sv-SE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A65EA27-6DB2-46EB-90AD-D02DF194FA2A}" type="slidenum">
              <a:rPr lang="sv-SE" smtClean="0"/>
              <a:pPr/>
              <a:t>64</a:t>
            </a:fld>
            <a:endParaRPr lang="sv-SE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0EDD97B5-FCF5-790E-F901-C06607128E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6998" y="903476"/>
            <a:ext cx="9138003" cy="53948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6507072"/>
      </p:ext>
    </p:extLst>
  </p:cSld>
  <p:clrMapOvr>
    <a:masterClrMapping/>
  </p:clrMapOvr>
  <p:transition/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ubrik 5">
            <a:extLst>
              <a:ext uri="{FF2B5EF4-FFF2-40B4-BE49-F238E27FC236}">
                <a16:creationId xmlns:a16="http://schemas.microsoft.com/office/drawing/2014/main" id="{3D5696D2-D6FC-4E63-A2D9-D4D9B95BA7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9336" y="260648"/>
            <a:ext cx="8846773" cy="504580"/>
          </a:xfrm>
        </p:spPr>
        <p:txBody>
          <a:bodyPr/>
          <a:lstStyle/>
          <a:p>
            <a:r>
              <a:rPr lang="sv-SE" sz="2176" dirty="0">
                <a:solidFill>
                  <a:schemeClr val="tx1"/>
                </a:solidFill>
              </a:rPr>
              <a:t>Förutsättningar som chef – utifrån antal medarbetare</a:t>
            </a:r>
          </a:p>
        </p:txBody>
      </p:sp>
      <p:sp>
        <p:nvSpPr>
          <p:cNvPr id="11" name="Platshållare för bildnummer 10">
            <a:extLst>
              <a:ext uri="{FF2B5EF4-FFF2-40B4-BE49-F238E27FC236}">
                <a16:creationId xmlns:a16="http://schemas.microsoft.com/office/drawing/2014/main" id="{BC4EB79D-0B48-473B-B69A-873FBAF594F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24592" y="6436558"/>
            <a:ext cx="66186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sv-SE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A65EA27-6DB2-46EB-90AD-D02DF194FA2A}" type="slidenum">
              <a:rPr lang="sv-SE" smtClean="0"/>
              <a:pPr/>
              <a:t>65</a:t>
            </a:fld>
            <a:endParaRPr lang="sv-SE"/>
          </a:p>
        </p:txBody>
      </p:sp>
      <p:pic>
        <p:nvPicPr>
          <p:cNvPr id="4" name="Bildobjekt 3">
            <a:extLst>
              <a:ext uri="{FF2B5EF4-FFF2-40B4-BE49-F238E27FC236}">
                <a16:creationId xmlns:a16="http://schemas.microsoft.com/office/drawing/2014/main" id="{3B6C6D05-A4FD-2291-6C02-0522CAF3B7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63294" y="740093"/>
            <a:ext cx="6803919" cy="5696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0987187"/>
      </p:ext>
    </p:extLst>
  </p:cSld>
  <p:clrMapOvr>
    <a:masterClrMapping/>
  </p:clrMapOvr>
  <p:transition/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2774D7B7-5EDB-0B89-D0BA-B173968AA944}"/>
              </a:ext>
            </a:extLst>
          </p:cNvPr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2465799" y="1109609"/>
            <a:ext cx="7030028" cy="1941816"/>
          </a:xfrm>
        </p:spPr>
        <p:txBody>
          <a:bodyPr/>
          <a:lstStyle/>
          <a:p>
            <a:r>
              <a:rPr lang="sv-SE" sz="2900" dirty="0"/>
              <a:t>Inför den nya medarbetarpolicyn</a:t>
            </a:r>
            <a:br>
              <a:rPr lang="sv-SE" sz="2900" dirty="0"/>
            </a:br>
            <a:r>
              <a:rPr lang="sv-SE" sz="2900" dirty="0"/>
              <a:t>som kommunstyrelsen kommer att besluta om våren 2024 </a:t>
            </a:r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88772FE2-8DFE-9D10-F0B6-6B38473E376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75999" y="2924943"/>
            <a:ext cx="3240000" cy="32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3111684"/>
      </p:ext>
    </p:extLst>
  </p:cSld>
  <p:clrMapOvr>
    <a:masterClrMapping/>
  </p:clrMapOvr>
  <p:transition/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ubrik 5">
            <a:extLst>
              <a:ext uri="{FF2B5EF4-FFF2-40B4-BE49-F238E27FC236}">
                <a16:creationId xmlns:a16="http://schemas.microsoft.com/office/drawing/2014/main" id="{3D5696D2-D6FC-4E63-A2D9-D4D9B95BA7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9336" y="260648"/>
            <a:ext cx="8846773" cy="504580"/>
          </a:xfrm>
        </p:spPr>
        <p:txBody>
          <a:bodyPr/>
          <a:lstStyle/>
          <a:p>
            <a:r>
              <a:rPr lang="sv-SE" sz="2176" dirty="0">
                <a:solidFill>
                  <a:schemeClr val="tx1"/>
                </a:solidFill>
              </a:rPr>
              <a:t>Inför Medarbetarpolicy – högst till lägst</a:t>
            </a:r>
          </a:p>
        </p:txBody>
      </p:sp>
      <p:graphicFrame>
        <p:nvGraphicFramePr>
          <p:cNvPr id="2" name="Tabell 1">
            <a:extLst>
              <a:ext uri="{FF2B5EF4-FFF2-40B4-BE49-F238E27FC236}">
                <a16:creationId xmlns:a16="http://schemas.microsoft.com/office/drawing/2014/main" id="{2870A9CD-F341-540E-1F92-F9C730DFCC3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75378627"/>
              </p:ext>
            </p:extLst>
          </p:nvPr>
        </p:nvGraphicFramePr>
        <p:xfrm>
          <a:off x="386835" y="729903"/>
          <a:ext cx="11413869" cy="6057914"/>
        </p:xfrm>
        <a:graphic>
          <a:graphicData uri="http://schemas.openxmlformats.org/drawingml/2006/table">
            <a:tbl>
              <a:tblPr>
                <a:tableStyleId>{1FECB4D8-DB02-4DC6-A0A2-4F2EBAE1DC90}</a:tableStyleId>
              </a:tblPr>
              <a:tblGrid>
                <a:gridCol w="9518959">
                  <a:extLst>
                    <a:ext uri="{9D8B030D-6E8A-4147-A177-3AD203B41FA5}">
                      <a16:colId xmlns:a16="http://schemas.microsoft.com/office/drawing/2014/main" val="1349140689"/>
                    </a:ext>
                  </a:extLst>
                </a:gridCol>
                <a:gridCol w="947455">
                  <a:extLst>
                    <a:ext uri="{9D8B030D-6E8A-4147-A177-3AD203B41FA5}">
                      <a16:colId xmlns:a16="http://schemas.microsoft.com/office/drawing/2014/main" val="1005077824"/>
                    </a:ext>
                  </a:extLst>
                </a:gridCol>
                <a:gridCol w="947455">
                  <a:extLst>
                    <a:ext uri="{9D8B030D-6E8A-4147-A177-3AD203B41FA5}">
                      <a16:colId xmlns:a16="http://schemas.microsoft.com/office/drawing/2014/main" val="808036925"/>
                    </a:ext>
                  </a:extLst>
                </a:gridCol>
              </a:tblGrid>
              <a:tr h="432609">
                <a:tc>
                  <a:txBody>
                    <a:bodyPr/>
                    <a:lstStyle/>
                    <a:p>
                      <a:pPr algn="l" fontAlgn="b"/>
                      <a:r>
                        <a:rPr lang="sv-SE" sz="1400" b="1" u="none" strike="noStrike" dirty="0">
                          <a:effectLst/>
                        </a:rPr>
                        <a:t>Förhållningssätt</a:t>
                      </a:r>
                      <a:endParaRPr lang="sv-SE" sz="1400" b="1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951" marR="11951" marT="1195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400" b="1" u="none" strike="noStrike">
                          <a:effectLst/>
                        </a:rPr>
                        <a:t>Andel pos svar</a:t>
                      </a:r>
                      <a:endParaRPr lang="sv-SE" sz="1400" b="1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951" marR="11951" marT="1195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400" b="1" u="none" strike="noStrike" dirty="0">
                          <a:effectLst/>
                        </a:rPr>
                        <a:t>Medel</a:t>
                      </a:r>
                      <a:endParaRPr lang="sv-SE" sz="1400" b="1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951" marR="11951" marT="11951" marB="0" anchor="b"/>
                </a:tc>
                <a:extLst>
                  <a:ext uri="{0D108BD9-81ED-4DB2-BD59-A6C34878D82A}">
                    <a16:rowId xmlns:a16="http://schemas.microsoft.com/office/drawing/2014/main" val="1997546605"/>
                  </a:ext>
                </a:extLst>
              </a:tr>
              <a:tr h="239011">
                <a:tc>
                  <a:txBody>
                    <a:bodyPr/>
                    <a:lstStyle/>
                    <a:p>
                      <a:pPr algn="l" fontAlgn="b"/>
                      <a:r>
                        <a:rPr lang="sv-SE" sz="1400" u="none" strike="noStrike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Att vi värdesätter olikheter och bemöter alla professionellt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400" u="none" strike="noStrike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400" u="none" strike="noStrike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9,03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527503444"/>
                  </a:ext>
                </a:extLst>
              </a:tr>
              <a:tr h="432609">
                <a:tc>
                  <a:txBody>
                    <a:bodyPr/>
                    <a:lstStyle/>
                    <a:p>
                      <a:pPr algn="l" fontAlgn="b"/>
                      <a:r>
                        <a:rPr lang="sv-SE" sz="1400" u="none" strike="noStrike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Att vi bidrar till ett positivt arbetsklimat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400" u="none" strike="noStrike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400" u="none" strike="noStrike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8,98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697767187"/>
                  </a:ext>
                </a:extLst>
              </a:tr>
              <a:tr h="239011">
                <a:tc>
                  <a:txBody>
                    <a:bodyPr/>
                    <a:lstStyle/>
                    <a:p>
                      <a:pPr algn="l" fontAlgn="b"/>
                      <a:r>
                        <a:rPr lang="sv-SE" sz="1400" u="none" strike="noStrike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Att vi motverkar och sätter stopp för oprofessionellt agerande på arbetsplatsen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400" u="none" strike="noStrike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400" u="none" strike="noStrike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8,92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712575114"/>
                  </a:ext>
                </a:extLst>
              </a:tr>
              <a:tr h="239011">
                <a:tc>
                  <a:txBody>
                    <a:bodyPr/>
                    <a:lstStyle/>
                    <a:p>
                      <a:pPr algn="l" fontAlgn="b"/>
                      <a:r>
                        <a:rPr lang="sv-SE" sz="1400" u="none" strike="noStrike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Att vi använder vår arbetstid på bästa sätt och tar tag i problem som hindrar oss att arbeta effektivt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400" u="none" strike="noStrike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400" u="none" strike="noStrike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8,8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42228964"/>
                  </a:ext>
                </a:extLst>
              </a:tr>
              <a:tr h="239011">
                <a:tc>
                  <a:txBody>
                    <a:bodyPr/>
                    <a:lstStyle/>
                    <a:p>
                      <a:pPr algn="l" fontAlgn="b"/>
                      <a:r>
                        <a:rPr lang="sv-SE" sz="1400" u="none" strike="noStrike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Att vi är delaktiga och har en öppen kommunikation med möjlighet att diskutera och påverka inför beslut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400" u="none" strike="noStrike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400" u="none" strike="noStrike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8,78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098458300"/>
                  </a:ext>
                </a:extLst>
              </a:tr>
              <a:tr h="239011">
                <a:tc>
                  <a:txBody>
                    <a:bodyPr/>
                    <a:lstStyle/>
                    <a:p>
                      <a:pPr algn="l" fontAlgn="b"/>
                      <a:r>
                        <a:rPr lang="sv-SE" sz="1400" u="none" strike="noStrike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Att vi agerar lojalt genom att göra rätt saker i uppdraget, följa fattade beslut och ta ansvar så att inget hamnar mellan stolarna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400" u="none" strike="noStrike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400" u="none" strike="noStrike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8,74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519676833"/>
                  </a:ext>
                </a:extLst>
              </a:tr>
              <a:tr h="432609">
                <a:tc>
                  <a:txBody>
                    <a:bodyPr/>
                    <a:lstStyle/>
                    <a:p>
                      <a:pPr algn="l" fontAlgn="b"/>
                      <a:r>
                        <a:rPr lang="sv-SE" sz="1400" u="none" strike="noStrike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Att vi identifierar risker och prioriterar åtgärder för en sund, trygg och säker arbetsmiljö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400" u="none" strike="noStrike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400" u="none" strike="noStrike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8,68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810762655"/>
                  </a:ext>
                </a:extLst>
              </a:tr>
              <a:tr h="432609">
                <a:tc>
                  <a:txBody>
                    <a:bodyPr/>
                    <a:lstStyle/>
                    <a:p>
                      <a:pPr algn="l" fontAlgn="b"/>
                      <a:r>
                        <a:rPr lang="sv-SE" sz="1400" u="none" strike="noStrike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Att vi ger varandra återkoppling på vad vi uppskattar och på önskade förändringar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400" u="none" strike="noStrike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400" u="none" strike="noStrike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8,62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296712445"/>
                  </a:ext>
                </a:extLst>
              </a:tr>
              <a:tr h="239011">
                <a:tc>
                  <a:txBody>
                    <a:bodyPr/>
                    <a:lstStyle/>
                    <a:p>
                      <a:pPr algn="l" fontAlgn="b"/>
                      <a:r>
                        <a:rPr lang="sv-SE" sz="1400" u="none" strike="noStrike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Att vi arbetar proaktivt, nyfiket och systematiskt för att utveckla såväl effektiva arbetssätt som ett hållbart medarbetarengagemang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400" u="none" strike="noStrike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400" u="none" strike="noStrike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8,55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348721470"/>
                  </a:ext>
                </a:extLst>
              </a:tr>
              <a:tr h="239011">
                <a:tc>
                  <a:txBody>
                    <a:bodyPr/>
                    <a:lstStyle/>
                    <a:p>
                      <a:pPr algn="l" fontAlgn="b"/>
                      <a:r>
                        <a:rPr lang="sv-SE" sz="1400" u="none" strike="noStrike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Att vi samarbetar på bästa sätt med Nackborna/kunderna i fokus.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400" u="none" strike="noStrike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400" u="none" strike="noStrike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8,54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857891683"/>
                  </a:ext>
                </a:extLst>
              </a:tr>
              <a:tr h="239011">
                <a:tc>
                  <a:txBody>
                    <a:bodyPr/>
                    <a:lstStyle/>
                    <a:p>
                      <a:pPr algn="l" fontAlgn="b"/>
                      <a:r>
                        <a:rPr lang="sv-SE" sz="1400" u="none" strike="noStrike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Att vi berättar om framsteg, lyfter goda exempel och delar med oss av misstag för att lära och utvecklas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400" u="none" strike="noStrike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400" u="none" strike="noStrike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8,49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947005360"/>
                  </a:ext>
                </a:extLst>
              </a:tr>
              <a:tr h="239011">
                <a:tc>
                  <a:txBody>
                    <a:bodyPr/>
                    <a:lstStyle/>
                    <a:p>
                      <a:pPr algn="l" fontAlgn="b"/>
                      <a:r>
                        <a:rPr lang="sv-SE" sz="1400" u="none" strike="noStrike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Att vi följer upp uppdragen kontinuerligt och inspireras av förebilder för att lära nytt, utvecklas och ligga i framkant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400" u="none" strike="noStrike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400" u="none" strike="noStrike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8,42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717922169"/>
                  </a:ext>
                </a:extLst>
              </a:tr>
              <a:tr h="432609">
                <a:tc>
                  <a:txBody>
                    <a:bodyPr/>
                    <a:lstStyle/>
                    <a:p>
                      <a:pPr algn="l" fontAlgn="b"/>
                      <a:r>
                        <a:rPr lang="sv-SE" sz="1400" u="none" strike="noStrike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Att vi inspirerar varandra till återhämtning under arbetsdagen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400" u="none" strike="noStrike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400" u="none" strike="noStrike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8,39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935866615"/>
                  </a:ext>
                </a:extLst>
              </a:tr>
              <a:tr h="432609">
                <a:tc>
                  <a:txBody>
                    <a:bodyPr/>
                    <a:lstStyle/>
                    <a:p>
                      <a:pPr algn="l" fontAlgn="b"/>
                      <a:r>
                        <a:rPr lang="sv-SE" sz="1400" u="none" strike="noStrike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Att vi diskuterar förväntningar och arbetar med samsyn mot tydliga och utmanande mål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400" u="none" strike="noStrike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400" u="none" strike="noStrike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8,23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46330899"/>
                  </a:ext>
                </a:extLst>
              </a:tr>
              <a:tr h="432609">
                <a:tc>
                  <a:txBody>
                    <a:bodyPr/>
                    <a:lstStyle/>
                    <a:p>
                      <a:pPr algn="l" fontAlgn="b"/>
                      <a:r>
                        <a:rPr lang="sv-SE" sz="1400" u="none" strike="noStrike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Att vi diskuterar synpunkter från Nackaborna/kunderna för att utvecklas.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400" u="none" strike="noStrike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400" u="none" strike="noStrike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8,2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085450814"/>
                  </a:ext>
                </a:extLst>
              </a:tr>
              <a:tr h="239011">
                <a:tc>
                  <a:txBody>
                    <a:bodyPr/>
                    <a:lstStyle/>
                    <a:p>
                      <a:pPr algn="l" fontAlgn="b"/>
                      <a:r>
                        <a:rPr lang="sv-SE" sz="1400" u="none" strike="noStrike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Att vi gör klimat- och hälsosmarta val i arbete och resande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400" u="none" strike="noStrike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400" u="none" strike="noStrike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8,15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652851668"/>
                  </a:ext>
                </a:extLst>
              </a:tr>
              <a:tr h="239011">
                <a:tc>
                  <a:txBody>
                    <a:bodyPr/>
                    <a:lstStyle/>
                    <a:p>
                      <a:pPr algn="l" fontAlgn="b"/>
                      <a:r>
                        <a:rPr lang="sv-SE" sz="1400" u="none" strike="noStrike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Att Nacka kommuns grundläggande värdering "Förtroende och respekt för människors kunskap och egen förmåga </a:t>
                      </a:r>
                      <a:br>
                        <a:rPr lang="sv-SE" sz="1400" u="none" strike="noStrike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sv-SE" sz="1400" u="none" strike="noStrike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 samt för deras vilja att ta ansvar" - är i fokus i allt vi gör.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400" u="none" strike="noStrike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400" u="none" strike="noStrike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8,03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67879438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5872257"/>
      </p:ext>
    </p:extLst>
  </p:cSld>
  <p:clrMapOvr>
    <a:masterClrMapping/>
  </p:clrMapOvr>
  <p:transition/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ubrik 2">
            <a:extLst>
              <a:ext uri="{FF2B5EF4-FFF2-40B4-BE49-F238E27FC236}">
                <a16:creationId xmlns:a16="http://schemas.microsoft.com/office/drawing/2014/main" id="{A8D8F872-3FC6-0EF8-C888-C16FCEB9BB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37690" y="1484785"/>
            <a:ext cx="10767317" cy="1433076"/>
          </a:xfrm>
        </p:spPr>
        <p:txBody>
          <a:bodyPr/>
          <a:lstStyle/>
          <a:p>
            <a:pPr algn="l"/>
            <a:r>
              <a:rPr lang="sv-SE" dirty="0"/>
              <a:t>Tidslinjer </a:t>
            </a:r>
            <a:br>
              <a:rPr lang="sv-SE" dirty="0"/>
            </a:br>
            <a:r>
              <a:rPr lang="sv-SE" sz="2000" dirty="0"/>
              <a:t>- </a:t>
            </a:r>
            <a:r>
              <a:rPr lang="sv-SE" sz="2400" dirty="0"/>
              <a:t>Stolthet över arbetet som utförs </a:t>
            </a:r>
            <a:br>
              <a:rPr lang="sv-SE" sz="2400" dirty="0"/>
            </a:br>
            <a:r>
              <a:rPr lang="sv-SE" sz="2400" dirty="0"/>
              <a:t>- Kommunstyrelsens resultatindikatorer</a:t>
            </a:r>
          </a:p>
        </p:txBody>
      </p:sp>
      <p:pic>
        <p:nvPicPr>
          <p:cNvPr id="4" name="Bild 3" descr="Lekplats med hel fyllning">
            <a:extLst>
              <a:ext uri="{FF2B5EF4-FFF2-40B4-BE49-F238E27FC236}">
                <a16:creationId xmlns:a16="http://schemas.microsoft.com/office/drawing/2014/main" id="{94B14D57-29F5-232B-5B71-63A6E5B59BE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938631" y="3558270"/>
            <a:ext cx="1814945" cy="1814945"/>
          </a:xfrm>
          <a:prstGeom prst="rect">
            <a:avLst/>
          </a:prstGeom>
        </p:spPr>
      </p:pic>
      <p:pic>
        <p:nvPicPr>
          <p:cNvPr id="6" name="Bild 5" descr="Böcker med hel fyllning">
            <a:extLst>
              <a:ext uri="{FF2B5EF4-FFF2-40B4-BE49-F238E27FC236}">
                <a16:creationId xmlns:a16="http://schemas.microsoft.com/office/drawing/2014/main" id="{70E815C4-00FD-EACC-16A0-1725078C867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270569" y="3171305"/>
            <a:ext cx="1814945" cy="18149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8450760"/>
      </p:ext>
    </p:extLst>
  </p:cSld>
  <p:clrMapOvr>
    <a:masterClrMapping/>
  </p:clrMapOvr>
  <p:transition/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ubrik 2">
            <a:extLst>
              <a:ext uri="{FF2B5EF4-FFF2-40B4-BE49-F238E27FC236}">
                <a16:creationId xmlns:a16="http://schemas.microsoft.com/office/drawing/2014/main" id="{8B2F7252-83F7-A799-AB96-EE4E6EA209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Stolthet</a:t>
            </a:r>
          </a:p>
        </p:txBody>
      </p:sp>
      <p:sp>
        <p:nvSpPr>
          <p:cNvPr id="5" name="Platshållare för text 3">
            <a:extLst>
              <a:ext uri="{FF2B5EF4-FFF2-40B4-BE49-F238E27FC236}">
                <a16:creationId xmlns:a16="http://schemas.microsoft.com/office/drawing/2014/main" id="{2F94BD90-28C9-897A-AEF2-763046EB76D5}"/>
              </a:ext>
            </a:extLst>
          </p:cNvPr>
          <p:cNvSpPr txBox="1"/>
          <p:nvPr/>
        </p:nvSpPr>
        <p:spPr>
          <a:xfrm>
            <a:off x="146698" y="6380804"/>
            <a:ext cx="4857102" cy="504580"/>
          </a:xfrm>
          <a:prstGeom prst="rect">
            <a:avLst/>
          </a:prstGeom>
        </p:spPr>
        <p:txBody>
          <a:bodyPr/>
          <a:lstStyle>
            <a:lvl1pPr marL="0" indent="0" algn="l" defTabSz="914377" rtl="0" eaLnBrk="1" latinLnBrk="0" hangingPunct="1">
              <a:spcBef>
                <a:spcPct val="20000"/>
              </a:spcBef>
              <a:buClr>
                <a:schemeClr val="bg1"/>
              </a:buClr>
              <a:buFont typeface="Arial" panose="020B0604020202020204" pitchFamily="34" charset="0"/>
              <a:buNone/>
              <a:defRPr lang="sv-SE"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32" indent="-285744" algn="l" defTabSz="914377" rtl="0" eaLnBrk="1" latinLnBrk="0" hangingPunct="1">
              <a:spcBef>
                <a:spcPct val="20000"/>
              </a:spcBef>
              <a:buClr>
                <a:schemeClr val="bg1"/>
              </a:buClr>
              <a:buFont typeface="Arial" panose="020B0604020202020204" pitchFamily="34" charset="0"/>
              <a:buChar char="•"/>
              <a:defRPr lang="sv-SE"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200121" indent="-285744" algn="l" defTabSz="914377" rtl="0" eaLnBrk="1" latinLnBrk="0" hangingPunct="1">
              <a:spcBef>
                <a:spcPct val="20000"/>
              </a:spcBef>
              <a:buClr>
                <a:schemeClr val="accent3">
                  <a:lumMod val="75000"/>
                </a:schemeClr>
              </a:buClr>
              <a:buFont typeface="Wingdings" panose="05000000000000000000" pitchFamily="2" charset="2"/>
              <a:buChar char="§"/>
              <a:defRPr lang="sv-SE"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57309" indent="-285744" algn="l" defTabSz="914377" rtl="0" eaLnBrk="1" latinLnBrk="0" hangingPunct="1">
              <a:spcBef>
                <a:spcPct val="20000"/>
              </a:spcBef>
              <a:buClr>
                <a:schemeClr val="accent3">
                  <a:lumMod val="75000"/>
                </a:schemeClr>
              </a:buClr>
              <a:buFont typeface="Century Gothic" panose="020B0502020202020204" pitchFamily="34" charset="0"/>
              <a:buChar char="▫"/>
              <a:defRPr lang="sv-SE"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349" indent="-228594" algn="l" defTabSz="914377" rtl="0" eaLnBrk="1" latinLnBrk="0" hangingPunct="1">
              <a:spcBef>
                <a:spcPct val="20000"/>
              </a:spcBef>
              <a:buClr>
                <a:schemeClr val="accent3">
                  <a:lumMod val="75000"/>
                </a:schemeClr>
              </a:buClr>
              <a:buFont typeface="Wingdings" panose="05000000000000000000" pitchFamily="2" charset="2"/>
              <a:buChar char="ü"/>
              <a:defRPr lang="sv-SE"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537" indent="-228594" algn="l" defTabSz="91437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v-SE" sz="1200">
                <a:latin typeface="Arial Nova Light" panose="020B0304020202020204" pitchFamily="34" charset="0"/>
              </a:rPr>
              <a:t>Tabellen visar andel positiva svar, 4:or och 5:or </a:t>
            </a:r>
          </a:p>
        </p:txBody>
      </p:sp>
      <p:sp>
        <p:nvSpPr>
          <p:cNvPr id="2" name="Platshållare för bildnummer 1">
            <a:extLst>
              <a:ext uri="{FF2B5EF4-FFF2-40B4-BE49-F238E27FC236}">
                <a16:creationId xmlns:a16="http://schemas.microsoft.com/office/drawing/2014/main" id="{2E9F0A81-6E1B-2818-A907-83E9C01D5503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pPr marL="43438" algn="r">
              <a:spcBef>
                <a:spcPts val="251"/>
              </a:spcBef>
            </a:pPr>
            <a:fld id="{F7043445-B7A5-4914-996A-C924B7608474}" type="slidenum">
              <a:rPr lang="sv-SE" smtClean="0"/>
              <a:pPr marL="43438" algn="r">
                <a:spcBef>
                  <a:spcPts val="251"/>
                </a:spcBef>
              </a:pPr>
              <a:t>69</a:t>
            </a:fld>
            <a:endParaRPr lang="sv-SE"/>
          </a:p>
        </p:txBody>
      </p:sp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C25C4E5D-969A-4F73-A482-E19707E03A5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0824359"/>
              </p:ext>
            </p:extLst>
          </p:nvPr>
        </p:nvGraphicFramePr>
        <p:xfrm>
          <a:off x="491330" y="1022071"/>
          <a:ext cx="10765675" cy="499567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763144558"/>
      </p:ext>
    </p:extLst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30539CEC-3C87-4136-9401-5F8E39C30D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z="2176" dirty="0">
                <a:solidFill>
                  <a:schemeClr val="tx1"/>
                </a:solidFill>
              </a:rPr>
              <a:t>Totalindex (TI) - Bakgrundsfaktorer </a:t>
            </a:r>
          </a:p>
        </p:txBody>
      </p:sp>
      <p:sp>
        <p:nvSpPr>
          <p:cNvPr id="3" name="Platshållare för bildnummer 2">
            <a:extLst>
              <a:ext uri="{FF2B5EF4-FFF2-40B4-BE49-F238E27FC236}">
                <a16:creationId xmlns:a16="http://schemas.microsoft.com/office/drawing/2014/main" id="{4BAC6FA2-20C2-48F9-AE21-0F3B32194C8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24592" y="6436558"/>
            <a:ext cx="66186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sv-SE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A65EA27-6DB2-46EB-90AD-D02DF194FA2A}" type="slidenum">
              <a:rPr lang="sv-SE" smtClean="0"/>
              <a:pPr/>
              <a:t>7</a:t>
            </a:fld>
            <a:endParaRPr lang="sv-SE"/>
          </a:p>
        </p:txBody>
      </p:sp>
      <p:graphicFrame>
        <p:nvGraphicFramePr>
          <p:cNvPr id="4" name="DataTable">
            <a:extLst>
              <a:ext uri="{FF2B5EF4-FFF2-40B4-BE49-F238E27FC236}">
                <a16:creationId xmlns:a16="http://schemas.microsoft.com/office/drawing/2014/main" id="{1CB96C6D-062B-477E-826E-EF931B849BD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92926137"/>
              </p:ext>
            </p:extLst>
          </p:nvPr>
        </p:nvGraphicFramePr>
        <p:xfrm>
          <a:off x="585307" y="1142831"/>
          <a:ext cx="4178604" cy="4225137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63624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54453">
                  <a:extLst>
                    <a:ext uri="{9D8B030D-6E8A-4147-A177-3AD203B41FA5}">
                      <a16:colId xmlns:a16="http://schemas.microsoft.com/office/drawing/2014/main" val="2446065535"/>
                    </a:ext>
                  </a:extLst>
                </a:gridCol>
                <a:gridCol w="1287908">
                  <a:extLst>
                    <a:ext uri="{9D8B030D-6E8A-4147-A177-3AD203B41FA5}">
                      <a16:colId xmlns:a16="http://schemas.microsoft.com/office/drawing/2014/main" val="4043644885"/>
                    </a:ext>
                  </a:extLst>
                </a:gridCol>
              </a:tblGrid>
              <a:tr h="303549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lang="sv-SE" sz="1400" b="1" baseline="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4F7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17B8D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sv-SE" sz="1400" b="1" kern="1200" baseline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2023</a:t>
                      </a:r>
                    </a:p>
                  </a:txBody>
                  <a:tcPr anchor="ctr" horzOverflow="overflow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4F7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17B8D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sv-SE" sz="1400" b="1" kern="1200" baseline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2022</a:t>
                      </a:r>
                    </a:p>
                  </a:txBody>
                  <a:tcPr anchor="ctr" horzOverflow="overflow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4F7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17B8D">
                        <a:alpha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9356"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sv-SE" sz="1500" b="1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Kön</a:t>
                      </a:r>
                      <a:endParaRPr kumimoji="0" lang="sv-SE" sz="1500" b="1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4F7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4F7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29341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sv-SE"/>
                    </a:p>
                  </a:txBody>
                  <a:tcPr anchor="ctr" horzOverflow="overflow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4F7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4F7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29341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sv-SE"/>
                    </a:p>
                  </a:txBody>
                  <a:tcPr anchor="ctr" horzOverflow="overflow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4F7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4F7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29341">
                        <a:alpha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13673"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sv-SE" sz="140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Kvinnor</a:t>
                      </a:r>
                    </a:p>
                  </a:txBody>
                  <a:tcPr anchor="ctr" horzOverflow="overflow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4F7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4F7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sv-SE" sz="140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75,1</a:t>
                      </a:r>
                    </a:p>
                  </a:txBody>
                  <a:tcPr marL="9525" marR="9525" marT="9525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4F7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4F7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sv-SE" sz="140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75,3</a:t>
                      </a:r>
                    </a:p>
                  </a:txBody>
                  <a:tcPr marL="9525" marR="9525" marT="9525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4F7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4F7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13673"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sv-SE" sz="1400" u="none" strike="noStrike" kern="1200" cap="none" normalizeH="0" baseline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Män</a:t>
                      </a:r>
                    </a:p>
                  </a:txBody>
                  <a:tcPr anchor="ctr" horzOverflow="overflow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4F7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4F7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sv-SE" sz="140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75,6</a:t>
                      </a:r>
                    </a:p>
                  </a:txBody>
                  <a:tcPr marL="9525" marR="9525" marT="9525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4F7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4F7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sv-SE" sz="140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77,1</a:t>
                      </a:r>
                    </a:p>
                  </a:txBody>
                  <a:tcPr marL="9525" marR="9525" marT="9525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4F7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4F7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29356"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sv-SE" sz="1500" b="1" u="none" strike="noStrike" kern="1200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Yrkesroll</a:t>
                      </a:r>
                    </a:p>
                  </a:txBody>
                  <a:tcPr anchor="ctr" horzOverflow="overflow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4F7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4F7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29341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sv-SE" dirty="0"/>
                    </a:p>
                  </a:txBody>
                  <a:tcPr anchor="ctr" horzOverflow="overflow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4F7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4F7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29341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377" rtl="0" eaLnBrk="1" fontAlgn="b" latinLnBrk="0" hangingPunct="1"/>
                      <a:endParaRPr lang="sv-SE" sz="1400" kern="1200" baseline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4F7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29341">
                        <a:alpha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13673"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sv-SE" sz="140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Chefer</a:t>
                      </a:r>
                    </a:p>
                  </a:txBody>
                  <a:tcPr anchor="ctr" horzOverflow="overflow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4F7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4F7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sv-SE" sz="140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87,0</a:t>
                      </a:r>
                    </a:p>
                  </a:txBody>
                  <a:tcPr marL="9525" marR="9525" marT="9525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4F7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4F7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sv-SE" sz="140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88,1</a:t>
                      </a:r>
                    </a:p>
                  </a:txBody>
                  <a:tcPr marL="9525" marR="9525" marT="9525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F4F7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13673"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sv-SE" sz="1400" u="none" strike="noStrike" kern="1200" cap="none" normalizeH="0" baseline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Medarbetare</a:t>
                      </a:r>
                    </a:p>
                  </a:txBody>
                  <a:tcPr anchor="ctr" horzOverflow="overflow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4F7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4F7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sv-SE" sz="140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74,5</a:t>
                      </a:r>
                    </a:p>
                  </a:txBody>
                  <a:tcPr marL="9525" marR="9525" marT="9525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4F7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4F7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sv-SE" sz="140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74,9</a:t>
                      </a:r>
                    </a:p>
                  </a:txBody>
                  <a:tcPr marL="9525" marR="9525" marT="9525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4F7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4F7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35034"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sv-SE" sz="1500" b="1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Ålder</a:t>
                      </a:r>
                      <a:endParaRPr kumimoji="0" lang="sv-SE" sz="1500" b="1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4F7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4F7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29341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sv-SE"/>
                    </a:p>
                  </a:txBody>
                  <a:tcPr anchor="ctr" horzOverflow="overflow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4F7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4F7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29341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377" rtl="0" eaLnBrk="1" fontAlgn="b" latinLnBrk="0" hangingPunct="1"/>
                      <a:endParaRPr lang="sv-SE" sz="1400" kern="1200" baseline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4F7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29341">
                        <a:alpha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13673"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sv-SE" sz="140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29 år och yngre</a:t>
                      </a:r>
                    </a:p>
                  </a:txBody>
                  <a:tcPr anchor="ctr" horzOverflow="overflow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4F7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4F7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sv-SE" sz="140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73,2</a:t>
                      </a:r>
                    </a:p>
                  </a:txBody>
                  <a:tcPr marL="9525" marR="9525" marT="9525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4F7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4F7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sv-SE" sz="140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75,0</a:t>
                      </a:r>
                    </a:p>
                  </a:txBody>
                  <a:tcPr marL="9525" marR="9525" marT="9525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F4F7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13673"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sv-SE" sz="140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30-39 år</a:t>
                      </a:r>
                    </a:p>
                  </a:txBody>
                  <a:tcPr anchor="ctr" horzOverflow="overflow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4F7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4F7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sv-SE" sz="140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74,2</a:t>
                      </a:r>
                    </a:p>
                  </a:txBody>
                  <a:tcPr marL="9525" marR="9525" marT="9525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4F7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4F7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sv-SE" sz="1400" u="none" strike="noStrike" kern="1200" cap="none" normalizeH="0" baseline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75,6</a:t>
                      </a:r>
                    </a:p>
                  </a:txBody>
                  <a:tcPr marL="9525" marR="9525" marT="9525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4F7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4F7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13673"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sv-SE" sz="1400" u="none" strike="noStrike" kern="1200" cap="none" normalizeH="0" baseline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40-49 år</a:t>
                      </a:r>
                    </a:p>
                  </a:txBody>
                  <a:tcPr anchor="ctr" horzOverflow="overflow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4F7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4F7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sv-SE" sz="140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74,8</a:t>
                      </a:r>
                    </a:p>
                  </a:txBody>
                  <a:tcPr marL="9525" marR="9525" marT="9525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4F7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4F7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sv-SE" sz="140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75,7</a:t>
                      </a:r>
                    </a:p>
                  </a:txBody>
                  <a:tcPr marL="9525" marR="9525" marT="9525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4F7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4F7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13673"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sv-SE" sz="1400" u="none" strike="noStrike" kern="1200" cap="none" normalizeH="0" baseline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50-59 år</a:t>
                      </a:r>
                    </a:p>
                  </a:txBody>
                  <a:tcPr anchor="ctr" horzOverflow="overflow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4F7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4F7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sv-SE" sz="140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76,6</a:t>
                      </a:r>
                    </a:p>
                  </a:txBody>
                  <a:tcPr marL="9525" marR="9525" marT="9525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4F7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4F7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sv-SE" sz="140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75,9</a:t>
                      </a:r>
                    </a:p>
                  </a:txBody>
                  <a:tcPr marL="9525" marR="9525" marT="9525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4F7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4F7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13673"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sv-SE" sz="1400" u="none" strike="noStrike" kern="1200" cap="none" normalizeH="0" baseline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60+ år</a:t>
                      </a:r>
                    </a:p>
                  </a:txBody>
                  <a:tcPr anchor="ctr" horzOverflow="overflow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4F7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sv-SE" sz="140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75,0</a:t>
                      </a:r>
                    </a:p>
                  </a:txBody>
                  <a:tcPr marL="9525" marR="9525" marT="9525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4F7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sv-SE" sz="140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76,5</a:t>
                      </a:r>
                    </a:p>
                  </a:txBody>
                  <a:tcPr marL="9525" marR="9525" marT="9525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4F7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</a:tbl>
          </a:graphicData>
        </a:graphic>
      </p:graphicFrame>
      <p:graphicFrame>
        <p:nvGraphicFramePr>
          <p:cNvPr id="5" name="DataTable">
            <a:extLst>
              <a:ext uri="{FF2B5EF4-FFF2-40B4-BE49-F238E27FC236}">
                <a16:creationId xmlns:a16="http://schemas.microsoft.com/office/drawing/2014/main" id="{4161559F-2A84-49DE-B93C-A958EC4CA30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38358149"/>
              </p:ext>
            </p:extLst>
          </p:nvPr>
        </p:nvGraphicFramePr>
        <p:xfrm>
          <a:off x="6265332" y="1142831"/>
          <a:ext cx="4007128" cy="415572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75922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23950">
                  <a:extLst>
                    <a:ext uri="{9D8B030D-6E8A-4147-A177-3AD203B41FA5}">
                      <a16:colId xmlns:a16="http://schemas.microsoft.com/office/drawing/2014/main" val="3740933739"/>
                    </a:ext>
                  </a:extLst>
                </a:gridCol>
                <a:gridCol w="1123951">
                  <a:extLst>
                    <a:ext uri="{9D8B030D-6E8A-4147-A177-3AD203B41FA5}">
                      <a16:colId xmlns:a16="http://schemas.microsoft.com/office/drawing/2014/main" val="142252570"/>
                    </a:ext>
                  </a:extLst>
                </a:gridCol>
              </a:tblGrid>
              <a:tr h="32393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lang="sv-SE" sz="1400" b="1" baseline="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4F7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17B8D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sv-SE" sz="1400" b="1" kern="1200" baseline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2023</a:t>
                      </a:r>
                    </a:p>
                  </a:txBody>
                  <a:tcPr anchor="ctr" horzOverflow="overflow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4F7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17B8D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sv-SE" sz="1400" b="1" kern="1200" baseline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2022</a:t>
                      </a:r>
                    </a:p>
                  </a:txBody>
                  <a:tcPr anchor="ctr" horzOverflow="overflow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4F7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17B8D">
                        <a:alpha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0463"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sv-SE" sz="15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Anställningstid</a:t>
                      </a:r>
                      <a:endParaRPr kumimoji="0" lang="sv-SE" sz="15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4F7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4F7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29341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sv-SE"/>
                    </a:p>
                  </a:txBody>
                  <a:tcPr anchor="ctr" horzOverflow="overflow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4F7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4F7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29341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sv-SE"/>
                    </a:p>
                  </a:txBody>
                  <a:tcPr anchor="ctr" horzOverflow="overflow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4F7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4F7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29341">
                        <a:alpha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13026"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sv-SE" sz="140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Upp till 1 år</a:t>
                      </a:r>
                    </a:p>
                  </a:txBody>
                  <a:tcPr marL="87525" marR="87525" marT="43765" marB="43765" anchor="ctr" horzOverflow="overflow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4F7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4F7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sv-SE" sz="140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80,1</a:t>
                      </a:r>
                    </a:p>
                  </a:txBody>
                  <a:tcPr marL="9525" marR="9525" marT="9525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4F7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4F7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sv-SE" sz="140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82,4</a:t>
                      </a:r>
                    </a:p>
                  </a:txBody>
                  <a:tcPr marL="9525" marR="9525" marT="9525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4F7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4F7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13026"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sv-SE" sz="140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1-5 år</a:t>
                      </a:r>
                    </a:p>
                  </a:txBody>
                  <a:tcPr marL="87525" marR="87525" marT="43765" marB="43765" anchor="ctr" horzOverflow="overflow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4F7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4F7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sv-SE" sz="140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75,5</a:t>
                      </a:r>
                    </a:p>
                  </a:txBody>
                  <a:tcPr marL="9525" marR="9525" marT="9525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4F7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4F7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sv-SE" sz="1400" u="none" strike="noStrike" kern="1200" cap="none" normalizeH="0" baseline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76,4</a:t>
                      </a:r>
                    </a:p>
                  </a:txBody>
                  <a:tcPr marL="9525" marR="9525" marT="9525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4F7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4F7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23930"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sv-SE" sz="140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6-9 år</a:t>
                      </a:r>
                    </a:p>
                  </a:txBody>
                  <a:tcPr marL="87525" marR="87525" marT="43765" marB="43765" anchor="ctr" horzOverflow="overflow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4F7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4F7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sv-SE" sz="140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75,2</a:t>
                      </a:r>
                    </a:p>
                  </a:txBody>
                  <a:tcPr marL="9525" marR="9525" marT="9525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4F7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4F7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sv-SE" sz="1400" u="none" strike="noStrike" kern="1200" cap="none" normalizeH="0" baseline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74,5</a:t>
                      </a:r>
                    </a:p>
                  </a:txBody>
                  <a:tcPr marL="9525" marR="9525" marT="9525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4F7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4F7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23930"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sv-SE" sz="1400" u="none" strike="noStrike" kern="1200" cap="none" normalizeH="0" baseline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10-15 år</a:t>
                      </a:r>
                    </a:p>
                  </a:txBody>
                  <a:tcPr marL="87525" marR="87525" marT="43765" marB="43765" anchor="ctr" horzOverflow="overflow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4F7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4F7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sv-SE" sz="140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72,6</a:t>
                      </a:r>
                    </a:p>
                  </a:txBody>
                  <a:tcPr marL="9525" marR="9525" marT="9525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4F7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4F7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sv-SE" sz="140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72,7</a:t>
                      </a:r>
                    </a:p>
                  </a:txBody>
                  <a:tcPr marL="9525" marR="9525" marT="9525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4F7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4F7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54058"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sv-SE" sz="140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16 år och längre</a:t>
                      </a:r>
                    </a:p>
                  </a:txBody>
                  <a:tcPr marL="87525" marR="87525" marT="43765" marB="43765" anchor="ctr" horzOverflow="overflow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4F7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4F7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sv-SE" sz="140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74,7</a:t>
                      </a:r>
                    </a:p>
                  </a:txBody>
                  <a:tcPr marL="9525" marR="9525" marT="9525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4F7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4F7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sv-SE" sz="140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75,3</a:t>
                      </a:r>
                    </a:p>
                  </a:txBody>
                  <a:tcPr marL="9525" marR="9525" marT="9525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4F7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4F7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23364"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sv-SE" sz="1500" b="1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Anställningsform</a:t>
                      </a:r>
                      <a:endParaRPr kumimoji="0" lang="sv-SE" sz="1500" b="1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4F7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4F7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29341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sv-SE" sz="1400" kern="1200" baseline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4F7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4F7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29341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sv-SE" sz="1400" kern="1200" baseline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4F7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29341">
                        <a:alpha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23930"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sv-SE" sz="140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Tillsvidare</a:t>
                      </a:r>
                    </a:p>
                  </a:txBody>
                  <a:tcPr anchor="ctr" horzOverflow="overflow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4F7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4F7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sv-SE" sz="140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74,6</a:t>
                      </a:r>
                    </a:p>
                  </a:txBody>
                  <a:tcPr marL="9525" marR="9525" marT="9525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4F7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4F7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sv-SE" sz="140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75,0</a:t>
                      </a:r>
                    </a:p>
                  </a:txBody>
                  <a:tcPr marL="9525" marR="9525" marT="9525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F4F7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07966"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sv-SE" sz="1400" u="none" strike="noStrike" kern="1200" cap="none" normalizeH="0" baseline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Visstid</a:t>
                      </a:r>
                    </a:p>
                  </a:txBody>
                  <a:tcPr anchor="ctr" horzOverflow="overflow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4F7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4F7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sv-SE" sz="140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81,6</a:t>
                      </a:r>
                    </a:p>
                  </a:txBody>
                  <a:tcPr marL="9525" marR="9525" marT="9525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4F7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4F7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sv-SE" sz="140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82,9</a:t>
                      </a:r>
                    </a:p>
                  </a:txBody>
                  <a:tcPr marL="9525" marR="9525" marT="9525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4F7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4F7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07966"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sv-SE" sz="1500" b="1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Heltid/Deltid</a:t>
                      </a:r>
                      <a:endParaRPr kumimoji="0" lang="sv-SE" sz="1500" b="1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4F7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4F7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5A96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sv-SE" sz="1400" kern="1200" baseline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4F7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4F7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5A96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sv-SE" sz="1400" kern="1200" baseline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4F7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4F7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5A96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0545202"/>
                  </a:ext>
                </a:extLst>
              </a:tr>
              <a:tr h="307966"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sv-SE" sz="140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Heltid</a:t>
                      </a:r>
                    </a:p>
                  </a:txBody>
                  <a:tcPr anchor="ctr" horzOverflow="overflow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4F7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4F7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sv-SE" sz="140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75,1</a:t>
                      </a:r>
                    </a:p>
                  </a:txBody>
                  <a:tcPr marL="9525" marR="9525" marT="9525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4F7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4F7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sv-SE" sz="140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75,6</a:t>
                      </a:r>
                    </a:p>
                  </a:txBody>
                  <a:tcPr marL="9525" marR="9525" marT="9525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4F7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4F7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25087680"/>
                  </a:ext>
                </a:extLst>
              </a:tr>
              <a:tr h="307966"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sv-SE" sz="1400" u="none" strike="noStrike" kern="1200" cap="none" normalizeH="0" baseline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Deltid</a:t>
                      </a:r>
                    </a:p>
                  </a:txBody>
                  <a:tcPr anchor="ctr" horzOverflow="overflow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4F7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4F7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sv-SE" sz="140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76,7</a:t>
                      </a:r>
                    </a:p>
                  </a:txBody>
                  <a:tcPr marL="9525" marR="9525" marT="9525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4F7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4F7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sv-SE" sz="140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77,0</a:t>
                      </a:r>
                    </a:p>
                  </a:txBody>
                  <a:tcPr marL="9525" marR="9525" marT="9525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4F7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4F7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26293352"/>
                  </a:ext>
                </a:extLst>
              </a:tr>
            </a:tbl>
          </a:graphicData>
        </a:graphic>
      </p:graphicFrame>
      <p:sp>
        <p:nvSpPr>
          <p:cNvPr id="6" name="Pil: nedåt 5">
            <a:extLst>
              <a:ext uri="{FF2B5EF4-FFF2-40B4-BE49-F238E27FC236}">
                <a16:creationId xmlns:a16="http://schemas.microsoft.com/office/drawing/2014/main" id="{6F1992F7-768A-2D9C-F1C9-4FD252053F30}"/>
              </a:ext>
            </a:extLst>
          </p:cNvPr>
          <p:cNvSpPr/>
          <p:nvPr/>
        </p:nvSpPr>
        <p:spPr>
          <a:xfrm>
            <a:off x="4849170" y="2184312"/>
            <a:ext cx="203200" cy="203200"/>
          </a:xfrm>
          <a:prstGeom prst="downArrow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7" name="Pil: nedåt 6">
            <a:extLst>
              <a:ext uri="{FF2B5EF4-FFF2-40B4-BE49-F238E27FC236}">
                <a16:creationId xmlns:a16="http://schemas.microsoft.com/office/drawing/2014/main" id="{32B5FBF9-C115-CFA2-B95D-EF6009E40E61}"/>
              </a:ext>
            </a:extLst>
          </p:cNvPr>
          <p:cNvSpPr/>
          <p:nvPr/>
        </p:nvSpPr>
        <p:spPr>
          <a:xfrm>
            <a:off x="4821540" y="3860800"/>
            <a:ext cx="203200" cy="203200"/>
          </a:xfrm>
          <a:prstGeom prst="downArrow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8" name="Pil: nedåt 7">
            <a:extLst>
              <a:ext uri="{FF2B5EF4-FFF2-40B4-BE49-F238E27FC236}">
                <a16:creationId xmlns:a16="http://schemas.microsoft.com/office/drawing/2014/main" id="{7CB42C89-837C-76C8-C718-632D7D3785CD}"/>
              </a:ext>
            </a:extLst>
          </p:cNvPr>
          <p:cNvSpPr/>
          <p:nvPr/>
        </p:nvSpPr>
        <p:spPr>
          <a:xfrm>
            <a:off x="4821541" y="5089623"/>
            <a:ext cx="203200" cy="203200"/>
          </a:xfrm>
          <a:prstGeom prst="downArrow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9" name="Pil: nedåt 8">
            <a:extLst>
              <a:ext uri="{FF2B5EF4-FFF2-40B4-BE49-F238E27FC236}">
                <a16:creationId xmlns:a16="http://schemas.microsoft.com/office/drawing/2014/main" id="{2AE6DBC0-EBF3-DFB2-BC5A-4E473939CD53}"/>
              </a:ext>
            </a:extLst>
          </p:cNvPr>
          <p:cNvSpPr/>
          <p:nvPr/>
        </p:nvSpPr>
        <p:spPr>
          <a:xfrm>
            <a:off x="10375245" y="1885157"/>
            <a:ext cx="203200" cy="203200"/>
          </a:xfrm>
          <a:prstGeom prst="downArrow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0" name="Pil: nedåt 9">
            <a:extLst>
              <a:ext uri="{FF2B5EF4-FFF2-40B4-BE49-F238E27FC236}">
                <a16:creationId xmlns:a16="http://schemas.microsoft.com/office/drawing/2014/main" id="{83BCA9FF-7AB2-F5B7-3923-C682123E739A}"/>
              </a:ext>
            </a:extLst>
          </p:cNvPr>
          <p:cNvSpPr/>
          <p:nvPr/>
        </p:nvSpPr>
        <p:spPr>
          <a:xfrm flipV="1">
            <a:off x="4821541" y="4805986"/>
            <a:ext cx="203200" cy="203200"/>
          </a:xfrm>
          <a:prstGeom prst="downArrow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88332509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ubrik 2">
            <a:extLst>
              <a:ext uri="{FF2B5EF4-FFF2-40B4-BE49-F238E27FC236}">
                <a16:creationId xmlns:a16="http://schemas.microsoft.com/office/drawing/2014/main" id="{8B2F7252-83F7-A799-AB96-EE4E6EA209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Hållbart medarbetarengagemang (HME) </a:t>
            </a:r>
          </a:p>
        </p:txBody>
      </p:sp>
      <p:sp>
        <p:nvSpPr>
          <p:cNvPr id="5" name="Platshållare för text 3">
            <a:extLst>
              <a:ext uri="{FF2B5EF4-FFF2-40B4-BE49-F238E27FC236}">
                <a16:creationId xmlns:a16="http://schemas.microsoft.com/office/drawing/2014/main" id="{2F94BD90-28C9-897A-AEF2-763046EB76D5}"/>
              </a:ext>
            </a:extLst>
          </p:cNvPr>
          <p:cNvSpPr txBox="1"/>
          <p:nvPr/>
        </p:nvSpPr>
        <p:spPr>
          <a:xfrm>
            <a:off x="146698" y="6380804"/>
            <a:ext cx="4857102" cy="504580"/>
          </a:xfrm>
          <a:prstGeom prst="rect">
            <a:avLst/>
          </a:prstGeom>
        </p:spPr>
        <p:txBody>
          <a:bodyPr/>
          <a:lstStyle>
            <a:lvl1pPr marL="0" indent="0" algn="l" defTabSz="914377" rtl="0" eaLnBrk="1" latinLnBrk="0" hangingPunct="1">
              <a:spcBef>
                <a:spcPct val="20000"/>
              </a:spcBef>
              <a:buClr>
                <a:schemeClr val="bg1"/>
              </a:buClr>
              <a:buFont typeface="Arial" panose="020B0604020202020204" pitchFamily="34" charset="0"/>
              <a:buNone/>
              <a:defRPr lang="sv-SE"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32" indent="-285744" algn="l" defTabSz="914377" rtl="0" eaLnBrk="1" latinLnBrk="0" hangingPunct="1">
              <a:spcBef>
                <a:spcPct val="20000"/>
              </a:spcBef>
              <a:buClr>
                <a:schemeClr val="bg1"/>
              </a:buClr>
              <a:buFont typeface="Arial" panose="020B0604020202020204" pitchFamily="34" charset="0"/>
              <a:buChar char="•"/>
              <a:defRPr lang="sv-SE"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200121" indent="-285744" algn="l" defTabSz="914377" rtl="0" eaLnBrk="1" latinLnBrk="0" hangingPunct="1">
              <a:spcBef>
                <a:spcPct val="20000"/>
              </a:spcBef>
              <a:buClr>
                <a:schemeClr val="accent3">
                  <a:lumMod val="75000"/>
                </a:schemeClr>
              </a:buClr>
              <a:buFont typeface="Wingdings" panose="05000000000000000000" pitchFamily="2" charset="2"/>
              <a:buChar char="§"/>
              <a:defRPr lang="sv-SE"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57309" indent="-285744" algn="l" defTabSz="914377" rtl="0" eaLnBrk="1" latinLnBrk="0" hangingPunct="1">
              <a:spcBef>
                <a:spcPct val="20000"/>
              </a:spcBef>
              <a:buClr>
                <a:schemeClr val="accent3">
                  <a:lumMod val="75000"/>
                </a:schemeClr>
              </a:buClr>
              <a:buFont typeface="Century Gothic" panose="020B0502020202020204" pitchFamily="34" charset="0"/>
              <a:buChar char="▫"/>
              <a:defRPr lang="sv-SE"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349" indent="-228594" algn="l" defTabSz="914377" rtl="0" eaLnBrk="1" latinLnBrk="0" hangingPunct="1">
              <a:spcBef>
                <a:spcPct val="20000"/>
              </a:spcBef>
              <a:buClr>
                <a:schemeClr val="accent3">
                  <a:lumMod val="75000"/>
                </a:schemeClr>
              </a:buClr>
              <a:buFont typeface="Wingdings" panose="05000000000000000000" pitchFamily="2" charset="2"/>
              <a:buChar char="ü"/>
              <a:defRPr lang="sv-SE"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537" indent="-228594" algn="l" defTabSz="91437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v-SE" sz="1200">
                <a:latin typeface="Arial Nova Light" panose="020B0304020202020204" pitchFamily="34" charset="0"/>
              </a:rPr>
              <a:t>Tabellen visar andel positiva svar, 4:or och 5:or </a:t>
            </a:r>
          </a:p>
        </p:txBody>
      </p:sp>
      <p:sp>
        <p:nvSpPr>
          <p:cNvPr id="2" name="Platshållare för bildnummer 1">
            <a:extLst>
              <a:ext uri="{FF2B5EF4-FFF2-40B4-BE49-F238E27FC236}">
                <a16:creationId xmlns:a16="http://schemas.microsoft.com/office/drawing/2014/main" id="{2E9F0A81-6E1B-2818-A907-83E9C01D5503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pPr marL="43438" algn="r">
              <a:spcBef>
                <a:spcPts val="251"/>
              </a:spcBef>
            </a:pPr>
            <a:fld id="{F7043445-B7A5-4914-996A-C924B7608474}" type="slidenum">
              <a:rPr lang="sv-SE" smtClean="0"/>
              <a:pPr marL="43438" algn="r">
                <a:spcBef>
                  <a:spcPts val="251"/>
                </a:spcBef>
              </a:pPr>
              <a:t>70</a:t>
            </a:fld>
            <a:endParaRPr lang="sv-SE"/>
          </a:p>
        </p:txBody>
      </p:sp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3F074A6D-F893-4A34-806B-822D4AAC7B9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48564463"/>
              </p:ext>
            </p:extLst>
          </p:nvPr>
        </p:nvGraphicFramePr>
        <p:xfrm>
          <a:off x="632060" y="1096210"/>
          <a:ext cx="10390167" cy="49833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245945764"/>
      </p:ext>
    </p:extLst>
  </p:cSld>
  <p:clrMapOvr>
    <a:masterClrMapping/>
  </p:clrMapOvr>
  <p:transition/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ubrik 2">
            <a:extLst>
              <a:ext uri="{FF2B5EF4-FFF2-40B4-BE49-F238E27FC236}">
                <a16:creationId xmlns:a16="http://schemas.microsoft.com/office/drawing/2014/main" id="{8B2F7252-83F7-A799-AB96-EE4E6EA209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Värdegrund</a:t>
            </a:r>
          </a:p>
        </p:txBody>
      </p:sp>
      <p:sp>
        <p:nvSpPr>
          <p:cNvPr id="5" name="Platshållare för text 3">
            <a:extLst>
              <a:ext uri="{FF2B5EF4-FFF2-40B4-BE49-F238E27FC236}">
                <a16:creationId xmlns:a16="http://schemas.microsoft.com/office/drawing/2014/main" id="{2F94BD90-28C9-897A-AEF2-763046EB76D5}"/>
              </a:ext>
            </a:extLst>
          </p:cNvPr>
          <p:cNvSpPr txBox="1"/>
          <p:nvPr/>
        </p:nvSpPr>
        <p:spPr>
          <a:xfrm>
            <a:off x="146698" y="6380804"/>
            <a:ext cx="4857102" cy="504580"/>
          </a:xfrm>
          <a:prstGeom prst="rect">
            <a:avLst/>
          </a:prstGeom>
        </p:spPr>
        <p:txBody>
          <a:bodyPr/>
          <a:lstStyle>
            <a:lvl1pPr marL="0" indent="0" algn="l" defTabSz="914377" rtl="0" eaLnBrk="1" latinLnBrk="0" hangingPunct="1">
              <a:spcBef>
                <a:spcPct val="20000"/>
              </a:spcBef>
              <a:buClr>
                <a:schemeClr val="bg1"/>
              </a:buClr>
              <a:buFont typeface="Arial" panose="020B0604020202020204" pitchFamily="34" charset="0"/>
              <a:buNone/>
              <a:defRPr lang="sv-SE"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32" indent="-285744" algn="l" defTabSz="914377" rtl="0" eaLnBrk="1" latinLnBrk="0" hangingPunct="1">
              <a:spcBef>
                <a:spcPct val="20000"/>
              </a:spcBef>
              <a:buClr>
                <a:schemeClr val="bg1"/>
              </a:buClr>
              <a:buFont typeface="Arial" panose="020B0604020202020204" pitchFamily="34" charset="0"/>
              <a:buChar char="•"/>
              <a:defRPr lang="sv-SE"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200121" indent="-285744" algn="l" defTabSz="914377" rtl="0" eaLnBrk="1" latinLnBrk="0" hangingPunct="1">
              <a:spcBef>
                <a:spcPct val="20000"/>
              </a:spcBef>
              <a:buClr>
                <a:schemeClr val="accent3">
                  <a:lumMod val="75000"/>
                </a:schemeClr>
              </a:buClr>
              <a:buFont typeface="Wingdings" panose="05000000000000000000" pitchFamily="2" charset="2"/>
              <a:buChar char="§"/>
              <a:defRPr lang="sv-SE"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57309" indent="-285744" algn="l" defTabSz="914377" rtl="0" eaLnBrk="1" latinLnBrk="0" hangingPunct="1">
              <a:spcBef>
                <a:spcPct val="20000"/>
              </a:spcBef>
              <a:buClr>
                <a:schemeClr val="accent3">
                  <a:lumMod val="75000"/>
                </a:schemeClr>
              </a:buClr>
              <a:buFont typeface="Century Gothic" panose="020B0502020202020204" pitchFamily="34" charset="0"/>
              <a:buChar char="▫"/>
              <a:defRPr lang="sv-SE"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349" indent="-228594" algn="l" defTabSz="914377" rtl="0" eaLnBrk="1" latinLnBrk="0" hangingPunct="1">
              <a:spcBef>
                <a:spcPct val="20000"/>
              </a:spcBef>
              <a:buClr>
                <a:schemeClr val="accent3">
                  <a:lumMod val="75000"/>
                </a:schemeClr>
              </a:buClr>
              <a:buFont typeface="Wingdings" panose="05000000000000000000" pitchFamily="2" charset="2"/>
              <a:buChar char="ü"/>
              <a:defRPr lang="sv-SE"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537" indent="-228594" algn="l" defTabSz="91437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v-SE" sz="1200">
                <a:latin typeface="Arial Nova Light" panose="020B0304020202020204" pitchFamily="34" charset="0"/>
              </a:rPr>
              <a:t>Tabellen visar andel positiva svar, 4:or och 5:or </a:t>
            </a:r>
          </a:p>
        </p:txBody>
      </p:sp>
      <p:sp>
        <p:nvSpPr>
          <p:cNvPr id="2" name="Platshållare för bildnummer 1">
            <a:extLst>
              <a:ext uri="{FF2B5EF4-FFF2-40B4-BE49-F238E27FC236}">
                <a16:creationId xmlns:a16="http://schemas.microsoft.com/office/drawing/2014/main" id="{2E9F0A81-6E1B-2818-A907-83E9C01D5503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pPr marL="43438" algn="r">
              <a:spcBef>
                <a:spcPts val="251"/>
              </a:spcBef>
            </a:pPr>
            <a:fld id="{F7043445-B7A5-4914-996A-C924B7608474}" type="slidenum">
              <a:rPr lang="sv-SE" smtClean="0"/>
              <a:pPr marL="43438" algn="r">
                <a:spcBef>
                  <a:spcPts val="251"/>
                </a:spcBef>
              </a:pPr>
              <a:t>71</a:t>
            </a:fld>
            <a:endParaRPr lang="sv-SE"/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6DF5EAE9-D176-4C73-93C7-63FA09F116F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36901852"/>
              </p:ext>
            </p:extLst>
          </p:nvPr>
        </p:nvGraphicFramePr>
        <p:xfrm>
          <a:off x="491329" y="1170352"/>
          <a:ext cx="10407329" cy="474853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172039704"/>
      </p:ext>
    </p:extLst>
  </p:cSld>
  <p:clrMapOvr>
    <a:masterClrMapping/>
  </p:clrMapOvr>
  <p:transition/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ubrik 2">
            <a:extLst>
              <a:ext uri="{FF2B5EF4-FFF2-40B4-BE49-F238E27FC236}">
                <a16:creationId xmlns:a16="http://schemas.microsoft.com/office/drawing/2014/main" id="{8B2F7252-83F7-A799-AB96-EE4E6EA209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1995" y="398862"/>
            <a:ext cx="7275421" cy="334835"/>
          </a:xfrm>
        </p:spPr>
        <p:txBody>
          <a:bodyPr/>
          <a:lstStyle/>
          <a:p>
            <a:r>
              <a:rPr lang="sv-SE" dirty="0"/>
              <a:t>Ambassadör</a:t>
            </a:r>
          </a:p>
        </p:txBody>
      </p:sp>
      <p:sp>
        <p:nvSpPr>
          <p:cNvPr id="5" name="Platshållare för text 3">
            <a:extLst>
              <a:ext uri="{FF2B5EF4-FFF2-40B4-BE49-F238E27FC236}">
                <a16:creationId xmlns:a16="http://schemas.microsoft.com/office/drawing/2014/main" id="{2F94BD90-28C9-897A-AEF2-763046EB76D5}"/>
              </a:ext>
            </a:extLst>
          </p:cNvPr>
          <p:cNvSpPr txBox="1"/>
          <p:nvPr/>
        </p:nvSpPr>
        <p:spPr>
          <a:xfrm>
            <a:off x="146698" y="6380804"/>
            <a:ext cx="4857102" cy="504580"/>
          </a:xfrm>
          <a:prstGeom prst="rect">
            <a:avLst/>
          </a:prstGeom>
        </p:spPr>
        <p:txBody>
          <a:bodyPr/>
          <a:lstStyle>
            <a:lvl1pPr marL="0" indent="0" algn="l" defTabSz="914377" rtl="0" eaLnBrk="1" latinLnBrk="0" hangingPunct="1">
              <a:spcBef>
                <a:spcPct val="20000"/>
              </a:spcBef>
              <a:buClr>
                <a:schemeClr val="bg1"/>
              </a:buClr>
              <a:buFont typeface="Arial" panose="020B0604020202020204" pitchFamily="34" charset="0"/>
              <a:buNone/>
              <a:defRPr lang="sv-SE"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32" indent="-285744" algn="l" defTabSz="914377" rtl="0" eaLnBrk="1" latinLnBrk="0" hangingPunct="1">
              <a:spcBef>
                <a:spcPct val="20000"/>
              </a:spcBef>
              <a:buClr>
                <a:schemeClr val="bg1"/>
              </a:buClr>
              <a:buFont typeface="Arial" panose="020B0604020202020204" pitchFamily="34" charset="0"/>
              <a:buChar char="•"/>
              <a:defRPr lang="sv-SE"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200121" indent="-285744" algn="l" defTabSz="914377" rtl="0" eaLnBrk="1" latinLnBrk="0" hangingPunct="1">
              <a:spcBef>
                <a:spcPct val="20000"/>
              </a:spcBef>
              <a:buClr>
                <a:schemeClr val="accent3">
                  <a:lumMod val="75000"/>
                </a:schemeClr>
              </a:buClr>
              <a:buFont typeface="Wingdings" panose="05000000000000000000" pitchFamily="2" charset="2"/>
              <a:buChar char="§"/>
              <a:defRPr lang="sv-SE"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57309" indent="-285744" algn="l" defTabSz="914377" rtl="0" eaLnBrk="1" latinLnBrk="0" hangingPunct="1">
              <a:spcBef>
                <a:spcPct val="20000"/>
              </a:spcBef>
              <a:buClr>
                <a:schemeClr val="accent3">
                  <a:lumMod val="75000"/>
                </a:schemeClr>
              </a:buClr>
              <a:buFont typeface="Century Gothic" panose="020B0502020202020204" pitchFamily="34" charset="0"/>
              <a:buChar char="▫"/>
              <a:defRPr lang="sv-SE"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349" indent="-228594" algn="l" defTabSz="914377" rtl="0" eaLnBrk="1" latinLnBrk="0" hangingPunct="1">
              <a:spcBef>
                <a:spcPct val="20000"/>
              </a:spcBef>
              <a:buClr>
                <a:schemeClr val="accent3">
                  <a:lumMod val="75000"/>
                </a:schemeClr>
              </a:buClr>
              <a:buFont typeface="Wingdings" panose="05000000000000000000" pitchFamily="2" charset="2"/>
              <a:buChar char="ü"/>
              <a:defRPr lang="sv-SE"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537" indent="-228594" algn="l" defTabSz="91437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v-SE" sz="1200">
                <a:latin typeface="Arial Nova Light" panose="020B0304020202020204" pitchFamily="34" charset="0"/>
              </a:rPr>
              <a:t>Tabellen visar andel positiva svar, 4:or och 5:or </a:t>
            </a:r>
          </a:p>
        </p:txBody>
      </p:sp>
      <p:sp>
        <p:nvSpPr>
          <p:cNvPr id="2" name="Platshållare för bildnummer 1">
            <a:extLst>
              <a:ext uri="{FF2B5EF4-FFF2-40B4-BE49-F238E27FC236}">
                <a16:creationId xmlns:a16="http://schemas.microsoft.com/office/drawing/2014/main" id="{2E9F0A81-6E1B-2818-A907-83E9C01D5503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pPr marL="43438" algn="r">
              <a:spcBef>
                <a:spcPts val="251"/>
              </a:spcBef>
            </a:pPr>
            <a:fld id="{F7043445-B7A5-4914-996A-C924B7608474}" type="slidenum">
              <a:rPr lang="sv-SE" smtClean="0"/>
              <a:pPr marL="43438" algn="r">
                <a:spcBef>
                  <a:spcPts val="251"/>
                </a:spcBef>
              </a:pPr>
              <a:t>72</a:t>
            </a:fld>
            <a:endParaRPr lang="sv-SE"/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EFD032D0-10A7-F58C-64CB-49B7F3A57B9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75168337"/>
              </p:ext>
            </p:extLst>
          </p:nvPr>
        </p:nvGraphicFramePr>
        <p:xfrm>
          <a:off x="361995" y="1059141"/>
          <a:ext cx="10709659" cy="499566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949559626"/>
      </p:ext>
    </p:extLst>
  </p:cSld>
  <p:clrMapOvr>
    <a:masterClrMapping/>
  </p:clrMapOvr>
  <p:transition/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ubrik 2">
            <a:extLst>
              <a:ext uri="{FF2B5EF4-FFF2-40B4-BE49-F238E27FC236}">
                <a16:creationId xmlns:a16="http://schemas.microsoft.com/office/drawing/2014/main" id="{8B2F7252-83F7-A799-AB96-EE4E6EA209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Nöjdhet</a:t>
            </a:r>
          </a:p>
        </p:txBody>
      </p:sp>
      <p:sp>
        <p:nvSpPr>
          <p:cNvPr id="5" name="Platshållare för text 3">
            <a:extLst>
              <a:ext uri="{FF2B5EF4-FFF2-40B4-BE49-F238E27FC236}">
                <a16:creationId xmlns:a16="http://schemas.microsoft.com/office/drawing/2014/main" id="{2F94BD90-28C9-897A-AEF2-763046EB76D5}"/>
              </a:ext>
            </a:extLst>
          </p:cNvPr>
          <p:cNvSpPr txBox="1"/>
          <p:nvPr/>
        </p:nvSpPr>
        <p:spPr>
          <a:xfrm>
            <a:off x="146698" y="6380804"/>
            <a:ext cx="4857102" cy="504580"/>
          </a:xfrm>
          <a:prstGeom prst="rect">
            <a:avLst/>
          </a:prstGeom>
        </p:spPr>
        <p:txBody>
          <a:bodyPr/>
          <a:lstStyle>
            <a:lvl1pPr marL="0" indent="0" algn="l" defTabSz="914377" rtl="0" eaLnBrk="1" latinLnBrk="0" hangingPunct="1">
              <a:spcBef>
                <a:spcPct val="20000"/>
              </a:spcBef>
              <a:buClr>
                <a:schemeClr val="bg1"/>
              </a:buClr>
              <a:buFont typeface="Arial" panose="020B0604020202020204" pitchFamily="34" charset="0"/>
              <a:buNone/>
              <a:defRPr lang="sv-SE"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32" indent="-285744" algn="l" defTabSz="914377" rtl="0" eaLnBrk="1" latinLnBrk="0" hangingPunct="1">
              <a:spcBef>
                <a:spcPct val="20000"/>
              </a:spcBef>
              <a:buClr>
                <a:schemeClr val="bg1"/>
              </a:buClr>
              <a:buFont typeface="Arial" panose="020B0604020202020204" pitchFamily="34" charset="0"/>
              <a:buChar char="•"/>
              <a:defRPr lang="sv-SE"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200121" indent="-285744" algn="l" defTabSz="914377" rtl="0" eaLnBrk="1" latinLnBrk="0" hangingPunct="1">
              <a:spcBef>
                <a:spcPct val="20000"/>
              </a:spcBef>
              <a:buClr>
                <a:schemeClr val="accent3">
                  <a:lumMod val="75000"/>
                </a:schemeClr>
              </a:buClr>
              <a:buFont typeface="Wingdings" panose="05000000000000000000" pitchFamily="2" charset="2"/>
              <a:buChar char="§"/>
              <a:defRPr lang="sv-SE"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57309" indent="-285744" algn="l" defTabSz="914377" rtl="0" eaLnBrk="1" latinLnBrk="0" hangingPunct="1">
              <a:spcBef>
                <a:spcPct val="20000"/>
              </a:spcBef>
              <a:buClr>
                <a:schemeClr val="accent3">
                  <a:lumMod val="75000"/>
                </a:schemeClr>
              </a:buClr>
              <a:buFont typeface="Century Gothic" panose="020B0502020202020204" pitchFamily="34" charset="0"/>
              <a:buChar char="▫"/>
              <a:defRPr lang="sv-SE"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349" indent="-228594" algn="l" defTabSz="914377" rtl="0" eaLnBrk="1" latinLnBrk="0" hangingPunct="1">
              <a:spcBef>
                <a:spcPct val="20000"/>
              </a:spcBef>
              <a:buClr>
                <a:schemeClr val="accent3">
                  <a:lumMod val="75000"/>
                </a:schemeClr>
              </a:buClr>
              <a:buFont typeface="Wingdings" panose="05000000000000000000" pitchFamily="2" charset="2"/>
              <a:buChar char="ü"/>
              <a:defRPr lang="sv-SE"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537" indent="-228594" algn="l" defTabSz="91437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v-SE" sz="1200">
                <a:latin typeface="Arial Nova Light" panose="020B0304020202020204" pitchFamily="34" charset="0"/>
              </a:rPr>
              <a:t>Tabellen visar andel positiva svar, 4:or och 5:or </a:t>
            </a:r>
          </a:p>
        </p:txBody>
      </p:sp>
      <p:sp>
        <p:nvSpPr>
          <p:cNvPr id="2" name="Platshållare för bildnummer 1">
            <a:extLst>
              <a:ext uri="{FF2B5EF4-FFF2-40B4-BE49-F238E27FC236}">
                <a16:creationId xmlns:a16="http://schemas.microsoft.com/office/drawing/2014/main" id="{2E9F0A81-6E1B-2818-A907-83E9C01D5503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pPr marL="43438" algn="r">
              <a:spcBef>
                <a:spcPts val="251"/>
              </a:spcBef>
            </a:pPr>
            <a:fld id="{F7043445-B7A5-4914-996A-C924B7608474}" type="slidenum">
              <a:rPr lang="sv-SE" smtClean="0"/>
              <a:pPr marL="43438" algn="r">
                <a:spcBef>
                  <a:spcPts val="251"/>
                </a:spcBef>
              </a:pPr>
              <a:t>73</a:t>
            </a:fld>
            <a:endParaRPr lang="sv-SE"/>
          </a:p>
        </p:txBody>
      </p:sp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7EDECB83-1A21-4A36-B618-82F65B3FC21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01942698"/>
              </p:ext>
            </p:extLst>
          </p:nvPr>
        </p:nvGraphicFramePr>
        <p:xfrm>
          <a:off x="491329" y="1059141"/>
          <a:ext cx="10654465" cy="505745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650821594"/>
      </p:ext>
    </p:extLst>
  </p:cSld>
  <p:clrMapOvr>
    <a:masterClrMapping/>
  </p:clrMapOvr>
  <p:transition/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nummer 1">
            <a:extLst>
              <a:ext uri="{FF2B5EF4-FFF2-40B4-BE49-F238E27FC236}">
                <a16:creationId xmlns:a16="http://schemas.microsoft.com/office/drawing/2014/main" id="{4D24BF3A-A17A-4F78-B6F9-9A0D2844D59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24592" y="6436558"/>
            <a:ext cx="66186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sv-SE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A65EA27-6DB2-46EB-90AD-D02DF194FA2A}" type="slidenum">
              <a:rPr lang="sv-SE" smtClean="0"/>
              <a:pPr/>
              <a:t>74</a:t>
            </a:fld>
            <a:endParaRPr lang="sv-SE"/>
          </a:p>
        </p:txBody>
      </p:sp>
      <p:sp>
        <p:nvSpPr>
          <p:cNvPr id="4" name="Rubrik 1">
            <a:extLst>
              <a:ext uri="{FF2B5EF4-FFF2-40B4-BE49-F238E27FC236}">
                <a16:creationId xmlns:a16="http://schemas.microsoft.com/office/drawing/2014/main" id="{93B28113-372D-4E79-B0DA-E9EAFF4BAA4E}"/>
              </a:ext>
            </a:extLst>
          </p:cNvPr>
          <p:cNvSpPr txBox="1"/>
          <p:nvPr/>
        </p:nvSpPr>
        <p:spPr>
          <a:xfrm>
            <a:off x="119336" y="260648"/>
            <a:ext cx="8846773" cy="720080"/>
          </a:xfrm>
          <a:prstGeom prst="rect">
            <a:avLst/>
          </a:prstGeom>
        </p:spPr>
        <p:txBody>
          <a:bodyPr/>
          <a:lstStyle>
            <a:lvl1pPr marL="0" algn="l" defTabSz="914377" rtl="0" eaLnBrk="1" latinLnBrk="0" hangingPunct="1">
              <a:spcBef>
                <a:spcPct val="0"/>
              </a:spcBef>
              <a:buNone/>
              <a:defRPr lang="sv-SE"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sv-SE"/>
              <a:t>Nästa steg</a:t>
            </a:r>
          </a:p>
        </p:txBody>
      </p:sp>
      <p:pic>
        <p:nvPicPr>
          <p:cNvPr id="6" name="Bildobjekt 5">
            <a:extLst>
              <a:ext uri="{FF2B5EF4-FFF2-40B4-BE49-F238E27FC236}">
                <a16:creationId xmlns:a16="http://schemas.microsoft.com/office/drawing/2014/main" id="{FB9BD116-6E10-4EE5-8A60-6A662ADC2ED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36430" y="3237710"/>
            <a:ext cx="2520000" cy="2520000"/>
          </a:xfrm>
          <a:prstGeom prst="rect">
            <a:avLst/>
          </a:prstGeom>
        </p:spPr>
      </p:pic>
      <p:sp>
        <p:nvSpPr>
          <p:cNvPr id="7" name="Platshållare för text 9">
            <a:extLst>
              <a:ext uri="{FF2B5EF4-FFF2-40B4-BE49-F238E27FC236}">
                <a16:creationId xmlns:a16="http://schemas.microsoft.com/office/drawing/2014/main" id="{00B7EBAD-2955-4948-BBE9-9B149AD34F48}"/>
              </a:ext>
            </a:extLst>
          </p:cNvPr>
          <p:cNvSpPr txBox="1"/>
          <p:nvPr/>
        </p:nvSpPr>
        <p:spPr>
          <a:xfrm>
            <a:off x="5447928" y="1525991"/>
            <a:ext cx="5976664" cy="4032443"/>
          </a:xfrm>
          <a:prstGeom prst="rect">
            <a:avLst/>
          </a:prstGeom>
        </p:spPr>
        <p:txBody>
          <a:bodyPr vert="horz" wrap="square" lIns="91440" tIns="45720" rIns="91440" bIns="45720" rtlCol="0">
            <a:noAutofit/>
          </a:bodyPr>
          <a:lstStyle>
            <a:lvl1pPr marL="0" indent="0" algn="l" defTabSz="914377" rtl="0" eaLnBrk="1" latinLnBrk="0" hangingPunct="1">
              <a:spcBef>
                <a:spcPct val="20000"/>
              </a:spcBef>
              <a:buClr>
                <a:schemeClr val="bg1"/>
              </a:buClr>
              <a:buFont typeface="Arial" panose="020B0604020202020204" pitchFamily="34" charset="0"/>
              <a:buNone/>
              <a:defRPr lang="sv-SE"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188" indent="0" algn="l" defTabSz="914377" rtl="0" eaLnBrk="1" latinLnBrk="0" hangingPunct="1">
              <a:spcBef>
                <a:spcPct val="20000"/>
              </a:spcBef>
              <a:buClr>
                <a:schemeClr val="bg1"/>
              </a:buClr>
              <a:buFont typeface="Arial" panose="020B0604020202020204" pitchFamily="34" charset="0"/>
              <a:buNone/>
              <a:defRPr lang="sv-SE"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377" indent="0" algn="l" defTabSz="914377" rtl="0" eaLnBrk="1" latinLnBrk="0" hangingPunct="1">
              <a:spcBef>
                <a:spcPct val="20000"/>
              </a:spcBef>
              <a:buClr>
                <a:schemeClr val="accent3">
                  <a:lumMod val="75000"/>
                </a:schemeClr>
              </a:buClr>
              <a:buFont typeface="Wingdings" panose="05000000000000000000" pitchFamily="2" charset="2"/>
              <a:buNone/>
              <a:defRPr lang="sv-SE"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565" indent="0" algn="l" defTabSz="914377" rtl="0" eaLnBrk="1" latinLnBrk="0" hangingPunct="1">
              <a:spcBef>
                <a:spcPct val="20000"/>
              </a:spcBef>
              <a:buClr>
                <a:schemeClr val="accent3">
                  <a:lumMod val="75000"/>
                </a:schemeClr>
              </a:buClr>
              <a:buFont typeface="Century Gothic" panose="020B0502020202020204" pitchFamily="34" charset="0"/>
              <a:buNone/>
              <a:defRPr lang="sv-SE"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755" indent="0" algn="l" defTabSz="914377" rtl="0" eaLnBrk="1" latinLnBrk="0" hangingPunct="1">
              <a:spcBef>
                <a:spcPct val="20000"/>
              </a:spcBef>
              <a:buClr>
                <a:schemeClr val="accent3">
                  <a:lumMod val="75000"/>
                </a:schemeClr>
              </a:buClr>
              <a:buFont typeface="Wingdings" panose="05000000000000000000" pitchFamily="2" charset="2"/>
              <a:buNone/>
              <a:defRPr lang="sv-SE"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537" indent="-228594" algn="l" defTabSz="91437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v-SE" sz="1600" dirty="0"/>
              <a:t>12 oktober alla chefer och huvudskyddsombud </a:t>
            </a:r>
            <a:br>
              <a:rPr lang="sv-SE" sz="1600" dirty="0"/>
            </a:br>
            <a:r>
              <a:rPr lang="sv-SE" sz="1600" dirty="0"/>
              <a:t>har fått tillgång till resultat</a:t>
            </a:r>
          </a:p>
          <a:p>
            <a:r>
              <a:rPr lang="sv-SE" sz="1600" dirty="0"/>
              <a:t>17 oktober alla medarbetare har fått tillgång till resultat</a:t>
            </a:r>
            <a:br>
              <a:rPr lang="sv-SE" sz="1600" dirty="0"/>
            </a:br>
            <a:br>
              <a:rPr lang="sv-SE" sz="1600" dirty="0"/>
            </a:br>
            <a:r>
              <a:rPr lang="sv-SE" sz="1600" b="1" dirty="0"/>
              <a:t>Presentation av analys och resultat:</a:t>
            </a:r>
          </a:p>
          <a:p>
            <a:r>
              <a:rPr lang="sv-SE" sz="1600" dirty="0"/>
              <a:t>23 oktober Nacka kommun totalt </a:t>
            </a:r>
          </a:p>
          <a:p>
            <a:r>
              <a:rPr lang="sv-SE" sz="1600" dirty="0"/>
              <a:t>7 november Välfärd Samhällsservice </a:t>
            </a:r>
          </a:p>
          <a:p>
            <a:r>
              <a:rPr lang="sv-SE" sz="1600" dirty="0"/>
              <a:t>8 november Enheter</a:t>
            </a:r>
          </a:p>
          <a:p>
            <a:r>
              <a:rPr lang="sv-SE" sz="1600" dirty="0"/>
              <a:t>23 november Välfärd Skola  </a:t>
            </a:r>
          </a:p>
          <a:p>
            <a:endParaRPr lang="sv-SE" sz="1600" dirty="0"/>
          </a:p>
          <a:p>
            <a:r>
              <a:rPr lang="sv-SE" sz="1600" dirty="0"/>
              <a:t>Riskbedömning utifrån resultat (chefens ansvar)  och arbetsgruppens handlingsplan.</a:t>
            </a:r>
            <a:br>
              <a:rPr lang="sv-SE" sz="1600" dirty="0"/>
            </a:br>
            <a:endParaRPr lang="sv-SE" sz="1600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4C631172-3600-8939-FFE5-6284D3DD37C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9332" y="980728"/>
            <a:ext cx="2825559" cy="2448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5749897"/>
      </p:ext>
    </p:extLst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ubrik 3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>
            <a:defPPr>
              <a:defRPr kern="1200"/>
            </a:defPPr>
          </a:lstStyle>
          <a:p>
            <a:r>
              <a:rPr lang="sv-SE" sz="2176">
                <a:solidFill>
                  <a:schemeClr val="tx1"/>
                </a:solidFill>
              </a:rPr>
              <a:t>Största förändringarna</a:t>
            </a:r>
          </a:p>
        </p:txBody>
      </p:sp>
      <p:pic>
        <p:nvPicPr>
          <p:cNvPr id="5" name="Picture 2" descr="Bildresultat för ledaRSKAP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584142" y="6058364"/>
            <a:ext cx="2146064" cy="7116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6" name="DataTable">
            <a:extLst>
              <a:ext uri="{FF2B5EF4-FFF2-40B4-BE49-F238E27FC236}">
                <a16:creationId xmlns:a16="http://schemas.microsoft.com/office/drawing/2014/main" id="{FA1BDEB6-1A18-46F8-8F67-939AFF11A90E}"/>
              </a:ext>
            </a:extLst>
          </p:cNvPr>
          <p:cNvGraphicFramePr>
            <a:graphicFrameLocks noGrp="1"/>
          </p:cNvGraphicFramePr>
          <p:nvPr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762617588"/>
              </p:ext>
            </p:extLst>
          </p:nvPr>
        </p:nvGraphicFramePr>
        <p:xfrm>
          <a:off x="623393" y="809818"/>
          <a:ext cx="11109261" cy="5516880"/>
        </p:xfrm>
        <a:graphic>
          <a:graphicData uri="http://schemas.openxmlformats.org/drawingml/2006/table">
            <a:tbl>
              <a:tblPr>
                <a:tableStyleId>{D7AC3CCA-C797-4891-BE02-D94E43425B78}</a:tableStyleId>
              </a:tblPr>
              <a:tblGrid>
                <a:gridCol w="65348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89210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0911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5455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0">
                <a:tc>
                  <a:txBody>
                    <a:bodyPr/>
                    <a:lstStyle>
                      <a:defPPr>
                        <a:defRPr kern="1200"/>
                      </a:def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sv-SE" sz="1600" b="1" u="none" strike="noStrike" kern="1200" cap="none" normalizeH="0" baseline="0" dirty="0">
                          <a:ln>
                            <a:noFill/>
                          </a:ln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</a:t>
                      </a:r>
                      <a:endParaRPr kumimoji="0" lang="sv-SE" sz="1600" b="1" i="0" u="none" strike="noStrike" kern="1200" cap="none" normalizeH="0" baseline="0" dirty="0">
                        <a:ln>
                          <a:noFill/>
                        </a:ln>
                        <a:solidFill>
                          <a:srgbClr val="4D4D4D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2">
                        <a:lumMod val="40000"/>
                        <a:lumOff val="6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defPPr>
                        <a:defRPr kern="1200"/>
                      </a:def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sv-SE" sz="16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4D4D4D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Positiva förändringar</a:t>
                      </a:r>
                      <a:endParaRPr kumimoji="0" lang="sv-SE" sz="16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4D4D4D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2">
                        <a:lumMod val="40000"/>
                        <a:lumOff val="6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defPPr>
                        <a:defRPr kern="1200"/>
                      </a:def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sv-SE" sz="1600" b="1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2023</a:t>
                      </a:r>
                    </a:p>
                  </a:txBody>
                  <a:tcPr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2">
                        <a:lumMod val="40000"/>
                        <a:lumOff val="6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defPPr>
                        <a:defRPr kern="1200"/>
                      </a:def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sv-SE" sz="1600" b="1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2022</a:t>
                      </a:r>
                    </a:p>
                  </a:txBody>
                  <a:tcPr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2">
                        <a:lumMod val="40000"/>
                        <a:lumOff val="60000"/>
                        <a:alpha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sv-SE" sz="160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ab8</a:t>
                      </a:r>
                    </a:p>
                  </a:txBody>
                  <a:tcPr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bg1"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sv-SE" sz="160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Jag kan återhämta mig under arbetsdagen, t.ex. genom variation i arbetet, mikropauser, gemenskap</a:t>
                      </a:r>
                    </a:p>
                  </a:txBody>
                  <a:tcPr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bg1"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sv-SE" sz="160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61% (+4)</a:t>
                      </a:r>
                    </a:p>
                  </a:txBody>
                  <a:tcPr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bg1"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sv-SE" sz="1600" u="none" strike="noStrike" kern="1200" cap="none" normalizeH="0" baseline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57%</a:t>
                      </a:r>
                    </a:p>
                  </a:txBody>
                  <a:tcPr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bg1">
                        <a:alpha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sv-SE" sz="160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C4</a:t>
                      </a:r>
                    </a:p>
                  </a:txBody>
                  <a:tcPr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bg1"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sv-SE" sz="160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Jag har tillräckligt med stöd för att lyckas med mitt chefsuppdrag (nätverk, stödfunktioner, support etc.)</a:t>
                      </a:r>
                    </a:p>
                  </a:txBody>
                  <a:tcPr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bg1"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sv-SE" sz="160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87% (+4)</a:t>
                      </a:r>
                    </a:p>
                  </a:txBody>
                  <a:tcPr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bg1"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sv-SE" sz="160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83%</a:t>
                      </a:r>
                    </a:p>
                  </a:txBody>
                  <a:tcPr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bg1">
                        <a:alpha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7151332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sv-SE" sz="1600" u="none" strike="noStrike" kern="1200" cap="none" normalizeH="0" baseline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ab9</a:t>
                      </a:r>
                    </a:p>
                  </a:txBody>
                  <a:tcPr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bg1"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sv-SE" sz="160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Jag kan återhämta mig mellan perioder av högre arbetsbelastning</a:t>
                      </a:r>
                    </a:p>
                  </a:txBody>
                  <a:tcPr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bg1"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sv-SE" sz="160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62% (+3)</a:t>
                      </a:r>
                    </a:p>
                  </a:txBody>
                  <a:tcPr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bg1"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sv-SE" sz="1600" u="none" strike="noStrike" kern="1200" cap="none" normalizeH="0" baseline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59%</a:t>
                      </a:r>
                    </a:p>
                  </a:txBody>
                  <a:tcPr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bg1">
                        <a:alpha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sv-SE" sz="1600" u="none" strike="noStrike" kern="1200" cap="none" normalizeH="0" baseline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et4</a:t>
                      </a:r>
                    </a:p>
                  </a:txBody>
                  <a:tcPr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bg1"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sv-SE" sz="160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Jag kan rekommendera andra att söka jobb inom Nacka kommun</a:t>
                      </a:r>
                    </a:p>
                  </a:txBody>
                  <a:tcPr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bg1"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sv-SE" sz="1600" u="none" strike="noStrike" kern="1200" cap="none" normalizeH="0" baseline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69% (+3)</a:t>
                      </a:r>
                    </a:p>
                  </a:txBody>
                  <a:tcPr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bg1"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sv-SE" sz="1600" u="none" strike="noStrike" kern="1200" cap="none" normalizeH="0" baseline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66%</a:t>
                      </a:r>
                    </a:p>
                  </a:txBody>
                  <a:tcPr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bg1">
                        <a:alpha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sv-SE" sz="1600" u="none" strike="noStrike" kern="1200" cap="none" normalizeH="0" baseline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ab6</a:t>
                      </a:r>
                    </a:p>
                  </a:txBody>
                  <a:tcPr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bg1"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sv-SE" sz="160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Jag har en rimlig arbetsbelastning</a:t>
                      </a:r>
                    </a:p>
                  </a:txBody>
                  <a:tcPr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bg1"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sv-SE" sz="160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60% (+3)</a:t>
                      </a:r>
                    </a:p>
                  </a:txBody>
                  <a:tcPr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bg1"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sv-SE" sz="160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57%</a:t>
                      </a:r>
                    </a:p>
                  </a:txBody>
                  <a:tcPr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bg1">
                        <a:alpha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sv-SE" sz="1600" u="none" strike="noStrike" kern="1200" cap="none" normalizeH="0" baseline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am6</a:t>
                      </a:r>
                    </a:p>
                  </a:txBody>
                  <a:tcPr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bg1"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sv-SE" sz="1600" u="none" strike="noStrike" kern="1200" cap="none" normalizeH="0" baseline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Jag är medveten om vilka risker som finns i mitt arbete</a:t>
                      </a:r>
                    </a:p>
                  </a:txBody>
                  <a:tcPr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bg1"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sv-SE" sz="160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87% (+3)</a:t>
                      </a:r>
                    </a:p>
                  </a:txBody>
                  <a:tcPr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bg1"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sv-SE" sz="160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84%</a:t>
                      </a:r>
                    </a:p>
                  </a:txBody>
                  <a:tcPr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bg1">
                        <a:alpha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sv-SE" sz="1600" b="1" u="none" strike="noStrike" kern="1200" cap="none" normalizeH="0" baseline="0" dirty="0">
                        <a:ln>
                          <a:noFill/>
                        </a:ln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6">
                        <a:lumMod val="40000"/>
                        <a:lumOff val="6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sv-SE" sz="1600" b="1" u="none" strike="noStrike" kern="1200" cap="none" normalizeH="0" baseline="0" dirty="0">
                          <a:ln>
                            <a:noFill/>
                          </a:ln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Negativa förändringar</a:t>
                      </a:r>
                      <a:endParaRPr kumimoji="0" lang="sv-SE" sz="1600" b="0" u="none" strike="noStrike" kern="1200" cap="none" normalizeH="0" baseline="0" dirty="0">
                        <a:ln>
                          <a:noFill/>
                        </a:ln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6">
                        <a:lumMod val="40000"/>
                        <a:lumOff val="6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sv-SE" sz="1600" u="none" strike="noStrike" kern="1200" cap="none" normalizeH="0" baseline="0" dirty="0">
                        <a:ln>
                          <a:noFill/>
                        </a:ln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6">
                        <a:lumMod val="40000"/>
                        <a:lumOff val="6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kumimoji="0" lang="sv-SE" sz="1600" u="none" strike="noStrike" kern="1200" cap="none" normalizeH="0" baseline="0" dirty="0">
                        <a:ln>
                          <a:noFill/>
                        </a:ln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6">
                        <a:lumMod val="40000"/>
                        <a:lumOff val="60000"/>
                        <a:alpha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sv-SE" sz="1600" u="none" strike="noStrike" kern="1200" cap="none" normalizeH="0" baseline="0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eu5</a:t>
                      </a:r>
                    </a:p>
                  </a:txBody>
                  <a:tcPr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bg1"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sv-SE" sz="1600" u="none" strike="noStrike" kern="1200" cap="none" normalizeH="0" baseline="0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Vi tar ett gemensamt ansvar så att inget hamnar mellan stolarna</a:t>
                      </a:r>
                    </a:p>
                  </a:txBody>
                  <a:tcPr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bg1"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sv-SE" sz="1600" u="none" strike="noStrike" kern="1200" cap="none" normalizeH="0" baseline="0" dirty="0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69% (−4)</a:t>
                      </a:r>
                    </a:p>
                  </a:txBody>
                  <a:tcPr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bg1"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sv-SE" sz="1600" u="none" strike="noStrike" kern="1200" cap="none" normalizeH="0" baseline="0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73%</a:t>
                      </a:r>
                    </a:p>
                  </a:txBody>
                  <a:tcPr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bg1">
                        <a:alpha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sv-SE" sz="1600" u="none" strike="noStrike" kern="1200" cap="none" normalizeH="0" baseline="0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eu11</a:t>
                      </a:r>
                    </a:p>
                  </a:txBody>
                  <a:tcPr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bg1"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sv-SE" sz="1600" u="none" strike="noStrike" kern="1200" cap="none" normalizeH="0" baseline="0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Jag har effektiva digitala stöd för mina arbetsuppgifter</a:t>
                      </a:r>
                    </a:p>
                  </a:txBody>
                  <a:tcPr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bg1"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sv-SE" sz="1600" u="none" strike="noStrike" kern="1200" cap="none" normalizeH="0" baseline="0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63% (−3)</a:t>
                      </a:r>
                    </a:p>
                  </a:txBody>
                  <a:tcPr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bg1"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sv-SE" sz="1600" u="none" strike="noStrike" kern="1200" cap="none" normalizeH="0" baseline="0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66%</a:t>
                      </a:r>
                    </a:p>
                  </a:txBody>
                  <a:tcPr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bg1">
                        <a:alpha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sv-SE" sz="160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eu8</a:t>
                      </a:r>
                    </a:p>
                  </a:txBody>
                  <a:tcPr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bg1"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sv-SE" sz="1600" u="none" strike="noStrike" kern="1200" cap="none" normalizeH="0" baseline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Vi arbetar med ständiga förbättringar</a:t>
                      </a:r>
                    </a:p>
                  </a:txBody>
                  <a:tcPr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bg1"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sv-SE" sz="160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72% (−2)</a:t>
                      </a:r>
                    </a:p>
                  </a:txBody>
                  <a:tcPr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bg1"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sv-SE" sz="1600" u="none" strike="noStrike" kern="1200" cap="none" normalizeH="0" baseline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74%</a:t>
                      </a:r>
                    </a:p>
                  </a:txBody>
                  <a:tcPr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bg1">
                        <a:alpha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sv-SE" sz="1600" u="none" strike="noStrike" kern="1200" cap="none" normalizeH="0" baseline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eu7</a:t>
                      </a:r>
                    </a:p>
                  </a:txBody>
                  <a:tcPr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bg1"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sv-SE" sz="160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Vi hanterar förslag på ett bra sätt</a:t>
                      </a:r>
                    </a:p>
                  </a:txBody>
                  <a:tcPr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bg1"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sv-SE" sz="160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70% (−2)</a:t>
                      </a:r>
                    </a:p>
                  </a:txBody>
                  <a:tcPr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bg1"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sv-SE" sz="1600" u="none" strike="noStrike" kern="1200" cap="none" normalizeH="0" baseline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72%</a:t>
                      </a:r>
                    </a:p>
                  </a:txBody>
                  <a:tcPr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bg1">
                        <a:alpha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sv-SE" sz="160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eu6</a:t>
                      </a:r>
                    </a:p>
                  </a:txBody>
                  <a:tcPr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bg1"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sv-SE" sz="160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Vi tar tag i problem som hindrar oss att arbeta effektivt</a:t>
                      </a:r>
                    </a:p>
                  </a:txBody>
                  <a:tcPr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bg1"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sv-SE" sz="1600" u="none" strike="noStrike" kern="1200" cap="none" normalizeH="0" baseline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64% (−2)</a:t>
                      </a:r>
                    </a:p>
                  </a:txBody>
                  <a:tcPr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bg1"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sv-SE" sz="160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66%</a:t>
                      </a:r>
                    </a:p>
                  </a:txBody>
                  <a:tcPr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bg1">
                        <a:alpha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4091239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sv-SE" sz="160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C1</a:t>
                      </a:r>
                    </a:p>
                  </a:txBody>
                  <a:tcPr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bg1"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sv-SE" sz="160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Mitt chefsuppdrag är tydligt</a:t>
                      </a:r>
                    </a:p>
                  </a:txBody>
                  <a:tcPr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bg1"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sv-SE" sz="160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91% (-2)</a:t>
                      </a:r>
                    </a:p>
                  </a:txBody>
                  <a:tcPr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bg1"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sv-SE" sz="160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93%</a:t>
                      </a:r>
                    </a:p>
                  </a:txBody>
                  <a:tcPr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bg1">
                        <a:alpha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1314462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sv-SE" sz="160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C3</a:t>
                      </a:r>
                    </a:p>
                  </a:txBody>
                  <a:tcPr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bg1"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sv-SE" sz="160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Jag har förutsättningar att vara tillgänglig för mina medarbetare</a:t>
                      </a:r>
                    </a:p>
                  </a:txBody>
                  <a:tcPr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bg1"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sv-SE" sz="160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78% (-2)</a:t>
                      </a:r>
                    </a:p>
                  </a:txBody>
                  <a:tcPr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bg1"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sv-SE" sz="160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80%</a:t>
                      </a:r>
                    </a:p>
                  </a:txBody>
                  <a:tcPr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bg1">
                        <a:alpha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6426241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47495770"/>
      </p:ext>
    </p:extLst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ubrik 2">
            <a:extLst>
              <a:ext uri="{FF2B5EF4-FFF2-40B4-BE49-F238E27FC236}">
                <a16:creationId xmlns:a16="http://schemas.microsoft.com/office/drawing/2014/main" id="{90CAFD31-9F32-495F-AA24-7BE318F57480}"/>
              </a:ext>
            </a:extLst>
          </p:cNvPr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527384" y="260648"/>
            <a:ext cx="9757047" cy="461665"/>
          </a:xfrm>
        </p:spPr>
        <p:txBody>
          <a:bodyPr/>
          <a:lstStyle/>
          <a:p>
            <a:r>
              <a:rPr lang="sv-SE" sz="2176" dirty="0">
                <a:solidFill>
                  <a:schemeClr val="tx1"/>
                </a:solidFill>
              </a:rPr>
              <a:t>Frågor med högst påverkan på Totalindex (unikt motivations-DNA)</a:t>
            </a:r>
            <a:br>
              <a:rPr lang="sv-SE" sz="2176" dirty="0">
                <a:solidFill>
                  <a:schemeClr val="tx1"/>
                </a:solidFill>
              </a:rPr>
            </a:br>
            <a:br>
              <a:rPr lang="sv-SE" sz="2176" dirty="0">
                <a:solidFill>
                  <a:schemeClr val="tx1"/>
                </a:solidFill>
              </a:rPr>
            </a:br>
            <a:endParaRPr lang="sv-SE" sz="2176" dirty="0">
              <a:solidFill>
                <a:schemeClr val="tx1"/>
              </a:solidFill>
            </a:endParaRPr>
          </a:p>
        </p:txBody>
      </p:sp>
      <p:graphicFrame>
        <p:nvGraphicFramePr>
          <p:cNvPr id="4" name="DataTable">
            <a:extLst>
              <a:ext uri="{FF2B5EF4-FFF2-40B4-BE49-F238E27FC236}">
                <a16:creationId xmlns:a16="http://schemas.microsoft.com/office/drawing/2014/main" id="{1EF170D6-7533-49C5-A370-C3C55F96BB18}"/>
              </a:ext>
            </a:extLst>
          </p:cNvPr>
          <p:cNvGraphicFramePr>
            <a:graphicFrameLocks noGrp="1"/>
          </p:cNvGraphicFramePr>
          <p:nvPr>
            <p:custDataLst>
              <p:tags r:id="rId2"/>
            </p:custDataLst>
          </p:nvPr>
        </p:nvGraphicFramePr>
        <p:xfrm>
          <a:off x="641876" y="1492397"/>
          <a:ext cx="10971810" cy="40591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77566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95898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37162">
                  <a:extLst>
                    <a:ext uri="{9D8B030D-6E8A-4147-A177-3AD203B41FA5}">
                      <a16:colId xmlns:a16="http://schemas.microsoft.com/office/drawing/2014/main" val="1651326491"/>
                    </a:ext>
                  </a:extLst>
                </a:gridCol>
              </a:tblGrid>
              <a:tr h="405910"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sv-SE" sz="1400" b="1" kern="120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Nr.</a:t>
                      </a:r>
                    </a:p>
                  </a:txBody>
                  <a:tcPr anchor="ctr" horzOverflow="overflow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27A8E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lang="sv-SE" sz="1400" b="1" kern="1200">
                        <a:solidFill>
                          <a:schemeClr val="bg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27A8E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sv-SE" sz="1400" b="1" kern="120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Pos svar</a:t>
                      </a:r>
                    </a:p>
                  </a:txBody>
                  <a:tcPr anchor="ctr" horzOverflow="overflow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27A8E">
                        <a:alpha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5319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sv-SE" sz="1600" kern="120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a1</a:t>
                      </a:r>
                    </a:p>
                  </a:txBody>
                  <a:tcPr anchor="ctr" horzOverflow="overflow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sv-SE" sz="1600" kern="12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Mitt arbete känns meningsfullt</a:t>
                      </a:r>
                    </a:p>
                  </a:txBody>
                  <a:tcPr anchor="ctr" horzOverflow="overflow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sv-SE" sz="1600" kern="12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92%</a:t>
                      </a:r>
                    </a:p>
                  </a:txBody>
                  <a:tcPr marL="91428" marR="91428" marT="45727" marB="45727" anchor="ctr" horzOverflow="overflow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alpha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5319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sv-SE" sz="1600" kern="120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et5</a:t>
                      </a:r>
                    </a:p>
                  </a:txBody>
                  <a:tcPr anchor="ctr" horzOverflow="overflow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sv-SE" sz="1600" kern="120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Jag trivs med mina arbetsuppgifter</a:t>
                      </a:r>
                    </a:p>
                  </a:txBody>
                  <a:tcPr anchor="ctr" horzOverflow="overflow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sv-SE" sz="1600" kern="12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82%</a:t>
                      </a:r>
                    </a:p>
                  </a:txBody>
                  <a:tcPr marL="91428" marR="91428" marT="45727" marB="45727" anchor="ctr" horzOverflow="overflow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alpha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5319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sv-SE" sz="1600" kern="120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et6</a:t>
                      </a:r>
                    </a:p>
                  </a:txBody>
                  <a:tcPr anchor="ctr" horzOverflow="overflow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sv-SE" sz="1600" kern="120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Jag trivs på min arbetsplats</a:t>
                      </a:r>
                    </a:p>
                  </a:txBody>
                  <a:tcPr anchor="ctr" horzOverflow="overflow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sv-SE" sz="1600" kern="12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83%</a:t>
                      </a:r>
                    </a:p>
                  </a:txBody>
                  <a:tcPr marL="91428" marR="91428" marT="45727" marB="45727" anchor="ctr" horzOverflow="overflow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alpha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5319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sv-SE" sz="1600" kern="12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a3</a:t>
                      </a:r>
                    </a:p>
                  </a:txBody>
                  <a:tcPr anchor="ctr" horzOverflow="overflow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sv-SE" sz="1600" kern="12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Jag ser fram emot att gå till arbetet</a:t>
                      </a:r>
                    </a:p>
                  </a:txBody>
                  <a:tcPr anchor="ctr" horzOverflow="overflow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sv-SE" sz="1600" kern="12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77%</a:t>
                      </a:r>
                    </a:p>
                  </a:txBody>
                  <a:tcPr marL="91428" marR="91428" marT="45727" marB="45727" anchor="ctr" horzOverflow="overflow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alpha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65319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sv-SE" sz="1600" kern="120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a2</a:t>
                      </a:r>
                    </a:p>
                  </a:txBody>
                  <a:tcPr anchor="ctr" horzOverflow="overflow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sv-SE" sz="1600" kern="120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Jag lär nytt och utvecklas i mitt dagliga arbete</a:t>
                      </a:r>
                    </a:p>
                  </a:txBody>
                  <a:tcPr anchor="ctr" horzOverflow="overflow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sv-SE" sz="1600" kern="12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79%</a:t>
                      </a:r>
                    </a:p>
                  </a:txBody>
                  <a:tcPr marL="91428" marR="91428" marT="45727" marB="45727" anchor="ctr" horzOverflow="overflow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alpha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65319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sv-SE" sz="1600" kern="120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et3</a:t>
                      </a:r>
                    </a:p>
                  </a:txBody>
                  <a:tcPr anchor="ctr" horzOverflow="overflow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sv-SE" sz="1600" kern="120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Jag kan rekommendera andra att söka jobb på min arbetsplats</a:t>
                      </a:r>
                    </a:p>
                  </a:txBody>
                  <a:tcPr anchor="ctr" horzOverflow="overflow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sv-SE" sz="1600" kern="12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72%</a:t>
                      </a:r>
                    </a:p>
                  </a:txBody>
                  <a:tcPr marL="91428" marR="91428" marT="45727" marB="45727" anchor="ctr" horzOverflow="overflow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alpha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65319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sv-SE" sz="1600" kern="12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et7</a:t>
                      </a:r>
                    </a:p>
                  </a:txBody>
                  <a:tcPr anchor="ctr" horzOverflow="overflow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sv-SE" sz="1600" kern="12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Jag är totalt sett nöjd med min arbetssituation</a:t>
                      </a:r>
                    </a:p>
                  </a:txBody>
                  <a:tcPr anchor="ctr" horzOverflow="overflow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sv-SE" sz="1600" kern="12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73%</a:t>
                      </a:r>
                    </a:p>
                  </a:txBody>
                  <a:tcPr marL="91428" marR="91428" marT="45727" marB="45727" anchor="ctr" horzOverflow="overflow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alpha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65319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sv-SE" sz="1600" kern="120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a9</a:t>
                      </a:r>
                    </a:p>
                  </a:txBody>
                  <a:tcPr anchor="ctr" horzOverflow="overflow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sv-SE" sz="1600" kern="12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Jag vet vad som förväntas av mig i mitt arbete</a:t>
                      </a:r>
                    </a:p>
                  </a:txBody>
                  <a:tcPr anchor="ctr" horzOverflow="overflow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sv-SE" sz="1600" kern="12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89%</a:t>
                      </a:r>
                    </a:p>
                  </a:txBody>
                  <a:tcPr marL="91428" marR="91428" marT="45727" marB="45727" anchor="ctr" horzOverflow="overflow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alpha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65319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sv-SE" sz="1600" kern="120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sb5</a:t>
                      </a:r>
                    </a:p>
                  </a:txBody>
                  <a:tcPr anchor="ctr" horzOverflow="overflow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sv-SE" sz="1600" kern="120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Vi bemöter kunder och Nackabor professionellt</a:t>
                      </a:r>
                    </a:p>
                  </a:txBody>
                  <a:tcPr anchor="ctr" horzOverflow="overflow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sv-SE" sz="1600" kern="12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92%</a:t>
                      </a:r>
                    </a:p>
                  </a:txBody>
                  <a:tcPr marL="91428" marR="91428" marT="45727" marB="45727" anchor="ctr" horzOverflow="overflow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alpha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65319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sv-SE" sz="1600" kern="120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ab2</a:t>
                      </a:r>
                    </a:p>
                  </a:txBody>
                  <a:tcPr anchor="ctr" horzOverflow="overflow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sv-SE" sz="1600" kern="120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Jag har tydliga mål att arbeta mot</a:t>
                      </a:r>
                    </a:p>
                  </a:txBody>
                  <a:tcPr anchor="ctr" horzOverflow="overflow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sv-SE" sz="1600" kern="12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81%</a:t>
                      </a:r>
                    </a:p>
                  </a:txBody>
                  <a:tcPr marL="91428" marR="91428" marT="45727" marB="45727" anchor="ctr" horzOverflow="overflow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alpha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sp>
        <p:nvSpPr>
          <p:cNvPr id="7" name="Rektangel 6">
            <a:extLst>
              <a:ext uri="{FF2B5EF4-FFF2-40B4-BE49-F238E27FC236}">
                <a16:creationId xmlns:a16="http://schemas.microsoft.com/office/drawing/2014/main" id="{CC6D60EF-F5E8-4816-BB3F-66FE269A7458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119336" y="620688"/>
            <a:ext cx="704175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sv-SE" sz="1600" dirty="0">
                <a:latin typeface="Century Gothic"/>
                <a:ea typeface="+mj-ea"/>
              </a:rPr>
              <a:t>Nyckelfrågor:</a:t>
            </a:r>
          </a:p>
          <a:p>
            <a:pPr lvl="2" indent="457200">
              <a:buFont typeface="Arial" panose="020B0604020202020204" pitchFamily="34" charset="0"/>
              <a:buChar char="•"/>
            </a:pPr>
            <a:r>
              <a:rPr lang="sv-SE" sz="1600" dirty="0"/>
              <a:t>Mitt arbete engagerar mig (et1)</a:t>
            </a:r>
          </a:p>
          <a:p>
            <a:pPr lvl="2" indent="457200">
              <a:buFont typeface="Arial" panose="020B0604020202020204" pitchFamily="34" charset="0"/>
              <a:buChar char="•"/>
            </a:pPr>
            <a:r>
              <a:rPr lang="sv-SE" sz="1600" dirty="0"/>
              <a:t>Jag är stolt över det arbete vi utför på min arbetsplats (et2)</a:t>
            </a:r>
          </a:p>
        </p:txBody>
      </p:sp>
      <p:sp>
        <p:nvSpPr>
          <p:cNvPr id="11" name="Rektangel 10">
            <a:extLst>
              <a:ext uri="{FF2B5EF4-FFF2-40B4-BE49-F238E27FC236}">
                <a16:creationId xmlns:a16="http://schemas.microsoft.com/office/drawing/2014/main" id="{69AD325B-92C0-4476-AC19-3109359E452D}"/>
              </a:ext>
            </a:extLst>
          </p:cNvPr>
          <p:cNvSpPr/>
          <p:nvPr>
            <p:custDataLst>
              <p:tags r:id="rId4"/>
            </p:custDataLst>
          </p:nvPr>
        </p:nvSpPr>
        <p:spPr>
          <a:xfrm>
            <a:off x="470271" y="5655488"/>
            <a:ext cx="10421896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1400" b="1" dirty="0">
                <a:latin typeface="Arial" panose="020B0604020202020204" pitchFamily="34" charset="0"/>
                <a:cs typeface="Arial" panose="020B0604020202020204" pitchFamily="34" charset="0"/>
              </a:rPr>
              <a:t>Förklaring av påverkan: </a:t>
            </a:r>
            <a:br>
              <a:rPr lang="sv-SE" sz="14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sv-SE" sz="1400" b="0" dirty="0">
                <a:latin typeface="Arial" panose="020B0604020202020204" pitchFamily="34" charset="0"/>
                <a:cs typeface="Arial" panose="020B0604020202020204" pitchFamily="34" charset="0"/>
              </a:rPr>
              <a:t>En person som ger ett högt betyg på ovanstående frågor tenderar även att ge ett högt betyg på nyckelfrågorna.</a:t>
            </a:r>
            <a:br>
              <a:rPr lang="sv-SE" sz="1400" b="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sv-SE" sz="1400" b="0" dirty="0">
                <a:latin typeface="Arial" panose="020B0604020202020204" pitchFamily="34" charset="0"/>
                <a:cs typeface="Arial" panose="020B0604020202020204" pitchFamily="34" charset="0"/>
              </a:rPr>
              <a:t>På samma sätt tenderar en person som ger ett lågt betyg på dessa frågor att ge ett lägre betyg på nyckelfrågorna. </a:t>
            </a:r>
            <a:br>
              <a:rPr lang="sv-SE" sz="1400" b="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sv-SE" sz="1400" b="0" dirty="0">
                <a:latin typeface="Arial" panose="020B0604020202020204" pitchFamily="34" charset="0"/>
                <a:cs typeface="Arial" panose="020B0604020202020204" pitchFamily="34" charset="0"/>
              </a:rPr>
              <a:t>Att arbeta med ovanstående frågor påverkar således totalindex mest effektivt. Påverkan tas fram med en statistisk beräkningsmodell</a:t>
            </a:r>
          </a:p>
        </p:txBody>
      </p:sp>
      <p:grpSp>
        <p:nvGrpSpPr>
          <p:cNvPr id="2" name="Grupp 1">
            <a:extLst>
              <a:ext uri="{FF2B5EF4-FFF2-40B4-BE49-F238E27FC236}">
                <a16:creationId xmlns:a16="http://schemas.microsoft.com/office/drawing/2014/main" id="{D2EE6F38-24C1-938E-C9F9-DB0CB27242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>
            <p:custDataLst>
              <p:tags r:id="rId5"/>
            </p:custDataLst>
          </p:nvPr>
        </p:nvGrpSpPr>
        <p:grpSpPr>
          <a:xfrm rot="2403221">
            <a:off x="10865805" y="5508111"/>
            <a:ext cx="810374" cy="1008124"/>
            <a:chOff x="1072717" y="2762385"/>
            <a:chExt cx="2399671" cy="2985246"/>
          </a:xfrm>
        </p:grpSpPr>
        <p:cxnSp>
          <p:nvCxnSpPr>
            <p:cNvPr id="5" name="Rak koppling 4">
              <a:extLst>
                <a:ext uri="{FF2B5EF4-FFF2-40B4-BE49-F238E27FC236}">
                  <a16:creationId xmlns:a16="http://schemas.microsoft.com/office/drawing/2014/main" id="{FF65E680-53BD-A218-A09A-1BA112AF8DB8}"/>
                </a:ext>
              </a:extLst>
            </p:cNvPr>
            <p:cNvCxnSpPr/>
            <p:nvPr>
              <p:custDataLst>
                <p:tags r:id="rId6"/>
              </p:custDataLst>
            </p:nvPr>
          </p:nvCxnSpPr>
          <p:spPr>
            <a:xfrm>
              <a:off x="2074554" y="5542053"/>
              <a:ext cx="288963" cy="0"/>
            </a:xfrm>
            <a:prstGeom prst="line">
              <a:avLst/>
            </a:prstGeom>
            <a:ln w="57150" cap="rnd">
              <a:solidFill>
                <a:srgbClr val="FFCC03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Rak koppling 5">
              <a:extLst>
                <a:ext uri="{FF2B5EF4-FFF2-40B4-BE49-F238E27FC236}">
                  <a16:creationId xmlns:a16="http://schemas.microsoft.com/office/drawing/2014/main" id="{C755EF26-82F5-5928-3B26-DC1FA73EF127}"/>
                </a:ext>
              </a:extLst>
            </p:cNvPr>
            <p:cNvCxnSpPr/>
            <p:nvPr>
              <p:custDataLst>
                <p:tags r:id="rId7"/>
              </p:custDataLst>
            </p:nvPr>
          </p:nvCxnSpPr>
          <p:spPr>
            <a:xfrm>
              <a:off x="2207017" y="2930839"/>
              <a:ext cx="278056" cy="0"/>
            </a:xfrm>
            <a:prstGeom prst="line">
              <a:avLst/>
            </a:prstGeom>
            <a:ln w="57150" cap="rnd">
              <a:solidFill>
                <a:srgbClr val="427A8E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2" name="Grupp 11">
              <a:extLst>
                <a:ext uri="{FF2B5EF4-FFF2-40B4-BE49-F238E27FC236}">
                  <a16:creationId xmlns:a16="http://schemas.microsoft.com/office/drawing/2014/main" id="{FAEEA200-43D1-BAE7-9AC7-B769D9FAB71A}"/>
                </a:ext>
              </a:extLst>
            </p:cNvPr>
            <p:cNvGrpSpPr/>
            <p:nvPr>
              <p:custDataLst>
                <p:tags r:id="rId8"/>
              </p:custDataLst>
            </p:nvPr>
          </p:nvGrpSpPr>
          <p:grpSpPr>
            <a:xfrm rot="18815676">
              <a:off x="779930" y="3055172"/>
              <a:ext cx="2985246" cy="2399671"/>
              <a:chOff x="6365966" y="4231141"/>
              <a:chExt cx="1698171" cy="1637211"/>
            </a:xfrm>
          </p:grpSpPr>
          <p:cxnSp>
            <p:nvCxnSpPr>
              <p:cNvPr id="13" name="Rak koppling 12">
                <a:extLst>
                  <a:ext uri="{FF2B5EF4-FFF2-40B4-BE49-F238E27FC236}">
                    <a16:creationId xmlns:a16="http://schemas.microsoft.com/office/drawing/2014/main" id="{AB04E580-BD62-7C04-14DD-DACE2DE0036E}"/>
                  </a:ext>
                </a:extLst>
              </p:cNvPr>
              <p:cNvCxnSpPr/>
              <p:nvPr>
                <p:custDataLst>
                  <p:tags r:id="rId9"/>
                </p:custDataLst>
              </p:nvPr>
            </p:nvCxnSpPr>
            <p:spPr>
              <a:xfrm rot="2784323">
                <a:off x="7539654" y="4584113"/>
                <a:ext cx="278685" cy="0"/>
              </a:xfrm>
              <a:prstGeom prst="line">
                <a:avLst/>
              </a:prstGeom>
              <a:ln w="57150" cap="rnd">
                <a:solidFill>
                  <a:schemeClr val="accent3"/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Rak koppling 13">
                <a:extLst>
                  <a:ext uri="{FF2B5EF4-FFF2-40B4-BE49-F238E27FC236}">
                    <a16:creationId xmlns:a16="http://schemas.microsoft.com/office/drawing/2014/main" id="{9BC0DB7B-3658-537E-FCD5-6FA557971B88}"/>
                  </a:ext>
                </a:extLst>
              </p:cNvPr>
              <p:cNvCxnSpPr/>
              <p:nvPr>
                <p:custDataLst>
                  <p:tags r:id="rId10"/>
                </p:custDataLst>
              </p:nvPr>
            </p:nvCxnSpPr>
            <p:spPr>
              <a:xfrm rot="2784323">
                <a:off x="7251148" y="4860947"/>
                <a:ext cx="280880" cy="0"/>
              </a:xfrm>
              <a:prstGeom prst="line">
                <a:avLst/>
              </a:prstGeom>
              <a:ln w="57150" cap="rnd">
                <a:solidFill>
                  <a:srgbClr val="FFCC03"/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Rak koppling 14">
                <a:extLst>
                  <a:ext uri="{FF2B5EF4-FFF2-40B4-BE49-F238E27FC236}">
                    <a16:creationId xmlns:a16="http://schemas.microsoft.com/office/drawing/2014/main" id="{1C79BF4D-3186-CD1E-E022-326722B763FA}"/>
                  </a:ext>
                </a:extLst>
              </p:cNvPr>
              <p:cNvCxnSpPr/>
              <p:nvPr>
                <p:custDataLst>
                  <p:tags r:id="rId11"/>
                </p:custDataLst>
              </p:nvPr>
            </p:nvCxnSpPr>
            <p:spPr>
              <a:xfrm rot="2784323">
                <a:off x="6897330" y="5239132"/>
                <a:ext cx="289989" cy="0"/>
              </a:xfrm>
              <a:prstGeom prst="line">
                <a:avLst/>
              </a:prstGeom>
              <a:ln w="57150" cap="rnd">
                <a:solidFill>
                  <a:schemeClr val="accent1"/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Rak koppling 15">
                <a:extLst>
                  <a:ext uri="{FF2B5EF4-FFF2-40B4-BE49-F238E27FC236}">
                    <a16:creationId xmlns:a16="http://schemas.microsoft.com/office/drawing/2014/main" id="{3D8F548A-ABA9-CC6E-A39C-4D8B84F45A94}"/>
                  </a:ext>
                </a:extLst>
              </p:cNvPr>
              <p:cNvCxnSpPr/>
              <p:nvPr>
                <p:custDataLst>
                  <p:tags r:id="rId12"/>
                </p:custDataLst>
              </p:nvPr>
            </p:nvCxnSpPr>
            <p:spPr>
              <a:xfrm rot="2784323">
                <a:off x="6615092" y="5503276"/>
                <a:ext cx="329082" cy="0"/>
              </a:xfrm>
              <a:prstGeom prst="line">
                <a:avLst/>
              </a:prstGeom>
              <a:ln w="57150" cap="rnd">
                <a:solidFill>
                  <a:srgbClr val="CD7B69"/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Rak koppling 16">
                <a:extLst>
                  <a:ext uri="{FF2B5EF4-FFF2-40B4-BE49-F238E27FC236}">
                    <a16:creationId xmlns:a16="http://schemas.microsoft.com/office/drawing/2014/main" id="{79155740-03F7-957F-0791-1A7063B70610}"/>
                  </a:ext>
                </a:extLst>
              </p:cNvPr>
              <p:cNvCxnSpPr/>
              <p:nvPr>
                <p:custDataLst>
                  <p:tags r:id="rId13"/>
                </p:custDataLst>
              </p:nvPr>
            </p:nvCxnSpPr>
            <p:spPr>
              <a:xfrm rot="2784323">
                <a:off x="6733086" y="5366501"/>
                <a:ext cx="359046" cy="0"/>
              </a:xfrm>
              <a:prstGeom prst="line">
                <a:avLst/>
              </a:prstGeom>
              <a:ln w="57150" cap="rnd">
                <a:solidFill>
                  <a:srgbClr val="B387AE"/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Rak koppling 17">
                <a:extLst>
                  <a:ext uri="{FF2B5EF4-FFF2-40B4-BE49-F238E27FC236}">
                    <a16:creationId xmlns:a16="http://schemas.microsoft.com/office/drawing/2014/main" id="{5C0070A8-1FFC-F118-8D99-28A8021299F9}"/>
                  </a:ext>
                </a:extLst>
              </p:cNvPr>
              <p:cNvCxnSpPr/>
              <p:nvPr>
                <p:custDataLst>
                  <p:tags r:id="rId14"/>
                </p:custDataLst>
              </p:nvPr>
            </p:nvCxnSpPr>
            <p:spPr>
              <a:xfrm rot="2784323">
                <a:off x="7365420" y="4716262"/>
                <a:ext cx="337344" cy="0"/>
              </a:xfrm>
              <a:prstGeom prst="line">
                <a:avLst/>
              </a:prstGeom>
              <a:ln w="57150" cap="rnd">
                <a:solidFill>
                  <a:srgbClr val="CD7B69"/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Koppling: böjd 18">
                <a:extLst>
                  <a:ext uri="{FF2B5EF4-FFF2-40B4-BE49-F238E27FC236}">
                    <a16:creationId xmlns:a16="http://schemas.microsoft.com/office/drawing/2014/main" id="{6979DF1C-C953-6F89-9C89-B5ACC5972E85}"/>
                  </a:ext>
                </a:extLst>
              </p:cNvPr>
              <p:cNvCxnSpPr/>
              <p:nvPr>
                <p:custDataLst>
                  <p:tags r:id="rId15"/>
                </p:custDataLst>
              </p:nvPr>
            </p:nvCxnSpPr>
            <p:spPr>
              <a:xfrm flipV="1">
                <a:off x="6365966" y="4319452"/>
                <a:ext cx="1698171" cy="1480458"/>
              </a:xfrm>
              <a:prstGeom prst="curvedConnector3">
                <a:avLst>
                  <a:gd name="adj1" fmla="val 50000"/>
                </a:avLst>
              </a:prstGeom>
              <a:ln w="57150" cap="rnd"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Koppling: böjd 19">
                <a:extLst>
                  <a:ext uri="{FF2B5EF4-FFF2-40B4-BE49-F238E27FC236}">
                    <a16:creationId xmlns:a16="http://schemas.microsoft.com/office/drawing/2014/main" id="{CCD0A18E-7453-2DC2-63DE-809CF92F85E3}"/>
                  </a:ext>
                </a:extLst>
              </p:cNvPr>
              <p:cNvCxnSpPr/>
              <p:nvPr>
                <p:custDataLst>
                  <p:tags r:id="rId16"/>
                </p:custDataLst>
              </p:nvPr>
            </p:nvCxnSpPr>
            <p:spPr>
              <a:xfrm rot="5400000" flipH="1" flipV="1">
                <a:off x="6396445" y="4361771"/>
                <a:ext cx="1637211" cy="1375951"/>
              </a:xfrm>
              <a:prstGeom prst="curvedConnector3">
                <a:avLst>
                  <a:gd name="adj1" fmla="val 50000"/>
                </a:avLst>
              </a:prstGeom>
              <a:ln w="57150" cap="rnd">
                <a:solidFill>
                  <a:schemeClr val="accent2"/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4212979642"/>
      </p:ext>
    </p:extLst>
  </p:cSld>
  <p:clrMapOvr>
    <a:masterClrMapping/>
  </p:clrMapOvr>
  <p:transition/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NET" val="7.0.10"/>
  <p:tag name="AS_OS" val="Microsoft Windows NT 10.0.20348.0"/>
  <p:tag name="AS_RELEASE_DATE" val="2021.11.14"/>
  <p:tag name="AS_TITLE" val="Aspose.Slides for .NET5"/>
  <p:tag name="AS_VERSION" val="21.1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975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078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080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081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082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083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084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085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086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087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088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976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089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090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092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093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094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095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097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104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105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106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977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107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108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109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111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112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127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128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129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130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13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978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132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211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212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213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214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185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186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187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188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206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979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189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205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190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204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191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194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195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196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197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198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981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199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200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201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202"/>
</p:tagLst>
</file>

<file path=ppt/tags/tag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203"/>
</p:tagLst>
</file>

<file path=ppt/tags/tag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192"/>
</p:tagLst>
</file>

<file path=ppt/tags/tag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193"/>
</p:tagLst>
</file>

<file path=ppt/tags/tag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179"/>
</p:tagLst>
</file>

<file path=ppt/tags/tag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180"/>
</p:tagLst>
</file>

<file path=ppt/tags/tag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18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982"/>
</p:tagLst>
</file>

<file path=ppt/tags/tag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372"/>
</p:tagLst>
</file>

<file path=ppt/tags/tag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373"/>
</p:tagLst>
</file>

<file path=ppt/tags/tag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374"/>
</p:tagLst>
</file>

<file path=ppt/tags/tag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375"/>
</p:tagLst>
</file>

<file path=ppt/tags/tag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376"/>
</p:tagLst>
</file>

<file path=ppt/tags/tag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377"/>
</p:tagLst>
</file>

<file path=ppt/tags/tag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378"/>
</p:tagLst>
</file>

<file path=ppt/tags/tag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379"/>
</p:tagLst>
</file>

<file path=ppt/tags/tag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380"/>
</p:tagLst>
</file>

<file path=ppt/tags/tag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381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983"/>
</p:tagLst>
</file>

<file path=ppt/tags/tag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382"/>
</p:tagLst>
</file>

<file path=ppt/tags/tag1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383"/>
</p:tagLst>
</file>

<file path=ppt/tags/tag1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384"/>
</p:tagLst>
</file>

<file path=ppt/tags/tag1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385"/>
</p:tagLst>
</file>

<file path=ppt/tags/tag1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386"/>
</p:tagLst>
</file>

<file path=ppt/tags/tag1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387"/>
</p:tagLst>
</file>

<file path=ppt/tags/tag1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427"/>
</p:tagLst>
</file>

<file path=ppt/tags/tag1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428"/>
</p:tagLst>
</file>

<file path=ppt/tags/tag1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429"/>
</p:tagLst>
</file>

<file path=ppt/tags/tag1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442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984"/>
</p:tagLst>
</file>

<file path=ppt/tags/tag1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443"/>
</p:tagLst>
</file>

<file path=ppt/tags/tag1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389"/>
</p:tagLst>
</file>

<file path=ppt/tags/tag1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390"/>
</p:tagLst>
</file>

<file path=ppt/tags/tag1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411"/>
</p:tagLst>
</file>

<file path=ppt/tags/tag1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413"/>
</p:tagLst>
</file>

<file path=ppt/tags/tag1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391"/>
</p:tagLst>
</file>

<file path=ppt/tags/tag1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392"/>
</p:tagLst>
</file>

<file path=ppt/tags/tag1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393"/>
</p:tagLst>
</file>

<file path=ppt/tags/tag1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394"/>
</p:tagLst>
</file>

<file path=ppt/tags/tag1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395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985"/>
</p:tagLst>
</file>

<file path=ppt/tags/tag1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396"/>
</p:tagLst>
</file>

<file path=ppt/tags/tag1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397"/>
</p:tagLst>
</file>

<file path=ppt/tags/tag1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398"/>
</p:tagLst>
</file>

<file path=ppt/tags/tag1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399"/>
</p:tagLst>
</file>

<file path=ppt/tags/tag1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400"/>
</p:tagLst>
</file>

<file path=ppt/tags/tag1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401"/>
</p:tagLst>
</file>

<file path=ppt/tags/tag1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402"/>
</p:tagLst>
</file>

<file path=ppt/tags/tag1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403"/>
</p:tagLst>
</file>

<file path=ppt/tags/tag1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404"/>
</p:tagLst>
</file>

<file path=ppt/tags/tag1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405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122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987"/>
</p:tagLst>
</file>

<file path=ppt/tags/tag2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406"/>
</p:tagLst>
</file>

<file path=ppt/tags/tag2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407"/>
</p:tagLst>
</file>

<file path=ppt/tags/tag2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408"/>
</p:tagLst>
</file>

<file path=ppt/tags/tag2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409"/>
</p:tagLst>
</file>

<file path=ppt/tags/tag2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410"/>
</p:tagLst>
</file>

<file path=ppt/tags/tag2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415"/>
</p:tagLst>
</file>

<file path=ppt/tags/tag2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416"/>
</p:tagLst>
</file>

<file path=ppt/tags/tag2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417"/>
</p:tagLst>
</file>

<file path=ppt/tags/tag2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427"/>
</p:tagLst>
</file>

<file path=ppt/tags/tag2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428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988"/>
</p:tagLst>
</file>

<file path=ppt/tags/tag2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429"/>
</p:tagLst>
</file>

<file path=ppt/tags/tag2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442"/>
</p:tagLst>
</file>

<file path=ppt/tags/tag2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443"/>
</p:tagLst>
</file>

<file path=ppt/tags/tag2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520"/>
</p:tagLst>
</file>

<file path=ppt/tags/tag2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521"/>
</p:tagLst>
</file>

<file path=ppt/tags/tag2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522"/>
</p:tagLst>
</file>

<file path=ppt/tags/tag2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523"/>
</p:tagLst>
</file>

<file path=ppt/tags/tag2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524"/>
</p:tagLst>
</file>

<file path=ppt/tags/tag2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454"/>
</p:tagLst>
</file>

<file path=ppt/tags/tag2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455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989"/>
</p:tagLst>
</file>

<file path=ppt/tags/tag2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456"/>
</p:tagLst>
</file>

<file path=ppt/tags/tag2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457"/>
</p:tagLst>
</file>

<file path=ppt/tags/tag2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458"/>
</p:tagLst>
</file>

<file path=ppt/tags/tag2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461"/>
</p:tagLst>
</file>

<file path=ppt/tags/tag2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462"/>
</p:tagLst>
</file>

<file path=ppt/tags/tag2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463"/>
</p:tagLst>
</file>

<file path=ppt/tags/tag2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464"/>
</p:tagLst>
</file>

<file path=ppt/tags/tag2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465"/>
</p:tagLst>
</file>

<file path=ppt/tags/tag2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468"/>
</p:tagLst>
</file>

<file path=ppt/tags/tag2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469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990"/>
</p:tagLst>
</file>

<file path=ppt/tags/tag2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470"/>
</p:tagLst>
</file>

<file path=ppt/tags/tag2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471"/>
</p:tagLst>
</file>

<file path=ppt/tags/tag2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472"/>
</p:tagLst>
</file>

<file path=ppt/tags/tag2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471"/>
</p:tagLst>
</file>

<file path=ppt/tags/tag2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475"/>
</p:tagLst>
</file>

<file path=ppt/tags/tag2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476"/>
</p:tagLst>
</file>

<file path=ppt/tags/tag2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477"/>
</p:tagLst>
</file>

<file path=ppt/tags/tag2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478"/>
</p:tagLst>
</file>

<file path=ppt/tags/tag2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479"/>
</p:tagLst>
</file>

<file path=ppt/tags/tag2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475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991"/>
</p:tagLst>
</file>

<file path=ppt/tags/tag2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476"/>
</p:tagLst>
</file>

<file path=ppt/tags/tag2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477"/>
</p:tagLst>
</file>

<file path=ppt/tags/tag2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478"/>
</p:tagLst>
</file>

<file path=ppt/tags/tag2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479"/>
</p:tagLst>
</file>

<file path=ppt/tags/tag2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494"/>
</p:tagLst>
</file>

<file path=ppt/tags/tag2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495"/>
</p:tagLst>
</file>

<file path=ppt/tags/tag2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504"/>
</p:tagLst>
</file>

<file path=ppt/tags/tag2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527"/>
</p:tagLst>
</file>

<file path=ppt/tags/tag2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529"/>
</p:tagLst>
</file>

<file path=ppt/tags/tag2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530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992"/>
</p:tagLst>
</file>

<file path=ppt/tags/tag2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531"/>
</p:tagLst>
</file>

<file path=ppt/tags/tag2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534"/>
</p:tagLst>
</file>

<file path=ppt/tags/tag2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535"/>
</p:tagLst>
</file>

<file path=ppt/tags/tag2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536"/>
</p:tagLst>
</file>

<file path=ppt/tags/tag2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537"/>
</p:tagLst>
</file>

<file path=ppt/tags/tag2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538"/>
</p:tagLst>
</file>

<file path=ppt/tags/tag2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559"/>
</p:tagLst>
</file>

<file path=ppt/tags/tag2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560"/>
</p:tagLst>
</file>

<file path=ppt/tags/tag2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561"/>
</p:tagLst>
</file>

<file path=ppt/tags/tag2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562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993"/>
</p:tagLst>
</file>

<file path=ppt/tags/tag2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563"/>
</p:tagLst>
</file>

<file path=ppt/tags/tag2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183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995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996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997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123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998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000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001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002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003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005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006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007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008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01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124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011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012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013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014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015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016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018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019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020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02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125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022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023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024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026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027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028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029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030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031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032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970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034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035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036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037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038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039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040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042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043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044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971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045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046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047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048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050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051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052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053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054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055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972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056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057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058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060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061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062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063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064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065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066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974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067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068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070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071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072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073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074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075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076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077"/>
</p:tagLst>
</file>

<file path=ppt/theme/theme1.xml><?xml version="1.0" encoding="utf-8"?>
<a:theme xmlns:a="http://schemas.openxmlformats.org/drawingml/2006/main" name="Original">
  <a:themeElements>
    <a:clrScheme name="Zondera">
      <a:dk1>
        <a:sysClr val="windowText" lastClr="000000"/>
      </a:dk1>
      <a:lt1>
        <a:sysClr val="window" lastClr="FFFFFF"/>
      </a:lt1>
      <a:dk2>
        <a:srgbClr val="7F7F7F"/>
      </a:dk2>
      <a:lt2>
        <a:srgbClr val="EEECE1"/>
      </a:lt2>
      <a:accent1>
        <a:srgbClr val="427A8E"/>
      </a:accent1>
      <a:accent2>
        <a:srgbClr val="529341"/>
      </a:accent2>
      <a:accent3>
        <a:srgbClr val="B387AE"/>
      </a:accent3>
      <a:accent4>
        <a:srgbClr val="FFCC03"/>
      </a:accent4>
      <a:accent5>
        <a:srgbClr val="C15A44"/>
      </a:accent5>
      <a:accent6>
        <a:srgbClr val="F79646"/>
      </a:accent6>
      <a:hlink>
        <a:srgbClr val="0000FF"/>
      </a:hlink>
      <a:folHlink>
        <a:srgbClr val="800080"/>
      </a:folHlink>
    </a:clrScheme>
    <a:fontScheme name="Zondera 1">
      <a:majorFont>
        <a:latin typeface="Century Gothic"/>
        <a:ea typeface="Century Gothic"/>
        <a:cs typeface="Arial"/>
      </a:majorFont>
      <a:minorFont>
        <a:latin typeface="Arial Nova Light"/>
        <a:ea typeface="Arial Nova Light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l">
          <a:defRPr sz="1600" dirty="0">
            <a:latin typeface="Arial Nova Light" panose="020B0304020202020204" pitchFamily="34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Presentation2" id="{174BF34F-8BD8-41BB-9C6E-6A914C678940}" vid="{5FE8F600-42A9-4AFB-BED8-056C65CD7BF6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Calibri Light" panose="020F0302020204030204"/>
        <a:cs typeface="Arial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Calibri" panose="020F0502020204030204"/>
        <a:cs typeface="Arial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Zondera">
    <a:dk1>
      <a:sysClr val="windowText" lastClr="000000"/>
    </a:dk1>
    <a:lt1>
      <a:sysClr val="window" lastClr="FFFFFF"/>
    </a:lt1>
    <a:dk2>
      <a:srgbClr val="7F7F7F"/>
    </a:dk2>
    <a:lt2>
      <a:srgbClr val="EEECE1"/>
    </a:lt2>
    <a:accent1>
      <a:srgbClr val="427A8E"/>
    </a:accent1>
    <a:accent2>
      <a:srgbClr val="529341"/>
    </a:accent2>
    <a:accent3>
      <a:srgbClr val="B387AE"/>
    </a:accent3>
    <a:accent4>
      <a:srgbClr val="FFCC03"/>
    </a:accent4>
    <a:accent5>
      <a:srgbClr val="C15A44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Arial"/>
      <a:cs typeface="Arial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/>
      <a:ea typeface="Arial"/>
      <a:cs typeface="Arial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Arial"/>
      <a:cs typeface="Arial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/>
      <a:ea typeface="Arial"/>
      <a:cs typeface="Arial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1595</TotalTime>
  <Words>7847</Words>
  <Application>Microsoft Office PowerPoint</Application>
  <PresentationFormat>Bredbild</PresentationFormat>
  <Paragraphs>2363</Paragraphs>
  <Slides>74</Slides>
  <Notes>23</Notes>
  <HiddenSlides>0</HiddenSlides>
  <MMClips>0</MMClips>
  <ScaleCrop>false</ScaleCrop>
  <HeadingPairs>
    <vt:vector size="6" baseType="variant">
      <vt:variant>
        <vt:lpstr>Använt teckensnitt</vt:lpstr>
      </vt:variant>
      <vt:variant>
        <vt:i4>7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74</vt:i4>
      </vt:variant>
    </vt:vector>
  </HeadingPairs>
  <TitlesOfParts>
    <vt:vector size="82" baseType="lpstr">
      <vt:lpstr>Arial</vt:lpstr>
      <vt:lpstr>Arial Nova</vt:lpstr>
      <vt:lpstr>Arial Nova Light</vt:lpstr>
      <vt:lpstr>Calibri</vt:lpstr>
      <vt:lpstr>Century Gothic</vt:lpstr>
      <vt:lpstr>Segoe UI</vt:lpstr>
      <vt:lpstr>Wingdings</vt:lpstr>
      <vt:lpstr>Original</vt:lpstr>
      <vt:lpstr>Medarbetarundersökning 2023</vt:lpstr>
      <vt:lpstr>Syfte</vt:lpstr>
      <vt:lpstr>Svarsstatistik</vt:lpstr>
      <vt:lpstr>Generellt</vt:lpstr>
      <vt:lpstr>Totalindex (TI)</vt:lpstr>
      <vt:lpstr>Fördelning av Totalindex (TI) bland grupper</vt:lpstr>
      <vt:lpstr>Totalindex (TI) - Bakgrundsfaktorer </vt:lpstr>
      <vt:lpstr>Största förändringarna</vt:lpstr>
      <vt:lpstr>Frågor med högst påverkan på Totalindex (unikt motivations-DNA)  </vt:lpstr>
      <vt:lpstr>Analys – Motivation </vt:lpstr>
      <vt:lpstr>Kommunstyrelsens resultatindikatorer  - Hållbart medarbetarengagemang  - Nackas grundläggande värdering - Ambassadörer för Nacka kommun - Totalt sett nöjd med arbetssituationen  </vt:lpstr>
      <vt:lpstr>Kommunstyrelsens resultatindikatorer </vt:lpstr>
      <vt:lpstr>Kommunstyrelsens resultatindikatorer</vt:lpstr>
      <vt:lpstr>Hållbart medarbetarengagemang (HME) översikt</vt:lpstr>
      <vt:lpstr>Hållbart medarbetarengagemang (HME) per verksamhet</vt:lpstr>
      <vt:lpstr>Fördelning av Hållbart medarbetarengagemang bland grupper</vt:lpstr>
      <vt:lpstr> Analyser av förbättringsområden  </vt:lpstr>
      <vt:lpstr>Jämförelsematris  Resultat – avvikelse från jämförelsegruppen </vt:lpstr>
      <vt:lpstr>Jämförelsematris – statistisk analys</vt:lpstr>
      <vt:lpstr>Analys – Ledarskap  Skapa samsyn kring förväntningar och ge förutsättningar att ta ansvar </vt:lpstr>
      <vt:lpstr>Analys – Arbetsförutsättningar  Prioritering och rimlig arbetsbelastning </vt:lpstr>
      <vt:lpstr>Analys – Effektiv organisering och ansvarstagande</vt:lpstr>
      <vt:lpstr>Analys – Uppdragsfokus - Ta tag i det som är hinder för effektivitet och löpande diskutera målen</vt:lpstr>
      <vt:lpstr>Resultaten för jämförbara frågor  med Zonderas extern jämförelse  Summering styrkor och förbättringsområden </vt:lpstr>
      <vt:lpstr>Resultat per frågeområde – jämförbara frågor med extern jämförelse</vt:lpstr>
      <vt:lpstr>Frågor med positiv differens till extern jämförelse 1/3</vt:lpstr>
      <vt:lpstr>Frågor med positiv differens till extern jämförelse 1/3</vt:lpstr>
      <vt:lpstr>Frågor med positiv differens till extern jämförelse 1/3</vt:lpstr>
      <vt:lpstr>Frågor med liten positiv eller ingen differens till extern jämförelse</vt:lpstr>
      <vt:lpstr>Frågor med negativ differens till extern jämförelse</vt:lpstr>
      <vt:lpstr>Sammanfattning</vt:lpstr>
      <vt:lpstr>Resultat per frågeområde - Hållbart medarbetarengagemang  - Styrmodell och bemötande - Engagemang och trivsel - Arbetsförutsättningar och balans  </vt:lpstr>
      <vt:lpstr>Hållbart medarbetarengagemang</vt:lpstr>
      <vt:lpstr>Analys – Målstyrning</vt:lpstr>
      <vt:lpstr>Styrmodell och bemötande</vt:lpstr>
      <vt:lpstr>Engagemang och trivsel</vt:lpstr>
      <vt:lpstr>Analys – Jobbmatchning </vt:lpstr>
      <vt:lpstr>Arbetsförutsättningar och balans</vt:lpstr>
      <vt:lpstr>Analys – Stress </vt:lpstr>
      <vt:lpstr>PowerPoint-presentation</vt:lpstr>
      <vt:lpstr>PowerPoint-presentation</vt:lpstr>
      <vt:lpstr>Sömn</vt:lpstr>
      <vt:lpstr>Resultat per frågeområde - Effektivitet och utveckling - Kommunikation och lärande  - Utvecklingssamtal - Arbetsmiljöarbete</vt:lpstr>
      <vt:lpstr>Effektivitet och utveckling</vt:lpstr>
      <vt:lpstr>Kommunikation och lärande</vt:lpstr>
      <vt:lpstr>Analys – Utvecklingsklimat</vt:lpstr>
      <vt:lpstr>Utvecklingssamtal </vt:lpstr>
      <vt:lpstr>Arbetsmiljöarbete</vt:lpstr>
      <vt:lpstr>Resultat per frågeområde ledarskap - Hållbart ledarskap - Chefens chef  - Kommunledningen </vt:lpstr>
      <vt:lpstr>Hållbart ledarskap</vt:lpstr>
      <vt:lpstr>Fördelning av Ledarskapsindex bland grupper</vt:lpstr>
      <vt:lpstr>Chefens chef</vt:lpstr>
      <vt:lpstr>Kommunledningen</vt:lpstr>
      <vt:lpstr>Förtroende för ledning</vt:lpstr>
      <vt:lpstr>Ledningens kommunikation</vt:lpstr>
      <vt:lpstr>Resultat per frågeområde  - Nacka kommuns anseende - Introduktion - Söker nytt jobb </vt:lpstr>
      <vt:lpstr>Nacka kommuns anseende</vt:lpstr>
      <vt:lpstr>Introduktion</vt:lpstr>
      <vt:lpstr>PowerPoint-presentation</vt:lpstr>
      <vt:lpstr>Nolltoleransområdet – lika möjligheter</vt:lpstr>
      <vt:lpstr>Nolltoleransområdet – kränkande särbehandling</vt:lpstr>
      <vt:lpstr>Nolltoleransområdet – kränkande särbehandling</vt:lpstr>
      <vt:lpstr>Chefers arbetsförutsättningar  </vt:lpstr>
      <vt:lpstr>Förutsättningar som chef –utifrån nivå</vt:lpstr>
      <vt:lpstr>Förutsättningar som chef – utifrån antal medarbetare</vt:lpstr>
      <vt:lpstr>Inför den nya medarbetarpolicyn som kommunstyrelsen kommer att besluta om våren 2024 </vt:lpstr>
      <vt:lpstr>Inför Medarbetarpolicy – högst till lägst</vt:lpstr>
      <vt:lpstr>Tidslinjer  - Stolthet över arbetet som utförs  - Kommunstyrelsens resultatindikatorer</vt:lpstr>
      <vt:lpstr>Stolthet</vt:lpstr>
      <vt:lpstr>Hållbart medarbetarengagemang (HME) </vt:lpstr>
      <vt:lpstr>Värdegrund</vt:lpstr>
      <vt:lpstr>Ambassadör</vt:lpstr>
      <vt:lpstr>Nöjdhet</vt:lpstr>
      <vt:lpstr>PowerPoint-presentation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Medarbetarundersökningar</dc:title>
  <dc:creator>Kristina Venngren</dc:creator>
  <cp:lastModifiedBy>Elisabeth Carle</cp:lastModifiedBy>
  <cp:revision>280</cp:revision>
  <dcterms:created xsi:type="dcterms:W3CDTF">2023-02-14T09:35:39Z</dcterms:created>
  <dcterms:modified xsi:type="dcterms:W3CDTF">2023-10-13T09:02:12Z</dcterms:modified>
</cp:coreProperties>
</file>