
<file path=[Content_Types].xml><?xml version="1.0" encoding="utf-8"?>
<Types xmlns="http://schemas.openxmlformats.org/package/2006/content-types">
  <Default Extension="png" ContentType="image/png"/>
  <Default Extension="xlsm" ContentType="application/vnd.ms-excel.sheet.macroEnabled.12"/>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3" r:id="rId2"/>
    <p:sldId id="287" r:id="rId3"/>
    <p:sldId id="460" r:id="rId4"/>
    <p:sldId id="466" r:id="rId5"/>
    <p:sldId id="264" r:id="rId6"/>
    <p:sldId id="265" r:id="rId7"/>
    <p:sldId id="268" r:id="rId8"/>
    <p:sldId id="270" r:id="rId9"/>
    <p:sldId id="271" r:id="rId10"/>
    <p:sldId id="269" r:id="rId11"/>
    <p:sldId id="257" r:id="rId12"/>
    <p:sldId id="290" r:id="rId13"/>
    <p:sldId id="291" r:id="rId14"/>
    <p:sldId id="292" r:id="rId15"/>
    <p:sldId id="293" r:id="rId16"/>
    <p:sldId id="294" r:id="rId17"/>
    <p:sldId id="295" r:id="rId18"/>
    <p:sldId id="296" r:id="rId19"/>
    <p:sldId id="462" r:id="rId20"/>
    <p:sldId id="280" r:id="rId21"/>
    <p:sldId id="263" r:id="rId22"/>
    <p:sldId id="461" r:id="rId23"/>
    <p:sldId id="467" r:id="rId24"/>
    <p:sldId id="465" r:id="rId25"/>
    <p:sldId id="279" r:id="rId26"/>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801"/>
    <a:srgbClr val="3885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3" d="2"/>
        <a:sy n="3" d="2"/>
      </p:scale>
      <p:origin x="0" y="0"/>
    </p:cViewPr>
  </p:notesTextViewPr>
  <p:notesViewPr>
    <p:cSldViewPr snapToGrid="0">
      <p:cViewPr varScale="1">
        <p:scale>
          <a:sx n="86" d="100"/>
          <a:sy n="86" d="100"/>
        </p:scale>
        <p:origin x="379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436627021089166"/>
          <c:h val="0.7891786215079275"/>
        </c:manualLayout>
      </c:layout>
      <c:barChart>
        <c:barDir val="bar"/>
        <c:grouping val="clustered"/>
        <c:varyColors val="0"/>
        <c:ser>
          <c:idx val="0"/>
          <c:order val="0"/>
          <c:tx>
            <c:strRef>
              <c:f>Blad1!$B$1</c:f>
              <c:strCache>
                <c:ptCount val="1"/>
                <c:pt idx="0">
                  <c:v>Nacka</c:v>
                </c:pt>
              </c:strCache>
            </c:strRef>
          </c:tx>
          <c:spPr>
            <a:solidFill>
              <a:srgbClr val="D3BF96"/>
            </a:solidFill>
            <a:ln>
              <a:solidFill>
                <a:srgbClr val="D3BF96"/>
              </a:solidFill>
            </a:ln>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0-F78D-4CF0-A502-42286DCF5155}"/>
            </c:ext>
          </c:extLst>
        </c:ser>
        <c:ser>
          <c:idx val="1"/>
          <c:order val="1"/>
          <c:tx>
            <c:strRef>
              <c:f>Blad1!$C$1</c:f>
              <c:strCache>
                <c:ptCount val="1"/>
                <c:pt idx="0">
                  <c:v>Stockholms län</c:v>
                </c:pt>
              </c:strCache>
            </c:strRef>
          </c:tx>
          <c:invertIfNegative val="0"/>
          <c:dLbls>
            <c:spPr>
              <a:noFill/>
              <a:ln>
                <a:noFill/>
              </a:ln>
              <a:effectLst/>
            </c:spPr>
            <c:txPr>
              <a:bodyPr/>
              <a:lstStyle/>
              <a:p>
                <a:pPr>
                  <a:defRPr sz="105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1-F78D-4CF0-A502-42286DCF5155}"/>
            </c:ext>
          </c:extLst>
        </c:ser>
        <c:ser>
          <c:idx val="2"/>
          <c:order val="2"/>
          <c:tx>
            <c:strRef>
              <c:f>Blad1!$D$1</c:f>
              <c:strCache>
                <c:ptCount val="1"/>
                <c:pt idx="0">
                  <c:v>Riket</c:v>
                </c:pt>
              </c:strCache>
            </c:strRef>
          </c:tx>
          <c:spPr>
            <a:solidFill>
              <a:srgbClr val="E98300"/>
            </a:solidFill>
            <a:ln>
              <a:noFill/>
            </a:ln>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2-F78D-4CF0-A502-42286DCF5155}"/>
            </c:ext>
          </c:extLst>
        </c:ser>
        <c:dLbls>
          <c:showLegendKey val="0"/>
          <c:showVal val="0"/>
          <c:showCatName val="0"/>
          <c:showSerName val="0"/>
          <c:showPercent val="0"/>
          <c:showBubbleSize val="0"/>
        </c:dLbls>
        <c:gapWidth val="100"/>
        <c:axId val="209974784"/>
        <c:axId val="209976320"/>
      </c:barChart>
      <c:catAx>
        <c:axId val="209974784"/>
        <c:scaling>
          <c:orientation val="minMax"/>
        </c:scaling>
        <c:delete val="1"/>
        <c:axPos val="l"/>
        <c:numFmt formatCode="General" sourceLinked="0"/>
        <c:majorTickMark val="in"/>
        <c:minorTickMark val="none"/>
        <c:tickLblPos val="none"/>
        <c:crossAx val="209976320"/>
        <c:crosses val="autoZero"/>
        <c:auto val="1"/>
        <c:lblAlgn val="ctr"/>
        <c:lblOffset val="100"/>
        <c:noMultiLvlLbl val="0"/>
      </c:catAx>
      <c:valAx>
        <c:axId val="209976320"/>
        <c:scaling>
          <c:orientation val="minMax"/>
          <c:max val="100"/>
          <c:min val="0"/>
        </c:scaling>
        <c:delete val="0"/>
        <c:axPos val="b"/>
        <c:majorGridlines/>
        <c:title>
          <c:tx>
            <c:rich>
              <a:bodyPr/>
              <a:lstStyle/>
              <a:p>
                <a:pPr>
                  <a:defRPr b="0"/>
                </a:pPr>
                <a:r>
                  <a:rPr lang="sv-SE" sz="1050" b="0" dirty="0">
                    <a:latin typeface="Century Gothic" panose="020B0502020202020204" pitchFamily="34" charset="0"/>
                  </a:rPr>
                  <a:t>Procent</a:t>
                </a:r>
              </a:p>
            </c:rich>
          </c:tx>
          <c:layout>
            <c:manualLayout>
              <c:xMode val="edge"/>
              <c:yMode val="edge"/>
              <c:x val="0.87346860275581861"/>
              <c:y val="0.90158252679397966"/>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209974784"/>
        <c:crosses val="autoZero"/>
        <c:crossBetween val="between"/>
        <c:majorUnit val="20"/>
      </c:valAx>
      <c:spPr>
        <a:solidFill>
          <a:srgbClr val="FFFFFF"/>
        </a:solidFill>
        <a:ln w="25400">
          <a:solidFill>
            <a:srgbClr val="000000"/>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436634395177051"/>
          <c:h val="0.7891786215079275"/>
        </c:manualLayout>
      </c:layout>
      <c:barChart>
        <c:barDir val="bar"/>
        <c:grouping val="clustered"/>
        <c:varyColors val="0"/>
        <c:ser>
          <c:idx val="0"/>
          <c:order val="0"/>
          <c:tx>
            <c:strRef>
              <c:f>Blad1!$B$1</c:f>
              <c:strCache>
                <c:ptCount val="1"/>
                <c:pt idx="0">
                  <c:v>Nacka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69</c:v>
                </c:pt>
                <c:pt idx="1">
                  <c:v>77</c:v>
                </c:pt>
              </c:numCache>
            </c:numRef>
          </c:val>
          <c:extLst>
            <c:ext xmlns:c16="http://schemas.microsoft.com/office/drawing/2014/chart" uri="{C3380CC4-5D6E-409C-BE32-E72D297353CC}">
              <c16:uniqueId val="{00000000-ED84-44DE-A496-D6E17898B09E}"/>
            </c:ext>
          </c:extLst>
        </c:ser>
        <c:ser>
          <c:idx val="1"/>
          <c:order val="1"/>
          <c:tx>
            <c:strRef>
              <c:f>Blad1!$C$1</c:f>
              <c:strCache>
                <c:ptCount val="1"/>
                <c:pt idx="0">
                  <c:v>Stockholms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71</c:v>
                </c:pt>
              </c:numCache>
            </c:numRef>
          </c:val>
          <c:extLst>
            <c:ext xmlns:c16="http://schemas.microsoft.com/office/drawing/2014/chart" uri="{C3380CC4-5D6E-409C-BE32-E72D297353CC}">
              <c16:uniqueId val="{00000001-ED84-44DE-A496-D6E17898B09E}"/>
            </c:ext>
          </c:extLst>
        </c:ser>
        <c:ser>
          <c:idx val="2"/>
          <c:order val="2"/>
          <c:tx>
            <c:strRef>
              <c:f>Blad1!$D$1</c:f>
              <c:strCache>
                <c:ptCount val="1"/>
                <c:pt idx="0">
                  <c:v>Riket</c:v>
                </c:pt>
              </c:strCache>
            </c:strRef>
          </c:tx>
          <c:spPr>
            <a:solidFill>
              <a:srgbClr val="ED8B0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74</c:v>
                </c:pt>
              </c:numCache>
            </c:numRef>
          </c:val>
          <c:extLst>
            <c:ext xmlns:c16="http://schemas.microsoft.com/office/drawing/2014/chart" uri="{C3380CC4-5D6E-409C-BE32-E72D297353CC}">
              <c16:uniqueId val="{00000002-ED84-44DE-A496-D6E17898B09E}"/>
            </c:ext>
          </c:extLst>
        </c:ser>
        <c:dLbls>
          <c:showLegendKey val="0"/>
          <c:showVal val="0"/>
          <c:showCatName val="0"/>
          <c:showSerName val="0"/>
          <c:showPercent val="0"/>
          <c:showBubbleSize val="0"/>
        </c:dLbls>
        <c:gapWidth val="100"/>
        <c:axId val="210060800"/>
        <c:axId val="210062336"/>
      </c:barChart>
      <c:catAx>
        <c:axId val="210060800"/>
        <c:scaling>
          <c:orientation val="minMax"/>
        </c:scaling>
        <c:delete val="1"/>
        <c:axPos val="l"/>
        <c:numFmt formatCode="General" sourceLinked="0"/>
        <c:majorTickMark val="in"/>
        <c:minorTickMark val="none"/>
        <c:tickLblPos val="none"/>
        <c:crossAx val="210062336"/>
        <c:crosses val="autoZero"/>
        <c:auto val="1"/>
        <c:lblAlgn val="ctr"/>
        <c:lblOffset val="100"/>
        <c:noMultiLvlLbl val="0"/>
      </c:catAx>
      <c:valAx>
        <c:axId val="210062336"/>
        <c:scaling>
          <c:orientation val="minMax"/>
          <c:max val="100"/>
          <c:min val="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168512852308355"/>
              <c:y val="0.9057635597450192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06080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25071225417E-2"/>
          <c:w val="0.52252669632893367"/>
          <c:h val="0.7891786215079275"/>
        </c:manualLayout>
      </c:layout>
      <c:barChart>
        <c:barDir val="bar"/>
        <c:grouping val="clustered"/>
        <c:varyColors val="0"/>
        <c:ser>
          <c:idx val="0"/>
          <c:order val="0"/>
          <c:tx>
            <c:strRef>
              <c:f>Blad1!$B$1</c:f>
              <c:strCache>
                <c:ptCount val="1"/>
                <c:pt idx="0">
                  <c:v>Nacka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Blad1!$B$2:$B$4</c:f>
              <c:numCache>
                <c:formatCode>General</c:formatCode>
                <c:ptCount val="3"/>
                <c:pt idx="0">
                  <c:v>58</c:v>
                </c:pt>
                <c:pt idx="1">
                  <c:v>45</c:v>
                </c:pt>
                <c:pt idx="2">
                  <c:v>77</c:v>
                </c:pt>
              </c:numCache>
            </c:numRef>
          </c:val>
          <c:extLst>
            <c:ext xmlns:c16="http://schemas.microsoft.com/office/drawing/2014/chart" uri="{C3380CC4-5D6E-409C-BE32-E72D297353CC}">
              <c16:uniqueId val="{00000000-5EF1-431F-BC51-3EA9EF8BC255}"/>
            </c:ext>
          </c:extLst>
        </c:ser>
        <c:ser>
          <c:idx val="1"/>
          <c:order val="1"/>
          <c:tx>
            <c:strRef>
              <c:f>Blad1!$C$1</c:f>
              <c:strCache>
                <c:ptCount val="1"/>
                <c:pt idx="0">
                  <c:v>Stockholms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Blad1!$C$2:$C$4</c:f>
              <c:numCache>
                <c:formatCode>General</c:formatCode>
                <c:ptCount val="3"/>
                <c:pt idx="0">
                  <c:v>56</c:v>
                </c:pt>
                <c:pt idx="1">
                  <c:v>43</c:v>
                </c:pt>
                <c:pt idx="2">
                  <c:v>71</c:v>
                </c:pt>
              </c:numCache>
            </c:numRef>
          </c:val>
          <c:extLst>
            <c:ext xmlns:c16="http://schemas.microsoft.com/office/drawing/2014/chart" uri="{C3380CC4-5D6E-409C-BE32-E72D297353CC}">
              <c16:uniqueId val="{00000001-5EF1-431F-BC51-3EA9EF8BC255}"/>
            </c:ext>
          </c:extLst>
        </c:ser>
        <c:ser>
          <c:idx val="2"/>
          <c:order val="2"/>
          <c:tx>
            <c:strRef>
              <c:f>Blad1!$D$1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Blad1!$D$2:$D$4</c:f>
              <c:numCache>
                <c:formatCode>General</c:formatCode>
                <c:ptCount val="3"/>
                <c:pt idx="0">
                  <c:v>60</c:v>
                </c:pt>
                <c:pt idx="1">
                  <c:v>47</c:v>
                </c:pt>
                <c:pt idx="2">
                  <c:v>72</c:v>
                </c:pt>
              </c:numCache>
            </c:numRef>
          </c:val>
          <c:extLst>
            <c:ext xmlns:c16="http://schemas.microsoft.com/office/drawing/2014/chart" uri="{C3380CC4-5D6E-409C-BE32-E72D297353CC}">
              <c16:uniqueId val="{00000002-5EF1-431F-BC51-3EA9EF8BC255}"/>
            </c:ext>
          </c:extLst>
        </c:ser>
        <c:dLbls>
          <c:showLegendKey val="0"/>
          <c:showVal val="0"/>
          <c:showCatName val="0"/>
          <c:showSerName val="0"/>
          <c:showPercent val="0"/>
          <c:showBubbleSize val="0"/>
        </c:dLbls>
        <c:gapWidth val="100"/>
        <c:axId val="210241024"/>
        <c:axId val="210242560"/>
      </c:barChart>
      <c:catAx>
        <c:axId val="210241024"/>
        <c:scaling>
          <c:orientation val="minMax"/>
        </c:scaling>
        <c:delete val="1"/>
        <c:axPos val="l"/>
        <c:numFmt formatCode="General" sourceLinked="0"/>
        <c:majorTickMark val="in"/>
        <c:minorTickMark val="none"/>
        <c:tickLblPos val="none"/>
        <c:crossAx val="210242560"/>
        <c:crosses val="autoZero"/>
        <c:auto val="1"/>
        <c:lblAlgn val="ctr"/>
        <c:lblOffset val="100"/>
        <c:noMultiLvlLbl val="0"/>
      </c:catAx>
      <c:valAx>
        <c:axId val="21024256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2088436045762"/>
              <c:y val="0.905537306165705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241024"/>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69127371364E-2"/>
          <c:w val="0.5225394691093479"/>
          <c:h val="0.7891786215079275"/>
        </c:manualLayout>
      </c:layout>
      <c:barChart>
        <c:barDir val="bar"/>
        <c:grouping val="clustered"/>
        <c:varyColors val="0"/>
        <c:ser>
          <c:idx val="0"/>
          <c:order val="0"/>
          <c:tx>
            <c:strRef>
              <c:f>Blad1!$B$1</c:f>
              <c:strCache>
                <c:ptCount val="1"/>
                <c:pt idx="0">
                  <c:v>Nacka</c:v>
                </c:pt>
              </c:strCache>
            </c:strRef>
          </c:tx>
          <c:spPr>
            <a:solidFill>
              <a:srgbClr val="D3BF9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82</c:v>
                </c:pt>
                <c:pt idx="1">
                  <c:v>93</c:v>
                </c:pt>
              </c:numCache>
            </c:numRef>
          </c:val>
          <c:extLst>
            <c:ext xmlns:c16="http://schemas.microsoft.com/office/drawing/2014/chart" uri="{C3380CC4-5D6E-409C-BE32-E72D297353CC}">
              <c16:uniqueId val="{00000000-277D-49E2-8324-673D057A6AF4}"/>
            </c:ext>
          </c:extLst>
        </c:ser>
        <c:ser>
          <c:idx val="1"/>
          <c:order val="1"/>
          <c:tx>
            <c:strRef>
              <c:f>Blad1!$C$1</c:f>
              <c:strCache>
                <c:ptCount val="1"/>
                <c:pt idx="0">
                  <c:v>Stockholms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92</c:v>
                </c:pt>
              </c:numCache>
            </c:numRef>
          </c:val>
          <c:extLst>
            <c:ext xmlns:c16="http://schemas.microsoft.com/office/drawing/2014/chart" uri="{C3380CC4-5D6E-409C-BE32-E72D297353CC}">
              <c16:uniqueId val="{00000001-277D-49E2-8324-673D057A6AF4}"/>
            </c:ext>
          </c:extLst>
        </c:ser>
        <c:ser>
          <c:idx val="2"/>
          <c:order val="2"/>
          <c:tx>
            <c:strRef>
              <c:f>Blad1!$D$1</c:f>
              <c:strCache>
                <c:ptCount val="1"/>
                <c:pt idx="0">
                  <c:v>Riket</c:v>
                </c:pt>
              </c:strCache>
            </c:strRef>
          </c:tx>
          <c:spPr>
            <a:solidFill>
              <a:srgbClr val="ED8B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93</c:v>
                </c:pt>
              </c:numCache>
            </c:numRef>
          </c:val>
          <c:extLst>
            <c:ext xmlns:c16="http://schemas.microsoft.com/office/drawing/2014/chart" uri="{C3380CC4-5D6E-409C-BE32-E72D297353CC}">
              <c16:uniqueId val="{00000002-277D-49E2-8324-673D057A6AF4}"/>
            </c:ext>
          </c:extLst>
        </c:ser>
        <c:dLbls>
          <c:showLegendKey val="0"/>
          <c:showVal val="0"/>
          <c:showCatName val="0"/>
          <c:showSerName val="0"/>
          <c:showPercent val="0"/>
          <c:showBubbleSize val="0"/>
        </c:dLbls>
        <c:gapWidth val="100"/>
        <c:axId val="210330368"/>
        <c:axId val="210331904"/>
      </c:barChart>
      <c:catAx>
        <c:axId val="210330368"/>
        <c:scaling>
          <c:orientation val="minMax"/>
        </c:scaling>
        <c:delete val="1"/>
        <c:axPos val="l"/>
        <c:numFmt formatCode="General" sourceLinked="0"/>
        <c:majorTickMark val="in"/>
        <c:minorTickMark val="none"/>
        <c:tickLblPos val="none"/>
        <c:crossAx val="210331904"/>
        <c:crosses val="autoZero"/>
        <c:auto val="1"/>
        <c:lblAlgn val="ctr"/>
        <c:lblOffset val="100"/>
        <c:noMultiLvlLbl val="0"/>
      </c:catAx>
      <c:valAx>
        <c:axId val="210331904"/>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50546489813674"/>
              <c:y val="0.9059894237667693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330368"/>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25071225417E-2"/>
          <c:w val="0.52249210434324012"/>
          <c:h val="0.7891786215079275"/>
        </c:manualLayout>
      </c:layout>
      <c:barChart>
        <c:barDir val="bar"/>
        <c:grouping val="clustered"/>
        <c:varyColors val="0"/>
        <c:ser>
          <c:idx val="0"/>
          <c:order val="0"/>
          <c:tx>
            <c:strRef>
              <c:f>Blad1!$B$1</c:f>
              <c:strCache>
                <c:ptCount val="1"/>
                <c:pt idx="0">
                  <c:v>Nacka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85</c:v>
                </c:pt>
                <c:pt idx="1">
                  <c:v>87</c:v>
                </c:pt>
              </c:numCache>
            </c:numRef>
          </c:val>
          <c:extLst>
            <c:ext xmlns:c16="http://schemas.microsoft.com/office/drawing/2014/chart" uri="{C3380CC4-5D6E-409C-BE32-E72D297353CC}">
              <c16:uniqueId val="{00000000-923D-4C94-8B23-B5729B9EE50B}"/>
            </c:ext>
          </c:extLst>
        </c:ser>
        <c:ser>
          <c:idx val="1"/>
          <c:order val="1"/>
          <c:tx>
            <c:strRef>
              <c:f>Blad1!$C$1</c:f>
              <c:strCache>
                <c:ptCount val="1"/>
                <c:pt idx="0">
                  <c:v>Stockholms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82</c:v>
                </c:pt>
                <c:pt idx="1">
                  <c:v>85</c:v>
                </c:pt>
              </c:numCache>
            </c:numRef>
          </c:val>
          <c:extLst>
            <c:ext xmlns:c16="http://schemas.microsoft.com/office/drawing/2014/chart" uri="{C3380CC4-5D6E-409C-BE32-E72D297353CC}">
              <c16:uniqueId val="{00000001-923D-4C94-8B23-B5729B9EE50B}"/>
            </c:ext>
          </c:extLst>
        </c:ser>
        <c:ser>
          <c:idx val="2"/>
          <c:order val="2"/>
          <c:tx>
            <c:strRef>
              <c:f>Blad1!$D$1</c:f>
              <c:strCache>
                <c:ptCount val="1"/>
                <c:pt idx="0">
                  <c:v>Riket</c:v>
                </c:pt>
              </c:strCache>
            </c:strRef>
          </c:tx>
          <c:spPr>
            <a:solidFill>
              <a:srgbClr val="E983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88</c:v>
                </c:pt>
              </c:numCache>
            </c:numRef>
          </c:val>
          <c:extLst>
            <c:ext xmlns:c16="http://schemas.microsoft.com/office/drawing/2014/chart" uri="{C3380CC4-5D6E-409C-BE32-E72D297353CC}">
              <c16:uniqueId val="{00000002-923D-4C94-8B23-B5729B9EE50B}"/>
            </c:ext>
          </c:extLst>
        </c:ser>
        <c:dLbls>
          <c:showLegendKey val="0"/>
          <c:showVal val="0"/>
          <c:showCatName val="0"/>
          <c:showSerName val="0"/>
          <c:showPercent val="0"/>
          <c:showBubbleSize val="0"/>
        </c:dLbls>
        <c:gapWidth val="100"/>
        <c:axId val="212173568"/>
        <c:axId val="212175104"/>
      </c:barChart>
      <c:catAx>
        <c:axId val="212173568"/>
        <c:scaling>
          <c:orientation val="minMax"/>
        </c:scaling>
        <c:delete val="1"/>
        <c:axPos val="l"/>
        <c:numFmt formatCode="General" sourceLinked="0"/>
        <c:majorTickMark val="in"/>
        <c:minorTickMark val="none"/>
        <c:tickLblPos val="none"/>
        <c:crossAx val="212175104"/>
        <c:crosses val="autoZero"/>
        <c:auto val="1"/>
        <c:lblAlgn val="ctr"/>
        <c:lblOffset val="100"/>
        <c:noMultiLvlLbl val="0"/>
      </c:catAx>
      <c:valAx>
        <c:axId val="212175104"/>
        <c:scaling>
          <c:orientation val="minMax"/>
          <c:max val="100"/>
          <c:min val="0"/>
        </c:scaling>
        <c:delete val="0"/>
        <c:axPos val="b"/>
        <c:majorGridlines/>
        <c:title>
          <c:tx>
            <c:rich>
              <a:bodyPr/>
              <a:lstStyle/>
              <a:p>
                <a:pPr>
                  <a:defRPr/>
                </a:pPr>
                <a:r>
                  <a:rPr lang="sv-SE" b="0" dirty="0"/>
                  <a:t>Procent</a:t>
                </a:r>
              </a:p>
            </c:rich>
          </c:tx>
          <c:layout>
            <c:manualLayout>
              <c:xMode val="edge"/>
              <c:yMode val="edge"/>
              <c:x val="0.872602136099352"/>
              <c:y val="0.905537306165705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173568"/>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445"/>
          <c:y val="4.1289458689458318E-2"/>
          <c:w val="0.52620897752744411"/>
          <c:h val="0.7891786215079275"/>
        </c:manualLayout>
      </c:layout>
      <c:barChart>
        <c:barDir val="bar"/>
        <c:grouping val="clustered"/>
        <c:varyColors val="0"/>
        <c:ser>
          <c:idx val="0"/>
          <c:order val="0"/>
          <c:tx>
            <c:strRef>
              <c:f>Blad1!$B$1</c:f>
              <c:strCache>
                <c:ptCount val="1"/>
                <c:pt idx="0">
                  <c:v>Nacka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39</c:v>
                </c:pt>
                <c:pt idx="1">
                  <c:v>66</c:v>
                </c:pt>
                <c:pt idx="2">
                  <c:v>71</c:v>
                </c:pt>
              </c:numCache>
            </c:numRef>
          </c:val>
          <c:extLst>
            <c:ext xmlns:c16="http://schemas.microsoft.com/office/drawing/2014/chart" uri="{C3380CC4-5D6E-409C-BE32-E72D297353CC}">
              <c16:uniqueId val="{00000000-6562-462B-878F-9BC68E9854C6}"/>
            </c:ext>
          </c:extLst>
        </c:ser>
        <c:ser>
          <c:idx val="1"/>
          <c:order val="1"/>
          <c:tx>
            <c:strRef>
              <c:f>Blad1!$C$1</c:f>
              <c:strCache>
                <c:ptCount val="1"/>
                <c:pt idx="0">
                  <c:v>Stockholms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54</c:v>
                </c:pt>
                <c:pt idx="2">
                  <c:v>62</c:v>
                </c:pt>
              </c:numCache>
            </c:numRef>
          </c:val>
          <c:extLst>
            <c:ext xmlns:c16="http://schemas.microsoft.com/office/drawing/2014/chart" uri="{C3380CC4-5D6E-409C-BE32-E72D297353CC}">
              <c16:uniqueId val="{00000001-6562-462B-878F-9BC68E9854C6}"/>
            </c:ext>
          </c:extLst>
        </c:ser>
        <c:ser>
          <c:idx val="2"/>
          <c:order val="2"/>
          <c:tx>
            <c:strRef>
              <c:f>Blad1!$D$1</c:f>
              <c:strCache>
                <c:ptCount val="1"/>
                <c:pt idx="0">
                  <c:v>Riket</c:v>
                </c:pt>
              </c:strCache>
            </c:strRef>
          </c:tx>
          <c:spPr>
            <a:solidFill>
              <a:srgbClr val="ED8B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58</c:v>
                </c:pt>
                <c:pt idx="2">
                  <c:v>63</c:v>
                </c:pt>
              </c:numCache>
            </c:numRef>
          </c:val>
          <c:extLst>
            <c:ext xmlns:c16="http://schemas.microsoft.com/office/drawing/2014/chart" uri="{C3380CC4-5D6E-409C-BE32-E72D297353CC}">
              <c16:uniqueId val="{00000002-6562-462B-878F-9BC68E9854C6}"/>
            </c:ext>
          </c:extLst>
        </c:ser>
        <c:dLbls>
          <c:showLegendKey val="0"/>
          <c:showVal val="0"/>
          <c:showCatName val="0"/>
          <c:showSerName val="0"/>
          <c:showPercent val="0"/>
          <c:showBubbleSize val="0"/>
        </c:dLbls>
        <c:gapWidth val="100"/>
        <c:axId val="212558592"/>
        <c:axId val="212560128"/>
      </c:barChart>
      <c:catAx>
        <c:axId val="212558592"/>
        <c:scaling>
          <c:orientation val="minMax"/>
        </c:scaling>
        <c:delete val="1"/>
        <c:axPos val="l"/>
        <c:numFmt formatCode="General" sourceLinked="0"/>
        <c:majorTickMark val="in"/>
        <c:minorTickMark val="none"/>
        <c:tickLblPos val="none"/>
        <c:crossAx val="212560128"/>
        <c:crosses val="autoZero"/>
        <c:auto val="1"/>
        <c:lblAlgn val="ctr"/>
        <c:lblOffset val="100"/>
        <c:noMultiLvlLbl val="0"/>
      </c:catAx>
      <c:valAx>
        <c:axId val="2125601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622724089707"/>
              <c:y val="0.90893473500085398"/>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12558592"/>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803379504569226"/>
          <c:h val="0.7891786215079275"/>
        </c:manualLayout>
      </c:layout>
      <c:barChart>
        <c:barDir val="bar"/>
        <c:grouping val="clustered"/>
        <c:varyColors val="0"/>
        <c:ser>
          <c:idx val="0"/>
          <c:order val="0"/>
          <c:tx>
            <c:strRef>
              <c:f>Blad1!$B$1</c:f>
              <c:strCache>
                <c:ptCount val="1"/>
                <c:pt idx="0">
                  <c:v>Nacka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Blad1!$B$2:$B$4</c:f>
              <c:numCache>
                <c:formatCode>General</c:formatCode>
                <c:ptCount val="3"/>
                <c:pt idx="0">
                  <c:v>79</c:v>
                </c:pt>
                <c:pt idx="1">
                  <c:v>55</c:v>
                </c:pt>
                <c:pt idx="2">
                  <c:v>80</c:v>
                </c:pt>
              </c:numCache>
            </c:numRef>
          </c:val>
          <c:extLst>
            <c:ext xmlns:c16="http://schemas.microsoft.com/office/drawing/2014/chart" uri="{C3380CC4-5D6E-409C-BE32-E72D297353CC}">
              <c16:uniqueId val="{00000000-A6D4-43A3-8F25-FE33F7BB9A46}"/>
            </c:ext>
          </c:extLst>
        </c:ser>
        <c:ser>
          <c:idx val="1"/>
          <c:order val="1"/>
          <c:tx>
            <c:strRef>
              <c:f>Blad1!$C$1</c:f>
              <c:strCache>
                <c:ptCount val="1"/>
                <c:pt idx="0">
                  <c:v>Stockholms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Blad1!$C$2:$C$4</c:f>
              <c:numCache>
                <c:formatCode>General</c:formatCode>
                <c:ptCount val="3"/>
                <c:pt idx="0">
                  <c:v>79</c:v>
                </c:pt>
                <c:pt idx="1">
                  <c:v>50</c:v>
                </c:pt>
                <c:pt idx="2">
                  <c:v>76</c:v>
                </c:pt>
              </c:numCache>
            </c:numRef>
          </c:val>
          <c:extLst>
            <c:ext xmlns:c16="http://schemas.microsoft.com/office/drawing/2014/chart" uri="{C3380CC4-5D6E-409C-BE32-E72D297353CC}">
              <c16:uniqueId val="{00000001-A6D4-43A3-8F25-FE33F7BB9A46}"/>
            </c:ext>
          </c:extLst>
        </c:ser>
        <c:ser>
          <c:idx val="2"/>
          <c:order val="2"/>
          <c:tx>
            <c:strRef>
              <c:f>Blad1!$D$1</c:f>
              <c:strCache>
                <c:ptCount val="1"/>
                <c:pt idx="0">
                  <c:v>Riket</c:v>
                </c:pt>
              </c:strCache>
            </c:strRef>
          </c:tx>
          <c:spPr>
            <a:solidFill>
              <a:srgbClr val="ED8B00"/>
            </a:solidFill>
          </c:spPr>
          <c:invertIfNegative val="0"/>
          <c:dLbls>
            <c:dLbl>
              <c:idx val="2"/>
              <c:layout>
                <c:manualLayout>
                  <c:x val="-3.649635036496384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D4-43A3-8F25-FE33F7BB9A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Blad1!$D$2:$D$4</c:f>
              <c:numCache>
                <c:formatCode>General</c:formatCode>
                <c:ptCount val="3"/>
                <c:pt idx="0">
                  <c:v>83</c:v>
                </c:pt>
                <c:pt idx="1">
                  <c:v>54</c:v>
                </c:pt>
                <c:pt idx="2">
                  <c:v>75</c:v>
                </c:pt>
              </c:numCache>
            </c:numRef>
          </c:val>
          <c:extLst>
            <c:ext xmlns:c16="http://schemas.microsoft.com/office/drawing/2014/chart" uri="{C3380CC4-5D6E-409C-BE32-E72D297353CC}">
              <c16:uniqueId val="{00000003-A6D4-43A3-8F25-FE33F7BB9A46}"/>
            </c:ext>
          </c:extLst>
        </c:ser>
        <c:dLbls>
          <c:showLegendKey val="0"/>
          <c:showVal val="0"/>
          <c:showCatName val="0"/>
          <c:showSerName val="0"/>
          <c:showPercent val="0"/>
          <c:showBubbleSize val="0"/>
        </c:dLbls>
        <c:gapWidth val="100"/>
        <c:axId val="212727680"/>
        <c:axId val="212729216"/>
      </c:barChart>
      <c:catAx>
        <c:axId val="212727680"/>
        <c:scaling>
          <c:orientation val="minMax"/>
        </c:scaling>
        <c:delete val="1"/>
        <c:axPos val="l"/>
        <c:numFmt formatCode="General" sourceLinked="0"/>
        <c:majorTickMark val="in"/>
        <c:minorTickMark val="none"/>
        <c:tickLblPos val="none"/>
        <c:crossAx val="212729216"/>
        <c:crosses val="autoZero"/>
        <c:auto val="1"/>
        <c:lblAlgn val="ctr"/>
        <c:lblOffset val="100"/>
        <c:noMultiLvlLbl val="0"/>
      </c:catAx>
      <c:valAx>
        <c:axId val="21272921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51665190432737"/>
              <c:y val="0.905532043127746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72768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866788321168076"/>
          <c:y val="3.0434757834757839E-2"/>
          <c:w val="0.52438416000919597"/>
          <c:h val="0.7891786215079275"/>
        </c:manualLayout>
      </c:layout>
      <c:barChart>
        <c:barDir val="bar"/>
        <c:grouping val="clustered"/>
        <c:varyColors val="0"/>
        <c:ser>
          <c:idx val="0"/>
          <c:order val="0"/>
          <c:tx>
            <c:strRef>
              <c:f>Blad1!$B$1</c:f>
              <c:strCache>
                <c:ptCount val="1"/>
                <c:pt idx="0">
                  <c:v>Nacka</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Blad1!$B$2:$B$3</c:f>
              <c:numCache>
                <c:formatCode>General</c:formatCode>
                <c:ptCount val="2"/>
                <c:pt idx="0">
                  <c:v>52</c:v>
                </c:pt>
                <c:pt idx="1">
                  <c:v>86</c:v>
                </c:pt>
              </c:numCache>
            </c:numRef>
          </c:val>
          <c:extLst>
            <c:ext xmlns:c16="http://schemas.microsoft.com/office/drawing/2014/chart" uri="{C3380CC4-5D6E-409C-BE32-E72D297353CC}">
              <c16:uniqueId val="{00000000-30C6-4669-B4D1-4BF04ECA4F60}"/>
            </c:ext>
          </c:extLst>
        </c:ser>
        <c:ser>
          <c:idx val="1"/>
          <c:order val="1"/>
          <c:tx>
            <c:strRef>
              <c:f>Blad1!$C$1</c:f>
              <c:strCache>
                <c:ptCount val="1"/>
                <c:pt idx="0">
                  <c:v>Stockholms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Blad1!$C$2:$C$3</c:f>
              <c:numCache>
                <c:formatCode>General</c:formatCode>
                <c:ptCount val="2"/>
                <c:pt idx="0">
                  <c:v>47</c:v>
                </c:pt>
                <c:pt idx="1">
                  <c:v>79</c:v>
                </c:pt>
              </c:numCache>
            </c:numRef>
          </c:val>
          <c:extLst>
            <c:ext xmlns:c16="http://schemas.microsoft.com/office/drawing/2014/chart" uri="{C3380CC4-5D6E-409C-BE32-E72D297353CC}">
              <c16:uniqueId val="{00000001-30C6-4669-B4D1-4BF04ECA4F60}"/>
            </c:ext>
          </c:extLst>
        </c:ser>
        <c:ser>
          <c:idx val="2"/>
          <c:order val="2"/>
          <c:tx>
            <c:strRef>
              <c:f>Blad1!$D$1</c:f>
              <c:strCache>
                <c:ptCount val="1"/>
                <c:pt idx="0">
                  <c:v>Riket</c:v>
                </c:pt>
              </c:strCache>
            </c:strRef>
          </c:tx>
          <c:spPr>
            <a:solidFill>
              <a:srgbClr val="E983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Blad1!$D$2:$D$3</c:f>
              <c:numCache>
                <c:formatCode>General</c:formatCode>
                <c:ptCount val="2"/>
                <c:pt idx="0">
                  <c:v>47</c:v>
                </c:pt>
                <c:pt idx="1">
                  <c:v>81</c:v>
                </c:pt>
              </c:numCache>
            </c:numRef>
          </c:val>
          <c:extLst>
            <c:ext xmlns:c16="http://schemas.microsoft.com/office/drawing/2014/chart" uri="{C3380CC4-5D6E-409C-BE32-E72D297353CC}">
              <c16:uniqueId val="{00000003-30C6-4669-B4D1-4BF04ECA4F60}"/>
            </c:ext>
          </c:extLst>
        </c:ser>
        <c:dLbls>
          <c:showLegendKey val="0"/>
          <c:showVal val="0"/>
          <c:showCatName val="0"/>
          <c:showSerName val="0"/>
          <c:showPercent val="0"/>
          <c:showBubbleSize val="0"/>
        </c:dLbls>
        <c:gapWidth val="100"/>
        <c:axId val="212818560"/>
        <c:axId val="212844928"/>
      </c:barChart>
      <c:catAx>
        <c:axId val="212818560"/>
        <c:scaling>
          <c:orientation val="minMax"/>
        </c:scaling>
        <c:delete val="1"/>
        <c:axPos val="l"/>
        <c:numFmt formatCode="General" sourceLinked="0"/>
        <c:majorTickMark val="in"/>
        <c:minorTickMark val="none"/>
        <c:tickLblPos val="none"/>
        <c:crossAx val="212844928"/>
        <c:crosses val="autoZero"/>
        <c:auto val="1"/>
        <c:lblAlgn val="ctr"/>
        <c:lblOffset val="100"/>
        <c:noMultiLvlLbl val="0"/>
      </c:catAx>
      <c:valAx>
        <c:axId val="2128449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14154748543371"/>
              <c:y val="0.89542314147659252"/>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81856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0.02086</cdr:x>
      <cdr:y>0.0725</cdr:y>
    </cdr:from>
    <cdr:to>
      <cdr:x>0.41722</cdr:x>
      <cdr:y>0.18454</cdr:y>
    </cdr:to>
    <cdr:sp macro="" textlink="">
      <cdr:nvSpPr>
        <cdr:cNvPr id="2" name="textruta 1"/>
        <cdr:cNvSpPr txBox="1"/>
      </cdr:nvSpPr>
      <cdr:spPr>
        <a:xfrm xmlns:a="http://schemas.openxmlformats.org/drawingml/2006/main">
          <a:off x="144462" y="272105"/>
          <a:ext cx="2745113" cy="4205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a:t>
          </a:r>
          <a:br>
            <a:rPr lang="sv-SE" sz="1050" dirty="0"/>
          </a:br>
          <a:r>
            <a:rPr lang="sv-SE" sz="1050" dirty="0"/>
            <a:t>du ville bo på? </a:t>
          </a:r>
        </a:p>
      </cdr:txBody>
    </cdr:sp>
  </cdr:relSizeAnchor>
  <cdr:relSizeAnchor xmlns:cdr="http://schemas.openxmlformats.org/drawingml/2006/chartDrawing">
    <cdr:from>
      <cdr:x>0.02134</cdr:x>
      <cdr:y>0.27008</cdr:y>
    </cdr:from>
    <cdr:to>
      <cdr:x>0.42108</cdr:x>
      <cdr:y>0.33855</cdr:y>
    </cdr:to>
    <cdr:sp macro="" textlink="">
      <cdr:nvSpPr>
        <cdr:cNvPr id="3" name="textruta 1"/>
        <cdr:cNvSpPr txBox="1"/>
      </cdr:nvSpPr>
      <cdr:spPr>
        <a:xfrm xmlns:a="http://schemas.openxmlformats.org/drawingml/2006/main">
          <a:off x="147800" y="1013649"/>
          <a:ext cx="2768513" cy="2569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0.02086</cdr:x>
      <cdr:y>0.46315</cdr:y>
    </cdr:from>
    <cdr:to>
      <cdr:x>0.41924</cdr:x>
      <cdr:y>0.57519</cdr:y>
    </cdr:to>
    <cdr:sp macro="" textlink="">
      <cdr:nvSpPr>
        <cdr:cNvPr id="4" name="textruta 1"/>
        <cdr:cNvSpPr txBox="1"/>
      </cdr:nvSpPr>
      <cdr:spPr>
        <a:xfrm xmlns:a="http://schemas.openxmlformats.org/drawingml/2006/main">
          <a:off x="144462" y="1738283"/>
          <a:ext cx="2759103" cy="4205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0.02086</cdr:x>
      <cdr:y>0.65566</cdr:y>
    </cdr:from>
    <cdr:to>
      <cdr:x>0.42749</cdr:x>
      <cdr:y>0.7677</cdr:y>
    </cdr:to>
    <cdr:sp macro="" textlink="">
      <cdr:nvSpPr>
        <cdr:cNvPr id="5" name="textruta 1"/>
        <cdr:cNvSpPr txBox="1"/>
      </cdr:nvSpPr>
      <cdr:spPr>
        <a:xfrm xmlns:a="http://schemas.openxmlformats.org/drawingml/2006/main">
          <a:off x="144462" y="2460807"/>
          <a:ext cx="2816241" cy="4205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a:t>
          </a:r>
        </a:p>
        <a:p xmlns:a="http://schemas.openxmlformats.org/drawingml/2006/main">
          <a:r>
            <a:rPr lang="sv-SE" sz="1050" dirty="0"/>
            <a:t>boende?</a:t>
          </a:r>
        </a:p>
      </cdr:txBody>
    </cdr:sp>
  </cdr:relSizeAnchor>
</c:userShapes>
</file>

<file path=ppt/drawings/drawing2.xml><?xml version="1.0" encoding="utf-8"?>
<c:userShapes xmlns:c="http://schemas.openxmlformats.org/drawingml/2006/chart">
  <cdr:relSizeAnchor xmlns:cdr="http://schemas.openxmlformats.org/drawingml/2006/chartDrawing">
    <cdr:from>
      <cdr:x>0.02106</cdr:x>
      <cdr:y>0.73041</cdr:y>
    </cdr:from>
    <cdr:to>
      <cdr:x>0.39879</cdr:x>
      <cdr:y>0.8209</cdr:y>
    </cdr:to>
    <cdr:sp macro="" textlink="">
      <cdr:nvSpPr>
        <cdr:cNvPr id="2" name="Rektangel 1"/>
        <cdr:cNvSpPr/>
      </cdr:nvSpPr>
      <cdr:spPr>
        <a:xfrm xmlns:a="http://schemas.openxmlformats.org/drawingml/2006/main">
          <a:off x="145691" y="2732583"/>
          <a:ext cx="2613292" cy="33853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nej-svaren på frågan om </a:t>
          </a:r>
        </a:p>
        <a:p xmlns:a="http://schemas.openxmlformats.org/drawingml/2006/main">
          <a:r>
            <a:rPr lang="sv-SE" sz="800" i="1" dirty="0"/>
            <a:t>ensamhet som redovisas som positiva svar</a:t>
          </a:r>
        </a:p>
      </cdr:txBody>
    </cdr:sp>
  </cdr:relSizeAnchor>
</c:userShapes>
</file>

<file path=ppt/drawings/drawing3.xml><?xml version="1.0" encoding="utf-8"?>
<c:userShapes xmlns:c="http://schemas.openxmlformats.org/drawingml/2006/chart">
  <cdr:relSizeAnchor xmlns:cdr="http://schemas.openxmlformats.org/drawingml/2006/chartDrawing">
    <cdr:from>
      <cdr:x>0.02251</cdr:x>
      <cdr:y>0.74208</cdr:y>
    </cdr:from>
    <cdr:to>
      <cdr:x>0.41299</cdr:x>
      <cdr:y>0.8652</cdr:y>
    </cdr:to>
    <cdr:sp macro="" textlink="">
      <cdr:nvSpPr>
        <cdr:cNvPr id="2" name="textruta 1"/>
        <cdr:cNvSpPr txBox="1"/>
      </cdr:nvSpPr>
      <cdr:spPr>
        <a:xfrm xmlns:a="http://schemas.openxmlformats.org/drawingml/2006/main">
          <a:off x="155973" y="2782659"/>
          <a:ext cx="2705506" cy="4616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som svarat mycket lätt </a:t>
          </a:r>
        </a:p>
        <a:p xmlns:a="http://schemas.openxmlformats.org/drawingml/2006/main">
          <a:r>
            <a:rPr lang="sv-SE" sz="800" i="1" dirty="0"/>
            <a:t>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A52EF4-A221-4FBA-AE64-7D3430AC67F7}"/>
              </a:ext>
            </a:extLst>
          </p:cNvPr>
          <p:cNvSpPr>
            <a:spLocks noGrp="1"/>
          </p:cNvSpPr>
          <p:nvPr>
            <p:ph type="hdr" sz="quarter"/>
          </p:nvPr>
        </p:nvSpPr>
        <p:spPr>
          <a:xfrm>
            <a:off x="0" y="0"/>
            <a:ext cx="2946400" cy="49831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32BD1A5-6026-4E78-85A1-B63ECA44EC08}"/>
              </a:ext>
            </a:extLst>
          </p:cNvPr>
          <p:cNvSpPr>
            <a:spLocks noGrp="1"/>
          </p:cNvSpPr>
          <p:nvPr>
            <p:ph type="dt" sz="quarter" idx="1"/>
          </p:nvPr>
        </p:nvSpPr>
        <p:spPr>
          <a:xfrm>
            <a:off x="3849688" y="0"/>
            <a:ext cx="2946400" cy="498316"/>
          </a:xfrm>
          <a:prstGeom prst="rect">
            <a:avLst/>
          </a:prstGeom>
        </p:spPr>
        <p:txBody>
          <a:bodyPr vert="horz" lIns="91440" tIns="45720" rIns="91440" bIns="45720" rtlCol="0"/>
          <a:lstStyle>
            <a:lvl1pPr algn="r">
              <a:defRPr sz="1200"/>
            </a:lvl1pPr>
          </a:lstStyle>
          <a:p>
            <a:fld id="{86DF61DB-AC4B-450F-93C3-C71E4FE8A52E}" type="datetimeFigureOut">
              <a:rPr lang="sv-SE" smtClean="0"/>
              <a:t>2019-10-23</a:t>
            </a:fld>
            <a:endParaRPr lang="sv-SE"/>
          </a:p>
        </p:txBody>
      </p:sp>
      <p:sp>
        <p:nvSpPr>
          <p:cNvPr id="4" name="Platshållare för sidfot 3">
            <a:extLst>
              <a:ext uri="{FF2B5EF4-FFF2-40B4-BE49-F238E27FC236}">
                <a16:creationId xmlns:a16="http://schemas.microsoft.com/office/drawing/2014/main" id="{B5FC5327-66F8-43D6-BB05-7AEBF3D072CC}"/>
              </a:ext>
            </a:extLst>
          </p:cNvPr>
          <p:cNvSpPr>
            <a:spLocks noGrp="1"/>
          </p:cNvSpPr>
          <p:nvPr>
            <p:ph type="ftr" sz="quarter" idx="2"/>
          </p:nvPr>
        </p:nvSpPr>
        <p:spPr>
          <a:xfrm>
            <a:off x="0" y="9428323"/>
            <a:ext cx="2946400" cy="49831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9E72939-E2AA-4A0B-87BE-CBFB641A7BFA}"/>
              </a:ext>
            </a:extLst>
          </p:cNvPr>
          <p:cNvSpPr>
            <a:spLocks noGrp="1"/>
          </p:cNvSpPr>
          <p:nvPr>
            <p:ph type="sldNum" sz="quarter" idx="3"/>
          </p:nvPr>
        </p:nvSpPr>
        <p:spPr>
          <a:xfrm>
            <a:off x="3849688" y="9428323"/>
            <a:ext cx="2946400" cy="498316"/>
          </a:xfrm>
          <a:prstGeom prst="rect">
            <a:avLst/>
          </a:prstGeom>
        </p:spPr>
        <p:txBody>
          <a:bodyPr vert="horz" lIns="91440" tIns="45720" rIns="91440" bIns="45720" rtlCol="0" anchor="b"/>
          <a:lstStyle>
            <a:lvl1pPr algn="r">
              <a:defRPr sz="1200"/>
            </a:lvl1pPr>
          </a:lstStyle>
          <a:p>
            <a:fld id="{1E0354C0-ECD5-4C44-8214-B6A420EC7CA9}" type="slidenum">
              <a:rPr lang="sv-SE" smtClean="0"/>
              <a:t>‹#›</a:t>
            </a:fld>
            <a:endParaRPr lang="sv-SE"/>
          </a:p>
        </p:txBody>
      </p:sp>
    </p:spTree>
    <p:extLst>
      <p:ext uri="{BB962C8B-B14F-4D97-AF65-F5344CB8AC3E}">
        <p14:creationId xmlns:p14="http://schemas.microsoft.com/office/powerpoint/2010/main" val="5378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316"/>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49688" y="0"/>
            <a:ext cx="2946400" cy="498316"/>
          </a:xfrm>
          <a:prstGeom prst="rect">
            <a:avLst/>
          </a:prstGeom>
        </p:spPr>
        <p:txBody>
          <a:bodyPr vert="horz" lIns="91440" tIns="45720" rIns="91440" bIns="45720" rtlCol="0"/>
          <a:lstStyle>
            <a:lvl1pPr algn="r">
              <a:defRPr sz="1200"/>
            </a:lvl1pPr>
          </a:lstStyle>
          <a:p>
            <a:fld id="{A686C6F5-63B6-49E7-B2F9-5F41140D9FE4}" type="datetimeFigureOut">
              <a:rPr lang="en-GB" smtClean="0"/>
              <a:t>23/10/2019</a:t>
            </a:fld>
            <a:endParaRPr lang="en-GB"/>
          </a:p>
        </p:txBody>
      </p:sp>
      <p:sp>
        <p:nvSpPr>
          <p:cNvPr id="4" name="Platshållare för bildobjekt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450" y="4776848"/>
            <a:ext cx="5438775" cy="3908763"/>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9428323"/>
            <a:ext cx="2946400" cy="498316"/>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49688" y="9428323"/>
            <a:ext cx="2946400" cy="498316"/>
          </a:xfrm>
          <a:prstGeom prst="rect">
            <a:avLst/>
          </a:prstGeom>
        </p:spPr>
        <p:txBody>
          <a:bodyPr vert="horz" lIns="91440" tIns="45720" rIns="91440" bIns="45720" rtlCol="0" anchor="b"/>
          <a:lstStyle>
            <a:lvl1pPr algn="r">
              <a:defRPr sz="1200"/>
            </a:lvl1pPr>
          </a:lstStyle>
          <a:p>
            <a:fld id="{7C088DA3-5DB5-423B-869F-710A2F573C74}" type="slidenum">
              <a:rPr lang="en-GB" smtClean="0"/>
              <a:t>‹#›</a:t>
            </a:fld>
            <a:endParaRPr lang="en-GB"/>
          </a:p>
        </p:txBody>
      </p:sp>
    </p:spTree>
    <p:extLst>
      <p:ext uri="{BB962C8B-B14F-4D97-AF65-F5344CB8AC3E}">
        <p14:creationId xmlns:p14="http://schemas.microsoft.com/office/powerpoint/2010/main" val="2314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321DD-D9B2-4EAE-AF79-0962788E7A2B}"/>
              </a:ext>
            </a:extLst>
          </p:cNvPr>
          <p:cNvSpPr>
            <a:spLocks noGrp="1"/>
          </p:cNvSpPr>
          <p:nvPr>
            <p:ph type="title" hasCustomPrompt="1"/>
          </p:nvPr>
        </p:nvSpPr>
        <p:spPr>
          <a:xfrm>
            <a:off x="639791" y="2437430"/>
            <a:ext cx="10212693" cy="1325563"/>
          </a:xfrm>
        </p:spPr>
        <p:txBody>
          <a:bodyPr anchor="b"/>
          <a:lstStyle>
            <a:lvl1pPr>
              <a:defRPr lang="en-GB" sz="4800" kern="1200" cap="all" baseline="0" dirty="0" smtClean="0">
                <a:solidFill>
                  <a:schemeClr val="bg1"/>
                </a:solidFill>
                <a:effectLst>
                  <a:outerShdw blurRad="431800" sx="102000" sy="102000" algn="ctr" rotWithShape="0">
                    <a:prstClr val="black">
                      <a:alpha val="60000"/>
                    </a:prstClr>
                  </a:outerShdw>
                  <a:reflection stA="45000" endPos="0" dist="50800" dir="5400000" sy="-100000" algn="bl" rotWithShape="0"/>
                </a:effectLst>
                <a:latin typeface="+mj-lt"/>
                <a:ea typeface="+mj-ea"/>
                <a:cs typeface="+mj-cs"/>
              </a:defRPr>
            </a:lvl1pPr>
          </a:lstStyle>
          <a:p>
            <a:r>
              <a:rPr lang="sv-SE" dirty="0"/>
              <a:t>Redigera text</a:t>
            </a:r>
          </a:p>
        </p:txBody>
      </p:sp>
      <p:sp>
        <p:nvSpPr>
          <p:cNvPr id="16" name="Platshållare för text 15">
            <a:extLst>
              <a:ext uri="{FF2B5EF4-FFF2-40B4-BE49-F238E27FC236}">
                <a16:creationId xmlns:a16="http://schemas.microsoft.com/office/drawing/2014/main" id="{93A2A7EE-308B-4807-8CF2-EFEBBEE1D2B6}"/>
              </a:ext>
            </a:extLst>
          </p:cNvPr>
          <p:cNvSpPr>
            <a:spLocks noGrp="1"/>
          </p:cNvSpPr>
          <p:nvPr>
            <p:ph type="body" sz="quarter" idx="16"/>
          </p:nvPr>
        </p:nvSpPr>
        <p:spPr>
          <a:xfrm>
            <a:off x="639792" y="3817333"/>
            <a:ext cx="10212693" cy="919767"/>
          </a:xfrm>
        </p:spPr>
        <p:txBody>
          <a:bodyPr>
            <a:noAutofit/>
          </a:bodyPr>
          <a:lstStyle>
            <a:lvl1pPr marL="0" indent="0">
              <a:buNone/>
              <a:defRPr lang="sv-SE" sz="2800" b="0"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3" name="Platshållare för text 10">
            <a:extLst>
              <a:ext uri="{FF2B5EF4-FFF2-40B4-BE49-F238E27FC236}">
                <a16:creationId xmlns:a16="http://schemas.microsoft.com/office/drawing/2014/main" id="{F8826437-AE9A-4317-B696-807004AC2429}"/>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97313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text YTA 3">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8B1830C-9F61-4CBC-8552-0ED32F0B09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10" name="Platshållare för text 10">
            <a:extLst>
              <a:ext uri="{FF2B5EF4-FFF2-40B4-BE49-F238E27FC236}">
                <a16:creationId xmlns:a16="http://schemas.microsoft.com/office/drawing/2014/main" id="{DFEF7BFE-63E7-4169-B7D5-F77EE2BD0395}"/>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1" name="Rubrik 1">
            <a:extLst>
              <a:ext uri="{FF2B5EF4-FFF2-40B4-BE49-F238E27FC236}">
                <a16:creationId xmlns:a16="http://schemas.microsoft.com/office/drawing/2014/main" id="{C0D44B3E-2230-4E61-9087-BC24BA6C1527}"/>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02198346-753B-4BCB-85CE-9B5714F2374F}"/>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6930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text YTA 4">
    <p:spTree>
      <p:nvGrpSpPr>
        <p:cNvPr id="1" name=""/>
        <p:cNvGrpSpPr/>
        <p:nvPr/>
      </p:nvGrpSpPr>
      <p:grpSpPr>
        <a:xfrm>
          <a:off x="0" y="0"/>
          <a:ext cx="0" cy="0"/>
          <a:chOff x="0" y="0"/>
          <a:chExt cx="0" cy="0"/>
        </a:xfrm>
      </p:grpSpPr>
      <p:pic>
        <p:nvPicPr>
          <p:cNvPr id="11" name="A07EDF14-5A12-41FE-B7BA-5D61B34D2AE4" descr="6FF47256-95D4-4042-A516-8C0DC43CD4CD@chimney">
            <a:extLst>
              <a:ext uri="{FF2B5EF4-FFF2-40B4-BE49-F238E27FC236}">
                <a16:creationId xmlns:a16="http://schemas.microsoft.com/office/drawing/2014/main" id="{36A1D54F-1C19-4517-B99A-C5775151ED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50" y="-57531"/>
            <a:ext cx="12325350" cy="694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18" name="Platshållare för text 10">
            <a:extLst>
              <a:ext uri="{FF2B5EF4-FFF2-40B4-BE49-F238E27FC236}">
                <a16:creationId xmlns:a16="http://schemas.microsoft.com/office/drawing/2014/main" id="{8BF8537A-4E77-4766-A1DC-8BB66CFD6A5B}"/>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0" name="Rubrik 1">
            <a:extLst>
              <a:ext uri="{FF2B5EF4-FFF2-40B4-BE49-F238E27FC236}">
                <a16:creationId xmlns:a16="http://schemas.microsoft.com/office/drawing/2014/main" id="{27CDB11F-3996-4954-9D63-C2CB5FE1B3BE}"/>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9811892E-62C6-418B-BFE5-8E47F014E3E3}"/>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7953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collage 2">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D67BC8D-5DA5-4E79-BC06-B1186574795C}"/>
              </a:ext>
            </a:extLst>
          </p:cNvPr>
          <p:cNvSpPr>
            <a:spLocks noGrp="1"/>
          </p:cNvSpPr>
          <p:nvPr>
            <p:ph type="pic" idx="1"/>
          </p:nvPr>
        </p:nvSpPr>
        <p:spPr>
          <a:xfrm>
            <a:off x="1" y="0"/>
            <a:ext cx="6048000" cy="6858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bild 2">
            <a:extLst>
              <a:ext uri="{FF2B5EF4-FFF2-40B4-BE49-F238E27FC236}">
                <a16:creationId xmlns:a16="http://schemas.microsoft.com/office/drawing/2014/main" id="{59935704-DD69-45C8-93D6-70C51DB09123}"/>
              </a:ext>
            </a:extLst>
          </p:cNvPr>
          <p:cNvSpPr>
            <a:spLocks noGrp="1"/>
          </p:cNvSpPr>
          <p:nvPr>
            <p:ph type="pic" idx="13"/>
          </p:nvPr>
        </p:nvSpPr>
        <p:spPr>
          <a:xfrm>
            <a:off x="6150194" y="0"/>
            <a:ext cx="6048000" cy="6858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1" name="Platshållare för text 10">
            <a:extLst>
              <a:ext uri="{FF2B5EF4-FFF2-40B4-BE49-F238E27FC236}">
                <a16:creationId xmlns:a16="http://schemas.microsoft.com/office/drawing/2014/main" id="{A065E4CF-9FA7-4B21-A6DB-B73B00192A60}"/>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359864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collage 3">
    <p:bg>
      <p:bgPr>
        <a:solidFill>
          <a:schemeClr val="bg1"/>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50212A9E-C464-42DE-825E-5F023B24AABC}"/>
              </a:ext>
            </a:extLst>
          </p:cNvPr>
          <p:cNvSpPr>
            <a:spLocks noGrp="1"/>
          </p:cNvSpPr>
          <p:nvPr>
            <p:ph type="pic" idx="1"/>
          </p:nvPr>
        </p:nvSpPr>
        <p:spPr>
          <a:xfrm>
            <a:off x="1" y="0"/>
            <a:ext cx="6048000" cy="6858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 2">
            <a:extLst>
              <a:ext uri="{FF2B5EF4-FFF2-40B4-BE49-F238E27FC236}">
                <a16:creationId xmlns:a16="http://schemas.microsoft.com/office/drawing/2014/main" id="{BB7266A3-AE9B-4E41-8602-A62536078EE6}"/>
              </a:ext>
            </a:extLst>
          </p:cNvPr>
          <p:cNvSpPr>
            <a:spLocks noGrp="1"/>
          </p:cNvSpPr>
          <p:nvPr>
            <p:ph type="pic" idx="13"/>
          </p:nvPr>
        </p:nvSpPr>
        <p:spPr>
          <a:xfrm>
            <a:off x="6150194" y="-2381"/>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8" name="Platshållare för bild 2">
            <a:extLst>
              <a:ext uri="{FF2B5EF4-FFF2-40B4-BE49-F238E27FC236}">
                <a16:creationId xmlns:a16="http://schemas.microsoft.com/office/drawing/2014/main" id="{4557595D-B44E-423B-B53D-C5F7E2838051}"/>
              </a:ext>
            </a:extLst>
          </p:cNvPr>
          <p:cNvSpPr>
            <a:spLocks noGrp="1"/>
          </p:cNvSpPr>
          <p:nvPr>
            <p:ph type="pic" idx="16"/>
          </p:nvPr>
        </p:nvSpPr>
        <p:spPr>
          <a:xfrm>
            <a:off x="6144001" y="3479991"/>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text 10">
            <a:extLst>
              <a:ext uri="{FF2B5EF4-FFF2-40B4-BE49-F238E27FC236}">
                <a16:creationId xmlns:a16="http://schemas.microsoft.com/office/drawing/2014/main" id="{433BD1FA-ABD8-4829-8258-695C1D5DABEA}"/>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5173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collage 4">
    <p:bg>
      <p:bgPr>
        <a:solidFill>
          <a:schemeClr val="bg1"/>
        </a:solidFill>
        <a:effectLst/>
      </p:bgPr>
    </p:bg>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029A61F7-5DB6-4394-9D77-1AD82E0FC402}"/>
              </a:ext>
            </a:extLst>
          </p:cNvPr>
          <p:cNvSpPr>
            <a:spLocks noGrp="1"/>
          </p:cNvSpPr>
          <p:nvPr>
            <p:ph type="pic" idx="13"/>
          </p:nvPr>
        </p:nvSpPr>
        <p:spPr>
          <a:xfrm>
            <a:off x="6151144" y="0"/>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5" name="Platshållare för bild 2">
            <a:extLst>
              <a:ext uri="{FF2B5EF4-FFF2-40B4-BE49-F238E27FC236}">
                <a16:creationId xmlns:a16="http://schemas.microsoft.com/office/drawing/2014/main" id="{D59F388B-B781-43C5-8930-9169432CCE73}"/>
              </a:ext>
            </a:extLst>
          </p:cNvPr>
          <p:cNvSpPr>
            <a:spLocks noGrp="1"/>
          </p:cNvSpPr>
          <p:nvPr>
            <p:ph type="pic" idx="16"/>
          </p:nvPr>
        </p:nvSpPr>
        <p:spPr>
          <a:xfrm>
            <a:off x="6151144" y="3482372"/>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16" name="Platshållare för bild 2">
            <a:extLst>
              <a:ext uri="{FF2B5EF4-FFF2-40B4-BE49-F238E27FC236}">
                <a16:creationId xmlns:a16="http://schemas.microsoft.com/office/drawing/2014/main" id="{7424A79F-1B59-4EC6-9F01-F1065E75C5F2}"/>
              </a:ext>
            </a:extLst>
          </p:cNvPr>
          <p:cNvSpPr>
            <a:spLocks noGrp="1"/>
          </p:cNvSpPr>
          <p:nvPr>
            <p:ph type="pic" idx="18"/>
          </p:nvPr>
        </p:nvSpPr>
        <p:spPr>
          <a:xfrm>
            <a:off x="1" y="0"/>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7" name="Platshållare för bild 2">
            <a:extLst>
              <a:ext uri="{FF2B5EF4-FFF2-40B4-BE49-F238E27FC236}">
                <a16:creationId xmlns:a16="http://schemas.microsoft.com/office/drawing/2014/main" id="{5B71CF3F-4A3E-473B-8B31-F97164CD0D8F}"/>
              </a:ext>
            </a:extLst>
          </p:cNvPr>
          <p:cNvSpPr>
            <a:spLocks noGrp="1"/>
          </p:cNvSpPr>
          <p:nvPr>
            <p:ph type="pic" idx="19"/>
          </p:nvPr>
        </p:nvSpPr>
        <p:spPr>
          <a:xfrm>
            <a:off x="1" y="3482372"/>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text 3">
            <a:extLst>
              <a:ext uri="{FF2B5EF4-FFF2-40B4-BE49-F238E27FC236}">
                <a16:creationId xmlns:a16="http://schemas.microsoft.com/office/drawing/2014/main" id="{16C61011-8EF7-4F20-B60B-3DE7DF16D60F}"/>
              </a:ext>
            </a:extLst>
          </p:cNvPr>
          <p:cNvSpPr>
            <a:spLocks noGrp="1"/>
          </p:cNvSpPr>
          <p:nvPr>
            <p:ph type="body" sz="quarter" idx="20" hasCustomPrompt="1"/>
          </p:nvPr>
        </p:nvSpPr>
        <p:spPr>
          <a:xfrm>
            <a:off x="9796464" y="5946776"/>
            <a:ext cx="2026674" cy="658813"/>
          </a:xfrm>
        </p:spPr>
        <p:txBody>
          <a:bodyPr/>
          <a:lstStyle>
            <a:lvl1pPr marL="0" indent="0">
              <a:buNone/>
              <a:defRPr/>
            </a:lvl1pPr>
          </a:lstStyle>
          <a:p>
            <a:pPr lvl="0"/>
            <a:r>
              <a:rPr lang="sv-SE" dirty="0"/>
              <a:t> </a:t>
            </a:r>
          </a:p>
        </p:txBody>
      </p:sp>
      <p:sp>
        <p:nvSpPr>
          <p:cNvPr id="20" name="Platshållare för text 10">
            <a:extLst>
              <a:ext uri="{FF2B5EF4-FFF2-40B4-BE49-F238E27FC236}">
                <a16:creationId xmlns:a16="http://schemas.microsoft.com/office/drawing/2014/main" id="{FCA95EA6-EBA2-4B89-9F1A-5D25CFA56D29}"/>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903387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kort text/citat">
    <p:bg>
      <p:bgPr>
        <a:solidFill>
          <a:schemeClr val="bg2"/>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0" name="Rubrik 1">
            <a:extLst>
              <a:ext uri="{FF2B5EF4-FFF2-40B4-BE49-F238E27FC236}">
                <a16:creationId xmlns:a16="http://schemas.microsoft.com/office/drawing/2014/main" id="{C3A069D7-A832-4F5A-9DE9-18BD6C778C87}"/>
              </a:ext>
            </a:extLst>
          </p:cNvPr>
          <p:cNvSpPr>
            <a:spLocks noGrp="1"/>
          </p:cNvSpPr>
          <p:nvPr>
            <p:ph type="title" hasCustomPrompt="1"/>
          </p:nvPr>
        </p:nvSpPr>
        <p:spPr>
          <a:xfrm>
            <a:off x="639792" y="975216"/>
            <a:ext cx="5025187" cy="1777712"/>
          </a:xfrm>
        </p:spPr>
        <p:txBody>
          <a:bodyPr>
            <a:normAutofit/>
          </a:bodyPr>
          <a:lstStyle>
            <a:lvl1pPr>
              <a:defRPr lang="en-GB" sz="2800" b="1" kern="1200" cap="none" baseline="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sv-SE" dirty="0"/>
              <a:t>Klicka här för att lägga till större text eller citat</a:t>
            </a:r>
          </a:p>
        </p:txBody>
      </p:sp>
      <p:sp>
        <p:nvSpPr>
          <p:cNvPr id="12" name="Platshållare för text 10">
            <a:extLst>
              <a:ext uri="{FF2B5EF4-FFF2-40B4-BE49-F238E27FC236}">
                <a16:creationId xmlns:a16="http://schemas.microsoft.com/office/drawing/2014/main" id="{7CCA1380-98DD-4682-924F-9763C5A89ADD}"/>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647449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tt diagram m rubrik">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DE89D1-7BB3-41A9-87A8-7B04E92C5D66}"/>
              </a:ext>
            </a:extLst>
          </p:cNvPr>
          <p:cNvSpPr>
            <a:spLocks noGrp="1"/>
          </p:cNvSpPr>
          <p:nvPr>
            <p:ph type="title"/>
          </p:nvPr>
        </p:nvSpPr>
        <p:spPr>
          <a:xfrm>
            <a:off x="639763" y="232913"/>
            <a:ext cx="9878590" cy="694260"/>
          </a:xfrm>
        </p:spPr>
        <p:txBody>
          <a:bodyPr anchor="b">
            <a:normAutofit/>
          </a:bodyPr>
          <a:lstStyle>
            <a:lvl1pPr>
              <a:defRPr lang="en-GB" sz="2400" b="1" kern="1200" cap="all" baseline="0" dirty="0">
                <a:solidFill>
                  <a:schemeClr val="tx1"/>
                </a:solidFill>
                <a:latin typeface="+mj-lt"/>
                <a:ea typeface="+mn-ea"/>
                <a:cs typeface="+mn-cs"/>
              </a:defRPr>
            </a:lvl1pPr>
          </a:lstStyle>
          <a:p>
            <a:r>
              <a:rPr lang="sv-SE"/>
              <a:t>Klicka här för att ändra mall för rubrikformat</a:t>
            </a:r>
            <a:endParaRPr lang="sv-SE" dirty="0"/>
          </a:p>
        </p:txBody>
      </p:sp>
      <p:sp>
        <p:nvSpPr>
          <p:cNvPr id="17" name="Platshållare för innehåll 3">
            <a:extLst>
              <a:ext uri="{FF2B5EF4-FFF2-40B4-BE49-F238E27FC236}">
                <a16:creationId xmlns:a16="http://schemas.microsoft.com/office/drawing/2014/main" id="{1AA353D9-3D1E-4354-958F-7F322B7A457C}"/>
              </a:ext>
            </a:extLst>
          </p:cNvPr>
          <p:cNvSpPr>
            <a:spLocks noGrp="1"/>
          </p:cNvSpPr>
          <p:nvPr>
            <p:ph sz="half" idx="2" hasCustomPrompt="1"/>
          </p:nvPr>
        </p:nvSpPr>
        <p:spPr>
          <a:xfrm>
            <a:off x="639763" y="1109662"/>
            <a:ext cx="7970836" cy="4989511"/>
          </a:xfrm>
        </p:spPr>
        <p:txBody>
          <a:bodyPr/>
          <a:lstStyle>
            <a:lvl1pPr marL="0" indent="0">
              <a:buNone/>
              <a:defRPr sz="1600"/>
            </a:lvl1pPr>
            <a:lvl2pPr marL="671400" indent="0">
              <a:buNone/>
              <a:defRPr/>
            </a:lvl2pPr>
            <a:lvl3pPr marL="1031400" indent="0">
              <a:buNone/>
              <a:defRPr/>
            </a:lvl3pPr>
            <a:lvl4pPr marL="1391400" indent="0">
              <a:buNone/>
              <a:defRPr/>
            </a:lvl4pPr>
            <a:lvl5pPr marL="1828800" indent="0">
              <a:buNone/>
              <a:defRPr/>
            </a:lvl5pPr>
          </a:lstStyle>
          <a:p>
            <a:pPr lvl="0"/>
            <a:r>
              <a:rPr lang="sv-SE" dirty="0"/>
              <a:t>Diagram</a:t>
            </a:r>
          </a:p>
        </p:txBody>
      </p:sp>
      <p:sp>
        <p:nvSpPr>
          <p:cNvPr id="7" name="Platshållare för datum 6">
            <a:extLst>
              <a:ext uri="{FF2B5EF4-FFF2-40B4-BE49-F238E27FC236}">
                <a16:creationId xmlns:a16="http://schemas.microsoft.com/office/drawing/2014/main" id="{316381CF-2E64-4AD5-AEBB-70396CAD592B}"/>
              </a:ext>
            </a:extLst>
          </p:cNvPr>
          <p:cNvSpPr>
            <a:spLocks noGrp="1"/>
          </p:cNvSpPr>
          <p:nvPr>
            <p:ph type="dt" sz="half" idx="10"/>
          </p:nvPr>
        </p:nvSpPr>
        <p:spPr/>
        <p:txBody>
          <a:bodyPr/>
          <a:lstStyle/>
          <a:p>
            <a:r>
              <a:rPr lang="sv-SE"/>
              <a:t>20xx-xx-xx</a:t>
            </a:r>
            <a:endParaRPr lang="sv-SE" dirty="0"/>
          </a:p>
        </p:txBody>
      </p:sp>
      <p:sp>
        <p:nvSpPr>
          <p:cNvPr id="8" name="Platshållare för sidfot 7">
            <a:extLst>
              <a:ext uri="{FF2B5EF4-FFF2-40B4-BE49-F238E27FC236}">
                <a16:creationId xmlns:a16="http://schemas.microsoft.com/office/drawing/2014/main" id="{EE84E61B-4EE4-4BE4-9DD2-5ED8D14FF7AE}"/>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9" name="Platshållare för bildnummer 8">
            <a:extLst>
              <a:ext uri="{FF2B5EF4-FFF2-40B4-BE49-F238E27FC236}">
                <a16:creationId xmlns:a16="http://schemas.microsoft.com/office/drawing/2014/main" id="{D50FC205-9444-4A85-9F1F-C0EA6B540C2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4" name="Platshållare för text 10">
            <a:extLst>
              <a:ext uri="{FF2B5EF4-FFF2-40B4-BE49-F238E27FC236}">
                <a16:creationId xmlns:a16="http://schemas.microsoft.com/office/drawing/2014/main" id="{63BE0F51-55C6-4DD4-BD4A-13588BB8E37E}"/>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193680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vå diagram m rubrik">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ED9EF822-6A7B-4AB4-BF58-7A5EB718A1E6}"/>
              </a:ext>
            </a:extLst>
          </p:cNvPr>
          <p:cNvSpPr>
            <a:spLocks noGrp="1"/>
          </p:cNvSpPr>
          <p:nvPr>
            <p:ph type="title"/>
          </p:nvPr>
        </p:nvSpPr>
        <p:spPr>
          <a:xfrm>
            <a:off x="656003" y="706644"/>
            <a:ext cx="4295954" cy="694260"/>
          </a:xfrm>
        </p:spPr>
        <p:txBody>
          <a:bodyPr anchor="b">
            <a:normAutofit/>
          </a:bodyPr>
          <a:lstStyle>
            <a:lvl1pPr>
              <a:defRPr lang="en-GB" sz="2400" b="1" kern="1200" cap="all" baseline="0" dirty="0">
                <a:solidFill>
                  <a:schemeClr val="tx1"/>
                </a:solidFill>
                <a:latin typeface="+mj-lt"/>
                <a:ea typeface="+mn-ea"/>
                <a:cs typeface="+mn-cs"/>
              </a:defRPr>
            </a:lvl1pPr>
          </a:lstStyle>
          <a:p>
            <a:r>
              <a:rPr lang="sv-SE"/>
              <a:t>Klicka här för att ändra mall för rubrikformat</a:t>
            </a:r>
            <a:endParaRPr lang="sv-SE" dirty="0"/>
          </a:p>
        </p:txBody>
      </p:sp>
      <p:sp>
        <p:nvSpPr>
          <p:cNvPr id="5" name="Platshållare för text 4">
            <a:extLst>
              <a:ext uri="{FF2B5EF4-FFF2-40B4-BE49-F238E27FC236}">
                <a16:creationId xmlns:a16="http://schemas.microsoft.com/office/drawing/2014/main" id="{7FE0F6F0-AAB2-41C2-BCC7-8C271E8B9837}"/>
              </a:ext>
            </a:extLst>
          </p:cNvPr>
          <p:cNvSpPr>
            <a:spLocks noGrp="1"/>
          </p:cNvSpPr>
          <p:nvPr>
            <p:ph type="body" sz="quarter" idx="3" hasCustomPrompt="1"/>
          </p:nvPr>
        </p:nvSpPr>
        <p:spPr>
          <a:xfrm>
            <a:off x="5988414" y="706644"/>
            <a:ext cx="4295954" cy="694260"/>
          </a:xfrm>
        </p:spPr>
        <p:txBody>
          <a:bodyPr anchor="b">
            <a:normAutofit/>
          </a:bodyPr>
          <a:lstStyle>
            <a:lvl1pPr marL="0" indent="0">
              <a:buNone/>
              <a:defRPr sz="24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4" name="Platshållare för innehåll 3">
            <a:extLst>
              <a:ext uri="{FF2B5EF4-FFF2-40B4-BE49-F238E27FC236}">
                <a16:creationId xmlns:a16="http://schemas.microsoft.com/office/drawing/2014/main" id="{FDF390A6-276A-436C-9124-DA35C2985E3E}"/>
              </a:ext>
            </a:extLst>
          </p:cNvPr>
          <p:cNvSpPr>
            <a:spLocks noGrp="1"/>
          </p:cNvSpPr>
          <p:nvPr>
            <p:ph sz="half" idx="2" hasCustomPrompt="1"/>
          </p:nvPr>
        </p:nvSpPr>
        <p:spPr>
          <a:xfrm>
            <a:off x="656003" y="1668317"/>
            <a:ext cx="5052054" cy="3684588"/>
          </a:xfrm>
        </p:spPr>
        <p:txBody>
          <a:bodyPr/>
          <a:lstStyle>
            <a:lvl1pPr marL="0" indent="0">
              <a:buNone/>
              <a:defRPr sz="1600"/>
            </a:lvl1pPr>
            <a:lvl2pPr marL="671400" indent="0">
              <a:buNone/>
              <a:defRPr/>
            </a:lvl2pPr>
            <a:lvl3pPr marL="1031400" indent="0">
              <a:buNone/>
              <a:defRPr/>
            </a:lvl3pPr>
            <a:lvl4pPr marL="1391400" indent="0">
              <a:buNone/>
              <a:defRPr/>
            </a:lvl4pPr>
            <a:lvl5pPr marL="1828800" indent="0">
              <a:buNone/>
              <a:defRPr/>
            </a:lvl5pPr>
          </a:lstStyle>
          <a:p>
            <a:pPr lvl="0"/>
            <a:r>
              <a:rPr lang="sv-SE" dirty="0"/>
              <a:t>Diagram</a:t>
            </a:r>
          </a:p>
        </p:txBody>
      </p:sp>
      <p:sp>
        <p:nvSpPr>
          <p:cNvPr id="6" name="Platshållare för innehåll 5">
            <a:extLst>
              <a:ext uri="{FF2B5EF4-FFF2-40B4-BE49-F238E27FC236}">
                <a16:creationId xmlns:a16="http://schemas.microsoft.com/office/drawing/2014/main" id="{2EFC2A89-1B93-4FDA-A336-1F6BDCBD9644}"/>
              </a:ext>
            </a:extLst>
          </p:cNvPr>
          <p:cNvSpPr>
            <a:spLocks noGrp="1"/>
          </p:cNvSpPr>
          <p:nvPr>
            <p:ph sz="quarter" idx="4" hasCustomPrompt="1"/>
          </p:nvPr>
        </p:nvSpPr>
        <p:spPr>
          <a:xfrm>
            <a:off x="5988414" y="1668317"/>
            <a:ext cx="5076934" cy="3684588"/>
          </a:xfrm>
        </p:spPr>
        <p:txBody>
          <a:bodyPr/>
          <a:lstStyle>
            <a:lvl1pPr marL="0" indent="0">
              <a:buNone/>
              <a:defRPr sz="1600"/>
            </a:lvl1pPr>
            <a:lvl2pPr marL="671400" indent="0">
              <a:buNone/>
              <a:defRPr/>
            </a:lvl2pPr>
            <a:lvl3pPr marL="1031400" indent="0">
              <a:buNone/>
              <a:defRPr/>
            </a:lvl3pPr>
            <a:lvl4pPr marL="1391400" indent="0">
              <a:buNone/>
              <a:defRPr/>
            </a:lvl4pPr>
            <a:lvl5pPr marL="1828800" indent="0">
              <a:buNone/>
              <a:defRPr/>
            </a:lvl5pPr>
          </a:lstStyle>
          <a:p>
            <a:pPr lvl="0"/>
            <a:r>
              <a:rPr lang="sv-SE" dirty="0"/>
              <a:t>Diagram</a:t>
            </a:r>
          </a:p>
        </p:txBody>
      </p:sp>
      <p:sp>
        <p:nvSpPr>
          <p:cNvPr id="7" name="Platshållare för datum 6">
            <a:extLst>
              <a:ext uri="{FF2B5EF4-FFF2-40B4-BE49-F238E27FC236}">
                <a16:creationId xmlns:a16="http://schemas.microsoft.com/office/drawing/2014/main" id="{316381CF-2E64-4AD5-AEBB-70396CAD592B}"/>
              </a:ext>
            </a:extLst>
          </p:cNvPr>
          <p:cNvSpPr>
            <a:spLocks noGrp="1"/>
          </p:cNvSpPr>
          <p:nvPr>
            <p:ph type="dt" sz="half" idx="10"/>
          </p:nvPr>
        </p:nvSpPr>
        <p:spPr/>
        <p:txBody>
          <a:bodyPr/>
          <a:lstStyle/>
          <a:p>
            <a:r>
              <a:rPr lang="sv-SE"/>
              <a:t>20xx-xx-xx</a:t>
            </a:r>
            <a:endParaRPr lang="sv-SE" dirty="0"/>
          </a:p>
        </p:txBody>
      </p:sp>
      <p:sp>
        <p:nvSpPr>
          <p:cNvPr id="8" name="Platshållare för sidfot 7">
            <a:extLst>
              <a:ext uri="{FF2B5EF4-FFF2-40B4-BE49-F238E27FC236}">
                <a16:creationId xmlns:a16="http://schemas.microsoft.com/office/drawing/2014/main" id="{EE84E61B-4EE4-4BE4-9DD2-5ED8D14FF7AE}"/>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9" name="Platshållare för bildnummer 8">
            <a:extLst>
              <a:ext uri="{FF2B5EF4-FFF2-40B4-BE49-F238E27FC236}">
                <a16:creationId xmlns:a16="http://schemas.microsoft.com/office/drawing/2014/main" id="{D50FC205-9444-4A85-9F1F-C0EA6B540C20}"/>
              </a:ext>
            </a:extLst>
          </p:cNvPr>
          <p:cNvSpPr>
            <a:spLocks noGrp="1"/>
          </p:cNvSpPr>
          <p:nvPr>
            <p:ph type="sldNum" sz="quarter" idx="12"/>
          </p:nvPr>
        </p:nvSpPr>
        <p:spPr/>
        <p:txBody>
          <a:bodyPr/>
          <a:lstStyle/>
          <a:p>
            <a:fld id="{24DB4950-D2E7-4B1F-BC4A-EE048054108A}" type="slidenum">
              <a:rPr lang="sv-SE" smtClean="0"/>
              <a:t>‹#›</a:t>
            </a:fld>
            <a:endParaRPr lang="sv-SE" dirty="0"/>
          </a:p>
        </p:txBody>
      </p:sp>
    </p:spTree>
    <p:extLst>
      <p:ext uri="{BB962C8B-B14F-4D97-AF65-F5344CB8AC3E}">
        <p14:creationId xmlns:p14="http://schemas.microsoft.com/office/powerpoint/2010/main" val="422910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vart rubrik, text hel bild">
    <p:bg>
      <p:bgPr>
        <a:solidFill>
          <a:schemeClr val="bg2"/>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tx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tx1"/>
                </a:solidFill>
                <a:effectLst>
                  <a:outerShdw blurRad="558800" dist="50800" dir="5400000" algn="ctr" rotWithShape="0">
                    <a:schemeClr val="tx1">
                      <a:alpha val="60000"/>
                    </a:schemeClr>
                  </a:outerShdw>
                </a:effectLst>
                <a:latin typeface="+mj-lt"/>
                <a:ea typeface="+mn-ea"/>
                <a:cs typeface="+mn-cs"/>
              </a:defRPr>
            </a:lvl1pPr>
          </a:lstStyle>
          <a:p>
            <a:pPr lvl="0"/>
            <a:r>
              <a:rPr lang="sv-SE"/>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pic>
        <p:nvPicPr>
          <p:cNvPr id="9" name="Bildobjekt 8">
            <a:extLst>
              <a:ext uri="{FF2B5EF4-FFF2-40B4-BE49-F238E27FC236}">
                <a16:creationId xmlns:a16="http://schemas.microsoft.com/office/drawing/2014/main" id="{8FE46B08-D3FF-4DE6-A0A7-7EE395A6E9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3997214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ontaktsida">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98786BA4-903B-479F-9D70-DE3764B690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819650" y="666251"/>
            <a:ext cx="7372350" cy="6191750"/>
          </a:xfrm>
          <a:prstGeom prst="rect">
            <a:avLst/>
          </a:prstGeom>
        </p:spPr>
      </p:pic>
      <p:sp>
        <p:nvSpPr>
          <p:cNvPr id="2" name="Rubrik 1">
            <a:extLst>
              <a:ext uri="{FF2B5EF4-FFF2-40B4-BE49-F238E27FC236}">
                <a16:creationId xmlns:a16="http://schemas.microsoft.com/office/drawing/2014/main" id="{672A561D-DAC6-4902-9B6A-06B7CFA2CE53}"/>
              </a:ext>
            </a:extLst>
          </p:cNvPr>
          <p:cNvSpPr>
            <a:spLocks noGrp="1"/>
          </p:cNvSpPr>
          <p:nvPr>
            <p:ph type="title" hasCustomPrompt="1"/>
          </p:nvPr>
        </p:nvSpPr>
        <p:spPr>
          <a:xfrm>
            <a:off x="2266949" y="666750"/>
            <a:ext cx="4000501" cy="365125"/>
          </a:xfrm>
        </p:spPr>
        <p:txBody>
          <a:bodyPr anchor="ctr"/>
          <a:lstStyle>
            <a:lvl1pPr>
              <a:defRPr sz="2000" b="1"/>
            </a:lvl1pPr>
          </a:lstStyle>
          <a:p>
            <a:r>
              <a:rPr lang="sv-SE" dirty="0"/>
              <a:t>Förnamn Efternamn</a:t>
            </a:r>
          </a:p>
        </p:txBody>
      </p:sp>
      <p:sp>
        <p:nvSpPr>
          <p:cNvPr id="7" name="Platshållare för text 6">
            <a:extLst>
              <a:ext uri="{FF2B5EF4-FFF2-40B4-BE49-F238E27FC236}">
                <a16:creationId xmlns:a16="http://schemas.microsoft.com/office/drawing/2014/main" id="{E8DE1D47-7EC0-4963-940D-4E4F709C70D8}"/>
              </a:ext>
            </a:extLst>
          </p:cNvPr>
          <p:cNvSpPr>
            <a:spLocks noGrp="1"/>
          </p:cNvSpPr>
          <p:nvPr>
            <p:ph type="body" sz="quarter" idx="13" hasCustomPrompt="1"/>
          </p:nvPr>
        </p:nvSpPr>
        <p:spPr>
          <a:xfrm>
            <a:off x="2266948" y="1079399"/>
            <a:ext cx="4000499" cy="438150"/>
          </a:xfrm>
        </p:spPr>
        <p:txBody>
          <a:bodyPr anchor="ctr">
            <a:normAutofit/>
          </a:bodyPr>
          <a:lstStyle>
            <a:lvl1pPr marL="0" indent="0">
              <a:buNone/>
              <a:defRPr sz="2000">
                <a:latin typeface="+mj-lt"/>
              </a:defRPr>
            </a:lvl1pPr>
          </a:lstStyle>
          <a:p>
            <a:pPr lvl="0"/>
            <a:r>
              <a:rPr lang="sv-SE" dirty="0"/>
              <a:t>Mail:</a:t>
            </a:r>
          </a:p>
        </p:txBody>
      </p:sp>
      <p:sp>
        <p:nvSpPr>
          <p:cNvPr id="13" name="Platshållare för text 6">
            <a:extLst>
              <a:ext uri="{FF2B5EF4-FFF2-40B4-BE49-F238E27FC236}">
                <a16:creationId xmlns:a16="http://schemas.microsoft.com/office/drawing/2014/main" id="{4109FDD4-BABA-47BF-997B-3FFFA1E1E202}"/>
              </a:ext>
            </a:extLst>
          </p:cNvPr>
          <p:cNvSpPr>
            <a:spLocks noGrp="1"/>
          </p:cNvSpPr>
          <p:nvPr>
            <p:ph type="body" sz="quarter" idx="14" hasCustomPrompt="1"/>
          </p:nvPr>
        </p:nvSpPr>
        <p:spPr>
          <a:xfrm>
            <a:off x="2266949" y="1565073"/>
            <a:ext cx="4000500" cy="438150"/>
          </a:xfrm>
        </p:spPr>
        <p:txBody>
          <a:bodyPr anchor="ctr">
            <a:normAutofit/>
          </a:bodyPr>
          <a:lstStyle>
            <a:lvl1pPr marL="0" indent="0">
              <a:buNone/>
              <a:defRPr sz="2000">
                <a:latin typeface="+mj-lt"/>
              </a:defRPr>
            </a:lvl1pPr>
          </a:lstStyle>
          <a:p>
            <a:pPr lvl="0"/>
            <a:r>
              <a:rPr lang="sv-SE" dirty="0"/>
              <a:t>Telefon:</a:t>
            </a:r>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4" name="Platshållare för bild 13">
            <a:extLst>
              <a:ext uri="{FF2B5EF4-FFF2-40B4-BE49-F238E27FC236}">
                <a16:creationId xmlns:a16="http://schemas.microsoft.com/office/drawing/2014/main" id="{A2AFE334-1578-4E1D-9442-E0BEB7778A13}"/>
              </a:ext>
            </a:extLst>
          </p:cNvPr>
          <p:cNvSpPr>
            <a:spLocks noGrp="1"/>
          </p:cNvSpPr>
          <p:nvPr>
            <p:ph type="pic" sz="quarter" idx="15"/>
          </p:nvPr>
        </p:nvSpPr>
        <p:spPr>
          <a:xfrm>
            <a:off x="636346" y="666749"/>
            <a:ext cx="1332000" cy="1980000"/>
          </a:xfrm>
        </p:spPr>
        <p:txBody>
          <a:bodyPr/>
          <a:lstStyle>
            <a:lvl1pPr marL="0" indent="0">
              <a:buNone/>
              <a:defRPr sz="1600"/>
            </a:lvl1pPr>
          </a:lstStyle>
          <a:p>
            <a:r>
              <a:rPr lang="sv-SE"/>
              <a:t>Klicka på ikonen för att lägga till en bild</a:t>
            </a:r>
            <a:endParaRPr lang="sv-SE" dirty="0"/>
          </a:p>
        </p:txBody>
      </p:sp>
      <p:sp>
        <p:nvSpPr>
          <p:cNvPr id="17" name="Platshållare för text 10">
            <a:extLst>
              <a:ext uri="{FF2B5EF4-FFF2-40B4-BE49-F238E27FC236}">
                <a16:creationId xmlns:a16="http://schemas.microsoft.com/office/drawing/2014/main" id="{C4CE2CA9-E51D-484D-9B4A-B9CD481601ED}"/>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05214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text halv bild">
    <p:bg>
      <p:bgPr>
        <a:solidFill>
          <a:schemeClr val="bg1"/>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B61A0864-2A98-40C1-BEA0-0641453C6AFB}"/>
              </a:ext>
            </a:extLst>
          </p:cNvPr>
          <p:cNvSpPr>
            <a:spLocks noGrp="1"/>
          </p:cNvSpPr>
          <p:nvPr>
            <p:ph type="pic" idx="13"/>
          </p:nvPr>
        </p:nvSpPr>
        <p:spPr>
          <a:xfrm>
            <a:off x="6150194" y="-2"/>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1" name="Platshållare för bild 2">
            <a:extLst>
              <a:ext uri="{FF2B5EF4-FFF2-40B4-BE49-F238E27FC236}">
                <a16:creationId xmlns:a16="http://schemas.microsoft.com/office/drawing/2014/main" id="{EBF67286-20BC-4ED7-89AF-4F16CB3399AB}"/>
              </a:ext>
            </a:extLst>
          </p:cNvPr>
          <p:cNvSpPr>
            <a:spLocks noGrp="1"/>
          </p:cNvSpPr>
          <p:nvPr>
            <p:ph type="pic" idx="17"/>
          </p:nvPr>
        </p:nvSpPr>
        <p:spPr>
          <a:xfrm>
            <a:off x="6144001" y="3477610"/>
            <a:ext cx="6048000" cy="3384000"/>
          </a:xfrm>
          <a:solidFill>
            <a:schemeClr val="bg2"/>
          </a:solid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9FD07510-F66D-4F85-B578-7524CAAC43CF}"/>
              </a:ext>
            </a:extLst>
          </p:cNvPr>
          <p:cNvSpPr>
            <a:spLocks noGrp="1"/>
          </p:cNvSpPr>
          <p:nvPr>
            <p:ph type="title"/>
          </p:nvPr>
        </p:nvSpPr>
        <p:spPr>
          <a:xfrm>
            <a:off x="639793" y="681037"/>
            <a:ext cx="5233470" cy="1133475"/>
          </a:xfrm>
        </p:spPr>
        <p:txBody>
          <a:bodyPr/>
          <a:lstStyle/>
          <a:p>
            <a:r>
              <a:rPr lang="sv-SE"/>
              <a:t>Klicka här för att ändra mall för rubrikformat</a:t>
            </a:r>
            <a:endParaRPr lang="sv-SE" dirty="0"/>
          </a:p>
        </p:txBody>
      </p:sp>
      <p:sp>
        <p:nvSpPr>
          <p:cNvPr id="14" name="Platshållare för text 10">
            <a:extLst>
              <a:ext uri="{FF2B5EF4-FFF2-40B4-BE49-F238E27FC236}">
                <a16:creationId xmlns:a16="http://schemas.microsoft.com/office/drawing/2014/main" id="{79CABC5E-6DCC-42D4-B6BB-3C7398A9A461}"/>
              </a:ext>
            </a:extLst>
          </p:cNvPr>
          <p:cNvSpPr>
            <a:spLocks noGrp="1"/>
          </p:cNvSpPr>
          <p:nvPr>
            <p:ph type="body" sz="quarter" idx="19"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
        <p:nvSpPr>
          <p:cNvPr id="8" name="Platshållare för text 9">
            <a:extLst>
              <a:ext uri="{FF2B5EF4-FFF2-40B4-BE49-F238E27FC236}">
                <a16:creationId xmlns:a16="http://schemas.microsoft.com/office/drawing/2014/main" id="{1185B14C-4A26-4D84-9CB1-709FD5CD6752}"/>
              </a:ext>
            </a:extLst>
          </p:cNvPr>
          <p:cNvSpPr>
            <a:spLocks noGrp="1"/>
          </p:cNvSpPr>
          <p:nvPr>
            <p:ph type="body" sz="quarter" idx="20"/>
          </p:nvPr>
        </p:nvSpPr>
        <p:spPr>
          <a:xfrm>
            <a:off x="639763" y="1993900"/>
            <a:ext cx="5233470" cy="3975100"/>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72844774"/>
      </p:ext>
    </p:extLst>
  </p:cSld>
  <p:clrMapOvr>
    <a:masterClrMapping/>
  </p:clrMapOvr>
  <p:extLst mod="1">
    <p:ext uri="{DCECCB84-F9BA-43D5-87BE-67443E8EF086}">
      <p15:sldGuideLst xmlns:p15="http://schemas.microsoft.com/office/powerpoint/2012/main">
        <p15:guide id="1" orient="horz" pos="1176"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5"/>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08C93E5-7595-473E-9DBB-3799E27C697D}"/>
              </a:ext>
            </a:extLst>
          </p:cNvPr>
          <p:cNvSpPr>
            <a:spLocks noGrp="1"/>
          </p:cNvSpPr>
          <p:nvPr>
            <p:ph type="dt" sz="half" idx="10"/>
          </p:nvPr>
        </p:nvSpPr>
        <p:spPr/>
        <p:txBody>
          <a:bodyPr/>
          <a:lstStyle>
            <a:lvl1pPr>
              <a:defRPr>
                <a:solidFill>
                  <a:schemeClr val="bg1"/>
                </a:solidFill>
              </a:defRPr>
            </a:lvl1pPr>
          </a:lstStyle>
          <a:p>
            <a:r>
              <a:rPr lang="sv-SE"/>
              <a:t>20xx-xx-xx</a:t>
            </a:r>
            <a:endParaRPr lang="sv-SE" dirty="0"/>
          </a:p>
        </p:txBody>
      </p:sp>
      <p:sp>
        <p:nvSpPr>
          <p:cNvPr id="5" name="Platshållare för sidfot 4">
            <a:extLst>
              <a:ext uri="{FF2B5EF4-FFF2-40B4-BE49-F238E27FC236}">
                <a16:creationId xmlns:a16="http://schemas.microsoft.com/office/drawing/2014/main" id="{811D74C4-B564-431C-AD3B-A7E715A4C8E8}"/>
              </a:ext>
            </a:extLst>
          </p:cNvPr>
          <p:cNvSpPr>
            <a:spLocks noGrp="1"/>
          </p:cNvSpPr>
          <p:nvPr>
            <p:ph type="ftr" sz="quarter" idx="11"/>
          </p:nvPr>
        </p:nvSpPr>
        <p:spPr/>
        <p:txBody>
          <a:bodyPr/>
          <a:lstStyle>
            <a:lvl1pPr>
              <a:defRPr>
                <a:solidFill>
                  <a:schemeClr val="bg1"/>
                </a:solidFill>
              </a:defRPr>
            </a:lvl1p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5B06D967-945C-40B2-8BBB-D8CBCC565526}"/>
              </a:ext>
            </a:extLst>
          </p:cNvPr>
          <p:cNvSpPr>
            <a:spLocks noGrp="1"/>
          </p:cNvSpPr>
          <p:nvPr>
            <p:ph type="sldNum" sz="quarter" idx="12"/>
          </p:nvPr>
        </p:nvSpPr>
        <p:spPr/>
        <p:txBody>
          <a:bodyPr/>
          <a:lstStyle>
            <a:lvl1pPr>
              <a:defRPr>
                <a:solidFill>
                  <a:schemeClr val="bg1"/>
                </a:solidFill>
              </a:defRPr>
            </a:lvl1pPr>
          </a:lstStyle>
          <a:p>
            <a:fld id="{24DB4950-D2E7-4B1F-BC4A-EE048054108A}" type="slidenum">
              <a:rPr lang="sv-SE" smtClean="0"/>
              <a:pPr/>
              <a:t>‹#›</a:t>
            </a:fld>
            <a:endParaRPr lang="sv-SE" dirty="0"/>
          </a:p>
        </p:txBody>
      </p:sp>
      <p:pic>
        <p:nvPicPr>
          <p:cNvPr id="7" name="Bildobjekt 6">
            <a:extLst>
              <a:ext uri="{FF2B5EF4-FFF2-40B4-BE49-F238E27FC236}">
                <a16:creationId xmlns:a16="http://schemas.microsoft.com/office/drawing/2014/main" id="{E1F4C3BD-E6E1-4D1F-B30A-8284B67E8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1795" y="2615756"/>
            <a:ext cx="5148410" cy="1626488"/>
          </a:xfrm>
          <a:prstGeom prst="rect">
            <a:avLst/>
          </a:prstGeom>
        </p:spPr>
      </p:pic>
      <p:sp>
        <p:nvSpPr>
          <p:cNvPr id="8" name="Rectangle 2">
            <a:extLst>
              <a:ext uri="{FF2B5EF4-FFF2-40B4-BE49-F238E27FC236}">
                <a16:creationId xmlns:a16="http://schemas.microsoft.com/office/drawing/2014/main" id="{FC1EC763-9D1F-4AB2-8F08-F8DC1B96B3F2}"/>
              </a:ext>
            </a:extLst>
          </p:cNvPr>
          <p:cNvSpPr/>
          <p:nvPr userDrawn="1"/>
        </p:nvSpPr>
        <p:spPr>
          <a:xfrm>
            <a:off x="-92466" y="-226622"/>
            <a:ext cx="12192000" cy="201402"/>
          </a:xfrm>
          <a:prstGeom prst="rect">
            <a:avLst/>
          </a:prstGeom>
        </p:spPr>
        <p:txBody>
          <a:bodyPr wrap="square">
            <a:spAutoFit/>
          </a:bodyPr>
          <a:lstStyle/>
          <a:p>
            <a:pPr>
              <a:lnSpc>
                <a:spcPts val="800"/>
              </a:lnSpc>
            </a:pPr>
            <a:r>
              <a:rPr lang="sv-SE" sz="1050" dirty="0">
                <a:latin typeface="+mn-lt"/>
              </a:rPr>
              <a:t>För att byta färg, Högerklicka på sidan, välj [Formatera bakgrund], välj [Hel fyllning], och välj den färg du vill ska fylla sidan.</a:t>
            </a:r>
          </a:p>
        </p:txBody>
      </p:sp>
    </p:spTree>
    <p:extLst>
      <p:ext uri="{BB962C8B-B14F-4D97-AF65-F5344CB8AC3E}">
        <p14:creationId xmlns:p14="http://schemas.microsoft.com/office/powerpoint/2010/main" val="281324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3612109" y="6295895"/>
            <a:ext cx="5406273"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56730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t rubrik, text hel bild">
    <p:bg>
      <p:bgPr>
        <a:solidFill>
          <a:schemeClr val="bg2"/>
        </a:solidFill>
        <a:effectLst/>
      </p:bgPr>
    </p:bg>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D34343EF-5E8C-4D2A-8505-64504A589141}"/>
              </a:ext>
            </a:extLst>
          </p:cNvPr>
          <p:cNvSpPr>
            <a:spLocks noGrp="1"/>
          </p:cNvSpPr>
          <p:nvPr>
            <p:ph type="title"/>
          </p:nvPr>
        </p:nvSpPr>
        <p:spPr/>
        <p:txBody>
          <a:bodyPr>
            <a:normAutofit/>
          </a:bodyPr>
          <a:lstStyle>
            <a:lvl1pPr>
              <a:defRPr lang="sv-SE" sz="4200" kern="1200" dirty="0">
                <a:solidFill>
                  <a:schemeClr val="bg1"/>
                </a:solidFill>
                <a:effectLst>
                  <a:outerShdw blurRad="444500" dist="50800" dir="5400000" algn="ctr" rotWithShape="0">
                    <a:schemeClr val="bg1">
                      <a:lumMod val="50000"/>
                    </a:schemeClr>
                  </a:outerShdw>
                </a:effectLst>
                <a:latin typeface="+mj-lt"/>
                <a:ea typeface="+mj-ea"/>
                <a:cs typeface="+mj-cs"/>
              </a:defRPr>
            </a:lvl1pPr>
          </a:lstStyle>
          <a:p>
            <a:r>
              <a:rPr lang="sv-SE"/>
              <a:t>Klicka här för att ändra mall för rubrikformat</a:t>
            </a:r>
            <a:endParaRPr lang="sv-SE" dirty="0"/>
          </a:p>
        </p:txBody>
      </p:sp>
      <p:sp>
        <p:nvSpPr>
          <p:cNvPr id="8" name="Platshållare för text 15">
            <a:extLst>
              <a:ext uri="{FF2B5EF4-FFF2-40B4-BE49-F238E27FC236}">
                <a16:creationId xmlns:a16="http://schemas.microsoft.com/office/drawing/2014/main" id="{88BEADAC-DFB0-4445-A9DE-58F9281C4A5B}"/>
              </a:ext>
            </a:extLst>
          </p:cNvPr>
          <p:cNvSpPr>
            <a:spLocks noGrp="1"/>
          </p:cNvSpPr>
          <p:nvPr>
            <p:ph type="body" sz="quarter" idx="16"/>
          </p:nvPr>
        </p:nvSpPr>
        <p:spPr>
          <a:xfrm>
            <a:off x="655068" y="4210049"/>
            <a:ext cx="5795514" cy="1847851"/>
          </a:xfrm>
        </p:spPr>
        <p:txBody>
          <a:bodyPr>
            <a:noAutofit/>
          </a:bodyPr>
          <a:lstStyle>
            <a:lvl1pPr marL="0" indent="0">
              <a:buNone/>
              <a:defRPr lang="sv-SE" sz="2800" b="1" kern="1200" dirty="0">
                <a:solidFill>
                  <a:schemeClr val="bg1"/>
                </a:solidFill>
                <a:effectLst>
                  <a:outerShdw blurRad="558800" dist="50800" dir="5400000" algn="ctr" rotWithShape="0">
                    <a:schemeClr val="tx1">
                      <a:alpha val="60000"/>
                    </a:schemeClr>
                  </a:outerShdw>
                </a:effectLst>
                <a:latin typeface="+mj-lt"/>
                <a:ea typeface="+mn-ea"/>
                <a:cs typeface="+mn-cs"/>
              </a:defRPr>
            </a:lvl1pPr>
          </a:lstStyle>
          <a:p>
            <a:pPr lvl="0"/>
            <a:r>
              <a:rPr lang="sv-SE"/>
              <a:t>Redigera format för bakgrundstext</a:t>
            </a:r>
          </a:p>
        </p:txBody>
      </p:sp>
      <p:sp>
        <p:nvSpPr>
          <p:cNvPr id="4" name="Platshållare för datum 3">
            <a:extLst>
              <a:ext uri="{FF2B5EF4-FFF2-40B4-BE49-F238E27FC236}">
                <a16:creationId xmlns:a16="http://schemas.microsoft.com/office/drawing/2014/main" id="{AC103F37-C7EE-4C5F-B615-C0FAEDC1D37E}"/>
              </a:ext>
            </a:extLst>
          </p:cNvPr>
          <p:cNvSpPr>
            <a:spLocks noGrp="1"/>
          </p:cNvSpPr>
          <p:nvPr>
            <p:ph type="dt" sz="half" idx="10"/>
          </p:nvPr>
        </p:nvSpPr>
        <p:spPr/>
        <p:txBody>
          <a:bodyPr/>
          <a:lstStyle/>
          <a:p>
            <a:r>
              <a:rPr lang="sv-SE"/>
              <a:t>20xx-xx-xx</a:t>
            </a:r>
            <a:endParaRPr lang="sv-SE" dirty="0"/>
          </a:p>
        </p:txBody>
      </p:sp>
      <p:sp>
        <p:nvSpPr>
          <p:cNvPr id="5" name="Platshållare för sidfot 4">
            <a:extLst>
              <a:ext uri="{FF2B5EF4-FFF2-40B4-BE49-F238E27FC236}">
                <a16:creationId xmlns:a16="http://schemas.microsoft.com/office/drawing/2014/main" id="{692F32E4-C181-4548-BFAA-60025A2C4399}"/>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479C542C-138F-4799-BF0D-52903AC9EC00}"/>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2" name="Platshållare för text 10">
            <a:extLst>
              <a:ext uri="{FF2B5EF4-FFF2-40B4-BE49-F238E27FC236}">
                <a16:creationId xmlns:a16="http://schemas.microsoft.com/office/drawing/2014/main" id="{664829BD-244B-4098-B11D-59EC94F36A89}"/>
              </a:ext>
            </a:extLst>
          </p:cNvPr>
          <p:cNvSpPr>
            <a:spLocks noGrp="1"/>
          </p:cNvSpPr>
          <p:nvPr>
            <p:ph type="body" sz="quarter" idx="17" hasCustomPrompt="1"/>
          </p:nvPr>
        </p:nvSpPr>
        <p:spPr>
          <a:xfrm>
            <a:off x="9796461" y="5951831"/>
            <a:ext cx="2026674" cy="640267"/>
          </a:xfrm>
          <a:blipFill>
            <a:blip r:embed="rId2"/>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416494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text BAS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91C0B8D-FD03-4137-959C-C2131EBF13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2050" y="882652"/>
            <a:ext cx="4809950" cy="5979160"/>
          </a:xfrm>
          <a:prstGeom prst="rect">
            <a:avLst/>
          </a:prstGeom>
        </p:spPr>
      </p:pic>
      <p:sp>
        <p:nvSpPr>
          <p:cNvPr id="10" name="Platshållare för text 9">
            <a:extLst>
              <a:ext uri="{FF2B5EF4-FFF2-40B4-BE49-F238E27FC236}">
                <a16:creationId xmlns:a16="http://schemas.microsoft.com/office/drawing/2014/main" id="{4333F44D-3889-49A2-9A5C-FD01C1C54A35}"/>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2" name="Rubrik 1">
            <a:extLst>
              <a:ext uri="{FF2B5EF4-FFF2-40B4-BE49-F238E27FC236}">
                <a16:creationId xmlns:a16="http://schemas.microsoft.com/office/drawing/2014/main" id="{E3EF8181-DAE5-463D-B620-21E8981E8AF6}"/>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
        <p:nvSpPr>
          <p:cNvPr id="14" name="Platshållare för text 10">
            <a:extLst>
              <a:ext uri="{FF2B5EF4-FFF2-40B4-BE49-F238E27FC236}">
                <a16:creationId xmlns:a16="http://schemas.microsoft.com/office/drawing/2014/main" id="{C347EDAC-96C1-4197-BCC9-2DC4DED34E99}"/>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88860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text BAS 2">
    <p:spTree>
      <p:nvGrpSpPr>
        <p:cNvPr id="1" name=""/>
        <p:cNvGrpSpPr/>
        <p:nvPr/>
      </p:nvGrpSpPr>
      <p:grpSpPr>
        <a:xfrm>
          <a:off x="0" y="0"/>
          <a:ext cx="0" cy="0"/>
          <a:chOff x="0" y="0"/>
          <a:chExt cx="0" cy="0"/>
        </a:xfrm>
      </p:grpSpPr>
      <p:pic>
        <p:nvPicPr>
          <p:cNvPr id="10" name="53F831D6-7135-4A24-99C1-F0DF17C94649" descr="619662A7-C6E3-493E-AB4D-8A0EB9BEFD5A@chimney">
            <a:extLst>
              <a:ext uri="{FF2B5EF4-FFF2-40B4-BE49-F238E27FC236}">
                <a16:creationId xmlns:a16="http://schemas.microsoft.com/office/drawing/2014/main" id="{446C5C2E-84C1-468B-8495-1E19C6F13A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22" y="0"/>
            <a:ext cx="12167678" cy="685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lstStyle/>
          <a:p>
            <a:fld id="{24DB4950-D2E7-4B1F-BC4A-EE048054108A}" type="slidenum">
              <a:rPr lang="sv-SE" smtClean="0"/>
              <a:t>‹#›</a:t>
            </a:fld>
            <a:endParaRPr lang="sv-SE" dirty="0"/>
          </a:p>
        </p:txBody>
      </p:sp>
      <p:sp>
        <p:nvSpPr>
          <p:cNvPr id="15" name="Platshållare för text 10">
            <a:extLst>
              <a:ext uri="{FF2B5EF4-FFF2-40B4-BE49-F238E27FC236}">
                <a16:creationId xmlns:a16="http://schemas.microsoft.com/office/drawing/2014/main" id="{51623D96-0BE0-4BC8-B64F-4CA833173FFE}"/>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1" name="Platshållare för text 9">
            <a:extLst>
              <a:ext uri="{FF2B5EF4-FFF2-40B4-BE49-F238E27FC236}">
                <a16:creationId xmlns:a16="http://schemas.microsoft.com/office/drawing/2014/main" id="{8ECBB630-7E87-4289-BDA6-AA0F8039FDE0}"/>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ubrik 1">
            <a:extLst>
              <a:ext uri="{FF2B5EF4-FFF2-40B4-BE49-F238E27FC236}">
                <a16:creationId xmlns:a16="http://schemas.microsoft.com/office/drawing/2014/main" id="{F2A74945-F6A6-4723-B1C7-CE05F8169B5E}"/>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0462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 text BAS 3">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84AF43B1-71B2-46E5-8479-C58CF8859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280401" y="128816"/>
            <a:ext cx="3911600" cy="6767574"/>
          </a:xfrm>
          <a:prstGeom prst="rect">
            <a:avLst/>
          </a:prstGeom>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3" name="Platshållare för text 10">
            <a:extLst>
              <a:ext uri="{FF2B5EF4-FFF2-40B4-BE49-F238E27FC236}">
                <a16:creationId xmlns:a16="http://schemas.microsoft.com/office/drawing/2014/main" id="{721BD96D-FBDD-45F8-B372-357AE1E91F35}"/>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0" name="Platshållare för text 9">
            <a:extLst>
              <a:ext uri="{FF2B5EF4-FFF2-40B4-BE49-F238E27FC236}">
                <a16:creationId xmlns:a16="http://schemas.microsoft.com/office/drawing/2014/main" id="{076D419E-A1E4-4A0E-ACDF-6D9A7AF14017}"/>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Rubrik 1">
            <a:extLst>
              <a:ext uri="{FF2B5EF4-FFF2-40B4-BE49-F238E27FC236}">
                <a16:creationId xmlns:a16="http://schemas.microsoft.com/office/drawing/2014/main" id="{7E10A433-C73D-4180-B2D7-A447536AD354}"/>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95293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 text BAS 4">
    <p:spTree>
      <p:nvGrpSpPr>
        <p:cNvPr id="1" name=""/>
        <p:cNvGrpSpPr/>
        <p:nvPr/>
      </p:nvGrpSpPr>
      <p:grpSpPr>
        <a:xfrm>
          <a:off x="0" y="0"/>
          <a:ext cx="0" cy="0"/>
          <a:chOff x="0" y="0"/>
          <a:chExt cx="0" cy="0"/>
        </a:xfrm>
      </p:grpSpPr>
      <p:pic>
        <p:nvPicPr>
          <p:cNvPr id="1026" name="E1BA274E-400F-48D9-BE85-ACCA230B7773" descr="F17F010F-174D-444B-877B-4423E8E1FE16@chimney">
            <a:extLst>
              <a:ext uri="{FF2B5EF4-FFF2-40B4-BE49-F238E27FC236}">
                <a16:creationId xmlns:a16="http://schemas.microsoft.com/office/drawing/2014/main" id="{7325C485-7F01-48BD-BFF5-F5F2B0EA6D5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26" b="3149"/>
          <a:stretch/>
        </p:blipFill>
        <p:spPr bwMode="auto">
          <a:xfrm>
            <a:off x="0" y="-21325"/>
            <a:ext cx="12192000" cy="687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p>
            <a:fld id="{24DB4950-D2E7-4B1F-BC4A-EE048054108A}" type="slidenum">
              <a:rPr lang="sv-SE" smtClean="0"/>
              <a:t>‹#›</a:t>
            </a:fld>
            <a:endParaRPr lang="sv-SE" dirty="0"/>
          </a:p>
        </p:txBody>
      </p:sp>
      <p:sp>
        <p:nvSpPr>
          <p:cNvPr id="11" name="Platshållare för text 10">
            <a:extLst>
              <a:ext uri="{FF2B5EF4-FFF2-40B4-BE49-F238E27FC236}">
                <a16:creationId xmlns:a16="http://schemas.microsoft.com/office/drawing/2014/main" id="{7EFCFC41-F510-45CA-9DBA-43D67F346A41}"/>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0" name="Platshållare för text 9">
            <a:extLst>
              <a:ext uri="{FF2B5EF4-FFF2-40B4-BE49-F238E27FC236}">
                <a16:creationId xmlns:a16="http://schemas.microsoft.com/office/drawing/2014/main" id="{F08F9570-B0D6-45BC-BF45-A7F11871FC9A}"/>
              </a:ext>
            </a:extLst>
          </p:cNvPr>
          <p:cNvSpPr>
            <a:spLocks noGrp="1"/>
          </p:cNvSpPr>
          <p:nvPr>
            <p:ph type="body" sz="quarter" idx="13"/>
          </p:nvPr>
        </p:nvSpPr>
        <p:spPr>
          <a:xfrm>
            <a:off x="639763" y="1808163"/>
            <a:ext cx="7764462" cy="4160837"/>
          </a:xfrm>
        </p:spPr>
        <p:txBody>
          <a:bodyPr/>
          <a:lstStyle>
            <a:lvl1pPr marL="180000" indent="-180000">
              <a:defRPr sz="2000"/>
            </a:lvl1pPr>
            <a:lvl2pPr marL="360000" indent="-228600">
              <a:buFont typeface="Gill Sans MT Pro Light" panose="020B0302020104020203" pitchFamily="34" charset="0"/>
              <a:buChar char="­"/>
              <a:defRPr sz="1800"/>
            </a:lvl2pPr>
            <a:lvl3pPr marL="540000" indent="-228600">
              <a:buFont typeface="Gill Sans MT Pro Light" panose="020B0302020104020203" pitchFamily="34" charset="0"/>
              <a:buChar char="­"/>
              <a:defRPr sz="1600"/>
            </a:lvl3pPr>
            <a:lvl4pPr marL="720000" indent="-228600">
              <a:buFont typeface="Gill Sans MT Pro Light" panose="020B0302020104020203" pitchFamily="34" charset="0"/>
              <a:buChar char="­"/>
              <a:defRPr sz="1400"/>
            </a:lvl4pPr>
            <a:lvl5pPr marL="900000" indent="-228600">
              <a:buFont typeface="Gill Sans MT Pro Light" panose="020B0302020104020203" pitchFamily="34" charset="0"/>
              <a:buChar char="­"/>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ubrik 1">
            <a:extLst>
              <a:ext uri="{FF2B5EF4-FFF2-40B4-BE49-F238E27FC236}">
                <a16:creationId xmlns:a16="http://schemas.microsoft.com/office/drawing/2014/main" id="{0E48540C-BA5D-4262-A617-0AD368E27CD5}"/>
              </a:ext>
            </a:extLst>
          </p:cNvPr>
          <p:cNvSpPr>
            <a:spLocks noGrp="1"/>
          </p:cNvSpPr>
          <p:nvPr>
            <p:ph type="title"/>
          </p:nvPr>
        </p:nvSpPr>
        <p:spPr>
          <a:xfrm>
            <a:off x="639792" y="500067"/>
            <a:ext cx="7764433" cy="1133475"/>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01321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text YTA 1">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8DD2CC6-E79F-4223-A01A-FEE33DF31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2" name="Rubrik 1">
            <a:extLst>
              <a:ext uri="{FF2B5EF4-FFF2-40B4-BE49-F238E27FC236}">
                <a16:creationId xmlns:a16="http://schemas.microsoft.com/office/drawing/2014/main" id="{2F797104-044F-41BF-94DC-B093FBCDA021}"/>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5" name="Platshållare för text 10">
            <a:extLst>
              <a:ext uri="{FF2B5EF4-FFF2-40B4-BE49-F238E27FC236}">
                <a16:creationId xmlns:a16="http://schemas.microsoft.com/office/drawing/2014/main" id="{086CE881-5E47-42CC-8381-53E1A0DC9FA6}"/>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9" name="Platshållare för text 9">
            <a:extLst>
              <a:ext uri="{FF2B5EF4-FFF2-40B4-BE49-F238E27FC236}">
                <a16:creationId xmlns:a16="http://schemas.microsoft.com/office/drawing/2014/main" id="{9B18BC9E-33B4-4996-A41D-E303B37E2DE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7560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text YTA 2">
    <p:spTree>
      <p:nvGrpSpPr>
        <p:cNvPr id="1" name=""/>
        <p:cNvGrpSpPr/>
        <p:nvPr/>
      </p:nvGrpSpPr>
      <p:grpSpPr>
        <a:xfrm>
          <a:off x="0" y="0"/>
          <a:ext cx="0" cy="0"/>
          <a:chOff x="0" y="0"/>
          <a:chExt cx="0" cy="0"/>
        </a:xfrm>
      </p:grpSpPr>
      <p:pic>
        <p:nvPicPr>
          <p:cNvPr id="9" name="29018B2D-11A5-492E-84E0-7C67D3A37BA9" descr="9C21B0ED-DAB9-4172-B8E6-EB775F9B5DE1@chimney">
            <a:extLst>
              <a:ext uri="{FF2B5EF4-FFF2-40B4-BE49-F238E27FC236}">
                <a16:creationId xmlns:a16="http://schemas.microsoft.com/office/drawing/2014/main" id="{A6FFD144-2D09-4A46-A82D-871EFBEE9B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246" y="0"/>
            <a:ext cx="12209246" cy="688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2">
            <a:extLst>
              <a:ext uri="{FF2B5EF4-FFF2-40B4-BE49-F238E27FC236}">
                <a16:creationId xmlns:a16="http://schemas.microsoft.com/office/drawing/2014/main" id="{524F6394-DC65-4FD8-901C-60446539F042}"/>
              </a:ext>
            </a:extLst>
          </p:cNvPr>
          <p:cNvSpPr>
            <a:spLocks noGrp="1"/>
          </p:cNvSpPr>
          <p:nvPr>
            <p:ph type="dt" sz="half" idx="10"/>
          </p:nvPr>
        </p:nvSpPr>
        <p:spPr/>
        <p:txBody>
          <a:bodyPr>
            <a:noAutofit/>
          </a:bodyPr>
          <a:lstStyle>
            <a:lvl1pPr>
              <a:defRPr>
                <a:solidFill>
                  <a:schemeClr val="bg1"/>
                </a:solidFill>
              </a:defRPr>
            </a:lvl1pPr>
          </a:lstStyle>
          <a:p>
            <a:r>
              <a:rPr lang="sv-SE"/>
              <a:t>20xx-xx-xx</a:t>
            </a:r>
            <a:endParaRPr lang="sv-SE" dirty="0"/>
          </a:p>
        </p:txBody>
      </p:sp>
      <p:sp>
        <p:nvSpPr>
          <p:cNvPr id="4" name="Platshållare för sidfot 3">
            <a:extLst>
              <a:ext uri="{FF2B5EF4-FFF2-40B4-BE49-F238E27FC236}">
                <a16:creationId xmlns:a16="http://schemas.microsoft.com/office/drawing/2014/main" id="{C8508B29-8050-4075-B985-559078142C8C}"/>
              </a:ext>
            </a:extLst>
          </p:cNvPr>
          <p:cNvSpPr>
            <a:spLocks noGrp="1"/>
          </p:cNvSpPr>
          <p:nvPr>
            <p:ph type="ftr" sz="quarter" idx="11"/>
          </p:nvPr>
        </p:nvSpPr>
        <p:spPr/>
        <p:txBody>
          <a:bodyPr>
            <a:noAutofit/>
          </a:bodyPr>
          <a:lstStyle>
            <a:lvl1pPr>
              <a:defRPr>
                <a:solidFill>
                  <a:schemeClr val="bg1"/>
                </a:solidFill>
              </a:defRPr>
            </a:lvl1pPr>
          </a:lstStyle>
          <a:p>
            <a:r>
              <a:rPr lang="sv-SE"/>
              <a:t>Sidfot om man väljer att infoga en sådan i sin presentation</a:t>
            </a:r>
            <a:endParaRPr lang="sv-SE" dirty="0"/>
          </a:p>
        </p:txBody>
      </p:sp>
      <p:sp>
        <p:nvSpPr>
          <p:cNvPr id="5" name="Platshållare för bildnummer 4">
            <a:extLst>
              <a:ext uri="{FF2B5EF4-FFF2-40B4-BE49-F238E27FC236}">
                <a16:creationId xmlns:a16="http://schemas.microsoft.com/office/drawing/2014/main" id="{B391F019-F576-4BF4-8A25-29E86D5B4498}"/>
              </a:ext>
            </a:extLst>
          </p:cNvPr>
          <p:cNvSpPr>
            <a:spLocks noGrp="1"/>
          </p:cNvSpPr>
          <p:nvPr>
            <p:ph type="sldNum" sz="quarter" idx="12"/>
          </p:nvPr>
        </p:nvSpPr>
        <p:spPr/>
        <p:txBody>
          <a:bodyPr>
            <a:noAutofit/>
          </a:bodyPr>
          <a:lstStyle>
            <a:lvl1pPr>
              <a:defRPr>
                <a:solidFill>
                  <a:schemeClr val="bg1"/>
                </a:solidFill>
              </a:defRPr>
            </a:lvl1pPr>
          </a:lstStyle>
          <a:p>
            <a:fld id="{24DB4950-D2E7-4B1F-BC4A-EE048054108A}" type="slidenum">
              <a:rPr lang="sv-SE" smtClean="0"/>
              <a:pPr/>
              <a:t>‹#›</a:t>
            </a:fld>
            <a:endParaRPr lang="sv-SE" dirty="0"/>
          </a:p>
        </p:txBody>
      </p:sp>
      <p:sp>
        <p:nvSpPr>
          <p:cNvPr id="11" name="Platshållare för text 10">
            <a:extLst>
              <a:ext uri="{FF2B5EF4-FFF2-40B4-BE49-F238E27FC236}">
                <a16:creationId xmlns:a16="http://schemas.microsoft.com/office/drawing/2014/main" id="{69855DE3-7E22-4ABF-A5FA-955883CFCB3C}"/>
              </a:ext>
            </a:extLst>
          </p:cNvPr>
          <p:cNvSpPr>
            <a:spLocks noGrp="1"/>
          </p:cNvSpPr>
          <p:nvPr>
            <p:ph type="body" sz="quarter" idx="17" hasCustomPrompt="1"/>
          </p:nvPr>
        </p:nvSpPr>
        <p:spPr>
          <a:xfrm>
            <a:off x="9796461" y="5951831"/>
            <a:ext cx="2026674" cy="640267"/>
          </a:xfrm>
          <a:blipFill>
            <a:blip r:embed="rId3"/>
            <a:stretch>
              <a:fillRect/>
            </a:stretch>
          </a:blipFill>
        </p:spPr>
        <p:txBody>
          <a:bodyPr/>
          <a:lstStyle>
            <a:lvl1pPr marL="0" indent="0">
              <a:buNone/>
              <a:defRPr/>
            </a:lvl1pPr>
          </a:lstStyle>
          <a:p>
            <a:pPr lvl="0"/>
            <a:r>
              <a:rPr lang="sv-SE" dirty="0"/>
              <a:t> </a:t>
            </a:r>
          </a:p>
        </p:txBody>
      </p:sp>
      <p:sp>
        <p:nvSpPr>
          <p:cNvPr id="12" name="Rubrik 1">
            <a:extLst>
              <a:ext uri="{FF2B5EF4-FFF2-40B4-BE49-F238E27FC236}">
                <a16:creationId xmlns:a16="http://schemas.microsoft.com/office/drawing/2014/main" id="{7CCD8F0C-D47B-4D33-A65C-93947E97FF0B}"/>
              </a:ext>
            </a:extLst>
          </p:cNvPr>
          <p:cNvSpPr>
            <a:spLocks noGrp="1"/>
          </p:cNvSpPr>
          <p:nvPr>
            <p:ph type="title"/>
          </p:nvPr>
        </p:nvSpPr>
        <p:spPr>
          <a:xfrm>
            <a:off x="639792" y="500067"/>
            <a:ext cx="7764433" cy="1133475"/>
          </a:xfrm>
        </p:spPr>
        <p:txBody>
          <a:bodyPr/>
          <a:lstStyle>
            <a:lvl1pPr>
              <a:defRPr>
                <a:solidFill>
                  <a:schemeClr val="bg1"/>
                </a:solidFill>
              </a:defRPr>
            </a:lvl1pPr>
          </a:lstStyle>
          <a:p>
            <a:r>
              <a:rPr lang="sv-SE"/>
              <a:t>Klicka här för att ändra mall för rubrikformat</a:t>
            </a:r>
            <a:endParaRPr lang="sv-SE" dirty="0"/>
          </a:p>
        </p:txBody>
      </p:sp>
      <p:sp>
        <p:nvSpPr>
          <p:cNvPr id="13" name="Platshållare för text 9">
            <a:extLst>
              <a:ext uri="{FF2B5EF4-FFF2-40B4-BE49-F238E27FC236}">
                <a16:creationId xmlns:a16="http://schemas.microsoft.com/office/drawing/2014/main" id="{E2234836-560C-4E90-B2DD-BA97CC41DA67}"/>
              </a:ext>
            </a:extLst>
          </p:cNvPr>
          <p:cNvSpPr>
            <a:spLocks noGrp="1"/>
          </p:cNvSpPr>
          <p:nvPr>
            <p:ph type="body" sz="quarter" idx="13"/>
          </p:nvPr>
        </p:nvSpPr>
        <p:spPr>
          <a:xfrm>
            <a:off x="639764" y="1808163"/>
            <a:ext cx="7764461" cy="4160838"/>
          </a:xfrm>
        </p:spPr>
        <p:txBody>
          <a:bodyPr/>
          <a:lstStyle>
            <a:lvl1pPr marL="180000" indent="-180000">
              <a:defRPr sz="2000">
                <a:solidFill>
                  <a:schemeClr val="bg1"/>
                </a:solidFill>
              </a:defRPr>
            </a:lvl1pPr>
            <a:lvl2pPr marL="360000" indent="-228600">
              <a:buFont typeface="Gill Sans MT Pro Light" panose="020B0302020104020203" pitchFamily="34" charset="0"/>
              <a:buChar char="­"/>
              <a:defRPr sz="1800">
                <a:solidFill>
                  <a:schemeClr val="bg1"/>
                </a:solidFill>
              </a:defRPr>
            </a:lvl2pPr>
            <a:lvl3pPr marL="540000" indent="-228600">
              <a:buFont typeface="Gill Sans MT Pro Light" panose="020B0302020104020203" pitchFamily="34" charset="0"/>
              <a:buChar char="­"/>
              <a:defRPr sz="1600">
                <a:solidFill>
                  <a:schemeClr val="bg1"/>
                </a:solidFill>
              </a:defRPr>
            </a:lvl3pPr>
            <a:lvl4pPr marL="720000" indent="-228600">
              <a:buFont typeface="Gill Sans MT Pro Light" panose="020B0302020104020203" pitchFamily="34" charset="0"/>
              <a:buChar char="­"/>
              <a:defRPr sz="1400">
                <a:solidFill>
                  <a:schemeClr val="bg1"/>
                </a:solidFill>
              </a:defRPr>
            </a:lvl4pPr>
            <a:lvl5pPr marL="900000" indent="-228600">
              <a:buFont typeface="Gill Sans MT Pro Light" panose="020B0302020104020203" pitchFamily="34" charset="0"/>
              <a:buChar char="­"/>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72186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12EBFF-0A5E-42EA-92A6-B3F7CE2A9F5C}"/>
              </a:ext>
            </a:extLst>
          </p:cNvPr>
          <p:cNvSpPr>
            <a:spLocks noGrp="1"/>
          </p:cNvSpPr>
          <p:nvPr>
            <p:ph type="title"/>
          </p:nvPr>
        </p:nvSpPr>
        <p:spPr>
          <a:xfrm>
            <a:off x="639792" y="500067"/>
            <a:ext cx="10714007" cy="1133475"/>
          </a:xfrm>
          <a:prstGeom prst="rect">
            <a:avLst/>
          </a:prstGeom>
        </p:spPr>
        <p:txBody>
          <a:bodyPr vert="horz" lIns="0" tIns="0" rIns="0" bIns="0" rtlCol="0" anchor="t">
            <a:normAutofit/>
          </a:bodyPr>
          <a:lstStyle/>
          <a:p>
            <a:r>
              <a:rPr lang="sv-SE" dirty="0"/>
              <a:t>KLICKA FÖR ATT ÄNDRA RUBRIK</a:t>
            </a:r>
          </a:p>
        </p:txBody>
      </p:sp>
      <p:sp>
        <p:nvSpPr>
          <p:cNvPr id="3" name="Platshållare för text 2">
            <a:extLst>
              <a:ext uri="{FF2B5EF4-FFF2-40B4-BE49-F238E27FC236}">
                <a16:creationId xmlns:a16="http://schemas.microsoft.com/office/drawing/2014/main" id="{E49BA34E-B4BF-4408-8F7B-DF53C1325996}"/>
              </a:ext>
            </a:extLst>
          </p:cNvPr>
          <p:cNvSpPr>
            <a:spLocks noGrp="1"/>
          </p:cNvSpPr>
          <p:nvPr>
            <p:ph type="body" idx="1"/>
          </p:nvPr>
        </p:nvSpPr>
        <p:spPr>
          <a:xfrm>
            <a:off x="639793" y="1808163"/>
            <a:ext cx="10714007" cy="4147661"/>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21C3A22-1EA6-4603-B419-F7A46993714E}"/>
              </a:ext>
            </a:extLst>
          </p:cNvPr>
          <p:cNvSpPr>
            <a:spLocks noGrp="1"/>
          </p:cNvSpPr>
          <p:nvPr>
            <p:ph type="dt" sz="half" idx="2"/>
          </p:nvPr>
        </p:nvSpPr>
        <p:spPr>
          <a:xfrm>
            <a:off x="639793" y="6356350"/>
            <a:ext cx="294160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sv-SE"/>
              <a:t>20xx-xx-xx</a:t>
            </a:r>
            <a:endParaRPr lang="sv-SE" dirty="0"/>
          </a:p>
        </p:txBody>
      </p:sp>
      <p:sp>
        <p:nvSpPr>
          <p:cNvPr id="5" name="Platshållare för sidfot 4">
            <a:extLst>
              <a:ext uri="{FF2B5EF4-FFF2-40B4-BE49-F238E27FC236}">
                <a16:creationId xmlns:a16="http://schemas.microsoft.com/office/drawing/2014/main" id="{B64971C2-088F-43EC-A7C4-7B2DDF36B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sv-SE"/>
              <a:t>Sidfot om man väljer att infoga en sådan i sin presentation</a:t>
            </a:r>
            <a:endParaRPr lang="sv-SE" dirty="0"/>
          </a:p>
        </p:txBody>
      </p:sp>
      <p:sp>
        <p:nvSpPr>
          <p:cNvPr id="6" name="Platshållare för bildnummer 5">
            <a:extLst>
              <a:ext uri="{FF2B5EF4-FFF2-40B4-BE49-F238E27FC236}">
                <a16:creationId xmlns:a16="http://schemas.microsoft.com/office/drawing/2014/main" id="{0864CD66-6F9F-486E-843C-7E61E4953B8F}"/>
              </a:ext>
            </a:extLst>
          </p:cNvPr>
          <p:cNvSpPr>
            <a:spLocks noGrp="1"/>
          </p:cNvSpPr>
          <p:nvPr>
            <p:ph type="sldNum" sz="quarter" idx="4"/>
          </p:nvPr>
        </p:nvSpPr>
        <p:spPr>
          <a:xfrm>
            <a:off x="8610600" y="6356350"/>
            <a:ext cx="733425"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24DB4950-D2E7-4B1F-BC4A-EE048054108A}" type="slidenum">
              <a:rPr lang="sv-SE" smtClean="0"/>
              <a:pPr/>
              <a:t>‹#›</a:t>
            </a:fld>
            <a:endParaRPr lang="sv-SE" dirty="0"/>
          </a:p>
        </p:txBody>
      </p:sp>
      <p:pic>
        <p:nvPicPr>
          <p:cNvPr id="10" name="Bildobjekt 9">
            <a:extLst>
              <a:ext uri="{FF2B5EF4-FFF2-40B4-BE49-F238E27FC236}">
                <a16:creationId xmlns:a16="http://schemas.microsoft.com/office/drawing/2014/main" id="{EF08A0FB-003D-4442-B66D-5B415FAC1E2F}"/>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9795729" y="5955824"/>
            <a:ext cx="2012116" cy="635954"/>
          </a:xfrm>
          <a:prstGeom prst="rect">
            <a:avLst/>
          </a:prstGeom>
        </p:spPr>
      </p:pic>
    </p:spTree>
    <p:extLst>
      <p:ext uri="{BB962C8B-B14F-4D97-AF65-F5344CB8AC3E}">
        <p14:creationId xmlns:p14="http://schemas.microsoft.com/office/powerpoint/2010/main" val="2313512763"/>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50" r:id="rId3"/>
    <p:sldLayoutId id="2147483665" r:id="rId4"/>
    <p:sldLayoutId id="2147483683" r:id="rId5"/>
    <p:sldLayoutId id="2147483666" r:id="rId6"/>
    <p:sldLayoutId id="2147483684" r:id="rId7"/>
    <p:sldLayoutId id="2147483667" r:id="rId8"/>
    <p:sldLayoutId id="2147483681" r:id="rId9"/>
    <p:sldLayoutId id="2147483668" r:id="rId10"/>
    <p:sldLayoutId id="2147483682" r:id="rId11"/>
    <p:sldLayoutId id="2147483663" r:id="rId12"/>
    <p:sldLayoutId id="2147483657" r:id="rId13"/>
    <p:sldLayoutId id="2147483664" r:id="rId14"/>
    <p:sldLayoutId id="2147483662" r:id="rId15"/>
    <p:sldLayoutId id="2147483673" r:id="rId16"/>
    <p:sldLayoutId id="2147483672" r:id="rId17"/>
    <p:sldLayoutId id="2147483687" r:id="rId18"/>
    <p:sldLayoutId id="2147483676" r:id="rId19"/>
    <p:sldLayoutId id="2147483649" r:id="rId20"/>
    <p:sldLayoutId id="2147483688" r:id="rId21"/>
  </p:sldLayoutIdLst>
  <p:hf sldNum="0" hdr="0" ftr="0" dt="0"/>
  <p:txStyles>
    <p:titleStyle>
      <a:lvl1pPr algn="l" defTabSz="914400" rtl="0" eaLnBrk="1" latinLnBrk="0" hangingPunct="1">
        <a:lnSpc>
          <a:spcPct val="90000"/>
        </a:lnSpc>
        <a:spcBef>
          <a:spcPct val="0"/>
        </a:spcBef>
        <a:buNone/>
        <a:defRPr sz="4200" kern="1200" cap="all" baseline="0">
          <a:solidFill>
            <a:schemeClr val="tx1"/>
          </a:solidFill>
          <a:latin typeface="+mj-lt"/>
          <a:ea typeface="+mj-ea"/>
          <a:cs typeface="+mj-cs"/>
        </a:defRPr>
      </a:lvl1pPr>
    </p:titleStyle>
    <p:bodyStyle>
      <a:lvl1pPr marL="540000" indent="-54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79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044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260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512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53" userDrawn="1">
          <p15:clr>
            <a:srgbClr val="F26B43"/>
          </p15:clr>
        </p15:guide>
        <p15:guide id="2" pos="7439" userDrawn="1">
          <p15:clr>
            <a:srgbClr val="F26B43"/>
          </p15:clr>
        </p15:guide>
        <p15:guide id="3" orient="horz" pos="4087" userDrawn="1">
          <p15:clr>
            <a:srgbClr val="F26B43"/>
          </p15:clr>
        </p15:guide>
        <p15:guide id="4" orient="horz" pos="1139" userDrawn="1">
          <p15:clr>
            <a:srgbClr val="F26B43"/>
          </p15:clr>
        </p15:guide>
        <p15:guide id="5" orient="horz" pos="314" userDrawn="1">
          <p15:clr>
            <a:srgbClr val="F26B43"/>
          </p15:clr>
        </p15:guide>
        <p15:guide id="6" orient="horz" pos="3811" userDrawn="1">
          <p15:clr>
            <a:srgbClr val="F26B43"/>
          </p15:clr>
        </p15:guide>
        <p15:guide id="7" orient="horz" pos="3748" userDrawn="1">
          <p15:clr>
            <a:srgbClr val="F26B43"/>
          </p15:clr>
        </p15:guide>
        <p15:guide id="8" pos="617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9CCBF1-3C30-4085-8F8C-CF3A2D43B36F}"/>
              </a:ext>
            </a:extLst>
          </p:cNvPr>
          <p:cNvSpPr>
            <a:spLocks noGrp="1"/>
          </p:cNvSpPr>
          <p:nvPr>
            <p:ph type="title"/>
          </p:nvPr>
        </p:nvSpPr>
        <p:spPr/>
        <p:txBody>
          <a:bodyPr>
            <a:normAutofit fontScale="90000"/>
          </a:bodyPr>
          <a:lstStyle/>
          <a:p>
            <a:r>
              <a:rPr lang="sv-SE" dirty="0"/>
              <a:t>VÄLKOMNA TILL DAGENS </a:t>
            </a:r>
            <a:r>
              <a:rPr lang="sv-SE" dirty="0" err="1"/>
              <a:t>ANORDnarmöte</a:t>
            </a:r>
            <a:br>
              <a:rPr lang="sv-SE" dirty="0"/>
            </a:br>
            <a:endParaRPr lang="sv-SE" dirty="0"/>
          </a:p>
        </p:txBody>
      </p:sp>
      <p:sp>
        <p:nvSpPr>
          <p:cNvPr id="5" name="Platshållare för text 4">
            <a:extLst>
              <a:ext uri="{FF2B5EF4-FFF2-40B4-BE49-F238E27FC236}">
                <a16:creationId xmlns:a16="http://schemas.microsoft.com/office/drawing/2014/main" id="{D829927D-A55E-45C1-9A82-17DAB5ACA646}"/>
              </a:ext>
            </a:extLst>
          </p:cNvPr>
          <p:cNvSpPr>
            <a:spLocks noGrp="1"/>
          </p:cNvSpPr>
          <p:nvPr>
            <p:ph type="body" sz="quarter" idx="16"/>
          </p:nvPr>
        </p:nvSpPr>
        <p:spPr/>
        <p:txBody>
          <a:bodyPr/>
          <a:lstStyle/>
          <a:p>
            <a:pPr marL="0" indent="0">
              <a:buNone/>
            </a:pPr>
            <a:r>
              <a:rPr lang="sv-SE" dirty="0"/>
              <a:t>14 oktober 2019</a:t>
            </a:r>
          </a:p>
        </p:txBody>
      </p:sp>
      <p:sp>
        <p:nvSpPr>
          <p:cNvPr id="3" name="Platshållare för text 2">
            <a:extLst>
              <a:ext uri="{FF2B5EF4-FFF2-40B4-BE49-F238E27FC236}">
                <a16:creationId xmlns:a16="http://schemas.microsoft.com/office/drawing/2014/main" id="{2CFDAC80-0B46-45D3-9829-1A34F4E4A1C0}"/>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312893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1CE0C4-F2B3-4162-A5D1-39D26180188A}"/>
              </a:ext>
            </a:extLst>
          </p:cNvPr>
          <p:cNvSpPr>
            <a:spLocks noGrp="1"/>
          </p:cNvSpPr>
          <p:nvPr>
            <p:ph type="body" sz="quarter" idx="13"/>
          </p:nvPr>
        </p:nvSpPr>
        <p:spPr/>
        <p:txBody>
          <a:bodyPr vert="horz" lIns="0" tIns="0" rIns="0" bIns="0" rtlCol="0" anchor="t">
            <a:noAutofit/>
          </a:bodyPr>
          <a:lstStyle/>
          <a:p>
            <a:pPr marL="179705" indent="-179705"/>
            <a:r>
              <a:rPr lang="sv-SE" dirty="0"/>
              <a:t>Den enskilde svarar för självkostnader för nödvändig tandvård, läkarvård </a:t>
            </a:r>
            <a:r>
              <a:rPr lang="sv-SE"/>
              <a:t>och läkemedel. </a:t>
            </a:r>
          </a:p>
          <a:p>
            <a:pPr marL="179705" indent="-179705"/>
            <a:r>
              <a:rPr lang="sv-SE" dirty="0">
                <a:ea typeface="+mn-lt"/>
                <a:cs typeface="+mn-lt"/>
              </a:rPr>
              <a:t>Kostnader för medicinsk fotsjukvård bekostas av anordnaren.</a:t>
            </a:r>
            <a:endParaRPr lang="sv-SE" dirty="0"/>
          </a:p>
          <a:p>
            <a:pPr marL="179705" indent="-179705"/>
            <a:r>
              <a:rPr lang="sv-SE" dirty="0"/>
              <a:t>Dietist bekostas av anordnaren.</a:t>
            </a:r>
          </a:p>
          <a:p>
            <a:pPr marL="179705" indent="-179705"/>
            <a:r>
              <a:rPr lang="sv-SE" dirty="0"/>
              <a:t>Bårtransport bekostas av anordnaren. Bårhusförvaring av kommunen.</a:t>
            </a:r>
          </a:p>
          <a:p>
            <a:pPr marL="179705" indent="-179705"/>
            <a:r>
              <a:rPr lang="sv-SE" dirty="0"/>
              <a:t>Hjälpmedel, hänvisning till aktuell överenskommelse.</a:t>
            </a:r>
          </a:p>
          <a:p>
            <a:pPr marL="179705" indent="-179705"/>
            <a:r>
              <a:rPr lang="sv-SE" dirty="0"/>
              <a:t>Förbrukningsartiklar för medicinskt bruk, hänvisning till aktuell ök.</a:t>
            </a:r>
          </a:p>
          <a:p>
            <a:pPr marL="179705" indent="-179705"/>
            <a:endParaRPr lang="sv-SE" dirty="0"/>
          </a:p>
          <a:p>
            <a:pPr marL="179705" indent="-179705"/>
            <a:endParaRPr lang="sv-SE" dirty="0"/>
          </a:p>
          <a:p>
            <a:pPr marL="179705" indent="-179705"/>
            <a:endParaRPr lang="sv-SE" dirty="0"/>
          </a:p>
          <a:p>
            <a:pPr marL="179705" indent="-179705"/>
            <a:endParaRPr lang="sv-SE" dirty="0"/>
          </a:p>
          <a:p>
            <a:pPr marL="179705" indent="-179705"/>
            <a:endParaRPr lang="sv-SE" dirty="0"/>
          </a:p>
        </p:txBody>
      </p:sp>
      <p:sp>
        <p:nvSpPr>
          <p:cNvPr id="3" name="Rubrik 2">
            <a:extLst>
              <a:ext uri="{FF2B5EF4-FFF2-40B4-BE49-F238E27FC236}">
                <a16:creationId xmlns:a16="http://schemas.microsoft.com/office/drawing/2014/main" id="{6F540406-E023-454D-891A-03C414D257DE}"/>
              </a:ext>
            </a:extLst>
          </p:cNvPr>
          <p:cNvSpPr>
            <a:spLocks noGrp="1"/>
          </p:cNvSpPr>
          <p:nvPr>
            <p:ph type="title"/>
          </p:nvPr>
        </p:nvSpPr>
        <p:spPr/>
        <p:txBody>
          <a:bodyPr/>
          <a:lstStyle/>
          <a:p>
            <a:r>
              <a:rPr lang="sv-SE" dirty="0"/>
              <a:t>kostnader</a:t>
            </a:r>
          </a:p>
        </p:txBody>
      </p:sp>
      <p:sp>
        <p:nvSpPr>
          <p:cNvPr id="4" name="Platshållare för text 3">
            <a:extLst>
              <a:ext uri="{FF2B5EF4-FFF2-40B4-BE49-F238E27FC236}">
                <a16:creationId xmlns:a16="http://schemas.microsoft.com/office/drawing/2014/main" id="{C45D174D-A9E5-477A-B289-F775173947C9}"/>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89862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27844" y="686594"/>
            <a:ext cx="7698711" cy="1296144"/>
          </a:xfrm>
        </p:spPr>
        <p:txBody>
          <a:bodyPr/>
          <a:lstStyle/>
          <a:p>
            <a:r>
              <a:rPr lang="sv-SE" dirty="0"/>
              <a:t>Andel positiva svar inom området boendemiljö</a:t>
            </a:r>
          </a:p>
        </p:txBody>
      </p:sp>
      <p:graphicFrame>
        <p:nvGraphicFramePr>
          <p:cNvPr id="6" name="Diagram 15"/>
          <p:cNvGraphicFramePr>
            <a:graphicFrameLocks noGrp="1"/>
          </p:cNvGraphicFramePr>
          <p:nvPr>
            <p:ph sz="quarter" idx="13"/>
            <p:extLst/>
          </p:nvPr>
        </p:nvGraphicFramePr>
        <p:xfrm>
          <a:off x="2344739" y="1983391"/>
          <a:ext cx="6925783" cy="3753175"/>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11</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84884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27844" y="686594"/>
            <a:ext cx="7698711" cy="1296144"/>
          </a:xfrm>
        </p:spPr>
        <p:txBody>
          <a:bodyPr>
            <a:normAutofit/>
          </a:bodyPr>
          <a:lstStyle/>
          <a:p>
            <a:r>
              <a:rPr lang="sv-SE" dirty="0"/>
              <a:t>Andel positiva svar, mat och måltidsmiljö</a:t>
            </a:r>
          </a:p>
        </p:txBody>
      </p:sp>
      <p:graphicFrame>
        <p:nvGraphicFramePr>
          <p:cNvPr id="7" name="Diagram 16"/>
          <p:cNvGraphicFramePr>
            <a:graphicFrameLocks noGrp="1"/>
          </p:cNvGraphicFramePr>
          <p:nvPr>
            <p:ph sz="quarter" idx="13"/>
            <p:extLst/>
          </p:nvPr>
        </p:nvGraphicFramePr>
        <p:xfrm>
          <a:off x="2344801" y="1986777"/>
          <a:ext cx="6925721" cy="37325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1"/>
          <p:cNvSpPr txBox="1"/>
          <p:nvPr/>
        </p:nvSpPr>
        <p:spPr>
          <a:xfrm>
            <a:off x="2489200" y="2438787"/>
            <a:ext cx="2752786"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2495550" y="3829651"/>
            <a:ext cx="273780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Andel positiva svar inom området hjälpens utförande</a:t>
            </a:r>
          </a:p>
        </p:txBody>
      </p:sp>
      <p:graphicFrame>
        <p:nvGraphicFramePr>
          <p:cNvPr id="7" name="Diagram 17"/>
          <p:cNvGraphicFramePr>
            <a:graphicFrameLocks noGrp="1"/>
          </p:cNvGraphicFramePr>
          <p:nvPr>
            <p:ph sz="quarter" idx="13"/>
            <p:extLst/>
          </p:nvPr>
        </p:nvGraphicFramePr>
        <p:xfrm>
          <a:off x="2333227" y="1983827"/>
          <a:ext cx="6928668" cy="37441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1"/>
          <p:cNvSpPr txBox="1"/>
          <p:nvPr/>
        </p:nvSpPr>
        <p:spPr>
          <a:xfrm>
            <a:off x="2493611" y="2364030"/>
            <a:ext cx="2757001"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2495550" y="3300368"/>
            <a:ext cx="276368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a:t>
            </a:r>
          </a:p>
          <a:p>
            <a:r>
              <a:rPr lang="sv-SE" sz="1050" dirty="0"/>
              <a:t>om tillfälliga förändringar? T.ex. byte av personal, ändringar av olika aktiviteter </a:t>
            </a:r>
          </a:p>
          <a:p>
            <a:r>
              <a:rPr lang="sv-SE" sz="1050" dirty="0"/>
              <a:t>etc.</a:t>
            </a:r>
          </a:p>
        </p:txBody>
      </p:sp>
      <p:sp>
        <p:nvSpPr>
          <p:cNvPr id="12" name="textruta 1"/>
          <p:cNvSpPr txBox="1"/>
          <p:nvPr/>
        </p:nvSpPr>
        <p:spPr>
          <a:xfrm>
            <a:off x="2489200" y="4227208"/>
            <a:ext cx="2761412"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Andel positiva svar inom området bemötande</a:t>
            </a:r>
          </a:p>
        </p:txBody>
      </p:sp>
      <p:graphicFrame>
        <p:nvGraphicFramePr>
          <p:cNvPr id="6" name="Diagram 18"/>
          <p:cNvGraphicFramePr>
            <a:graphicFrameLocks noGrp="1"/>
          </p:cNvGraphicFramePr>
          <p:nvPr>
            <p:ph sz="quarter" idx="13"/>
            <p:extLst/>
          </p:nvPr>
        </p:nvGraphicFramePr>
        <p:xfrm>
          <a:off x="2336174" y="1984074"/>
          <a:ext cx="6934347" cy="37438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2489200" y="2442388"/>
            <a:ext cx="2761412"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2493565" y="3840681"/>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Andel positiva svar inom området trygghet</a:t>
            </a:r>
          </a:p>
        </p:txBody>
      </p:sp>
      <p:graphicFrame>
        <p:nvGraphicFramePr>
          <p:cNvPr id="6" name="Diagram 19"/>
          <p:cNvGraphicFramePr>
            <a:graphicFrameLocks noGrp="1"/>
          </p:cNvGraphicFramePr>
          <p:nvPr>
            <p:ph sz="quarter" idx="13"/>
            <p:extLst/>
          </p:nvPr>
        </p:nvGraphicFramePr>
        <p:xfrm>
          <a:off x="2344800" y="1983828"/>
          <a:ext cx="6917094" cy="37441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2489201" y="2448418"/>
            <a:ext cx="276141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a:t>
            </a:r>
          </a:p>
          <a:p>
            <a:r>
              <a:rPr lang="sv-SE" sz="1050" dirty="0"/>
              <a:t>på ditt äldreboende?</a:t>
            </a:r>
          </a:p>
        </p:txBody>
      </p:sp>
      <p:sp>
        <p:nvSpPr>
          <p:cNvPr id="9" name="textruta 1"/>
          <p:cNvSpPr txBox="1"/>
          <p:nvPr/>
        </p:nvSpPr>
        <p:spPr>
          <a:xfrm>
            <a:off x="2489200" y="3829779"/>
            <a:ext cx="2726906"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Andel positiva svar inom området sociala aktiviteter</a:t>
            </a:r>
          </a:p>
        </p:txBody>
      </p:sp>
      <p:graphicFrame>
        <p:nvGraphicFramePr>
          <p:cNvPr id="6" name="Diagram 20"/>
          <p:cNvGraphicFramePr>
            <a:graphicFrameLocks noGrp="1"/>
          </p:cNvGraphicFramePr>
          <p:nvPr>
            <p:ph sz="quarter" idx="13"/>
            <p:extLst/>
          </p:nvPr>
        </p:nvGraphicFramePr>
        <p:xfrm>
          <a:off x="2343510" y="1986777"/>
          <a:ext cx="6918385" cy="37411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2489538" y="2383874"/>
            <a:ext cx="27524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2489538" y="3290846"/>
            <a:ext cx="27524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2489538" y="4229259"/>
            <a:ext cx="27524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Andel positiva svar inom området tillgänglighet</a:t>
            </a:r>
          </a:p>
        </p:txBody>
      </p:sp>
      <p:graphicFrame>
        <p:nvGraphicFramePr>
          <p:cNvPr id="6" name="Diagram 21"/>
          <p:cNvGraphicFramePr>
            <a:graphicFrameLocks noGrp="1"/>
          </p:cNvGraphicFramePr>
          <p:nvPr>
            <p:ph sz="quarter" idx="13"/>
            <p:extLst/>
          </p:nvPr>
        </p:nvGraphicFramePr>
        <p:xfrm>
          <a:off x="2333228" y="1978150"/>
          <a:ext cx="6928667" cy="37497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2489200" y="2382776"/>
            <a:ext cx="274415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2490484" y="3284592"/>
            <a:ext cx="27342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2492558" y="4232509"/>
            <a:ext cx="274080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Andel positiva svar inom området hjälpen i sin helhet</a:t>
            </a:r>
          </a:p>
        </p:txBody>
      </p:sp>
      <p:graphicFrame>
        <p:nvGraphicFramePr>
          <p:cNvPr id="6" name="Diagram 22"/>
          <p:cNvGraphicFramePr>
            <a:graphicFrameLocks noGrp="1"/>
          </p:cNvGraphicFramePr>
          <p:nvPr>
            <p:ph sz="quarter" idx="13"/>
            <p:extLst/>
          </p:nvPr>
        </p:nvGraphicFramePr>
        <p:xfrm>
          <a:off x="2343510" y="1983828"/>
          <a:ext cx="6918385" cy="37786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2491588" y="2449387"/>
            <a:ext cx="269001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2489201" y="3821449"/>
            <a:ext cx="277003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547EF6D-8AEC-4F71-A03F-37C230EC6DB9}"/>
              </a:ext>
            </a:extLst>
          </p:cNvPr>
          <p:cNvSpPr>
            <a:spLocks noGrp="1"/>
          </p:cNvSpPr>
          <p:nvPr>
            <p:ph type="body" sz="quarter" idx="17"/>
          </p:nvPr>
        </p:nvSpPr>
        <p:spPr/>
        <p:txBody>
          <a:bodyPr/>
          <a:lstStyle/>
          <a:p>
            <a:endParaRPr lang="sv-SE"/>
          </a:p>
        </p:txBody>
      </p:sp>
      <p:sp>
        <p:nvSpPr>
          <p:cNvPr id="3" name="Platshållare för text 2">
            <a:extLst>
              <a:ext uri="{FF2B5EF4-FFF2-40B4-BE49-F238E27FC236}">
                <a16:creationId xmlns:a16="http://schemas.microsoft.com/office/drawing/2014/main" id="{87551363-F291-4F58-AB47-4DFA9B7EF70C}"/>
              </a:ext>
            </a:extLst>
          </p:cNvPr>
          <p:cNvSpPr>
            <a:spLocks noGrp="1"/>
          </p:cNvSpPr>
          <p:nvPr>
            <p:ph type="body" sz="quarter" idx="13"/>
          </p:nvPr>
        </p:nvSpPr>
        <p:spPr/>
        <p:txBody>
          <a:bodyPr/>
          <a:lstStyle/>
          <a:p>
            <a:endParaRPr lang="sv-SE" dirty="0"/>
          </a:p>
        </p:txBody>
      </p:sp>
      <p:sp>
        <p:nvSpPr>
          <p:cNvPr id="4" name="Rubrik 3">
            <a:extLst>
              <a:ext uri="{FF2B5EF4-FFF2-40B4-BE49-F238E27FC236}">
                <a16:creationId xmlns:a16="http://schemas.microsoft.com/office/drawing/2014/main" id="{1FE2578C-373B-47BD-9E1E-0F4A617CC23E}"/>
              </a:ext>
            </a:extLst>
          </p:cNvPr>
          <p:cNvSpPr>
            <a:spLocks noGrp="1"/>
          </p:cNvSpPr>
          <p:nvPr>
            <p:ph type="title"/>
          </p:nvPr>
        </p:nvSpPr>
        <p:spPr/>
        <p:txBody>
          <a:bodyPr/>
          <a:lstStyle/>
          <a:p>
            <a:endParaRPr lang="sv-SE" dirty="0"/>
          </a:p>
        </p:txBody>
      </p:sp>
      <p:graphicFrame>
        <p:nvGraphicFramePr>
          <p:cNvPr id="6" name="Tabell 5">
            <a:extLst>
              <a:ext uri="{FF2B5EF4-FFF2-40B4-BE49-F238E27FC236}">
                <a16:creationId xmlns:a16="http://schemas.microsoft.com/office/drawing/2014/main" id="{4AFE1298-2D9C-47C1-826D-CC34A4A4EEA1}"/>
              </a:ext>
            </a:extLst>
          </p:cNvPr>
          <p:cNvGraphicFramePr>
            <a:graphicFrameLocks noGrp="1"/>
          </p:cNvGraphicFramePr>
          <p:nvPr>
            <p:extLst>
              <p:ext uri="{D42A27DB-BD31-4B8C-83A1-F6EECF244321}">
                <p14:modId xmlns:p14="http://schemas.microsoft.com/office/powerpoint/2010/main" val="914002230"/>
              </p:ext>
            </p:extLst>
          </p:nvPr>
        </p:nvGraphicFramePr>
        <p:xfrm>
          <a:off x="639764" y="486333"/>
          <a:ext cx="7764462" cy="5698662"/>
        </p:xfrm>
        <a:graphic>
          <a:graphicData uri="http://schemas.openxmlformats.org/drawingml/2006/table">
            <a:tbl>
              <a:tblPr/>
              <a:tblGrid>
                <a:gridCol w="4592965">
                  <a:extLst>
                    <a:ext uri="{9D8B030D-6E8A-4147-A177-3AD203B41FA5}">
                      <a16:colId xmlns:a16="http://schemas.microsoft.com/office/drawing/2014/main" val="199602291"/>
                    </a:ext>
                  </a:extLst>
                </a:gridCol>
                <a:gridCol w="874657">
                  <a:extLst>
                    <a:ext uri="{9D8B030D-6E8A-4147-A177-3AD203B41FA5}">
                      <a16:colId xmlns:a16="http://schemas.microsoft.com/office/drawing/2014/main" val="3303545823"/>
                    </a:ext>
                  </a:extLst>
                </a:gridCol>
                <a:gridCol w="730210">
                  <a:extLst>
                    <a:ext uri="{9D8B030D-6E8A-4147-A177-3AD203B41FA5}">
                      <a16:colId xmlns:a16="http://schemas.microsoft.com/office/drawing/2014/main" val="2375729413"/>
                    </a:ext>
                  </a:extLst>
                </a:gridCol>
                <a:gridCol w="783315">
                  <a:extLst>
                    <a:ext uri="{9D8B030D-6E8A-4147-A177-3AD203B41FA5}">
                      <a16:colId xmlns:a16="http://schemas.microsoft.com/office/drawing/2014/main" val="2691982700"/>
                    </a:ext>
                  </a:extLst>
                </a:gridCol>
                <a:gridCol w="783315">
                  <a:extLst>
                    <a:ext uri="{9D8B030D-6E8A-4147-A177-3AD203B41FA5}">
                      <a16:colId xmlns:a16="http://schemas.microsoft.com/office/drawing/2014/main" val="1753635448"/>
                    </a:ext>
                  </a:extLst>
                </a:gridCol>
              </a:tblGrid>
              <a:tr h="230028">
                <a:tc>
                  <a:txBody>
                    <a:bodyPr/>
                    <a:lstStyle/>
                    <a:p>
                      <a:pPr algn="l" fontAlgn="b"/>
                      <a:endParaRPr lang="sv-SE" sz="900" b="0" i="0" u="none" strike="noStrike" dirty="0">
                        <a:solidFill>
                          <a:srgbClr val="000000"/>
                        </a:solidFill>
                        <a:effectLst/>
                        <a:latin typeface="Calibri" panose="020F0502020204030204" pitchFamily="34" charset="0"/>
                      </a:endParaRP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kern="1200" dirty="0">
                          <a:solidFill>
                            <a:srgbClr val="000000"/>
                          </a:solidFill>
                          <a:effectLst/>
                          <a:latin typeface="Calibri" panose="020F0502020204030204" pitchFamily="34" charset="0"/>
                          <a:ea typeface="+mn-ea"/>
                          <a:cs typeface="+mn-cs"/>
                        </a:rPr>
                        <a:t>2016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noFill/>
                  </a:tcPr>
                </a:tc>
                <a:tc>
                  <a:txBody>
                    <a:bodyPr/>
                    <a:lstStyle/>
                    <a:p>
                      <a:pPr algn="r" fontAlgn="b"/>
                      <a:r>
                        <a:rPr lang="sv-SE" sz="900" b="0" i="0" u="none" strike="noStrike" kern="1200" dirty="0">
                          <a:solidFill>
                            <a:srgbClr val="000000"/>
                          </a:solidFill>
                          <a:effectLst/>
                          <a:latin typeface="Calibri" panose="020F0502020204030204" pitchFamily="34" charset="0"/>
                          <a:ea typeface="+mn-ea"/>
                          <a:cs typeface="+mn-cs"/>
                        </a:rPr>
                        <a:t>2017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noFill/>
                  </a:tcPr>
                </a:tc>
                <a:tc>
                  <a:txBody>
                    <a:bodyPr/>
                    <a:lstStyle/>
                    <a:p>
                      <a:pPr algn="r" fontAlgn="b"/>
                      <a:r>
                        <a:rPr lang="sv-SE" sz="900" b="0" i="0" u="none" strike="noStrike" kern="1200" dirty="0">
                          <a:solidFill>
                            <a:srgbClr val="000000"/>
                          </a:solidFill>
                          <a:effectLst/>
                          <a:latin typeface="Calibri" panose="020F0502020204030204" pitchFamily="34" charset="0"/>
                          <a:ea typeface="+mn-ea"/>
                          <a:cs typeface="+mn-cs"/>
                        </a:rPr>
                        <a:t>2018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noFill/>
                  </a:tcPr>
                </a:tc>
                <a:tc>
                  <a:txBody>
                    <a:bodyPr/>
                    <a:lstStyle/>
                    <a:p>
                      <a:pPr algn="r" fontAlgn="b"/>
                      <a:r>
                        <a:rPr lang="sv-SE" sz="900" b="0" i="0" u="none" strike="noStrike" kern="1200" dirty="0">
                          <a:solidFill>
                            <a:srgbClr val="000000"/>
                          </a:solidFill>
                          <a:effectLst/>
                          <a:latin typeface="Calibri" panose="020F0502020204030204" pitchFamily="34" charset="0"/>
                          <a:ea typeface="+mn-ea"/>
                          <a:cs typeface="+mn-cs"/>
                        </a:rPr>
                        <a:t>2019</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noFill/>
                  </a:tcPr>
                </a:tc>
                <a:extLst>
                  <a:ext uri="{0D108BD9-81ED-4DB2-BD59-A6C34878D82A}">
                    <a16:rowId xmlns:a16="http://schemas.microsoft.com/office/drawing/2014/main" val="1364852196"/>
                  </a:ext>
                </a:extLst>
              </a:tr>
              <a:tr h="230028">
                <a:tc>
                  <a:txBody>
                    <a:bodyPr/>
                    <a:lstStyle/>
                    <a:p>
                      <a:pPr algn="l" fontAlgn="b"/>
                      <a:r>
                        <a:rPr lang="sv-SE" sz="900" b="0" i="0" u="none" strike="noStrike" dirty="0">
                          <a:solidFill>
                            <a:srgbClr val="000000"/>
                          </a:solidFill>
                          <a:effectLst/>
                          <a:latin typeface="Calibri" panose="020F0502020204030204" pitchFamily="34" charset="0"/>
                        </a:rPr>
                        <a:t>Helhetssyn,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85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82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80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86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extLst>
                  <a:ext uri="{0D108BD9-81ED-4DB2-BD59-A6C34878D82A}">
                    <a16:rowId xmlns:a16="http://schemas.microsoft.com/office/drawing/2014/main" val="716582006"/>
                  </a:ext>
                </a:extLst>
              </a:tr>
              <a:tr h="230028">
                <a:tc>
                  <a:txBody>
                    <a:bodyPr/>
                    <a:lstStyle/>
                    <a:p>
                      <a:pPr algn="l" fontAlgn="b"/>
                      <a:r>
                        <a:rPr lang="sv-SE" sz="900" b="0" i="0" u="none" strike="noStrike" dirty="0">
                          <a:solidFill>
                            <a:srgbClr val="000000"/>
                          </a:solidFill>
                          <a:effectLst/>
                          <a:latin typeface="Calibri" panose="020F0502020204030204" pitchFamily="34" charset="0"/>
                        </a:rPr>
                        <a:t>Möjligheten att komma utomhus,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67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tc>
                  <a:txBody>
                    <a:bodyPr/>
                    <a:lstStyle/>
                    <a:p>
                      <a:pPr algn="r" fontAlgn="b"/>
                      <a:r>
                        <a:rPr lang="sv-SE" sz="900" b="0" i="0" u="none" strike="noStrike">
                          <a:solidFill>
                            <a:srgbClr val="000000"/>
                          </a:solidFill>
                          <a:effectLst/>
                          <a:latin typeface="Calibri" panose="020F0502020204030204" pitchFamily="34" charset="0"/>
                        </a:rPr>
                        <a:t>62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63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66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extLst>
                  <a:ext uri="{0D108BD9-81ED-4DB2-BD59-A6C34878D82A}">
                    <a16:rowId xmlns:a16="http://schemas.microsoft.com/office/drawing/2014/main" val="2482705215"/>
                  </a:ext>
                </a:extLst>
              </a:tr>
              <a:tr h="230028">
                <a:tc>
                  <a:txBody>
                    <a:bodyPr/>
                    <a:lstStyle/>
                    <a:p>
                      <a:pPr algn="l" fontAlgn="b"/>
                      <a:r>
                        <a:rPr lang="sv-SE" sz="900" b="0" i="0" u="none" strike="noStrike" dirty="0">
                          <a:solidFill>
                            <a:srgbClr val="000000"/>
                          </a:solidFill>
                          <a:effectLst/>
                          <a:latin typeface="Calibri" panose="020F0502020204030204" pitchFamily="34" charset="0"/>
                        </a:rPr>
                        <a:t>Sociala aktiviteter,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70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tc>
                  <a:txBody>
                    <a:bodyPr/>
                    <a:lstStyle/>
                    <a:p>
                      <a:pPr algn="r" fontAlgn="b"/>
                      <a:r>
                        <a:rPr lang="sv-SE" sz="900" b="0" i="0" u="none" strike="noStrike">
                          <a:solidFill>
                            <a:srgbClr val="000000"/>
                          </a:solidFill>
                          <a:effectLst/>
                          <a:latin typeface="Calibri" panose="020F0502020204030204" pitchFamily="34" charset="0"/>
                        </a:rPr>
                        <a:t>64</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71</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tc>
                  <a:txBody>
                    <a:bodyPr/>
                    <a:lstStyle/>
                    <a:p>
                      <a:pPr algn="r" fontAlgn="b"/>
                      <a:r>
                        <a:rPr lang="sv-SE" sz="900" b="0" i="0" u="none" strike="noStrike">
                          <a:solidFill>
                            <a:srgbClr val="000000"/>
                          </a:solidFill>
                          <a:effectLst/>
                          <a:latin typeface="Calibri" panose="020F0502020204030204" pitchFamily="34" charset="0"/>
                        </a:rPr>
                        <a:t>71</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extLst>
                  <a:ext uri="{0D108BD9-81ED-4DB2-BD59-A6C34878D82A}">
                    <a16:rowId xmlns:a16="http://schemas.microsoft.com/office/drawing/2014/main" val="1915702704"/>
                  </a:ext>
                </a:extLst>
              </a:tr>
              <a:tr h="230028">
                <a:tc>
                  <a:txBody>
                    <a:bodyPr/>
                    <a:lstStyle/>
                    <a:p>
                      <a:pPr algn="l" fontAlgn="b"/>
                      <a:r>
                        <a:rPr lang="sv-SE" sz="900" b="0" i="0" u="none" strike="noStrike" dirty="0">
                          <a:solidFill>
                            <a:srgbClr val="000000"/>
                          </a:solidFill>
                          <a:effectLst/>
                          <a:latin typeface="Calibri" panose="020F0502020204030204" pitchFamily="34" charset="0"/>
                        </a:rPr>
                        <a:t>Tillgång till sjuksköterska,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78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73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80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986060266"/>
                  </a:ext>
                </a:extLst>
              </a:tr>
              <a:tr h="230028">
                <a:tc>
                  <a:txBody>
                    <a:bodyPr/>
                    <a:lstStyle/>
                    <a:p>
                      <a:pPr algn="l" fontAlgn="b"/>
                      <a:r>
                        <a:rPr lang="sv-SE" sz="900" b="0" i="0" u="none" strike="noStrike" dirty="0">
                          <a:solidFill>
                            <a:srgbClr val="000000"/>
                          </a:solidFill>
                          <a:effectLst/>
                          <a:latin typeface="Calibri" panose="020F0502020204030204" pitchFamily="34" charset="0"/>
                        </a:rPr>
                        <a:t>Bemötande,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95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95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93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93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938993324"/>
                  </a:ext>
                </a:extLst>
              </a:tr>
              <a:tr h="230028">
                <a:tc>
                  <a:txBody>
                    <a:bodyPr/>
                    <a:lstStyle/>
                    <a:p>
                      <a:pPr algn="l" fontAlgn="b"/>
                      <a:r>
                        <a:rPr lang="sv-SE" sz="900" b="0" i="0" u="none" strike="noStrike" dirty="0">
                          <a:solidFill>
                            <a:srgbClr val="000000"/>
                          </a:solidFill>
                          <a:effectLst/>
                          <a:latin typeface="Calibri" panose="020F0502020204030204" pitchFamily="34" charset="0"/>
                        </a:rPr>
                        <a:t>Besväras ofta av ensamhet,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15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20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22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17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2155628578"/>
                  </a:ext>
                </a:extLst>
              </a:tr>
              <a:tr h="230028">
                <a:tc>
                  <a:txBody>
                    <a:bodyPr/>
                    <a:lstStyle/>
                    <a:p>
                      <a:pPr algn="l" fontAlgn="b"/>
                      <a:r>
                        <a:rPr lang="sv-SE" sz="900" b="0" i="0" u="none" strike="noStrike" dirty="0">
                          <a:solidFill>
                            <a:srgbClr val="000000"/>
                          </a:solidFill>
                          <a:effectLst/>
                          <a:latin typeface="Calibri" panose="020F0502020204030204" pitchFamily="34" charset="0"/>
                        </a:rPr>
                        <a:t>Få kontakt med personalen på boendet,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86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79</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80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79</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extLst>
                  <a:ext uri="{0D108BD9-81ED-4DB2-BD59-A6C34878D82A}">
                    <a16:rowId xmlns:a16="http://schemas.microsoft.com/office/drawing/2014/main" val="345449097"/>
                  </a:ext>
                </a:extLst>
              </a:tr>
              <a:tr h="230028">
                <a:tc>
                  <a:txBody>
                    <a:bodyPr/>
                    <a:lstStyle/>
                    <a:p>
                      <a:pPr algn="l" fontAlgn="b"/>
                      <a:r>
                        <a:rPr lang="sv-SE" sz="900" b="0" i="0" u="none" strike="noStrike" dirty="0">
                          <a:solidFill>
                            <a:srgbClr val="000000"/>
                          </a:solidFill>
                          <a:effectLst/>
                          <a:latin typeface="Calibri" panose="020F0502020204030204" pitchFamily="34" charset="0"/>
                        </a:rPr>
                        <a:t>Förtroende för personalen,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86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83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81</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85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99442401"/>
                  </a:ext>
                </a:extLst>
              </a:tr>
              <a:tr h="230028">
                <a:tc>
                  <a:txBody>
                    <a:bodyPr/>
                    <a:lstStyle/>
                    <a:p>
                      <a:pPr algn="l" fontAlgn="b"/>
                      <a:r>
                        <a:rPr lang="sv-SE" sz="900" b="0" i="0" u="none" strike="noStrike" dirty="0">
                          <a:solidFill>
                            <a:srgbClr val="000000"/>
                          </a:solidFill>
                          <a:effectLst/>
                          <a:latin typeface="Calibri" panose="020F0502020204030204" pitchFamily="34" charset="0"/>
                        </a:rPr>
                        <a:t>Hälsotillstånd,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28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33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tc>
                  <a:txBody>
                    <a:bodyPr/>
                    <a:lstStyle/>
                    <a:p>
                      <a:pPr algn="r" fontAlgn="b"/>
                      <a:r>
                        <a:rPr lang="sv-SE" sz="900" b="0" i="0" u="none" strike="noStrike">
                          <a:solidFill>
                            <a:srgbClr val="000000"/>
                          </a:solidFill>
                          <a:effectLst/>
                          <a:latin typeface="Calibri" panose="020F0502020204030204" pitchFamily="34" charset="0"/>
                        </a:rPr>
                        <a:t>31</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tc>
                  <a:txBody>
                    <a:bodyPr/>
                    <a:lstStyle/>
                    <a:p>
                      <a:pPr algn="r" fontAlgn="b"/>
                      <a:r>
                        <a:rPr lang="sv-SE" sz="900" b="0" i="0" u="none" strike="noStrike">
                          <a:solidFill>
                            <a:srgbClr val="000000"/>
                          </a:solidFill>
                          <a:effectLst/>
                          <a:latin typeface="Calibri" panose="020F0502020204030204" pitchFamily="34" charset="0"/>
                        </a:rPr>
                        <a:t>32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extLst>
                  <a:ext uri="{0D108BD9-81ED-4DB2-BD59-A6C34878D82A}">
                    <a16:rowId xmlns:a16="http://schemas.microsoft.com/office/drawing/2014/main" val="2091488071"/>
                  </a:ext>
                </a:extLst>
              </a:tr>
              <a:tr h="230028">
                <a:tc>
                  <a:txBody>
                    <a:bodyPr/>
                    <a:lstStyle/>
                    <a:p>
                      <a:pPr algn="l" fontAlgn="b"/>
                      <a:r>
                        <a:rPr lang="sv-SE" sz="900" b="0" i="0" u="none" strike="noStrike" dirty="0">
                          <a:solidFill>
                            <a:srgbClr val="000000"/>
                          </a:solidFill>
                          <a:effectLst/>
                          <a:latin typeface="Calibri" panose="020F0502020204030204" pitchFamily="34" charset="0"/>
                        </a:rPr>
                        <a:t>Hänsyn till åsikter och önskemål,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82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78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82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45999524"/>
                  </a:ext>
                </a:extLst>
              </a:tr>
              <a:tr h="230028">
                <a:tc>
                  <a:txBody>
                    <a:bodyPr/>
                    <a:lstStyle/>
                    <a:p>
                      <a:pPr algn="l" fontAlgn="b"/>
                      <a:r>
                        <a:rPr lang="sv-SE" sz="900" b="0" i="0" u="none" strike="noStrike" dirty="0">
                          <a:solidFill>
                            <a:srgbClr val="000000"/>
                          </a:solidFill>
                          <a:effectLst/>
                          <a:latin typeface="Calibri" panose="020F0502020204030204" pitchFamily="34" charset="0"/>
                        </a:rPr>
                        <a:t>Information om förändringar,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46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40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43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45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4181241454"/>
                  </a:ext>
                </a:extLst>
              </a:tr>
              <a:tr h="230028">
                <a:tc>
                  <a:txBody>
                    <a:bodyPr/>
                    <a:lstStyle/>
                    <a:p>
                      <a:pPr algn="l" fontAlgn="b"/>
                      <a:r>
                        <a:rPr lang="sv-SE" sz="900" b="0" i="0" u="none" strike="noStrike" dirty="0">
                          <a:solidFill>
                            <a:srgbClr val="000000"/>
                          </a:solidFill>
                          <a:effectLst/>
                          <a:latin typeface="Calibri" panose="020F0502020204030204" pitchFamily="34" charset="0"/>
                        </a:rPr>
                        <a:t>Maten,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78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79</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2924424251"/>
                  </a:ext>
                </a:extLst>
              </a:tr>
              <a:tr h="230028">
                <a:tc>
                  <a:txBody>
                    <a:bodyPr/>
                    <a:lstStyle/>
                    <a:p>
                      <a:pPr algn="l" fontAlgn="b"/>
                      <a:r>
                        <a:rPr lang="sv-SE" sz="900" b="0" i="0" u="none" strike="noStrike" dirty="0">
                          <a:solidFill>
                            <a:srgbClr val="000000"/>
                          </a:solidFill>
                          <a:effectLst/>
                          <a:latin typeface="Calibri" panose="020F0502020204030204" pitchFamily="34" charset="0"/>
                        </a:rPr>
                        <a:t>Måltidsmiljö,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66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64</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70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69</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388959121"/>
                  </a:ext>
                </a:extLst>
              </a:tr>
              <a:tr h="212584">
                <a:tc>
                  <a:txBody>
                    <a:bodyPr/>
                    <a:lstStyle/>
                    <a:p>
                      <a:pPr algn="l" fontAlgn="b"/>
                      <a:r>
                        <a:rPr lang="sv-SE" sz="900" b="0" i="0" u="none" strike="noStrike" dirty="0">
                          <a:solidFill>
                            <a:srgbClr val="000000"/>
                          </a:solidFill>
                          <a:effectLst/>
                          <a:latin typeface="Calibri" panose="020F0502020204030204" pitchFamily="34" charset="0"/>
                        </a:rPr>
                        <a:t>Möjlighet att framföra synpunkter eller klagomål,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50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tc>
                  <a:txBody>
                    <a:bodyPr/>
                    <a:lstStyle/>
                    <a:p>
                      <a:pPr algn="r" fontAlgn="b"/>
                      <a:r>
                        <a:rPr lang="sv-SE" sz="900" b="0" i="0" u="none" strike="noStrike">
                          <a:solidFill>
                            <a:srgbClr val="000000"/>
                          </a:solidFill>
                          <a:effectLst/>
                          <a:latin typeface="Calibri" panose="020F0502020204030204" pitchFamily="34" charset="0"/>
                        </a:rPr>
                        <a:t>44</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48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52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extLst>
                  <a:ext uri="{0D108BD9-81ED-4DB2-BD59-A6C34878D82A}">
                    <a16:rowId xmlns:a16="http://schemas.microsoft.com/office/drawing/2014/main" val="3001514608"/>
                  </a:ext>
                </a:extLst>
              </a:tr>
              <a:tr h="230028">
                <a:tc>
                  <a:txBody>
                    <a:bodyPr/>
                    <a:lstStyle/>
                    <a:p>
                      <a:pPr algn="l" fontAlgn="b"/>
                      <a:r>
                        <a:rPr lang="sv-SE" sz="900" b="0" i="0" u="none" strike="noStrike" dirty="0">
                          <a:solidFill>
                            <a:srgbClr val="000000"/>
                          </a:solidFill>
                          <a:effectLst/>
                          <a:latin typeface="Calibri" panose="020F0502020204030204" pitchFamily="34" charset="0"/>
                        </a:rPr>
                        <a:t>Möjlighet påverka tider,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65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55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63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58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3643331010"/>
                  </a:ext>
                </a:extLst>
              </a:tr>
              <a:tr h="230028">
                <a:tc>
                  <a:txBody>
                    <a:bodyPr/>
                    <a:lstStyle/>
                    <a:p>
                      <a:pPr algn="l" fontAlgn="b"/>
                      <a:r>
                        <a:rPr lang="sv-SE" sz="900" b="0" i="0" u="none" strike="noStrike" dirty="0">
                          <a:solidFill>
                            <a:srgbClr val="000000"/>
                          </a:solidFill>
                          <a:effectLst/>
                          <a:latin typeface="Calibri" panose="020F0502020204030204" pitchFamily="34" charset="0"/>
                        </a:rPr>
                        <a:t>Plats på äldreboende,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92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91</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89</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92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3626475698"/>
                  </a:ext>
                </a:extLst>
              </a:tr>
              <a:tr h="230028">
                <a:tc>
                  <a:txBody>
                    <a:bodyPr/>
                    <a:lstStyle/>
                    <a:p>
                      <a:pPr algn="l" fontAlgn="b"/>
                      <a:r>
                        <a:rPr lang="sv-SE" sz="900" b="0" i="0" u="none" strike="noStrike" dirty="0">
                          <a:solidFill>
                            <a:srgbClr val="000000"/>
                          </a:solidFill>
                          <a:effectLst/>
                          <a:latin typeface="Calibri" panose="020F0502020204030204" pitchFamily="34" charset="0"/>
                        </a:rPr>
                        <a:t>Rörlighet inomhus,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17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17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16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18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4248471325"/>
                  </a:ext>
                </a:extLst>
              </a:tr>
              <a:tr h="230028">
                <a:tc>
                  <a:txBody>
                    <a:bodyPr/>
                    <a:lstStyle/>
                    <a:p>
                      <a:pPr algn="l" fontAlgn="b"/>
                      <a:r>
                        <a:rPr lang="sv-SE" sz="900" b="0" i="0" u="none" strike="noStrike" dirty="0">
                          <a:solidFill>
                            <a:srgbClr val="000000"/>
                          </a:solidFill>
                          <a:effectLst/>
                          <a:latin typeface="Calibri" panose="020F0502020204030204" pitchFamily="34" charset="0"/>
                        </a:rPr>
                        <a:t>Själv svarat på frågorna,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dirty="0">
                          <a:solidFill>
                            <a:srgbClr val="000000"/>
                          </a:solidFill>
                          <a:effectLst/>
                          <a:latin typeface="Calibri" panose="020F0502020204030204" pitchFamily="34" charset="0"/>
                        </a:rPr>
                        <a:t>37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Calibri" panose="020F0502020204030204" pitchFamily="34" charset="0"/>
                        </a:rPr>
                        <a:t>37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Calibri" panose="020F0502020204030204" pitchFamily="34" charset="0"/>
                        </a:rPr>
                        <a:t>39</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Calibri" panose="020F0502020204030204" pitchFamily="34" charset="0"/>
                        </a:rPr>
                        <a:t>40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613951312"/>
                  </a:ext>
                </a:extLst>
              </a:tr>
              <a:tr h="194282">
                <a:tc>
                  <a:txBody>
                    <a:bodyPr/>
                    <a:lstStyle/>
                    <a:p>
                      <a:pPr algn="l" fontAlgn="b"/>
                      <a:r>
                        <a:rPr lang="sv-SE" sz="900" b="0" i="0" u="none" strike="noStrike" dirty="0">
                          <a:solidFill>
                            <a:srgbClr val="000000"/>
                          </a:solidFill>
                          <a:effectLst/>
                          <a:latin typeface="Calibri" panose="020F0502020204030204" pitchFamily="34" charset="0"/>
                        </a:rPr>
                        <a:t>Svåra besvär av ängslan, oro eller ångest,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11</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Calibri" panose="020F0502020204030204" pitchFamily="34" charset="0"/>
                        </a:rPr>
                        <a:t>13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Calibri" panose="020F0502020204030204" pitchFamily="34" charset="0"/>
                        </a:rPr>
                        <a:t>13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sv-SE" sz="900" b="0" i="0" u="none" strike="noStrike">
                          <a:solidFill>
                            <a:srgbClr val="000000"/>
                          </a:solidFill>
                          <a:effectLst/>
                          <a:latin typeface="Calibri" panose="020F0502020204030204" pitchFamily="34" charset="0"/>
                        </a:rPr>
                        <a:t>12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840789462"/>
                  </a:ext>
                </a:extLst>
              </a:tr>
              <a:tr h="230028">
                <a:tc>
                  <a:txBody>
                    <a:bodyPr/>
                    <a:lstStyle/>
                    <a:p>
                      <a:pPr algn="l" fontAlgn="b"/>
                      <a:r>
                        <a:rPr lang="sv-SE" sz="900" b="0" i="0" u="none" strike="noStrike" dirty="0">
                          <a:solidFill>
                            <a:srgbClr val="000000"/>
                          </a:solidFill>
                          <a:effectLst/>
                          <a:latin typeface="Calibri" panose="020F0502020204030204" pitchFamily="34" charset="0"/>
                        </a:rPr>
                        <a:t>Tillräckligt med tid,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71</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68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73</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2745928510"/>
                  </a:ext>
                </a:extLst>
              </a:tr>
              <a:tr h="230028">
                <a:tc>
                  <a:txBody>
                    <a:bodyPr/>
                    <a:lstStyle/>
                    <a:p>
                      <a:pPr algn="l" fontAlgn="b"/>
                      <a:r>
                        <a:rPr lang="sv-SE" sz="900" b="0" i="0" u="none" strike="noStrike" dirty="0">
                          <a:solidFill>
                            <a:srgbClr val="000000"/>
                          </a:solidFill>
                          <a:effectLst/>
                          <a:latin typeface="Calibri" panose="020F0502020204030204" pitchFamily="34" charset="0"/>
                        </a:rPr>
                        <a:t>Trivs med rum/lägenhet,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74</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4293931311"/>
                  </a:ext>
                </a:extLst>
              </a:tr>
              <a:tr h="231180">
                <a:tc>
                  <a:txBody>
                    <a:bodyPr/>
                    <a:lstStyle/>
                    <a:p>
                      <a:pPr algn="l" fontAlgn="b"/>
                      <a:r>
                        <a:rPr lang="sv-SE" sz="900" b="0" i="0" u="none" strike="noStrike" dirty="0">
                          <a:solidFill>
                            <a:srgbClr val="000000"/>
                          </a:solidFill>
                          <a:effectLst/>
                          <a:latin typeface="Calibri" panose="020F0502020204030204" pitchFamily="34" charset="0"/>
                        </a:rPr>
                        <a:t>Trivsamma gemensamma utrymmen,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68</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62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59</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64</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2282076872"/>
                  </a:ext>
                </a:extLst>
              </a:tr>
              <a:tr h="230028">
                <a:tc>
                  <a:txBody>
                    <a:bodyPr/>
                    <a:lstStyle/>
                    <a:p>
                      <a:pPr algn="l" fontAlgn="b"/>
                      <a:r>
                        <a:rPr lang="sv-SE" sz="900" b="0" i="0" u="none" strike="noStrike" dirty="0">
                          <a:solidFill>
                            <a:srgbClr val="000000"/>
                          </a:solidFill>
                          <a:effectLst/>
                          <a:latin typeface="Calibri" panose="020F0502020204030204" pitchFamily="34" charset="0"/>
                        </a:rPr>
                        <a:t>Trivsamt utomhus,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75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00"/>
                    </a:solidFill>
                  </a:tcPr>
                </a:tc>
                <a:tc>
                  <a:txBody>
                    <a:bodyPr/>
                    <a:lstStyle/>
                    <a:p>
                      <a:pPr algn="r" fontAlgn="b"/>
                      <a:r>
                        <a:rPr lang="sv-SE" sz="900" b="0" i="0" u="none" strike="noStrike">
                          <a:solidFill>
                            <a:srgbClr val="000000"/>
                          </a:solidFill>
                          <a:effectLst/>
                          <a:latin typeface="Calibri" panose="020F0502020204030204" pitchFamily="34" charset="0"/>
                        </a:rPr>
                        <a:t>67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70</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72</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3251340295"/>
                  </a:ext>
                </a:extLst>
              </a:tr>
              <a:tr h="230028">
                <a:tc>
                  <a:txBody>
                    <a:bodyPr/>
                    <a:lstStyle/>
                    <a:p>
                      <a:pPr algn="l" fontAlgn="b"/>
                      <a:r>
                        <a:rPr lang="sv-SE" sz="900" b="0" i="0" u="none" strike="noStrike" dirty="0">
                          <a:solidFill>
                            <a:srgbClr val="000000"/>
                          </a:solidFill>
                          <a:effectLst/>
                          <a:latin typeface="Calibri" panose="020F0502020204030204" pitchFamily="34" charset="0"/>
                        </a:rPr>
                        <a:t>Trygghet, andel (%)</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r" fontAlgn="b"/>
                      <a:r>
                        <a:rPr lang="sv-SE" sz="900" b="0" i="0" u="none" strike="noStrike">
                          <a:solidFill>
                            <a:srgbClr val="000000"/>
                          </a:solidFill>
                          <a:effectLst/>
                          <a:latin typeface="Calibri" panose="020F0502020204030204" pitchFamily="34" charset="0"/>
                        </a:rPr>
                        <a:t>91</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a:solidFill>
                            <a:srgbClr val="000000"/>
                          </a:solidFill>
                          <a:effectLst/>
                          <a:latin typeface="Calibri" panose="020F0502020204030204" pitchFamily="34" charset="0"/>
                        </a:rPr>
                        <a:t>85</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r" fontAlgn="b"/>
                      <a:r>
                        <a:rPr lang="sv-SE" sz="900" b="0" i="0" u="none" strike="noStrike">
                          <a:solidFill>
                            <a:srgbClr val="000000"/>
                          </a:solidFill>
                          <a:effectLst/>
                          <a:latin typeface="Calibri" panose="020F0502020204030204" pitchFamily="34" charset="0"/>
                        </a:rPr>
                        <a:t>86</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r" fontAlgn="b"/>
                      <a:r>
                        <a:rPr lang="sv-SE" sz="900" b="0" i="0" u="none" strike="noStrike" dirty="0">
                          <a:solidFill>
                            <a:srgbClr val="000000"/>
                          </a:solidFill>
                          <a:effectLst/>
                          <a:latin typeface="Calibri" panose="020F0502020204030204" pitchFamily="34" charset="0"/>
                        </a:rPr>
                        <a:t>87</a:t>
                      </a:r>
                    </a:p>
                  </a:txBody>
                  <a:tcPr marL="8036" marR="8036" marT="8036"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extLst>
                  <a:ext uri="{0D108BD9-81ED-4DB2-BD59-A6C34878D82A}">
                    <a16:rowId xmlns:a16="http://schemas.microsoft.com/office/drawing/2014/main" val="348228266"/>
                  </a:ext>
                </a:extLst>
              </a:tr>
            </a:tbl>
          </a:graphicData>
        </a:graphic>
      </p:graphicFrame>
    </p:spTree>
    <p:extLst>
      <p:ext uri="{BB962C8B-B14F-4D97-AF65-F5344CB8AC3E}">
        <p14:creationId xmlns:p14="http://schemas.microsoft.com/office/powerpoint/2010/main" val="148970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A11465B-4E2E-4EF9-9E8F-99694981B8AB}"/>
              </a:ext>
            </a:extLst>
          </p:cNvPr>
          <p:cNvSpPr>
            <a:spLocks noGrp="1"/>
          </p:cNvSpPr>
          <p:nvPr>
            <p:ph type="body" sz="quarter" idx="17"/>
          </p:nvPr>
        </p:nvSpPr>
        <p:spPr/>
        <p:txBody>
          <a:bodyPr/>
          <a:lstStyle/>
          <a:p>
            <a:endParaRPr lang="sv-SE"/>
          </a:p>
        </p:txBody>
      </p:sp>
      <p:sp>
        <p:nvSpPr>
          <p:cNvPr id="3" name="Platshållare för text 2">
            <a:extLst>
              <a:ext uri="{FF2B5EF4-FFF2-40B4-BE49-F238E27FC236}">
                <a16:creationId xmlns:a16="http://schemas.microsoft.com/office/drawing/2014/main" id="{415C01AB-6F86-4142-9558-38E8C99DFA90}"/>
              </a:ext>
            </a:extLst>
          </p:cNvPr>
          <p:cNvSpPr>
            <a:spLocks noGrp="1"/>
          </p:cNvSpPr>
          <p:nvPr>
            <p:ph type="body" sz="quarter" idx="13"/>
          </p:nvPr>
        </p:nvSpPr>
        <p:spPr>
          <a:xfrm>
            <a:off x="639763" y="1633542"/>
            <a:ext cx="7764462" cy="3875876"/>
          </a:xfrm>
        </p:spPr>
        <p:txBody>
          <a:bodyPr/>
          <a:lstStyle/>
          <a:p>
            <a:r>
              <a:rPr lang="sv-SE" dirty="0"/>
              <a:t>13:00	Rundvandring </a:t>
            </a:r>
          </a:p>
          <a:p>
            <a:r>
              <a:rPr lang="sv-SE" dirty="0"/>
              <a:t>13:45 	Checknivåmätning, ny rutin (Michaela)</a:t>
            </a:r>
            <a:br>
              <a:rPr lang="sv-SE" dirty="0"/>
            </a:br>
            <a:r>
              <a:rPr lang="sv-SE" dirty="0"/>
              <a:t>- Hur fungerar det?</a:t>
            </a:r>
          </a:p>
          <a:p>
            <a:r>
              <a:rPr lang="sv-SE" dirty="0"/>
              <a:t>14:15	Fika</a:t>
            </a:r>
          </a:p>
          <a:p>
            <a:r>
              <a:rPr lang="sv-SE" dirty="0"/>
              <a:t>14:25	Förslag till nya auktorisationsvillkor för SÄBO (Elisa och Sofia)</a:t>
            </a:r>
          </a:p>
          <a:p>
            <a:r>
              <a:rPr lang="sv-SE" dirty="0"/>
              <a:t>15:00	Brukarundersökning – Dialogcafé</a:t>
            </a:r>
          </a:p>
          <a:p>
            <a:r>
              <a:rPr lang="sv-SE" dirty="0"/>
              <a:t>15:50	</a:t>
            </a:r>
            <a:r>
              <a:rPr lang="sv-SE"/>
              <a:t>Övrigt </a:t>
            </a:r>
            <a:br>
              <a:rPr lang="sv-SE" dirty="0"/>
            </a:br>
            <a:endParaRPr lang="sv-SE" dirty="0"/>
          </a:p>
          <a:p>
            <a:pPr marL="0" lvl="0" indent="0">
              <a:buNone/>
            </a:pPr>
            <a:r>
              <a:rPr lang="sv-SE" dirty="0"/>
              <a:t>                                                                                                                               </a:t>
            </a:r>
          </a:p>
          <a:p>
            <a:endParaRPr lang="sv-SE" dirty="0"/>
          </a:p>
          <a:p>
            <a:endParaRPr lang="sv-SE" dirty="0"/>
          </a:p>
        </p:txBody>
      </p:sp>
      <p:sp>
        <p:nvSpPr>
          <p:cNvPr id="4" name="Rubrik 3">
            <a:extLst>
              <a:ext uri="{FF2B5EF4-FFF2-40B4-BE49-F238E27FC236}">
                <a16:creationId xmlns:a16="http://schemas.microsoft.com/office/drawing/2014/main" id="{4A1CFBB6-2951-4F62-8946-710780B28657}"/>
              </a:ext>
            </a:extLst>
          </p:cNvPr>
          <p:cNvSpPr>
            <a:spLocks noGrp="1"/>
          </p:cNvSpPr>
          <p:nvPr>
            <p:ph type="title"/>
          </p:nvPr>
        </p:nvSpPr>
        <p:spPr/>
        <p:txBody>
          <a:bodyPr>
            <a:normAutofit/>
          </a:bodyPr>
          <a:lstStyle/>
          <a:p>
            <a:r>
              <a:rPr lang="sv-SE" dirty="0"/>
              <a:t>Agenda</a:t>
            </a:r>
          </a:p>
        </p:txBody>
      </p:sp>
      <p:sp>
        <p:nvSpPr>
          <p:cNvPr id="5" name="Rektangel 4">
            <a:extLst>
              <a:ext uri="{FF2B5EF4-FFF2-40B4-BE49-F238E27FC236}">
                <a16:creationId xmlns:a16="http://schemas.microsoft.com/office/drawing/2014/main" id="{F3E43F52-9510-45D7-BC56-4755F06ACA1B}"/>
              </a:ext>
            </a:extLst>
          </p:cNvPr>
          <p:cNvSpPr/>
          <p:nvPr/>
        </p:nvSpPr>
        <p:spPr>
          <a:xfrm>
            <a:off x="5971607" y="3244334"/>
            <a:ext cx="248786" cy="369332"/>
          </a:xfrm>
          <a:prstGeom prst="rect">
            <a:avLst/>
          </a:prstGeom>
        </p:spPr>
        <p:txBody>
          <a:bodyPr wrap="none">
            <a:spAutoFit/>
          </a:bodyPr>
          <a:lstStyle/>
          <a:p>
            <a:r>
              <a:rPr lang="sv-SE" dirty="0"/>
              <a:t> </a:t>
            </a:r>
          </a:p>
        </p:txBody>
      </p:sp>
      <p:sp>
        <p:nvSpPr>
          <p:cNvPr id="6" name="Rektangel 5">
            <a:extLst>
              <a:ext uri="{FF2B5EF4-FFF2-40B4-BE49-F238E27FC236}">
                <a16:creationId xmlns:a16="http://schemas.microsoft.com/office/drawing/2014/main" id="{617D9E2D-693F-4BBD-B41C-DA92BA689D59}"/>
              </a:ext>
            </a:extLst>
          </p:cNvPr>
          <p:cNvSpPr/>
          <p:nvPr/>
        </p:nvSpPr>
        <p:spPr>
          <a:xfrm>
            <a:off x="5971607" y="3244334"/>
            <a:ext cx="248786" cy="369332"/>
          </a:xfrm>
          <a:prstGeom prst="rect">
            <a:avLst/>
          </a:prstGeom>
        </p:spPr>
        <p:txBody>
          <a:bodyPr wrap="none">
            <a:spAutoFit/>
          </a:bodyPr>
          <a:lstStyle/>
          <a:p>
            <a:r>
              <a:rPr lang="sv-SE" dirty="0"/>
              <a:t> </a:t>
            </a:r>
          </a:p>
        </p:txBody>
      </p:sp>
    </p:spTree>
    <p:extLst>
      <p:ext uri="{BB962C8B-B14F-4D97-AF65-F5344CB8AC3E}">
        <p14:creationId xmlns:p14="http://schemas.microsoft.com/office/powerpoint/2010/main" val="3209086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E65A6E2-BB50-4CFB-86A3-A0496831ADBE}"/>
              </a:ext>
            </a:extLst>
          </p:cNvPr>
          <p:cNvSpPr>
            <a:spLocks noGrp="1"/>
          </p:cNvSpPr>
          <p:nvPr>
            <p:ph type="body" sz="quarter" idx="13"/>
          </p:nvPr>
        </p:nvSpPr>
        <p:spPr/>
        <p:txBody>
          <a:bodyPr/>
          <a:lstStyle/>
          <a:p>
            <a:pPr marL="0" indent="0">
              <a:buNone/>
            </a:pPr>
            <a:endParaRPr lang="sv-SE" dirty="0"/>
          </a:p>
          <a:p>
            <a:pPr fontAlgn="t"/>
            <a:endParaRPr lang="sv-SE" dirty="0"/>
          </a:p>
          <a:p>
            <a:endParaRPr lang="sv-SE" dirty="0"/>
          </a:p>
        </p:txBody>
      </p:sp>
      <p:sp>
        <p:nvSpPr>
          <p:cNvPr id="3" name="Rubrik 2">
            <a:extLst>
              <a:ext uri="{FF2B5EF4-FFF2-40B4-BE49-F238E27FC236}">
                <a16:creationId xmlns:a16="http://schemas.microsoft.com/office/drawing/2014/main" id="{C238804C-4C18-494A-96BD-C46E9D471186}"/>
              </a:ext>
            </a:extLst>
          </p:cNvPr>
          <p:cNvSpPr>
            <a:spLocks noGrp="1"/>
          </p:cNvSpPr>
          <p:nvPr>
            <p:ph type="title"/>
          </p:nvPr>
        </p:nvSpPr>
        <p:spPr/>
        <p:txBody>
          <a:bodyPr/>
          <a:lstStyle/>
          <a:p>
            <a:r>
              <a:rPr lang="sv-SE" dirty="0"/>
              <a:t>Läkemedelsanvändning</a:t>
            </a:r>
          </a:p>
        </p:txBody>
      </p:sp>
      <p:sp>
        <p:nvSpPr>
          <p:cNvPr id="4" name="Platshållare för text 3">
            <a:extLst>
              <a:ext uri="{FF2B5EF4-FFF2-40B4-BE49-F238E27FC236}">
                <a16:creationId xmlns:a16="http://schemas.microsoft.com/office/drawing/2014/main" id="{2A91FBEE-C574-4B61-9C01-A14152A862E7}"/>
              </a:ext>
            </a:extLst>
          </p:cNvPr>
          <p:cNvSpPr>
            <a:spLocks noGrp="1"/>
          </p:cNvSpPr>
          <p:nvPr>
            <p:ph type="body" sz="quarter" idx="17"/>
          </p:nvPr>
        </p:nvSpPr>
        <p:spPr/>
        <p:txBody>
          <a:bodyPr/>
          <a:lstStyle/>
          <a:p>
            <a:endParaRPr lang="sv-SE"/>
          </a:p>
        </p:txBody>
      </p:sp>
      <p:graphicFrame>
        <p:nvGraphicFramePr>
          <p:cNvPr id="6" name="Tabell 5">
            <a:extLst>
              <a:ext uri="{FF2B5EF4-FFF2-40B4-BE49-F238E27FC236}">
                <a16:creationId xmlns:a16="http://schemas.microsoft.com/office/drawing/2014/main" id="{0B22DE57-9D47-4FDD-9FB3-4EF294A3DA78}"/>
              </a:ext>
            </a:extLst>
          </p:cNvPr>
          <p:cNvGraphicFramePr>
            <a:graphicFrameLocks noGrp="1"/>
          </p:cNvGraphicFramePr>
          <p:nvPr>
            <p:extLst/>
          </p:nvPr>
        </p:nvGraphicFramePr>
        <p:xfrm>
          <a:off x="742123" y="1808163"/>
          <a:ext cx="6970643" cy="3539843"/>
        </p:xfrm>
        <a:graphic>
          <a:graphicData uri="http://schemas.openxmlformats.org/drawingml/2006/table">
            <a:tbl>
              <a:tblPr firstRow="1" firstCol="1" bandRow="1">
                <a:tableStyleId>{5C22544A-7EE6-4342-B048-85BDC9FD1C3A}</a:tableStyleId>
              </a:tblPr>
              <a:tblGrid>
                <a:gridCol w="2093842">
                  <a:extLst>
                    <a:ext uri="{9D8B030D-6E8A-4147-A177-3AD203B41FA5}">
                      <a16:colId xmlns:a16="http://schemas.microsoft.com/office/drawing/2014/main" val="3621350413"/>
                    </a:ext>
                  </a:extLst>
                </a:gridCol>
                <a:gridCol w="1311965">
                  <a:extLst>
                    <a:ext uri="{9D8B030D-6E8A-4147-A177-3AD203B41FA5}">
                      <a16:colId xmlns:a16="http://schemas.microsoft.com/office/drawing/2014/main" val="2410793165"/>
                    </a:ext>
                  </a:extLst>
                </a:gridCol>
                <a:gridCol w="1219200">
                  <a:extLst>
                    <a:ext uri="{9D8B030D-6E8A-4147-A177-3AD203B41FA5}">
                      <a16:colId xmlns:a16="http://schemas.microsoft.com/office/drawing/2014/main" val="3506689103"/>
                    </a:ext>
                  </a:extLst>
                </a:gridCol>
                <a:gridCol w="1086679">
                  <a:extLst>
                    <a:ext uri="{9D8B030D-6E8A-4147-A177-3AD203B41FA5}">
                      <a16:colId xmlns:a16="http://schemas.microsoft.com/office/drawing/2014/main" val="2223429178"/>
                    </a:ext>
                  </a:extLst>
                </a:gridCol>
                <a:gridCol w="1258957">
                  <a:extLst>
                    <a:ext uri="{9D8B030D-6E8A-4147-A177-3AD203B41FA5}">
                      <a16:colId xmlns:a16="http://schemas.microsoft.com/office/drawing/2014/main" val="3011414477"/>
                    </a:ext>
                  </a:extLst>
                </a:gridCol>
              </a:tblGrid>
              <a:tr h="1094064">
                <a:tc>
                  <a:txBody>
                    <a:bodyPr/>
                    <a:lstStyle/>
                    <a:p>
                      <a:pPr>
                        <a:spcAft>
                          <a:spcPts val="0"/>
                        </a:spcAft>
                      </a:pPr>
                      <a:endParaRPr lang="sv-SE" sz="1100" dirty="0">
                        <a:effectLst/>
                        <a:latin typeface="Calibri" panose="020F0502020204030204" pitchFamily="34" charset="0"/>
                        <a:ea typeface="Calibri" panose="020F0502020204030204" pitchFamily="34" charset="0"/>
                      </a:endParaRPr>
                    </a:p>
                    <a:p>
                      <a:pPr>
                        <a:spcAft>
                          <a:spcPts val="0"/>
                        </a:spcAft>
                      </a:pPr>
                      <a:r>
                        <a:rPr lang="sv-SE" sz="1100" dirty="0">
                          <a:effectLst/>
                          <a:latin typeface="Calibri" panose="020F0502020204030204" pitchFamily="34" charset="0"/>
                          <a:ea typeface="Calibri" panose="020F0502020204030204" pitchFamily="34" charset="0"/>
                        </a:rPr>
                        <a:t>Äldre &gt;75 år i särskilt boende</a:t>
                      </a:r>
                    </a:p>
                    <a:p>
                      <a:pPr>
                        <a:spcAft>
                          <a:spcPts val="0"/>
                        </a:spcAft>
                      </a:pPr>
                      <a:endParaRPr lang="sv-SE" sz="1100" dirty="0">
                        <a:effectLst/>
                        <a:latin typeface="Calibri" panose="020F0502020204030204" pitchFamily="34" charset="0"/>
                        <a:ea typeface="Calibri" panose="020F0502020204030204" pitchFamily="34" charset="0"/>
                      </a:endParaRPr>
                    </a:p>
                    <a:p>
                      <a:pPr>
                        <a:spcAft>
                          <a:spcPts val="0"/>
                        </a:spcAft>
                      </a:pPr>
                      <a:endParaRPr lang="sv-SE"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effectLst/>
                        </a:rPr>
                        <a:t>Tre eller fler psykofarmaka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endParaRPr lang="sv-SE" sz="1100" dirty="0">
                        <a:effectLst/>
                        <a:latin typeface="Calibri" panose="020F0502020204030204" pitchFamily="34" charset="0"/>
                        <a:ea typeface="Calibri" panose="020F0502020204030204" pitchFamily="34" charset="0"/>
                      </a:endParaRPr>
                    </a:p>
                    <a:p>
                      <a:pPr>
                        <a:spcAft>
                          <a:spcPts val="0"/>
                        </a:spcAft>
                      </a:pPr>
                      <a:endParaRPr lang="sv-SE" sz="1100" dirty="0">
                        <a:effectLst/>
                        <a:latin typeface="Calibri" panose="020F0502020204030204" pitchFamily="34" charset="0"/>
                        <a:ea typeface="Calibri" panose="020F0502020204030204" pitchFamily="34" charset="0"/>
                      </a:endParaRPr>
                    </a:p>
                    <a:p>
                      <a:pPr>
                        <a:spcAft>
                          <a:spcPts val="0"/>
                        </a:spcAft>
                      </a:pPr>
                      <a:r>
                        <a:rPr lang="sv-SE" sz="1100" dirty="0">
                          <a:effectLst/>
                          <a:latin typeface="Calibri" panose="020F0502020204030204" pitchFamily="34" charset="0"/>
                          <a:ea typeface="Calibri" panose="020F0502020204030204" pitchFamily="34" charset="0"/>
                        </a:rPr>
                        <a:t>Tio eller fler läkemedel (%)</a:t>
                      </a:r>
                    </a:p>
                  </a:txBody>
                  <a:tcPr marL="68580" marR="68580" marT="0" marB="0"/>
                </a:tc>
                <a:tc>
                  <a:txBody>
                    <a:bodyPr/>
                    <a:lstStyle/>
                    <a:p>
                      <a:pPr>
                        <a:spcAft>
                          <a:spcPts val="0"/>
                        </a:spcAft>
                      </a:pPr>
                      <a:endParaRPr lang="sv-SE" sz="1100" dirty="0">
                        <a:effectLst/>
                        <a:latin typeface="Calibri" panose="020F0502020204030204" pitchFamily="34" charset="0"/>
                        <a:ea typeface="Calibri" panose="020F0502020204030204" pitchFamily="34" charset="0"/>
                      </a:endParaRPr>
                    </a:p>
                    <a:p>
                      <a:pPr>
                        <a:spcAft>
                          <a:spcPts val="0"/>
                        </a:spcAft>
                      </a:pPr>
                      <a:endParaRPr lang="sv-SE" sz="1100" dirty="0">
                        <a:effectLst/>
                        <a:latin typeface="Calibri" panose="020F0502020204030204" pitchFamily="34" charset="0"/>
                        <a:ea typeface="Calibri" panose="020F0502020204030204" pitchFamily="34" charset="0"/>
                      </a:endParaRPr>
                    </a:p>
                    <a:p>
                      <a:pPr>
                        <a:spcAft>
                          <a:spcPts val="0"/>
                        </a:spcAft>
                      </a:pPr>
                      <a:r>
                        <a:rPr lang="sv-SE" sz="1100" dirty="0">
                          <a:effectLst/>
                          <a:latin typeface="Calibri" panose="020F0502020204030204" pitchFamily="34" charset="0"/>
                          <a:ea typeface="Calibri" panose="020F0502020204030204" pitchFamily="34" charset="0"/>
                        </a:rPr>
                        <a:t>Olämpliga läkemedel (%)</a:t>
                      </a:r>
                    </a:p>
                  </a:txBody>
                  <a:tcPr marL="68580" marR="68580" marT="0" marB="0"/>
                </a:tc>
                <a:tc>
                  <a:txBody>
                    <a:bodyPr/>
                    <a:lstStyle/>
                    <a:p>
                      <a:pPr>
                        <a:spcAft>
                          <a:spcPts val="0"/>
                        </a:spcAft>
                      </a:pPr>
                      <a:endParaRPr lang="sv-SE" sz="1100" dirty="0">
                        <a:effectLst/>
                        <a:latin typeface="Calibri" panose="020F0502020204030204" pitchFamily="34" charset="0"/>
                        <a:ea typeface="Calibri" panose="020F0502020204030204" pitchFamily="34" charset="0"/>
                      </a:endParaRPr>
                    </a:p>
                    <a:p>
                      <a:pPr>
                        <a:spcAft>
                          <a:spcPts val="0"/>
                        </a:spcAft>
                      </a:pPr>
                      <a:endParaRPr lang="sv-SE" sz="1100" dirty="0">
                        <a:effectLst/>
                        <a:latin typeface="Calibri" panose="020F0502020204030204" pitchFamily="34" charset="0"/>
                        <a:ea typeface="Calibri" panose="020F0502020204030204" pitchFamily="34" charset="0"/>
                      </a:endParaRPr>
                    </a:p>
                    <a:p>
                      <a:pPr>
                        <a:spcAft>
                          <a:spcPts val="0"/>
                        </a:spcAft>
                      </a:pPr>
                      <a:r>
                        <a:rPr lang="sv-SE" sz="1100" dirty="0">
                          <a:effectLst/>
                          <a:latin typeface="Calibri" panose="020F0502020204030204" pitchFamily="34" charset="0"/>
                          <a:ea typeface="Calibri" panose="020F0502020204030204" pitchFamily="34" charset="0"/>
                        </a:rPr>
                        <a:t>Användning av antipsykotiska läkemedel (%)</a:t>
                      </a:r>
                    </a:p>
                  </a:txBody>
                  <a:tcPr marL="68580" marR="68580" marT="0" marB="0"/>
                </a:tc>
                <a:extLst>
                  <a:ext uri="{0D108BD9-81ED-4DB2-BD59-A6C34878D82A}">
                    <a16:rowId xmlns:a16="http://schemas.microsoft.com/office/drawing/2014/main" val="1342270161"/>
                  </a:ext>
                </a:extLst>
              </a:tr>
              <a:tr h="795131">
                <a:tc>
                  <a:txBody>
                    <a:bodyPr/>
                    <a:lstStyle/>
                    <a:p>
                      <a:pPr>
                        <a:spcAft>
                          <a:spcPts val="0"/>
                        </a:spcAft>
                      </a:pPr>
                      <a:r>
                        <a:rPr lang="sv-SE" sz="1100" dirty="0">
                          <a:effectLst/>
                        </a:rPr>
                        <a:t>År 2018</a:t>
                      </a:r>
                    </a:p>
                    <a:p>
                      <a:pPr>
                        <a:spcAft>
                          <a:spcPts val="0"/>
                        </a:spcAft>
                      </a:pPr>
                      <a:r>
                        <a:rPr lang="sv-SE" sz="1100" dirty="0">
                          <a:effectLst/>
                        </a:rPr>
                        <a:t> </a:t>
                      </a:r>
                      <a:endParaRPr lang="sv-SE"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sv-SE" sz="1100" dirty="0">
                          <a:effectLst/>
                        </a:rPr>
                        <a:t>15,2</a:t>
                      </a:r>
                    </a:p>
                    <a:p>
                      <a:pPr algn="ctr">
                        <a:spcAft>
                          <a:spcPts val="0"/>
                        </a:spcAft>
                      </a:pPr>
                      <a:r>
                        <a:rPr lang="sv-SE" sz="1100" dirty="0">
                          <a:effectLst/>
                        </a:rPr>
                        <a:t> </a:t>
                      </a:r>
                      <a:endParaRPr lang="sv-SE"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endParaRPr lang="sv-SE" sz="1100" dirty="0">
                        <a:effectLst/>
                      </a:endParaRPr>
                    </a:p>
                    <a:p>
                      <a:pPr algn="ctr">
                        <a:spcAft>
                          <a:spcPts val="0"/>
                        </a:spcAft>
                      </a:pPr>
                      <a:endParaRPr lang="sv-SE" sz="1100" dirty="0">
                        <a:effectLst/>
                      </a:endParaRPr>
                    </a:p>
                    <a:p>
                      <a:pPr algn="ctr">
                        <a:spcAft>
                          <a:spcPts val="0"/>
                        </a:spcAft>
                      </a:pPr>
                      <a:r>
                        <a:rPr lang="sv-SE" sz="1100" dirty="0">
                          <a:effectLst/>
                        </a:rPr>
                        <a:t>24,9</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sv-SE" sz="1100" dirty="0">
                          <a:effectLst/>
                        </a:rPr>
                        <a:t> </a:t>
                      </a:r>
                    </a:p>
                    <a:p>
                      <a:pPr algn="ctr">
                        <a:spcAft>
                          <a:spcPts val="0"/>
                        </a:spcAft>
                      </a:pPr>
                      <a:endParaRPr lang="sv-SE" sz="1100" dirty="0">
                        <a:effectLst/>
                      </a:endParaRPr>
                    </a:p>
                    <a:p>
                      <a:pPr algn="ctr">
                        <a:spcAft>
                          <a:spcPts val="0"/>
                        </a:spcAft>
                      </a:pPr>
                      <a:r>
                        <a:rPr lang="sv-SE" sz="1100" dirty="0">
                          <a:effectLst/>
                        </a:rPr>
                        <a:t>9,4</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sv-SE" sz="1100" dirty="0">
                          <a:effectLst/>
                        </a:rPr>
                        <a:t> </a:t>
                      </a:r>
                    </a:p>
                    <a:p>
                      <a:pPr algn="ctr">
                        <a:spcAft>
                          <a:spcPts val="0"/>
                        </a:spcAft>
                      </a:pPr>
                      <a:endParaRPr lang="sv-SE" sz="1100" dirty="0">
                        <a:effectLst/>
                      </a:endParaRPr>
                    </a:p>
                    <a:p>
                      <a:pPr algn="ctr">
                        <a:spcAft>
                          <a:spcPts val="0"/>
                        </a:spcAft>
                      </a:pPr>
                      <a:r>
                        <a:rPr lang="sv-SE" sz="1100" dirty="0">
                          <a:effectLst/>
                        </a:rPr>
                        <a:t>16</a:t>
                      </a:r>
                      <a:endParaRPr lang="sv-S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91948780"/>
                  </a:ext>
                </a:extLst>
              </a:tr>
              <a:tr h="825324">
                <a:tc>
                  <a:txBody>
                    <a:bodyPr/>
                    <a:lstStyle/>
                    <a:p>
                      <a:pPr>
                        <a:spcAft>
                          <a:spcPts val="0"/>
                        </a:spcAft>
                      </a:pPr>
                      <a:r>
                        <a:rPr lang="sv-SE" sz="1100" dirty="0">
                          <a:effectLst/>
                        </a:rPr>
                        <a:t>År 2017</a:t>
                      </a:r>
                    </a:p>
                    <a:p>
                      <a:pPr>
                        <a:spcAft>
                          <a:spcPts val="0"/>
                        </a:spcAft>
                      </a:pPr>
                      <a:endParaRPr lang="sv-SE"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sv-SE" sz="1100" dirty="0">
                          <a:effectLst/>
                        </a:rPr>
                        <a:t> 18,0</a:t>
                      </a:r>
                    </a:p>
                    <a:p>
                      <a:pPr algn="ctr">
                        <a:spcAft>
                          <a:spcPts val="0"/>
                        </a:spcAft>
                      </a:pPr>
                      <a:endParaRPr lang="sv-SE"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sv-SE" sz="1100" dirty="0">
                          <a:effectLst/>
                        </a:rPr>
                        <a:t> </a:t>
                      </a:r>
                    </a:p>
                    <a:p>
                      <a:pPr algn="ctr">
                        <a:spcAft>
                          <a:spcPts val="0"/>
                        </a:spcAft>
                      </a:pPr>
                      <a:endParaRPr lang="sv-SE" sz="1100" dirty="0">
                        <a:effectLst/>
                      </a:endParaRPr>
                    </a:p>
                    <a:p>
                      <a:pPr algn="ctr">
                        <a:spcAft>
                          <a:spcPts val="0"/>
                        </a:spcAft>
                      </a:pPr>
                      <a:r>
                        <a:rPr lang="sv-SE" sz="1100" dirty="0">
                          <a:effectLst/>
                        </a:rPr>
                        <a:t>25,3</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sv-SE" sz="1100" dirty="0">
                          <a:effectLst/>
                        </a:rPr>
                        <a:t> </a:t>
                      </a:r>
                    </a:p>
                    <a:p>
                      <a:pPr algn="ctr">
                        <a:spcAft>
                          <a:spcPts val="0"/>
                        </a:spcAft>
                      </a:pPr>
                      <a:endParaRPr lang="sv-SE" sz="1100" dirty="0">
                        <a:effectLst/>
                      </a:endParaRPr>
                    </a:p>
                    <a:p>
                      <a:pPr algn="ctr">
                        <a:spcAft>
                          <a:spcPts val="0"/>
                        </a:spcAft>
                      </a:pPr>
                      <a:r>
                        <a:rPr lang="sv-SE" sz="1100" dirty="0">
                          <a:effectLst/>
                        </a:rPr>
                        <a:t>6,8</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endParaRPr lang="sv-SE" sz="1100" dirty="0">
                        <a:effectLst/>
                      </a:endParaRPr>
                    </a:p>
                    <a:p>
                      <a:pPr algn="ctr">
                        <a:spcAft>
                          <a:spcPts val="0"/>
                        </a:spcAft>
                      </a:pPr>
                      <a:endParaRPr lang="sv-SE" sz="1100" dirty="0">
                        <a:effectLst/>
                      </a:endParaRPr>
                    </a:p>
                    <a:p>
                      <a:pPr algn="ctr">
                        <a:spcAft>
                          <a:spcPts val="0"/>
                        </a:spcAft>
                      </a:pPr>
                      <a:r>
                        <a:rPr lang="sv-SE" sz="1100" dirty="0">
                          <a:effectLst/>
                        </a:rPr>
                        <a:t> 12,6</a:t>
                      </a:r>
                      <a:endParaRPr lang="sv-S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70740944"/>
                  </a:ext>
                </a:extLst>
              </a:tr>
              <a:tr h="825324">
                <a:tc>
                  <a:txBody>
                    <a:bodyPr/>
                    <a:lstStyle/>
                    <a:p>
                      <a:pPr>
                        <a:spcAft>
                          <a:spcPts val="0"/>
                        </a:spcAft>
                      </a:pPr>
                      <a:r>
                        <a:rPr lang="sv-SE" sz="1100" dirty="0">
                          <a:effectLst/>
                        </a:rPr>
                        <a:t>År 2016</a:t>
                      </a:r>
                    </a:p>
                    <a:p>
                      <a:pPr>
                        <a:spcAft>
                          <a:spcPts val="0"/>
                        </a:spcAft>
                      </a:pPr>
                      <a:endParaRPr lang="sv-SE"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r>
                        <a:rPr lang="sv-SE" sz="1100" dirty="0">
                          <a:effectLst/>
                        </a:rPr>
                        <a:t>17,7</a:t>
                      </a:r>
                    </a:p>
                    <a:p>
                      <a:pPr algn="ctr">
                        <a:spcAft>
                          <a:spcPts val="0"/>
                        </a:spcAft>
                      </a:pPr>
                      <a:endParaRPr lang="sv-SE" sz="1100" dirty="0">
                        <a:effectLst/>
                        <a:latin typeface="Calibri" panose="020F0502020204030204" pitchFamily="34" charset="0"/>
                        <a:ea typeface="Calibri" panose="020F0502020204030204" pitchFamily="34" charset="0"/>
                      </a:endParaRPr>
                    </a:p>
                  </a:txBody>
                  <a:tcPr marL="68580" marR="68580" marT="0" marB="0" anchor="b"/>
                </a:tc>
                <a:tc>
                  <a:txBody>
                    <a:bodyPr/>
                    <a:lstStyle/>
                    <a:p>
                      <a:pPr algn="ctr">
                        <a:spcAft>
                          <a:spcPts val="0"/>
                        </a:spcAft>
                      </a:pPr>
                      <a:endParaRPr lang="sv-SE" sz="1100" dirty="0">
                        <a:effectLst/>
                      </a:endParaRPr>
                    </a:p>
                    <a:p>
                      <a:pPr algn="ctr">
                        <a:spcAft>
                          <a:spcPts val="0"/>
                        </a:spcAft>
                      </a:pPr>
                      <a:endParaRPr lang="sv-SE" sz="1100" dirty="0">
                        <a:effectLst/>
                      </a:endParaRPr>
                    </a:p>
                    <a:p>
                      <a:pPr algn="ctr">
                        <a:spcAft>
                          <a:spcPts val="0"/>
                        </a:spcAft>
                      </a:pPr>
                      <a:r>
                        <a:rPr lang="sv-SE" sz="1100" dirty="0">
                          <a:effectLst/>
                        </a:rPr>
                        <a:t> 22,4</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endParaRPr lang="sv-SE" sz="1100" dirty="0">
                        <a:effectLst/>
                      </a:endParaRPr>
                    </a:p>
                    <a:p>
                      <a:pPr algn="ctr">
                        <a:spcAft>
                          <a:spcPts val="0"/>
                        </a:spcAft>
                      </a:pPr>
                      <a:endParaRPr lang="sv-SE" sz="1100" dirty="0">
                        <a:effectLst/>
                      </a:endParaRPr>
                    </a:p>
                    <a:p>
                      <a:pPr algn="ctr">
                        <a:spcAft>
                          <a:spcPts val="0"/>
                        </a:spcAft>
                      </a:pPr>
                      <a:r>
                        <a:rPr lang="sv-SE" sz="1100" dirty="0">
                          <a:effectLst/>
                        </a:rPr>
                        <a:t> 9,4</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sv-SE" sz="1100" dirty="0">
                          <a:effectLst/>
                        </a:rPr>
                        <a:t> </a:t>
                      </a:r>
                    </a:p>
                    <a:p>
                      <a:pPr algn="ctr">
                        <a:spcAft>
                          <a:spcPts val="0"/>
                        </a:spcAft>
                      </a:pPr>
                      <a:endParaRPr lang="sv-SE" sz="1100" dirty="0">
                        <a:effectLst/>
                      </a:endParaRPr>
                    </a:p>
                    <a:p>
                      <a:pPr algn="ctr">
                        <a:spcAft>
                          <a:spcPts val="0"/>
                        </a:spcAft>
                      </a:pPr>
                      <a:r>
                        <a:rPr lang="sv-SE" sz="1100" dirty="0">
                          <a:effectLst/>
                        </a:rPr>
                        <a:t>15,5</a:t>
                      </a:r>
                      <a:endParaRPr lang="sv-S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24935657"/>
                  </a:ext>
                </a:extLst>
              </a:tr>
            </a:tbl>
          </a:graphicData>
        </a:graphic>
      </p:graphicFrame>
    </p:spTree>
    <p:extLst>
      <p:ext uri="{BB962C8B-B14F-4D97-AF65-F5344CB8AC3E}">
        <p14:creationId xmlns:p14="http://schemas.microsoft.com/office/powerpoint/2010/main" val="249818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048A3C4-F313-436C-955B-6E9297E2F77C}"/>
              </a:ext>
            </a:extLst>
          </p:cNvPr>
          <p:cNvSpPr>
            <a:spLocks noGrp="1"/>
          </p:cNvSpPr>
          <p:nvPr>
            <p:ph type="body" sz="quarter" idx="13"/>
          </p:nvPr>
        </p:nvSpPr>
        <p:spPr>
          <a:xfrm>
            <a:off x="639792" y="1524000"/>
            <a:ext cx="7510323" cy="4144231"/>
          </a:xfrm>
        </p:spPr>
        <p:txBody>
          <a:bodyPr/>
          <a:lstStyle/>
          <a:p>
            <a:r>
              <a:rPr lang="sv-SE" dirty="0"/>
              <a:t>God vård i livets slutskede</a:t>
            </a:r>
          </a:p>
          <a:p>
            <a:endParaRPr lang="sv-SE" dirty="0"/>
          </a:p>
          <a:p>
            <a:endParaRPr lang="sv-SE" dirty="0"/>
          </a:p>
          <a:p>
            <a:endParaRPr lang="sv-SE" dirty="0"/>
          </a:p>
          <a:p>
            <a:endParaRPr lang="sv-SE" dirty="0"/>
          </a:p>
          <a:p>
            <a:endParaRPr lang="sv-SE" dirty="0"/>
          </a:p>
          <a:p>
            <a:r>
              <a:rPr lang="sv-SE" dirty="0"/>
              <a:t>Andel personer 75 år eller äldre som behandlas med fler än 10 mediciner</a:t>
            </a:r>
          </a:p>
          <a:p>
            <a:pPr marL="0" indent="0">
              <a:buNone/>
            </a:pPr>
            <a:endParaRPr lang="sv-SE" dirty="0"/>
          </a:p>
          <a:p>
            <a:pPr marL="0" indent="0">
              <a:buNone/>
            </a:pPr>
            <a:r>
              <a:rPr lang="sv-SE" dirty="0"/>
              <a:t> </a:t>
            </a:r>
          </a:p>
        </p:txBody>
      </p:sp>
      <p:sp>
        <p:nvSpPr>
          <p:cNvPr id="3" name="Rubrik 2">
            <a:extLst>
              <a:ext uri="{FF2B5EF4-FFF2-40B4-BE49-F238E27FC236}">
                <a16:creationId xmlns:a16="http://schemas.microsoft.com/office/drawing/2014/main" id="{E4C1B8B7-1855-489C-91D4-9556E6EDB5A7}"/>
              </a:ext>
            </a:extLst>
          </p:cNvPr>
          <p:cNvSpPr>
            <a:spLocks noGrp="1"/>
          </p:cNvSpPr>
          <p:nvPr>
            <p:ph type="title"/>
          </p:nvPr>
        </p:nvSpPr>
        <p:spPr/>
        <p:txBody>
          <a:bodyPr/>
          <a:lstStyle/>
          <a:p>
            <a:r>
              <a:rPr lang="sv-SE" dirty="0"/>
              <a:t>INDIKATORER 2020</a:t>
            </a:r>
          </a:p>
        </p:txBody>
      </p:sp>
      <p:sp>
        <p:nvSpPr>
          <p:cNvPr id="4" name="Platshållare för text 3">
            <a:extLst>
              <a:ext uri="{FF2B5EF4-FFF2-40B4-BE49-F238E27FC236}">
                <a16:creationId xmlns:a16="http://schemas.microsoft.com/office/drawing/2014/main" id="{85197762-F459-4F9A-86D4-7CABF3DB2C52}"/>
              </a:ext>
            </a:extLst>
          </p:cNvPr>
          <p:cNvSpPr>
            <a:spLocks noGrp="1"/>
          </p:cNvSpPr>
          <p:nvPr>
            <p:ph type="body" sz="quarter" idx="17"/>
          </p:nvPr>
        </p:nvSpPr>
        <p:spPr/>
        <p:txBody>
          <a:bodyPr/>
          <a:lstStyle/>
          <a:p>
            <a:endParaRPr lang="sv-SE"/>
          </a:p>
        </p:txBody>
      </p:sp>
      <p:graphicFrame>
        <p:nvGraphicFramePr>
          <p:cNvPr id="5" name="Tabell 4">
            <a:extLst>
              <a:ext uri="{FF2B5EF4-FFF2-40B4-BE49-F238E27FC236}">
                <a16:creationId xmlns:a16="http://schemas.microsoft.com/office/drawing/2014/main" id="{C83F2FF9-00D1-41C8-8C53-61D3DE2D9624}"/>
              </a:ext>
            </a:extLst>
          </p:cNvPr>
          <p:cNvGraphicFramePr>
            <a:graphicFrameLocks noGrp="1"/>
          </p:cNvGraphicFramePr>
          <p:nvPr>
            <p:extLst/>
          </p:nvPr>
        </p:nvGraphicFramePr>
        <p:xfrm>
          <a:off x="1417983" y="2330211"/>
          <a:ext cx="6321288" cy="954157"/>
        </p:xfrm>
        <a:graphic>
          <a:graphicData uri="http://schemas.openxmlformats.org/drawingml/2006/table">
            <a:tbl>
              <a:tblPr firstRow="1" firstCol="1" bandRow="1">
                <a:tableStyleId>{5C22544A-7EE6-4342-B048-85BDC9FD1C3A}</a:tableStyleId>
              </a:tblPr>
              <a:tblGrid>
                <a:gridCol w="1580322">
                  <a:extLst>
                    <a:ext uri="{9D8B030D-6E8A-4147-A177-3AD203B41FA5}">
                      <a16:colId xmlns:a16="http://schemas.microsoft.com/office/drawing/2014/main" val="1156743915"/>
                    </a:ext>
                  </a:extLst>
                </a:gridCol>
                <a:gridCol w="1580322">
                  <a:extLst>
                    <a:ext uri="{9D8B030D-6E8A-4147-A177-3AD203B41FA5}">
                      <a16:colId xmlns:a16="http://schemas.microsoft.com/office/drawing/2014/main" val="2505763089"/>
                    </a:ext>
                  </a:extLst>
                </a:gridCol>
                <a:gridCol w="1580322">
                  <a:extLst>
                    <a:ext uri="{9D8B030D-6E8A-4147-A177-3AD203B41FA5}">
                      <a16:colId xmlns:a16="http://schemas.microsoft.com/office/drawing/2014/main" val="511260054"/>
                    </a:ext>
                  </a:extLst>
                </a:gridCol>
                <a:gridCol w="1580322">
                  <a:extLst>
                    <a:ext uri="{9D8B030D-6E8A-4147-A177-3AD203B41FA5}">
                      <a16:colId xmlns:a16="http://schemas.microsoft.com/office/drawing/2014/main" val="1375412081"/>
                    </a:ext>
                  </a:extLst>
                </a:gridCol>
              </a:tblGrid>
              <a:tr h="275829">
                <a:tc>
                  <a:txBody>
                    <a:bodyPr/>
                    <a:lstStyle/>
                    <a:p>
                      <a:pPr>
                        <a:spcAft>
                          <a:spcPts val="0"/>
                        </a:spcAft>
                      </a:pPr>
                      <a:r>
                        <a:rPr lang="sv-SE" sz="1100" dirty="0">
                          <a:effectLst/>
                        </a:rPr>
                        <a:t>Nuläge</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sv-SE" sz="1100">
                          <a:effectLst/>
                        </a:rPr>
                        <a:t>Målvärde 2020</a:t>
                      </a:r>
                      <a:endParaRPr lang="sv-SE"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sv-SE" sz="1100">
                          <a:effectLst/>
                        </a:rPr>
                        <a:t>Målvärde 2021</a:t>
                      </a:r>
                      <a:endParaRPr lang="sv-SE"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sv-SE" sz="1100" dirty="0">
                          <a:effectLst/>
                        </a:rPr>
                        <a:t>Målvärde 2022</a:t>
                      </a:r>
                      <a:endParaRPr lang="sv-S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68925111"/>
                  </a:ext>
                </a:extLst>
              </a:tr>
              <a:tr h="678328">
                <a:tc>
                  <a:txBody>
                    <a:bodyPr/>
                    <a:lstStyle/>
                    <a:p>
                      <a:pPr algn="ctr">
                        <a:spcAft>
                          <a:spcPts val="0"/>
                        </a:spcAft>
                      </a:pPr>
                      <a:endParaRPr lang="sv-SE" sz="1100" dirty="0">
                        <a:effectLst/>
                      </a:endParaRPr>
                    </a:p>
                    <a:p>
                      <a:pPr algn="ctr">
                        <a:spcAft>
                          <a:spcPts val="0"/>
                        </a:spcAft>
                      </a:pPr>
                      <a:r>
                        <a:rPr lang="sv-SE" sz="1100" dirty="0">
                          <a:effectLst/>
                        </a:rPr>
                        <a:t>77%</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endParaRPr lang="sv-SE" sz="1100" dirty="0">
                        <a:effectLst/>
                      </a:endParaRPr>
                    </a:p>
                    <a:p>
                      <a:pPr algn="ctr">
                        <a:spcAft>
                          <a:spcPts val="0"/>
                        </a:spcAft>
                      </a:pPr>
                      <a:r>
                        <a:rPr lang="sv-SE" sz="1100" dirty="0">
                          <a:effectLst/>
                        </a:rPr>
                        <a:t>90%</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endParaRPr lang="sv-SE" sz="1100" dirty="0">
                        <a:effectLst/>
                      </a:endParaRPr>
                    </a:p>
                    <a:p>
                      <a:pPr algn="ctr">
                        <a:spcAft>
                          <a:spcPts val="0"/>
                        </a:spcAft>
                      </a:pPr>
                      <a:r>
                        <a:rPr lang="sv-SE" sz="1100" dirty="0">
                          <a:effectLst/>
                        </a:rPr>
                        <a:t>95%</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endParaRPr lang="sv-SE" sz="1100" dirty="0">
                        <a:effectLst/>
                      </a:endParaRPr>
                    </a:p>
                    <a:p>
                      <a:pPr algn="ctr">
                        <a:spcAft>
                          <a:spcPts val="0"/>
                        </a:spcAft>
                      </a:pPr>
                      <a:r>
                        <a:rPr lang="sv-SE" sz="1100" dirty="0">
                          <a:effectLst/>
                        </a:rPr>
                        <a:t>95%</a:t>
                      </a:r>
                      <a:endParaRPr lang="sv-S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34361017"/>
                  </a:ext>
                </a:extLst>
              </a:tr>
            </a:tbl>
          </a:graphicData>
        </a:graphic>
      </p:graphicFrame>
      <p:graphicFrame>
        <p:nvGraphicFramePr>
          <p:cNvPr id="6" name="Tabell 5">
            <a:extLst>
              <a:ext uri="{FF2B5EF4-FFF2-40B4-BE49-F238E27FC236}">
                <a16:creationId xmlns:a16="http://schemas.microsoft.com/office/drawing/2014/main" id="{91E88955-E5B3-403A-9039-B1F62206EF52}"/>
              </a:ext>
            </a:extLst>
          </p:cNvPr>
          <p:cNvGraphicFramePr>
            <a:graphicFrameLocks noGrp="1"/>
          </p:cNvGraphicFramePr>
          <p:nvPr>
            <p:extLst/>
          </p:nvPr>
        </p:nvGraphicFramePr>
        <p:xfrm>
          <a:off x="1245311" y="4714075"/>
          <a:ext cx="6493960" cy="954156"/>
        </p:xfrm>
        <a:graphic>
          <a:graphicData uri="http://schemas.openxmlformats.org/drawingml/2006/table">
            <a:tbl>
              <a:tblPr firstRow="1" firstCol="1" bandRow="1">
                <a:tableStyleId>{5C22544A-7EE6-4342-B048-85BDC9FD1C3A}</a:tableStyleId>
              </a:tblPr>
              <a:tblGrid>
                <a:gridCol w="1623490">
                  <a:extLst>
                    <a:ext uri="{9D8B030D-6E8A-4147-A177-3AD203B41FA5}">
                      <a16:colId xmlns:a16="http://schemas.microsoft.com/office/drawing/2014/main" val="404801416"/>
                    </a:ext>
                  </a:extLst>
                </a:gridCol>
                <a:gridCol w="1623490">
                  <a:extLst>
                    <a:ext uri="{9D8B030D-6E8A-4147-A177-3AD203B41FA5}">
                      <a16:colId xmlns:a16="http://schemas.microsoft.com/office/drawing/2014/main" val="2134970342"/>
                    </a:ext>
                  </a:extLst>
                </a:gridCol>
                <a:gridCol w="1623490">
                  <a:extLst>
                    <a:ext uri="{9D8B030D-6E8A-4147-A177-3AD203B41FA5}">
                      <a16:colId xmlns:a16="http://schemas.microsoft.com/office/drawing/2014/main" val="1334079565"/>
                    </a:ext>
                  </a:extLst>
                </a:gridCol>
                <a:gridCol w="1623490">
                  <a:extLst>
                    <a:ext uri="{9D8B030D-6E8A-4147-A177-3AD203B41FA5}">
                      <a16:colId xmlns:a16="http://schemas.microsoft.com/office/drawing/2014/main" val="389482572"/>
                    </a:ext>
                  </a:extLst>
                </a:gridCol>
              </a:tblGrid>
              <a:tr h="477078">
                <a:tc>
                  <a:txBody>
                    <a:bodyPr/>
                    <a:lstStyle/>
                    <a:p>
                      <a:pPr>
                        <a:spcAft>
                          <a:spcPts val="0"/>
                        </a:spcAft>
                      </a:pPr>
                      <a:r>
                        <a:rPr lang="sv-SE" sz="1100">
                          <a:effectLst/>
                        </a:rPr>
                        <a:t>Nuläge</a:t>
                      </a:r>
                      <a:endParaRPr lang="sv-SE"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sv-SE" sz="1100" dirty="0">
                          <a:effectLst/>
                        </a:rPr>
                        <a:t>Målvärde 2020</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sv-SE" sz="1100" dirty="0">
                          <a:effectLst/>
                        </a:rPr>
                        <a:t>Målvärde 2021</a:t>
                      </a:r>
                      <a:endParaRPr lang="sv-S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sv-SE" sz="1100" dirty="0">
                          <a:effectLst/>
                        </a:rPr>
                        <a:t>Målvärde 2022</a:t>
                      </a:r>
                      <a:endParaRPr lang="sv-S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07153585"/>
                  </a:ext>
                </a:extLst>
              </a:tr>
              <a:tr h="477078">
                <a:tc>
                  <a:txBody>
                    <a:bodyPr/>
                    <a:lstStyle/>
                    <a:p>
                      <a:pPr>
                        <a:spcAft>
                          <a:spcPts val="0"/>
                        </a:spcAft>
                      </a:pPr>
                      <a:r>
                        <a:rPr lang="sv-SE" sz="1100">
                          <a:effectLst/>
                          <a:latin typeface="Calibri" panose="020F0502020204030204" pitchFamily="34" charset="0"/>
                          <a:ea typeface="Calibri" panose="020F0502020204030204" pitchFamily="34" charset="0"/>
                        </a:rPr>
                        <a:t>25%</a:t>
                      </a:r>
                    </a:p>
                  </a:txBody>
                  <a:tcPr marL="68580" marR="68580" marT="0" marB="0"/>
                </a:tc>
                <a:tc>
                  <a:txBody>
                    <a:bodyPr/>
                    <a:lstStyle/>
                    <a:p>
                      <a:pPr>
                        <a:spcAft>
                          <a:spcPts val="0"/>
                        </a:spcAft>
                      </a:pPr>
                      <a:r>
                        <a:rPr lang="sv-SE" sz="1100" dirty="0">
                          <a:effectLst/>
                          <a:latin typeface="Calibri" panose="020F0502020204030204" pitchFamily="34" charset="0"/>
                          <a:ea typeface="Calibri" panose="020F0502020204030204" pitchFamily="34" charset="0"/>
                        </a:rPr>
                        <a:t>23%</a:t>
                      </a:r>
                    </a:p>
                  </a:txBody>
                  <a:tcPr marL="68580" marR="68580" marT="0" marB="0"/>
                </a:tc>
                <a:tc>
                  <a:txBody>
                    <a:bodyPr/>
                    <a:lstStyle/>
                    <a:p>
                      <a:pPr>
                        <a:spcAft>
                          <a:spcPts val="0"/>
                        </a:spcAft>
                      </a:pPr>
                      <a:r>
                        <a:rPr lang="sv-SE" sz="1100">
                          <a:effectLst/>
                          <a:latin typeface="Calibri" panose="020F0502020204030204" pitchFamily="34" charset="0"/>
                          <a:ea typeface="Calibri" panose="020F0502020204030204" pitchFamily="34" charset="0"/>
                        </a:rPr>
                        <a:t>20%</a:t>
                      </a:r>
                    </a:p>
                  </a:txBody>
                  <a:tcPr marL="68580" marR="68580" marT="0" marB="0"/>
                </a:tc>
                <a:tc>
                  <a:txBody>
                    <a:bodyPr/>
                    <a:lstStyle/>
                    <a:p>
                      <a:pPr>
                        <a:spcAft>
                          <a:spcPts val="0"/>
                        </a:spcAft>
                      </a:pPr>
                      <a:r>
                        <a:rPr lang="sv-SE" sz="1100" dirty="0">
                          <a:effectLst/>
                          <a:latin typeface="Calibri" panose="020F0502020204030204" pitchFamily="34" charset="0"/>
                          <a:ea typeface="Calibri" panose="020F0502020204030204" pitchFamily="34" charset="0"/>
                        </a:rPr>
                        <a:t>20%</a:t>
                      </a:r>
                    </a:p>
                  </a:txBody>
                  <a:tcPr marL="68580" marR="68580" marT="0" marB="0"/>
                </a:tc>
                <a:extLst>
                  <a:ext uri="{0D108BD9-81ED-4DB2-BD59-A6C34878D82A}">
                    <a16:rowId xmlns:a16="http://schemas.microsoft.com/office/drawing/2014/main" val="359216313"/>
                  </a:ext>
                </a:extLst>
              </a:tr>
            </a:tbl>
          </a:graphicData>
        </a:graphic>
      </p:graphicFrame>
    </p:spTree>
    <p:extLst>
      <p:ext uri="{BB962C8B-B14F-4D97-AF65-F5344CB8AC3E}">
        <p14:creationId xmlns:p14="http://schemas.microsoft.com/office/powerpoint/2010/main" val="581857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6A8C324E-F260-445E-A3C4-66D8A5A057E5}"/>
              </a:ext>
            </a:extLst>
          </p:cNvPr>
          <p:cNvSpPr>
            <a:spLocks noGrp="1"/>
          </p:cNvSpPr>
          <p:nvPr>
            <p:ph type="body" sz="quarter" idx="17"/>
          </p:nvPr>
        </p:nvSpPr>
        <p:spPr/>
        <p:txBody>
          <a:bodyPr/>
          <a:lstStyle/>
          <a:p>
            <a:endParaRPr lang="sv-SE"/>
          </a:p>
        </p:txBody>
      </p:sp>
      <p:sp>
        <p:nvSpPr>
          <p:cNvPr id="3" name="Platshållare för text 2">
            <a:extLst>
              <a:ext uri="{FF2B5EF4-FFF2-40B4-BE49-F238E27FC236}">
                <a16:creationId xmlns:a16="http://schemas.microsoft.com/office/drawing/2014/main" id="{1BEA9708-C9A4-4849-B1B7-CC1CA45E3FDE}"/>
              </a:ext>
            </a:extLst>
          </p:cNvPr>
          <p:cNvSpPr>
            <a:spLocks noGrp="1"/>
          </p:cNvSpPr>
          <p:nvPr>
            <p:ph type="body" sz="quarter" idx="13"/>
          </p:nvPr>
        </p:nvSpPr>
        <p:spPr/>
        <p:txBody>
          <a:bodyPr/>
          <a:lstStyle/>
          <a:p>
            <a:r>
              <a:rPr lang="sv-SE" dirty="0"/>
              <a:t>Bra resultat:</a:t>
            </a:r>
            <a:br>
              <a:rPr lang="sv-SE" dirty="0"/>
            </a:br>
            <a:r>
              <a:rPr lang="sv-SE" dirty="0"/>
              <a:t>- Är möjligheterna att komma utomhus bra eller dåliga? </a:t>
            </a:r>
            <a:br>
              <a:rPr lang="sv-SE" dirty="0"/>
            </a:br>
            <a:r>
              <a:rPr lang="sv-SE" dirty="0"/>
              <a:t>- Hur nöjd eller missnöjd är du sammantaget med ditt äldreboende? </a:t>
            </a:r>
            <a:br>
              <a:rPr lang="sv-SE" dirty="0"/>
            </a:br>
            <a:endParaRPr lang="sv-SE" dirty="0"/>
          </a:p>
          <a:p>
            <a:r>
              <a:rPr lang="sv-SE" dirty="0"/>
              <a:t>Inte så bra resultat:</a:t>
            </a:r>
            <a:br>
              <a:rPr lang="sv-SE" dirty="0"/>
            </a:br>
            <a:r>
              <a:rPr lang="sv-SE" dirty="0"/>
              <a:t>- Brukar du kunna påverka vid vilka tider du får hjälp? T.ex. tid för att duscha/bada, gå och lägga dig etc.</a:t>
            </a:r>
            <a:br>
              <a:rPr lang="sv-SE" dirty="0"/>
            </a:br>
            <a:r>
              <a:rPr lang="sv-SE" dirty="0"/>
              <a:t>- Hur brukar maten smaka? Upplever du att måltiderna på ditt äldreboende är en trevlig stund på dagen?</a:t>
            </a:r>
          </a:p>
          <a:p>
            <a:endParaRPr lang="sv-SE" dirty="0"/>
          </a:p>
          <a:p>
            <a:endParaRPr lang="sv-SE" dirty="0"/>
          </a:p>
          <a:p>
            <a:endParaRPr lang="sv-SE" dirty="0"/>
          </a:p>
          <a:p>
            <a:endParaRPr lang="sv-SE" dirty="0"/>
          </a:p>
          <a:p>
            <a:endParaRPr lang="sv-SE" dirty="0"/>
          </a:p>
        </p:txBody>
      </p:sp>
      <p:sp>
        <p:nvSpPr>
          <p:cNvPr id="4" name="Rubrik 3">
            <a:extLst>
              <a:ext uri="{FF2B5EF4-FFF2-40B4-BE49-F238E27FC236}">
                <a16:creationId xmlns:a16="http://schemas.microsoft.com/office/drawing/2014/main" id="{AB53DB22-4151-4FDC-AB27-AF98E7DBA6D8}"/>
              </a:ext>
            </a:extLst>
          </p:cNvPr>
          <p:cNvSpPr>
            <a:spLocks noGrp="1"/>
          </p:cNvSpPr>
          <p:nvPr>
            <p:ph type="title"/>
          </p:nvPr>
        </p:nvSpPr>
        <p:spPr/>
        <p:txBody>
          <a:bodyPr>
            <a:normAutofit fontScale="90000"/>
          </a:bodyPr>
          <a:lstStyle/>
          <a:p>
            <a:r>
              <a:rPr lang="sv-SE" dirty="0"/>
              <a:t>Brukarundersökning 2019 dialogcafé</a:t>
            </a:r>
          </a:p>
        </p:txBody>
      </p:sp>
    </p:spTree>
    <p:extLst>
      <p:ext uri="{BB962C8B-B14F-4D97-AF65-F5344CB8AC3E}">
        <p14:creationId xmlns:p14="http://schemas.microsoft.com/office/powerpoint/2010/main" val="4201219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9720D2F-4F7F-4066-94B8-03476065B3AC}"/>
              </a:ext>
            </a:extLst>
          </p:cNvPr>
          <p:cNvSpPr>
            <a:spLocks noGrp="1"/>
          </p:cNvSpPr>
          <p:nvPr>
            <p:ph type="body" sz="quarter" idx="17"/>
          </p:nvPr>
        </p:nvSpPr>
        <p:spPr/>
        <p:txBody>
          <a:bodyPr/>
          <a:lstStyle/>
          <a:p>
            <a:endParaRPr lang="sv-SE"/>
          </a:p>
        </p:txBody>
      </p:sp>
      <p:sp>
        <p:nvSpPr>
          <p:cNvPr id="3" name="Platshållare för text 2">
            <a:extLst>
              <a:ext uri="{FF2B5EF4-FFF2-40B4-BE49-F238E27FC236}">
                <a16:creationId xmlns:a16="http://schemas.microsoft.com/office/drawing/2014/main" id="{D4EF40A2-0E9F-44F5-A85E-EF5B64815103}"/>
              </a:ext>
            </a:extLst>
          </p:cNvPr>
          <p:cNvSpPr>
            <a:spLocks noGrp="1"/>
          </p:cNvSpPr>
          <p:nvPr>
            <p:ph type="body" sz="quarter" idx="13"/>
          </p:nvPr>
        </p:nvSpPr>
        <p:spPr/>
        <p:txBody>
          <a:bodyPr/>
          <a:lstStyle/>
          <a:p>
            <a:r>
              <a:rPr lang="sv-SE" dirty="0"/>
              <a:t>Gällande synpunkter och klagomål – svårt att veta om personerna svarar endast på verksamheten eller om de även svarar på kommunens och andras hantering av synpunkter och klagomål.</a:t>
            </a:r>
          </a:p>
          <a:p>
            <a:r>
              <a:rPr lang="sv-SE" dirty="0"/>
              <a:t>Viktigt att diskutera med kunder och närstående kring hur de tolkat frågorna för att få en förståelse för hur de har svarat.</a:t>
            </a:r>
          </a:p>
          <a:p>
            <a:r>
              <a:rPr lang="sv-SE" dirty="0"/>
              <a:t>När det gäller resultaten för måltider så är det ofta så att maten inte smakar bra om inte måltidsmiljön är bra. Viktigt att genomföra måltidsobservationer för att fånga upp utvecklingsområden. Även viktigt att försöka individanpassa maten med till exempel kryddning.</a:t>
            </a:r>
          </a:p>
          <a:p>
            <a:r>
              <a:rPr lang="sv-SE" dirty="0"/>
              <a:t>Flera resultat kan indikera stress hos personalen vilket påverkar mat och måltidernas resultat.</a:t>
            </a:r>
          </a:p>
          <a:p>
            <a:r>
              <a:rPr lang="sv-SE" dirty="0"/>
              <a:t>Utomhusmiljön – olika förutsättningar för olika boenden.</a:t>
            </a:r>
          </a:p>
        </p:txBody>
      </p:sp>
      <p:sp>
        <p:nvSpPr>
          <p:cNvPr id="4" name="Rubrik 3">
            <a:extLst>
              <a:ext uri="{FF2B5EF4-FFF2-40B4-BE49-F238E27FC236}">
                <a16:creationId xmlns:a16="http://schemas.microsoft.com/office/drawing/2014/main" id="{25491A6C-569C-417D-98F2-9EF54D2B62B6}"/>
              </a:ext>
            </a:extLst>
          </p:cNvPr>
          <p:cNvSpPr>
            <a:spLocks noGrp="1"/>
          </p:cNvSpPr>
          <p:nvPr>
            <p:ph type="title"/>
          </p:nvPr>
        </p:nvSpPr>
        <p:spPr/>
        <p:txBody>
          <a:bodyPr/>
          <a:lstStyle/>
          <a:p>
            <a:r>
              <a:rPr lang="sv-SE" dirty="0"/>
              <a:t>Diskussioner på dialogcafé</a:t>
            </a:r>
          </a:p>
        </p:txBody>
      </p:sp>
    </p:spTree>
    <p:extLst>
      <p:ext uri="{BB962C8B-B14F-4D97-AF65-F5344CB8AC3E}">
        <p14:creationId xmlns:p14="http://schemas.microsoft.com/office/powerpoint/2010/main" val="419752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52D6987-65D8-4001-914B-FCA0EE34D15F}"/>
              </a:ext>
            </a:extLst>
          </p:cNvPr>
          <p:cNvSpPr>
            <a:spLocks noGrp="1"/>
          </p:cNvSpPr>
          <p:nvPr>
            <p:ph type="body" sz="quarter" idx="17"/>
          </p:nvPr>
        </p:nvSpPr>
        <p:spPr/>
        <p:txBody>
          <a:bodyPr/>
          <a:lstStyle/>
          <a:p>
            <a:endParaRPr lang="sv-SE"/>
          </a:p>
        </p:txBody>
      </p:sp>
      <p:sp>
        <p:nvSpPr>
          <p:cNvPr id="3" name="Platshållare för text 2">
            <a:extLst>
              <a:ext uri="{FF2B5EF4-FFF2-40B4-BE49-F238E27FC236}">
                <a16:creationId xmlns:a16="http://schemas.microsoft.com/office/drawing/2014/main" id="{DFA6BF1E-4D1F-49D8-8A1F-48A7D303DB37}"/>
              </a:ext>
            </a:extLst>
          </p:cNvPr>
          <p:cNvSpPr>
            <a:spLocks noGrp="1"/>
          </p:cNvSpPr>
          <p:nvPr>
            <p:ph type="body" sz="quarter" idx="13"/>
          </p:nvPr>
        </p:nvSpPr>
        <p:spPr/>
        <p:txBody>
          <a:bodyPr/>
          <a:lstStyle/>
          <a:p>
            <a:r>
              <a:rPr lang="sv-SE" dirty="0"/>
              <a:t>Aktivitetsnätverk </a:t>
            </a:r>
            <a:br>
              <a:rPr lang="sv-SE" dirty="0"/>
            </a:br>
            <a:endParaRPr lang="sv-SE" dirty="0"/>
          </a:p>
          <a:p>
            <a:r>
              <a:rPr lang="sv-SE" dirty="0"/>
              <a:t>Referensgrupp: Handlingsplan för </a:t>
            </a:r>
            <a:r>
              <a:rPr lang="sv-SE" dirty="0" err="1"/>
              <a:t>avauktorisation</a:t>
            </a:r>
            <a:r>
              <a:rPr lang="sv-SE" dirty="0"/>
              <a:t> av särskilt boende</a:t>
            </a:r>
            <a:br>
              <a:rPr lang="sv-SE" dirty="0"/>
            </a:br>
            <a:endParaRPr lang="sv-SE" dirty="0"/>
          </a:p>
          <a:p>
            <a:r>
              <a:rPr lang="sv-SE" dirty="0" err="1"/>
              <a:t>Fallprojekt</a:t>
            </a:r>
            <a:r>
              <a:rPr lang="sv-SE" dirty="0"/>
              <a:t> – utbildningar inom fall kommer att arrangeras av Nacka </a:t>
            </a:r>
            <a:r>
              <a:rPr lang="sv-SE"/>
              <a:t>kommun under hösten </a:t>
            </a:r>
            <a:r>
              <a:rPr lang="sv-SE" dirty="0"/>
              <a:t>för olika arbetsgrupper</a:t>
            </a:r>
          </a:p>
          <a:p>
            <a:endParaRPr lang="sv-SE" dirty="0"/>
          </a:p>
          <a:p>
            <a:r>
              <a:rPr lang="sv-SE" dirty="0" err="1"/>
              <a:t>Länsöverrenskommelsen</a:t>
            </a:r>
            <a:r>
              <a:rPr lang="sv-SE" dirty="0"/>
              <a:t> – några kunder har flyttat till Nacka från andra Stockholmskommuner via </a:t>
            </a:r>
            <a:r>
              <a:rPr lang="sv-SE" dirty="0" err="1"/>
              <a:t>länsöverrenskomelsen</a:t>
            </a:r>
            <a:r>
              <a:rPr lang="sv-SE" dirty="0"/>
              <a:t>. Anordnare fakturerar Nacka kommun, rutiner kring detta är under uppbyggnad.</a:t>
            </a:r>
          </a:p>
        </p:txBody>
      </p:sp>
      <p:sp>
        <p:nvSpPr>
          <p:cNvPr id="4" name="Rubrik 3">
            <a:extLst>
              <a:ext uri="{FF2B5EF4-FFF2-40B4-BE49-F238E27FC236}">
                <a16:creationId xmlns:a16="http://schemas.microsoft.com/office/drawing/2014/main" id="{514EF02C-3902-482D-830B-6B34FA5E58E7}"/>
              </a:ext>
            </a:extLst>
          </p:cNvPr>
          <p:cNvSpPr>
            <a:spLocks noGrp="1"/>
          </p:cNvSpPr>
          <p:nvPr>
            <p:ph type="title"/>
          </p:nvPr>
        </p:nvSpPr>
        <p:spPr/>
        <p:txBody>
          <a:bodyPr/>
          <a:lstStyle/>
          <a:p>
            <a:r>
              <a:rPr lang="sv-SE" dirty="0"/>
              <a:t>övrigt</a:t>
            </a:r>
          </a:p>
        </p:txBody>
      </p:sp>
    </p:spTree>
    <p:extLst>
      <p:ext uri="{BB962C8B-B14F-4D97-AF65-F5344CB8AC3E}">
        <p14:creationId xmlns:p14="http://schemas.microsoft.com/office/powerpoint/2010/main" val="44502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1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600EFB6-141B-4E69-9D02-C8778CD8F574}"/>
              </a:ext>
            </a:extLst>
          </p:cNvPr>
          <p:cNvSpPr>
            <a:spLocks noGrp="1"/>
          </p:cNvSpPr>
          <p:nvPr>
            <p:ph type="body" sz="quarter" idx="17"/>
          </p:nvPr>
        </p:nvSpPr>
        <p:spPr/>
        <p:txBody>
          <a:bodyPr/>
          <a:lstStyle/>
          <a:p>
            <a:endParaRPr lang="sv-SE"/>
          </a:p>
        </p:txBody>
      </p:sp>
      <p:sp>
        <p:nvSpPr>
          <p:cNvPr id="3" name="Platshållare för text 2">
            <a:extLst>
              <a:ext uri="{FF2B5EF4-FFF2-40B4-BE49-F238E27FC236}">
                <a16:creationId xmlns:a16="http://schemas.microsoft.com/office/drawing/2014/main" id="{AF826AF4-9862-4268-ADAF-4DBD54F03EEA}"/>
              </a:ext>
            </a:extLst>
          </p:cNvPr>
          <p:cNvSpPr>
            <a:spLocks noGrp="1"/>
          </p:cNvSpPr>
          <p:nvPr>
            <p:ph type="body" sz="quarter" idx="13"/>
          </p:nvPr>
        </p:nvSpPr>
        <p:spPr/>
        <p:txBody>
          <a:bodyPr/>
          <a:lstStyle/>
          <a:p>
            <a:pPr marL="0" indent="0" fontAlgn="base">
              <a:buNone/>
            </a:pPr>
            <a:r>
              <a:rPr lang="sv-SE" dirty="0"/>
              <a:t>Uppföljning hur det har fungerat med de nya rutinerna kring checknivåbedömningar:</a:t>
            </a:r>
          </a:p>
          <a:p>
            <a:pPr fontAlgn="base"/>
            <a:r>
              <a:rPr lang="en-US" dirty="0"/>
              <a:t>​</a:t>
            </a:r>
            <a:r>
              <a:rPr lang="en-US" dirty="0" err="1"/>
              <a:t>Vissa</a:t>
            </a:r>
            <a:r>
              <a:rPr lang="en-US" dirty="0"/>
              <a:t> </a:t>
            </a:r>
            <a:r>
              <a:rPr lang="en-US" dirty="0" err="1"/>
              <a:t>anordnare</a:t>
            </a:r>
            <a:r>
              <a:rPr lang="en-US" dirty="0"/>
              <a:t> </a:t>
            </a:r>
            <a:r>
              <a:rPr lang="en-US" dirty="0" err="1"/>
              <a:t>upplever</a:t>
            </a:r>
            <a:r>
              <a:rPr lang="en-US" dirty="0"/>
              <a:t> </a:t>
            </a:r>
            <a:r>
              <a:rPr lang="en-US" dirty="0" err="1"/>
              <a:t>att</a:t>
            </a:r>
            <a:r>
              <a:rPr lang="en-US" dirty="0"/>
              <a:t> den </a:t>
            </a:r>
            <a:r>
              <a:rPr lang="en-US" dirty="0" err="1"/>
              <a:t>nya</a:t>
            </a:r>
            <a:r>
              <a:rPr lang="en-US" dirty="0"/>
              <a:t> </a:t>
            </a:r>
            <a:r>
              <a:rPr lang="en-US" dirty="0" err="1"/>
              <a:t>rutinen</a:t>
            </a:r>
            <a:r>
              <a:rPr lang="en-US" dirty="0"/>
              <a:t> </a:t>
            </a:r>
            <a:r>
              <a:rPr lang="en-US" dirty="0" err="1"/>
              <a:t>underlättar</a:t>
            </a:r>
            <a:r>
              <a:rPr lang="en-US" dirty="0"/>
              <a:t> </a:t>
            </a:r>
            <a:r>
              <a:rPr lang="en-US" dirty="0" err="1"/>
              <a:t>och</a:t>
            </a:r>
            <a:r>
              <a:rPr lang="en-US" dirty="0"/>
              <a:t> </a:t>
            </a:r>
            <a:r>
              <a:rPr lang="en-US" dirty="0" err="1"/>
              <a:t>lett</a:t>
            </a:r>
            <a:r>
              <a:rPr lang="en-US" dirty="0"/>
              <a:t> till </a:t>
            </a:r>
            <a:r>
              <a:rPr lang="en-US" dirty="0" err="1"/>
              <a:t>tidsbesparingar</a:t>
            </a:r>
            <a:r>
              <a:rPr lang="en-US" dirty="0"/>
              <a:t>, </a:t>
            </a:r>
            <a:r>
              <a:rPr lang="en-US" dirty="0" err="1"/>
              <a:t>medan</a:t>
            </a:r>
            <a:r>
              <a:rPr lang="en-US" dirty="0"/>
              <a:t> </a:t>
            </a:r>
            <a:r>
              <a:rPr lang="en-US" dirty="0" err="1"/>
              <a:t>andra</a:t>
            </a:r>
            <a:r>
              <a:rPr lang="en-US" dirty="0"/>
              <a:t> </a:t>
            </a:r>
            <a:r>
              <a:rPr lang="en-US" dirty="0" err="1"/>
              <a:t>upplever</a:t>
            </a:r>
            <a:r>
              <a:rPr lang="en-US" dirty="0"/>
              <a:t> </a:t>
            </a:r>
            <a:r>
              <a:rPr lang="en-US" dirty="0" err="1"/>
              <a:t>att</a:t>
            </a:r>
            <a:r>
              <a:rPr lang="en-US" dirty="0"/>
              <a:t> det </a:t>
            </a:r>
            <a:r>
              <a:rPr lang="en-US" dirty="0" err="1"/>
              <a:t>inte</a:t>
            </a:r>
            <a:r>
              <a:rPr lang="en-US" dirty="0"/>
              <a:t> har blivit </a:t>
            </a:r>
            <a:r>
              <a:rPr lang="en-US" dirty="0" err="1"/>
              <a:t>någon</a:t>
            </a:r>
            <a:r>
              <a:rPr lang="en-US" dirty="0"/>
              <a:t> </a:t>
            </a:r>
            <a:r>
              <a:rPr lang="en-US" dirty="0" err="1"/>
              <a:t>tidsvinst</a:t>
            </a:r>
            <a:r>
              <a:rPr lang="en-US" dirty="0"/>
              <a:t> </a:t>
            </a:r>
            <a:r>
              <a:rPr lang="en-US" dirty="0" err="1"/>
              <a:t>då</a:t>
            </a:r>
            <a:r>
              <a:rPr lang="en-US" dirty="0"/>
              <a:t> det tar </a:t>
            </a:r>
            <a:r>
              <a:rPr lang="en-US" dirty="0" err="1"/>
              <a:t>längre</a:t>
            </a:r>
            <a:r>
              <a:rPr lang="en-US" dirty="0"/>
              <a:t> </a:t>
            </a:r>
            <a:r>
              <a:rPr lang="en-US" dirty="0" err="1"/>
              <a:t>tid</a:t>
            </a:r>
            <a:r>
              <a:rPr lang="en-US" dirty="0"/>
              <a:t> </a:t>
            </a:r>
            <a:r>
              <a:rPr lang="en-US" dirty="0" err="1"/>
              <a:t>att</a:t>
            </a:r>
            <a:r>
              <a:rPr lang="en-US" dirty="0"/>
              <a:t> </a:t>
            </a:r>
            <a:r>
              <a:rPr lang="en-US" dirty="0" err="1"/>
              <a:t>fylla</a:t>
            </a:r>
            <a:r>
              <a:rPr lang="en-US" dirty="0"/>
              <a:t> </a:t>
            </a:r>
            <a:r>
              <a:rPr lang="en-US" dirty="0" err="1"/>
              <a:t>i</a:t>
            </a:r>
            <a:r>
              <a:rPr lang="en-US" dirty="0"/>
              <a:t> den </a:t>
            </a:r>
            <a:r>
              <a:rPr lang="en-US" dirty="0" err="1"/>
              <a:t>nya</a:t>
            </a:r>
            <a:r>
              <a:rPr lang="en-US" dirty="0"/>
              <a:t> </a:t>
            </a:r>
            <a:r>
              <a:rPr lang="en-US" dirty="0" err="1"/>
              <a:t>mallen</a:t>
            </a:r>
            <a:r>
              <a:rPr lang="en-US" dirty="0"/>
              <a:t>.</a:t>
            </a:r>
          </a:p>
          <a:p>
            <a:pPr marL="0" indent="0" fontAlgn="base">
              <a:buNone/>
            </a:pPr>
            <a:r>
              <a:rPr lang="en-US" dirty="0" err="1"/>
              <a:t>Önskemål</a:t>
            </a:r>
            <a:r>
              <a:rPr lang="en-US" dirty="0"/>
              <a:t> </a:t>
            </a:r>
            <a:r>
              <a:rPr lang="en-US" dirty="0" err="1"/>
              <a:t>från</a:t>
            </a:r>
            <a:r>
              <a:rPr lang="en-US" dirty="0"/>
              <a:t> </a:t>
            </a:r>
            <a:r>
              <a:rPr lang="en-US" dirty="0" err="1"/>
              <a:t>anordnarna</a:t>
            </a:r>
            <a:r>
              <a:rPr lang="en-US" dirty="0"/>
              <a:t>: </a:t>
            </a:r>
          </a:p>
          <a:p>
            <a:pPr fontAlgn="base"/>
            <a:r>
              <a:rPr lang="en-US" dirty="0" err="1"/>
              <a:t>Få</a:t>
            </a:r>
            <a:r>
              <a:rPr lang="en-US" dirty="0"/>
              <a:t> </a:t>
            </a:r>
            <a:r>
              <a:rPr lang="en-US" dirty="0" err="1"/>
              <a:t>gemensam</a:t>
            </a:r>
            <a:r>
              <a:rPr lang="en-US" dirty="0"/>
              <a:t> </a:t>
            </a:r>
            <a:r>
              <a:rPr lang="en-US" dirty="0" err="1"/>
              <a:t>tid</a:t>
            </a:r>
            <a:r>
              <a:rPr lang="en-US" dirty="0"/>
              <a:t> med </a:t>
            </a:r>
            <a:r>
              <a:rPr lang="en-US" dirty="0" err="1"/>
              <a:t>verksamhetsspecialist</a:t>
            </a:r>
            <a:r>
              <a:rPr lang="en-US" dirty="0"/>
              <a:t> för </a:t>
            </a:r>
            <a:r>
              <a:rPr lang="en-US" dirty="0" err="1"/>
              <a:t>generell</a:t>
            </a:r>
            <a:r>
              <a:rPr lang="en-US" dirty="0"/>
              <a:t> </a:t>
            </a:r>
            <a:r>
              <a:rPr lang="en-US" dirty="0" err="1"/>
              <a:t>hjälp</a:t>
            </a:r>
            <a:r>
              <a:rPr lang="en-US" dirty="0"/>
              <a:t> med Combine</a:t>
            </a:r>
          </a:p>
          <a:p>
            <a:pPr fontAlgn="base"/>
            <a:r>
              <a:rPr lang="en-US" dirty="0"/>
              <a:t>Se </a:t>
            </a:r>
            <a:r>
              <a:rPr lang="en-US" dirty="0" err="1"/>
              <a:t>över</a:t>
            </a:r>
            <a:r>
              <a:rPr lang="en-US" dirty="0"/>
              <a:t> </a:t>
            </a:r>
            <a:r>
              <a:rPr lang="en-US" dirty="0" err="1"/>
              <a:t>checknivån</a:t>
            </a:r>
            <a:r>
              <a:rPr lang="en-US" dirty="0"/>
              <a:t> </a:t>
            </a:r>
            <a:r>
              <a:rPr lang="en-US" dirty="0" err="1"/>
              <a:t>i</a:t>
            </a:r>
            <a:r>
              <a:rPr lang="en-US" dirty="0"/>
              <a:t> Combine</a:t>
            </a:r>
          </a:p>
          <a:p>
            <a:pPr fontAlgn="base"/>
            <a:endParaRPr lang="en-US" dirty="0"/>
          </a:p>
          <a:p>
            <a:pPr marL="0" indent="0" fontAlgn="base">
              <a:buNone/>
            </a:pPr>
            <a:endParaRPr lang="en-US" dirty="0"/>
          </a:p>
          <a:p>
            <a:endParaRPr lang="sv-SE" dirty="0"/>
          </a:p>
        </p:txBody>
      </p:sp>
      <p:sp>
        <p:nvSpPr>
          <p:cNvPr id="4" name="Rubrik 3">
            <a:extLst>
              <a:ext uri="{FF2B5EF4-FFF2-40B4-BE49-F238E27FC236}">
                <a16:creationId xmlns:a16="http://schemas.microsoft.com/office/drawing/2014/main" id="{C47A82C3-C2F1-430C-B91D-24DF46A51DEE}"/>
              </a:ext>
            </a:extLst>
          </p:cNvPr>
          <p:cNvSpPr>
            <a:spLocks noGrp="1"/>
          </p:cNvSpPr>
          <p:nvPr>
            <p:ph type="title"/>
          </p:nvPr>
        </p:nvSpPr>
        <p:spPr/>
        <p:txBody>
          <a:bodyPr/>
          <a:lstStyle/>
          <a:p>
            <a:r>
              <a:rPr lang="sv-SE" dirty="0"/>
              <a:t>checknivåbedömningar</a:t>
            </a:r>
          </a:p>
        </p:txBody>
      </p:sp>
    </p:spTree>
    <p:extLst>
      <p:ext uri="{BB962C8B-B14F-4D97-AF65-F5344CB8AC3E}">
        <p14:creationId xmlns:p14="http://schemas.microsoft.com/office/powerpoint/2010/main" val="159919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048A3C4-F313-436C-955B-6E9297E2F77C}"/>
              </a:ext>
            </a:extLst>
          </p:cNvPr>
          <p:cNvSpPr>
            <a:spLocks noGrp="1"/>
          </p:cNvSpPr>
          <p:nvPr>
            <p:ph type="body" sz="quarter" idx="13"/>
          </p:nvPr>
        </p:nvSpPr>
        <p:spPr/>
        <p:txBody>
          <a:bodyPr/>
          <a:lstStyle/>
          <a:p>
            <a:endParaRPr lang="sv-SE" dirty="0"/>
          </a:p>
          <a:p>
            <a:pPr lvl="0"/>
            <a:r>
              <a:rPr lang="sv-SE" dirty="0"/>
              <a:t>Äldrenämnden kommer att fatta beslut om nya auktorisationsvillkor för kundvalet särskilt boende för äldre i november 2019. De nya villkoren är till stor del uppdateringar utifrån ny lagstiftning, föreskrifter samt </a:t>
            </a:r>
            <a:r>
              <a:rPr lang="sv-SE" dirty="0" err="1"/>
              <a:t>förtydling</a:t>
            </a:r>
            <a:r>
              <a:rPr lang="sv-SE" dirty="0"/>
              <a:t> av vissa delar.  Äldreenhetens bedömning är att verksamheterna redan idag uppfyller de nya villkoren till största delen. Målen kommer att skrivas om för att mer följa nationella och kommunala mål. Ett fokusområde för äldrenämnden är stöd till närstående och ett mål ska formuleras kring detta. Har ni anordnare förslag till hur gränsdragningen kan formuleras kring kommunen/anordnarens ansvar för stöd till närstående så hör gärna av er till Sofia Rooth Andersson.</a:t>
            </a:r>
          </a:p>
        </p:txBody>
      </p:sp>
      <p:sp>
        <p:nvSpPr>
          <p:cNvPr id="3" name="Rubrik 2">
            <a:extLst>
              <a:ext uri="{FF2B5EF4-FFF2-40B4-BE49-F238E27FC236}">
                <a16:creationId xmlns:a16="http://schemas.microsoft.com/office/drawing/2014/main" id="{E4C1B8B7-1855-489C-91D4-9556E6EDB5A7}"/>
              </a:ext>
            </a:extLst>
          </p:cNvPr>
          <p:cNvSpPr>
            <a:spLocks noGrp="1"/>
          </p:cNvSpPr>
          <p:nvPr>
            <p:ph type="title"/>
          </p:nvPr>
        </p:nvSpPr>
        <p:spPr/>
        <p:txBody>
          <a:bodyPr>
            <a:normAutofit fontScale="90000"/>
          </a:bodyPr>
          <a:lstStyle/>
          <a:p>
            <a:r>
              <a:rPr lang="sv-SE" dirty="0"/>
              <a:t>Nya villkor särskilt boende för äldre</a:t>
            </a:r>
            <a:br>
              <a:rPr lang="sv-SE" dirty="0"/>
            </a:br>
            <a:br>
              <a:rPr lang="sv-SE" dirty="0"/>
            </a:br>
            <a:endParaRPr lang="sv-SE" dirty="0"/>
          </a:p>
        </p:txBody>
      </p:sp>
      <p:sp>
        <p:nvSpPr>
          <p:cNvPr id="4" name="Platshållare för text 3">
            <a:extLst>
              <a:ext uri="{FF2B5EF4-FFF2-40B4-BE49-F238E27FC236}">
                <a16:creationId xmlns:a16="http://schemas.microsoft.com/office/drawing/2014/main" id="{85197762-F459-4F9A-86D4-7CABF3DB2C52}"/>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311661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75CDEDF-E2C1-4062-9AE6-A6BF248DB895}"/>
              </a:ext>
            </a:extLst>
          </p:cNvPr>
          <p:cNvSpPr>
            <a:spLocks noGrp="1"/>
          </p:cNvSpPr>
          <p:nvPr>
            <p:ph type="body" sz="quarter" idx="13"/>
          </p:nvPr>
        </p:nvSpPr>
        <p:spPr/>
        <p:txBody>
          <a:bodyPr/>
          <a:lstStyle/>
          <a:p>
            <a:r>
              <a:rPr lang="sv-SE" dirty="0"/>
              <a:t>Om en kunderna behöver anpassa sin bostad utöver normal standard ansvarar anordnaren för kostnader som uppkommer i samband med anpassningsåtgärder och eventuell återställning av anpassningsåtgärder.</a:t>
            </a:r>
          </a:p>
          <a:p>
            <a:r>
              <a:rPr lang="sv-SE" dirty="0"/>
              <a:t> Anordnaren ska erbjuda kostnadsfritt trådlöst nätverk för kunderna.</a:t>
            </a:r>
          </a:p>
          <a:p>
            <a:r>
              <a:rPr lang="sv-SE" dirty="0"/>
              <a:t>Bostaden ska vara utrustad med höj- och sänkbar säng inklusive tillhörande madrass samt ett låst läkemedelsskåp. Kunden ska få en egen nyckel till sin bostad.</a:t>
            </a:r>
          </a:p>
          <a:p>
            <a:r>
              <a:rPr lang="sv-SE" dirty="0"/>
              <a:t>Kunden bekostar förbrukningsvaror, hygienartiklar samt den städutrustning som behövs för att städa den egna bostaden. </a:t>
            </a:r>
          </a:p>
          <a:p>
            <a:r>
              <a:rPr lang="sv-SE" dirty="0"/>
              <a:t>I händelse av att kunden saknar egna möbler eller behöver flytta in med kort varsel ska det under en övergångsperiod finnas möjlighet att nyttja ett grundmöblemang. Det ska finnas ett buffertförråd av linne och kläder för akuta behov.</a:t>
            </a:r>
          </a:p>
          <a:p>
            <a:endParaRPr lang="sv-SE" dirty="0"/>
          </a:p>
        </p:txBody>
      </p:sp>
      <p:sp>
        <p:nvSpPr>
          <p:cNvPr id="3" name="Rubrik 2">
            <a:extLst>
              <a:ext uri="{FF2B5EF4-FFF2-40B4-BE49-F238E27FC236}">
                <a16:creationId xmlns:a16="http://schemas.microsoft.com/office/drawing/2014/main" id="{1F33C9F5-E02F-47ED-86B6-3EAB8B1A9844}"/>
              </a:ext>
            </a:extLst>
          </p:cNvPr>
          <p:cNvSpPr>
            <a:spLocks noGrp="1"/>
          </p:cNvSpPr>
          <p:nvPr>
            <p:ph type="title"/>
          </p:nvPr>
        </p:nvSpPr>
        <p:spPr/>
        <p:txBody>
          <a:bodyPr>
            <a:normAutofit fontScale="90000"/>
          </a:bodyPr>
          <a:lstStyle/>
          <a:p>
            <a:r>
              <a:rPr lang="sv-SE" dirty="0"/>
              <a:t>Förslag på nya villkor - Lokaler</a:t>
            </a:r>
          </a:p>
        </p:txBody>
      </p:sp>
      <p:sp>
        <p:nvSpPr>
          <p:cNvPr id="4" name="Platshållare för text 3">
            <a:extLst>
              <a:ext uri="{FF2B5EF4-FFF2-40B4-BE49-F238E27FC236}">
                <a16:creationId xmlns:a16="http://schemas.microsoft.com/office/drawing/2014/main" id="{AF0947E8-0FAC-4C6E-8EB8-8252D96557CA}"/>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186205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CDD3B62-D096-4801-AD63-AF2676AAD410}"/>
              </a:ext>
            </a:extLst>
          </p:cNvPr>
          <p:cNvSpPr>
            <a:spLocks noGrp="1"/>
          </p:cNvSpPr>
          <p:nvPr>
            <p:ph type="body" sz="quarter" idx="13"/>
          </p:nvPr>
        </p:nvSpPr>
        <p:spPr/>
        <p:txBody>
          <a:bodyPr/>
          <a:lstStyle/>
          <a:p>
            <a:r>
              <a:rPr lang="sv-SE" dirty="0"/>
              <a:t>För privata anordnare är det Inspektionen för vård och omsorg, IVO, som avgör om verksamhetens ledning uppfyller de krav som ställs. För den kommunala anordnaren är det äldreenheten som fattar beslut om godkännande utifrån de kriterier som IVO fastställt.</a:t>
            </a:r>
          </a:p>
          <a:p>
            <a:r>
              <a:rPr lang="sv-SE" dirty="0"/>
              <a:t>I de fall den dagliga ledningen utövas av någon annan än verksamhetsansvarig ska den personen minst ha:</a:t>
            </a:r>
          </a:p>
          <a:p>
            <a:pPr marL="0" lvl="0" indent="0">
              <a:buNone/>
            </a:pPr>
            <a:r>
              <a:rPr lang="sv-SE" dirty="0"/>
              <a:t> - två års erfarenhet av arbete under de senaste sju åren inom äldreomsorgen samt utbildning och kompetens motsvarande de krav som ställs på verksamhetsansvarig eller omsorgspersonalen</a:t>
            </a:r>
          </a:p>
          <a:p>
            <a:pPr marL="0" lvl="0" indent="0" algn="ctr">
              <a:buNone/>
            </a:pPr>
            <a:r>
              <a:rPr lang="sv-SE" b="1" dirty="0"/>
              <a:t>IBIC</a:t>
            </a:r>
          </a:p>
          <a:p>
            <a:r>
              <a:rPr lang="sv-SE" dirty="0"/>
              <a:t>När Nacka kommun infört arbetssättet Individens behov i centrum (IBIC) ska även utförarna använda sig av IBIC.  </a:t>
            </a:r>
          </a:p>
          <a:p>
            <a:pPr marL="0" lvl="0" indent="0">
              <a:buNone/>
            </a:pPr>
            <a:endParaRPr lang="sv-SE" dirty="0"/>
          </a:p>
          <a:p>
            <a:endParaRPr lang="sv-SE" dirty="0"/>
          </a:p>
          <a:p>
            <a:endParaRPr lang="sv-SE" dirty="0"/>
          </a:p>
        </p:txBody>
      </p:sp>
      <p:sp>
        <p:nvSpPr>
          <p:cNvPr id="3" name="Rubrik 2">
            <a:extLst>
              <a:ext uri="{FF2B5EF4-FFF2-40B4-BE49-F238E27FC236}">
                <a16:creationId xmlns:a16="http://schemas.microsoft.com/office/drawing/2014/main" id="{EB6C2989-CB9A-4B24-92BA-2FA1EDC52223}"/>
              </a:ext>
            </a:extLst>
          </p:cNvPr>
          <p:cNvSpPr>
            <a:spLocks noGrp="1"/>
          </p:cNvSpPr>
          <p:nvPr>
            <p:ph type="title"/>
          </p:nvPr>
        </p:nvSpPr>
        <p:spPr/>
        <p:txBody>
          <a:bodyPr>
            <a:normAutofit fontScale="90000"/>
          </a:bodyPr>
          <a:lstStyle/>
          <a:p>
            <a:r>
              <a:rPr lang="sv-SE" dirty="0"/>
              <a:t>Förslag på nya villkor Verksamhetens ledning</a:t>
            </a:r>
          </a:p>
        </p:txBody>
      </p:sp>
      <p:sp>
        <p:nvSpPr>
          <p:cNvPr id="4" name="Platshållare för text 3">
            <a:extLst>
              <a:ext uri="{FF2B5EF4-FFF2-40B4-BE49-F238E27FC236}">
                <a16:creationId xmlns:a16="http://schemas.microsoft.com/office/drawing/2014/main" id="{1C346E54-4B94-41D1-885B-108E45DF12E6}"/>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4221191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64CCD42-8196-4607-B136-FD386DE3DB21}"/>
              </a:ext>
            </a:extLst>
          </p:cNvPr>
          <p:cNvSpPr>
            <a:spLocks noGrp="1"/>
          </p:cNvSpPr>
          <p:nvPr>
            <p:ph type="body" sz="quarter" idx="13"/>
          </p:nvPr>
        </p:nvSpPr>
        <p:spPr>
          <a:xfrm>
            <a:off x="639763" y="1808163"/>
            <a:ext cx="7721330" cy="4664044"/>
          </a:xfrm>
        </p:spPr>
        <p:txBody>
          <a:bodyPr vert="horz" lIns="0" tIns="0" rIns="0" bIns="0" rtlCol="0" anchor="t">
            <a:noAutofit/>
          </a:bodyPr>
          <a:lstStyle/>
          <a:p>
            <a:pPr marL="179705" indent="-179705"/>
            <a:r>
              <a:rPr lang="sv-SE" dirty="0">
                <a:ea typeface="+mn-lt"/>
                <a:cs typeface="+mn-lt"/>
              </a:rPr>
              <a:t>Personalen ska ha goda kunskaper i fallförebyggande arbete, munhälsa, vård i livets slutskede.</a:t>
            </a:r>
          </a:p>
          <a:p>
            <a:pPr marL="179705" indent="-179705"/>
            <a:endParaRPr lang="sv-SE" dirty="0">
              <a:ea typeface="+mn-lt"/>
              <a:cs typeface="+mn-lt"/>
            </a:endParaRPr>
          </a:p>
          <a:p>
            <a:pPr marL="179705" indent="-179705"/>
            <a:r>
              <a:rPr lang="sv-SE" dirty="0">
                <a:ea typeface="+mn-lt"/>
                <a:cs typeface="+mn-lt"/>
              </a:rPr>
              <a:t>Munhälsan ska bedömas regelbundet. Tandvårdsstödsintyg.</a:t>
            </a:r>
          </a:p>
          <a:p>
            <a:pPr marL="179705" indent="-179705"/>
            <a:endParaRPr lang="sv-SE" dirty="0">
              <a:ea typeface="+mn-lt"/>
              <a:cs typeface="+mn-lt"/>
            </a:endParaRPr>
          </a:p>
          <a:p>
            <a:pPr marL="179705" indent="-179705"/>
            <a:r>
              <a:rPr lang="sv-SE" dirty="0">
                <a:ea typeface="+mn-lt"/>
                <a:cs typeface="+mn-lt"/>
              </a:rPr>
              <a:t>Remiss till medicinsk fotsjukvård. Kompetenskrav för den som utför medicinsk fotsjukvård ska vara den samma som Region Stockholm har. </a:t>
            </a:r>
          </a:p>
          <a:p>
            <a:pPr marL="179705" indent="-179705"/>
            <a:endParaRPr lang="sv-SE" dirty="0">
              <a:latin typeface="Gill Sans MT"/>
            </a:endParaRPr>
          </a:p>
          <a:p>
            <a:pPr marL="179705" indent="-179705"/>
            <a:r>
              <a:rPr lang="sv-SE" dirty="0">
                <a:latin typeface="Gill Sans MT"/>
              </a:rPr>
              <a:t>Måltiderna ska vara näringsberäknade och följa livsmedelsverkets rekommendationer för åldersgruppen. Anbudsgivaren ska tillhandahålla näringsberäknad specialkost. Vid behov ska kosten innefatta produkter för </a:t>
            </a:r>
            <a:r>
              <a:rPr lang="sv-SE" dirty="0" err="1">
                <a:latin typeface="Gill Sans MT"/>
              </a:rPr>
              <a:t>enteral</a:t>
            </a:r>
            <a:r>
              <a:rPr lang="sv-SE" dirty="0">
                <a:latin typeface="Gill Sans MT"/>
              </a:rPr>
              <a:t> nutrition, berikningsprodukter samt andra särskilda kosttillägg. Menyerna ska kunna </a:t>
            </a:r>
            <a:r>
              <a:rPr lang="sv-SE" dirty="0" err="1">
                <a:latin typeface="Gill Sans MT"/>
              </a:rPr>
              <a:t>konsistensanpassas</a:t>
            </a:r>
            <a:r>
              <a:rPr lang="sv-SE" dirty="0">
                <a:latin typeface="Gill Sans MT"/>
              </a:rPr>
              <a:t> till boende med tugg- och sväljsvårigheter. </a:t>
            </a:r>
          </a:p>
          <a:p>
            <a:pPr marL="179705" indent="-179705"/>
            <a:endParaRPr lang="sv-SE" dirty="0"/>
          </a:p>
        </p:txBody>
      </p:sp>
      <p:sp>
        <p:nvSpPr>
          <p:cNvPr id="3" name="Rubrik 2">
            <a:extLst>
              <a:ext uri="{FF2B5EF4-FFF2-40B4-BE49-F238E27FC236}">
                <a16:creationId xmlns:a16="http://schemas.microsoft.com/office/drawing/2014/main" id="{BA35628A-EDEA-430F-AA71-A26E7F790F54}"/>
              </a:ext>
            </a:extLst>
          </p:cNvPr>
          <p:cNvSpPr>
            <a:spLocks noGrp="1"/>
          </p:cNvSpPr>
          <p:nvPr>
            <p:ph type="title"/>
          </p:nvPr>
        </p:nvSpPr>
        <p:spPr/>
        <p:txBody>
          <a:bodyPr/>
          <a:lstStyle/>
          <a:p>
            <a:r>
              <a:rPr lang="sv-SE" dirty="0"/>
              <a:t>Hälso- och sjukvård</a:t>
            </a:r>
          </a:p>
        </p:txBody>
      </p:sp>
      <p:sp>
        <p:nvSpPr>
          <p:cNvPr id="4" name="Platshållare för text 3">
            <a:extLst>
              <a:ext uri="{FF2B5EF4-FFF2-40B4-BE49-F238E27FC236}">
                <a16:creationId xmlns:a16="http://schemas.microsoft.com/office/drawing/2014/main" id="{23F3E00C-E5C5-44F2-919F-CAD9E5B18BE9}"/>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83481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529845C-61CB-427A-86B9-67FBB0E0F526}"/>
              </a:ext>
            </a:extLst>
          </p:cNvPr>
          <p:cNvSpPr>
            <a:spLocks noGrp="1"/>
          </p:cNvSpPr>
          <p:nvPr>
            <p:ph type="body" sz="quarter" idx="13"/>
          </p:nvPr>
        </p:nvSpPr>
        <p:spPr/>
        <p:txBody>
          <a:bodyPr vert="horz" lIns="0" tIns="0" rIns="0" bIns="0" rtlCol="0" anchor="t">
            <a:noAutofit/>
          </a:bodyPr>
          <a:lstStyle/>
          <a:p>
            <a:pPr marL="179705" indent="-179705"/>
            <a:r>
              <a:rPr lang="sv-SE" dirty="0">
                <a:latin typeface="Gill Sans MT"/>
              </a:rPr>
              <a:t>Kvalitetsregister.</a:t>
            </a:r>
          </a:p>
          <a:p>
            <a:pPr marL="179705" indent="-179705"/>
            <a:endParaRPr lang="sv-SE" dirty="0">
              <a:ea typeface="+mn-lt"/>
              <a:cs typeface="+mn-lt"/>
            </a:endParaRPr>
          </a:p>
          <a:p>
            <a:pPr marL="179705" indent="-179705"/>
            <a:r>
              <a:rPr lang="sv-SE" dirty="0">
                <a:ea typeface="+mn-lt"/>
                <a:cs typeface="+mn-lt"/>
              </a:rPr>
              <a:t>Läkarinsatser dygnet runt. </a:t>
            </a:r>
            <a:endParaRPr lang="sv-SE" dirty="0"/>
          </a:p>
          <a:p>
            <a:pPr marL="179705" indent="-179705"/>
            <a:endParaRPr lang="sv-SE" dirty="0">
              <a:ea typeface="+mn-lt"/>
              <a:cs typeface="+mn-lt"/>
            </a:endParaRPr>
          </a:p>
          <a:p>
            <a:pPr marL="179705" indent="-179705"/>
            <a:r>
              <a:rPr lang="sv-SE" dirty="0">
                <a:ea typeface="+mn-lt"/>
                <a:cs typeface="+mn-lt"/>
              </a:rPr>
              <a:t>Sjuksköterska ska finnas på plats vardagar dagtid. Sjuksköterska ska vara tillgänglig för kontakt med kommunen och övriga vårdgivare. </a:t>
            </a:r>
          </a:p>
          <a:p>
            <a:pPr marL="179705" indent="-179705"/>
            <a:endParaRPr lang="sv-SE" dirty="0">
              <a:latin typeface="Gill Sans MT"/>
            </a:endParaRPr>
          </a:p>
          <a:p>
            <a:pPr marL="179705" indent="-179705"/>
            <a:r>
              <a:rPr lang="sv-SE" dirty="0">
                <a:latin typeface="Gill Sans MT"/>
              </a:rPr>
              <a:t>Dokument som ska skickas till kommunens mas:</a:t>
            </a:r>
          </a:p>
          <a:p>
            <a:pPr marL="359410" lvl="1">
              <a:buFont typeface="Wingdings" panose="020B0302020104020203" pitchFamily="34" charset="0"/>
              <a:buChar char="v"/>
            </a:pPr>
            <a:r>
              <a:rPr lang="sv-SE" dirty="0">
                <a:ea typeface="+mn-lt"/>
                <a:cs typeface="+mn-lt"/>
              </a:rPr>
              <a:t>Patientsäkerhetsberättelse.</a:t>
            </a:r>
            <a:endParaRPr lang="sv-SE" dirty="0"/>
          </a:p>
          <a:p>
            <a:pPr marL="359410" lvl="1">
              <a:buFont typeface="Wingdings" panose="020B0302020104020203" pitchFamily="34" charset="0"/>
              <a:buChar char="v"/>
            </a:pPr>
            <a:r>
              <a:rPr lang="sv-SE" dirty="0">
                <a:ea typeface="+mn-lt"/>
                <a:cs typeface="+mn-lt"/>
              </a:rPr>
              <a:t>Extern kvalitetsgranskning av läkemedelshanteringen.</a:t>
            </a:r>
            <a:endParaRPr lang="sv-SE" dirty="0"/>
          </a:p>
          <a:p>
            <a:pPr marL="359410" lvl="1">
              <a:buFont typeface="Wingdings" panose="020B0302020104020203" pitchFamily="34" charset="0"/>
              <a:buChar char="v"/>
            </a:pPr>
            <a:r>
              <a:rPr lang="sv-SE" dirty="0">
                <a:ea typeface="+mn-lt"/>
                <a:cs typeface="+mn-lt"/>
              </a:rPr>
              <a:t>Protokoll från hygienronden.</a:t>
            </a:r>
            <a:endParaRPr lang="sv-SE" dirty="0"/>
          </a:p>
          <a:p>
            <a:pPr marL="179705" indent="-179705"/>
            <a:endParaRPr lang="sv-SE" dirty="0"/>
          </a:p>
        </p:txBody>
      </p:sp>
      <p:sp>
        <p:nvSpPr>
          <p:cNvPr id="3" name="Rubrik 2">
            <a:extLst>
              <a:ext uri="{FF2B5EF4-FFF2-40B4-BE49-F238E27FC236}">
                <a16:creationId xmlns:a16="http://schemas.microsoft.com/office/drawing/2014/main" id="{D080003D-695B-4FC4-BA2B-87C12C2BDB10}"/>
              </a:ext>
            </a:extLst>
          </p:cNvPr>
          <p:cNvSpPr>
            <a:spLocks noGrp="1"/>
          </p:cNvSpPr>
          <p:nvPr>
            <p:ph type="title"/>
          </p:nvPr>
        </p:nvSpPr>
        <p:spPr/>
        <p:txBody>
          <a:bodyPr/>
          <a:lstStyle/>
          <a:p>
            <a:r>
              <a:rPr lang="sv-SE" dirty="0"/>
              <a:t>Hälso- och sjukvård</a:t>
            </a:r>
          </a:p>
        </p:txBody>
      </p:sp>
      <p:sp>
        <p:nvSpPr>
          <p:cNvPr id="4" name="Platshållare för text 3">
            <a:extLst>
              <a:ext uri="{FF2B5EF4-FFF2-40B4-BE49-F238E27FC236}">
                <a16:creationId xmlns:a16="http://schemas.microsoft.com/office/drawing/2014/main" id="{26A64F15-1AA2-43A0-9E50-FA7205DDE90B}"/>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271281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13FF70E-BD0B-4A31-887F-568FA0A272C0}"/>
              </a:ext>
            </a:extLst>
          </p:cNvPr>
          <p:cNvSpPr>
            <a:spLocks noGrp="1"/>
          </p:cNvSpPr>
          <p:nvPr>
            <p:ph type="body" sz="quarter" idx="13"/>
          </p:nvPr>
        </p:nvSpPr>
        <p:spPr/>
        <p:txBody>
          <a:bodyPr vert="horz" lIns="0" tIns="0" rIns="0" bIns="0" rtlCol="0" anchor="t">
            <a:noAutofit/>
          </a:bodyPr>
          <a:lstStyle/>
          <a:p>
            <a:pPr marL="179705" indent="-179705"/>
            <a:r>
              <a:rPr lang="sv-SE" dirty="0"/>
              <a:t>"Vård i samverkan" -utgår. Gäller för kunder i ordinärt boende.</a:t>
            </a:r>
          </a:p>
          <a:p>
            <a:pPr marL="179705" indent="-179705"/>
            <a:endParaRPr lang="sv-SE" dirty="0">
              <a:ea typeface="+mn-lt"/>
              <a:cs typeface="+mn-lt"/>
            </a:endParaRPr>
          </a:p>
          <a:p>
            <a:pPr marL="179705" indent="-179705"/>
            <a:r>
              <a:rPr lang="sv-SE" dirty="0">
                <a:ea typeface="+mn-lt"/>
                <a:cs typeface="+mn-lt"/>
              </a:rPr>
              <a:t>Anordnaren ska samverka med andra vårdgivare i enlighet med de samverkansöverenskommelser som kommunen träffar. Anordnaren svarar för de delar som är kommunens ansvar i särskilt boende enligt överenskommelserna, om inte annat meddelas av kommunen. </a:t>
            </a:r>
            <a:endParaRPr lang="sv-SE" dirty="0"/>
          </a:p>
        </p:txBody>
      </p:sp>
      <p:sp>
        <p:nvSpPr>
          <p:cNvPr id="3" name="Rubrik 2">
            <a:extLst>
              <a:ext uri="{FF2B5EF4-FFF2-40B4-BE49-F238E27FC236}">
                <a16:creationId xmlns:a16="http://schemas.microsoft.com/office/drawing/2014/main" id="{075E6916-DE3D-4D26-ABE4-2CA93A1498A6}"/>
              </a:ext>
            </a:extLst>
          </p:cNvPr>
          <p:cNvSpPr>
            <a:spLocks noGrp="1"/>
          </p:cNvSpPr>
          <p:nvPr>
            <p:ph type="title"/>
          </p:nvPr>
        </p:nvSpPr>
        <p:spPr/>
        <p:txBody>
          <a:bodyPr>
            <a:normAutofit fontScale="90000"/>
          </a:bodyPr>
          <a:lstStyle/>
          <a:p>
            <a:r>
              <a:rPr lang="sv-SE" dirty="0"/>
              <a:t>Samverkansöverenskommelser</a:t>
            </a:r>
          </a:p>
        </p:txBody>
      </p:sp>
      <p:sp>
        <p:nvSpPr>
          <p:cNvPr id="4" name="Platshållare för text 3">
            <a:extLst>
              <a:ext uri="{FF2B5EF4-FFF2-40B4-BE49-F238E27FC236}">
                <a16:creationId xmlns:a16="http://schemas.microsoft.com/office/drawing/2014/main" id="{2D84B912-240C-483C-BA16-05C59BE37C51}"/>
              </a:ext>
            </a:extLst>
          </p:cNvPr>
          <p:cNvSpPr>
            <a:spLocks noGrp="1"/>
          </p:cNvSpPr>
          <p:nvPr>
            <p:ph type="body" sz="quarter" idx="17"/>
          </p:nvPr>
        </p:nvSpPr>
        <p:spPr/>
        <p:txBody>
          <a:bodyPr/>
          <a:lstStyle/>
          <a:p>
            <a:endParaRPr lang="sv-SE"/>
          </a:p>
        </p:txBody>
      </p:sp>
      <p:sp>
        <p:nvSpPr>
          <p:cNvPr id="6" name="Platshållare för text 1">
            <a:extLst>
              <a:ext uri="{FF2B5EF4-FFF2-40B4-BE49-F238E27FC236}">
                <a16:creationId xmlns:a16="http://schemas.microsoft.com/office/drawing/2014/main" id="{D6A51853-22B4-4F92-BB21-FB32C947C2F3}"/>
              </a:ext>
            </a:extLst>
          </p:cNvPr>
          <p:cNvSpPr txBox="1">
            <a:spLocks/>
          </p:cNvSpPr>
          <p:nvPr/>
        </p:nvSpPr>
        <p:spPr>
          <a:xfrm>
            <a:off x="533371" y="1557997"/>
            <a:ext cx="8023254" cy="4563403"/>
          </a:xfrm>
          <a:prstGeom prst="rect">
            <a:avLst/>
          </a:prstGeom>
        </p:spPr>
        <p:txBody>
          <a:bodyPr vert="horz" lIns="0" tIns="0" rIns="0" bIns="0" rtlCol="0" anchor="t">
            <a:noAutofit/>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228600" algn="l" defTabSz="914400" rtl="0" eaLnBrk="1" latinLnBrk="0" hangingPunct="1">
              <a:lnSpc>
                <a:spcPct val="90000"/>
              </a:lnSpc>
              <a:spcBef>
                <a:spcPts val="500"/>
              </a:spcBef>
              <a:buFont typeface="Gill Sans MT Pro Light" panose="020B0302020104020203" pitchFamily="34" charset="0"/>
              <a:buChar char="­"/>
              <a:defRPr sz="1800" kern="1200">
                <a:solidFill>
                  <a:schemeClr val="tx1"/>
                </a:solidFill>
                <a:latin typeface="+mn-lt"/>
                <a:ea typeface="+mn-ea"/>
                <a:cs typeface="+mn-cs"/>
              </a:defRPr>
            </a:lvl2pPr>
            <a:lvl3pPr marL="540000" indent="-228600" algn="l" defTabSz="914400" rtl="0" eaLnBrk="1" latinLnBrk="0" hangingPunct="1">
              <a:lnSpc>
                <a:spcPct val="90000"/>
              </a:lnSpc>
              <a:spcBef>
                <a:spcPts val="500"/>
              </a:spcBef>
              <a:buFont typeface="Gill Sans MT Pro Light" panose="020B0302020104020203" pitchFamily="34" charset="0"/>
              <a:buChar char="­"/>
              <a:defRPr sz="1600" kern="1200">
                <a:solidFill>
                  <a:schemeClr val="tx1"/>
                </a:solidFill>
                <a:latin typeface="+mn-lt"/>
                <a:ea typeface="+mn-ea"/>
                <a:cs typeface="+mn-cs"/>
              </a:defRPr>
            </a:lvl3pPr>
            <a:lvl4pPr marL="72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4pPr>
            <a:lvl5pPr marL="900000" indent="-228600" algn="l" defTabSz="914400" rtl="0" eaLnBrk="1" latinLnBrk="0" hangingPunct="1">
              <a:lnSpc>
                <a:spcPct val="90000"/>
              </a:lnSpc>
              <a:spcBef>
                <a:spcPts val="500"/>
              </a:spcBef>
              <a:buFont typeface="Gill Sans MT Pro Light" panose="020B0302020104020203" pitchFamily="34" charset="0"/>
              <a:buChar char="­"/>
              <a:defRPr sz="1400" kern="1200">
                <a:solidFill>
                  <a:schemeClr val="tx1"/>
                </a:solidFill>
                <a:latin typeface="+mn-lt"/>
                <a:ea typeface="+mn-ea"/>
                <a:cs typeface="+mn-cs"/>
              </a:defRPr>
            </a:lvl5pPr>
            <a:lvl6pPr marL="1764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01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2268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25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179705"/>
            <a:endParaRPr lang="sv-SE"/>
          </a:p>
          <a:p>
            <a:pPr marL="179705" indent="-179705"/>
            <a:endParaRPr lang="sv-SE" dirty="0"/>
          </a:p>
        </p:txBody>
      </p:sp>
    </p:spTree>
    <p:extLst>
      <p:ext uri="{BB962C8B-B14F-4D97-AF65-F5344CB8AC3E}">
        <p14:creationId xmlns:p14="http://schemas.microsoft.com/office/powerpoint/2010/main" val="3562840363"/>
      </p:ext>
    </p:extLst>
  </p:cSld>
  <p:clrMapOvr>
    <a:masterClrMapping/>
  </p:clrMapOvr>
</p:sld>
</file>

<file path=ppt/theme/theme1.xml><?xml version="1.0" encoding="utf-8"?>
<a:theme xmlns:a="http://schemas.openxmlformats.org/drawingml/2006/main" name="Nacka Kommun">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undmall Nacka kommun.potx" id="{9174A1F5-068D-4EAE-B3A5-3F26DDB1F6F0}" vid="{0485FD58-D7F9-4E3D-8EFC-20BB141F821B}"/>
    </a:ext>
  </a:extLst>
</a:theme>
</file>

<file path=ppt/theme/theme2.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Nacka Kommun_Color">
      <a:dk1>
        <a:sysClr val="windowText" lastClr="000000"/>
      </a:dk1>
      <a:lt1>
        <a:sysClr val="window" lastClr="FFFFFF"/>
      </a:lt1>
      <a:dk2>
        <a:srgbClr val="44546A"/>
      </a:dk2>
      <a:lt2>
        <a:srgbClr val="E7E6E6"/>
      </a:lt2>
      <a:accent1>
        <a:srgbClr val="0096D6"/>
      </a:accent1>
      <a:accent2>
        <a:srgbClr val="96B400"/>
      </a:accent2>
      <a:accent3>
        <a:srgbClr val="8C5AA0"/>
      </a:accent3>
      <a:accent4>
        <a:srgbClr val="CD0019"/>
      </a:accent4>
      <a:accent5>
        <a:srgbClr val="EB6400"/>
      </a:accent5>
      <a:accent6>
        <a:srgbClr val="FFCD00"/>
      </a:accent6>
      <a:hlink>
        <a:srgbClr val="0563C1"/>
      </a:hlink>
      <a:folHlink>
        <a:srgbClr val="954F72"/>
      </a:folHlink>
    </a:clrScheme>
    <a:fontScheme name="Nacka_Font_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Grundmall Nacka kommun</Template>
  <TotalTime>3501</TotalTime>
  <Words>1436</Words>
  <Application>Microsoft Office PowerPoint</Application>
  <PresentationFormat>Bredbild</PresentationFormat>
  <Paragraphs>365</Paragraphs>
  <Slides>25</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25</vt:i4>
      </vt:variant>
    </vt:vector>
  </HeadingPairs>
  <TitlesOfParts>
    <vt:vector size="32" baseType="lpstr">
      <vt:lpstr>Arial</vt:lpstr>
      <vt:lpstr>Calibri</vt:lpstr>
      <vt:lpstr>Century Gothic</vt:lpstr>
      <vt:lpstr>Gill Sans MT</vt:lpstr>
      <vt:lpstr>Gill Sans MT Pro Light</vt:lpstr>
      <vt:lpstr>Wingdings</vt:lpstr>
      <vt:lpstr>Nacka Kommun</vt:lpstr>
      <vt:lpstr>VÄLKOMNA TILL DAGENS ANORDnarmöte </vt:lpstr>
      <vt:lpstr>Agenda</vt:lpstr>
      <vt:lpstr>checknivåbedömningar</vt:lpstr>
      <vt:lpstr>Nya villkor särskilt boende för äldre  </vt:lpstr>
      <vt:lpstr>Förslag på nya villkor - Lokaler</vt:lpstr>
      <vt:lpstr>Förslag på nya villkor Verksamhetens ledning</vt:lpstr>
      <vt:lpstr>Hälso- och sjukvård</vt:lpstr>
      <vt:lpstr>Hälso- och sjukvård</vt:lpstr>
      <vt:lpstr>Samverkansöverenskommelser</vt:lpstr>
      <vt:lpstr>kostnader</vt:lpstr>
      <vt:lpstr>Andel positiva svar inom området boendemiljö</vt:lpstr>
      <vt:lpstr>Andel positiva svar,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lpstr>Läkemedelsanvändning</vt:lpstr>
      <vt:lpstr>INDIKATORER 2020</vt:lpstr>
      <vt:lpstr>Brukarundersökning 2019 dialogcafé</vt:lpstr>
      <vt:lpstr>Diskussioner på dialogcafé</vt:lpstr>
      <vt:lpstr>övrigt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Smith Carina</dc:creator>
  <cp:lastModifiedBy>Rooth Andersson Sofia</cp:lastModifiedBy>
  <cp:revision>135</cp:revision>
  <cp:lastPrinted>2019-10-14T08:00:42Z</cp:lastPrinted>
  <dcterms:created xsi:type="dcterms:W3CDTF">2018-06-07T14:12:42Z</dcterms:created>
  <dcterms:modified xsi:type="dcterms:W3CDTF">2019-10-23T08:59:58Z</dcterms:modified>
</cp:coreProperties>
</file>