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287" r:id="rId3"/>
    <p:sldId id="288" r:id="rId4"/>
    <p:sldId id="289" r:id="rId5"/>
    <p:sldId id="292" r:id="rId6"/>
    <p:sldId id="290" r:id="rId7"/>
    <p:sldId id="293" r:id="rId8"/>
    <p:sldId id="291" r:id="rId9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C2E4D-0FDD-46A1-9225-192FF4FF8D4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68103E1E-9E94-4B3F-AF03-4C20D009ADA2}">
      <dgm:prSet phldrT="[Text]"/>
      <dgm:spPr/>
      <dgm:t>
        <a:bodyPr/>
        <a:lstStyle/>
        <a:p>
          <a:r>
            <a:rPr lang="sv-SE" dirty="0"/>
            <a:t>Ordinarie</a:t>
          </a:r>
          <a:br>
            <a:rPr lang="sv-SE" dirty="0"/>
          </a:br>
          <a:r>
            <a:rPr lang="sv-SE" dirty="0"/>
            <a:t>undervisning</a:t>
          </a:r>
        </a:p>
      </dgm:t>
    </dgm:pt>
    <dgm:pt modelId="{7639E17E-CAC0-45BC-B274-1431F09D2867}" type="parTrans" cxnId="{DE5C356E-EFE4-42E9-BE1C-47A557D09F66}">
      <dgm:prSet/>
      <dgm:spPr/>
      <dgm:t>
        <a:bodyPr/>
        <a:lstStyle/>
        <a:p>
          <a:endParaRPr lang="sv-SE"/>
        </a:p>
      </dgm:t>
    </dgm:pt>
    <dgm:pt modelId="{D09C3207-435C-47E7-A7EE-B73D1C91EC01}" type="sibTrans" cxnId="{DE5C356E-EFE4-42E9-BE1C-47A557D09F66}">
      <dgm:prSet/>
      <dgm:spPr/>
      <dgm:t>
        <a:bodyPr/>
        <a:lstStyle/>
        <a:p>
          <a:endParaRPr lang="sv-SE"/>
        </a:p>
      </dgm:t>
    </dgm:pt>
    <dgm:pt modelId="{B7EDAE9D-2A72-42C0-9067-DB30915B7458}">
      <dgm:prSet phldrT="[Text]"/>
      <dgm:spPr/>
      <dgm:t>
        <a:bodyPr/>
        <a:lstStyle/>
        <a:p>
          <a:r>
            <a:rPr lang="sv-SE" dirty="0"/>
            <a:t>Extra anpassning</a:t>
          </a:r>
        </a:p>
      </dgm:t>
    </dgm:pt>
    <dgm:pt modelId="{F75DC5DB-1155-4320-83A4-829DE3EB87FC}" type="parTrans" cxnId="{8B224A21-1867-4E75-A754-3AE76C9A9CCD}">
      <dgm:prSet/>
      <dgm:spPr/>
      <dgm:t>
        <a:bodyPr/>
        <a:lstStyle/>
        <a:p>
          <a:endParaRPr lang="sv-SE"/>
        </a:p>
      </dgm:t>
    </dgm:pt>
    <dgm:pt modelId="{D1877FAC-782B-4979-9F69-D713BD085AEB}" type="sibTrans" cxnId="{8B224A21-1867-4E75-A754-3AE76C9A9CCD}">
      <dgm:prSet/>
      <dgm:spPr/>
      <dgm:t>
        <a:bodyPr/>
        <a:lstStyle/>
        <a:p>
          <a:endParaRPr lang="sv-SE"/>
        </a:p>
      </dgm:t>
    </dgm:pt>
    <dgm:pt modelId="{244025C8-1FC5-4011-B4E8-C23E8C7AFD5F}">
      <dgm:prSet phldrT="[Text]"/>
      <dgm:spPr/>
      <dgm:t>
        <a:bodyPr/>
        <a:lstStyle/>
        <a:p>
          <a:r>
            <a:rPr lang="sv-SE" dirty="0"/>
            <a:t>Särskilt stöd</a:t>
          </a:r>
        </a:p>
      </dgm:t>
    </dgm:pt>
    <dgm:pt modelId="{2F3E5E2B-EF56-4E06-9C76-B08969EC9504}" type="parTrans" cxnId="{5DE2CC13-27BF-4251-BA71-E45E962A39AE}">
      <dgm:prSet/>
      <dgm:spPr/>
      <dgm:t>
        <a:bodyPr/>
        <a:lstStyle/>
        <a:p>
          <a:endParaRPr lang="sv-SE"/>
        </a:p>
      </dgm:t>
    </dgm:pt>
    <dgm:pt modelId="{D5124D5A-6C68-45A3-BD8D-4841E90ED440}" type="sibTrans" cxnId="{5DE2CC13-27BF-4251-BA71-E45E962A39AE}">
      <dgm:prSet/>
      <dgm:spPr/>
      <dgm:t>
        <a:bodyPr/>
        <a:lstStyle/>
        <a:p>
          <a:endParaRPr lang="sv-SE"/>
        </a:p>
      </dgm:t>
    </dgm:pt>
    <dgm:pt modelId="{A18B40F7-BFFF-4B25-8ABF-D94EDDC0A886}">
      <dgm:prSet/>
      <dgm:spPr/>
      <dgm:t>
        <a:bodyPr/>
        <a:lstStyle/>
        <a:p>
          <a:r>
            <a:rPr lang="sv-SE" dirty="0"/>
            <a:t>Extraordinära åtgärder</a:t>
          </a:r>
        </a:p>
      </dgm:t>
    </dgm:pt>
    <dgm:pt modelId="{7E69FF42-68FF-4D14-B161-0B71B3D63C27}" type="parTrans" cxnId="{20F7E5BC-6C04-42ED-9B94-1112C7E4BB46}">
      <dgm:prSet/>
      <dgm:spPr/>
      <dgm:t>
        <a:bodyPr/>
        <a:lstStyle/>
        <a:p>
          <a:endParaRPr lang="sv-SE"/>
        </a:p>
      </dgm:t>
    </dgm:pt>
    <dgm:pt modelId="{88FCDC02-9F1B-4E87-A389-22329E4C9E62}" type="sibTrans" cxnId="{20F7E5BC-6C04-42ED-9B94-1112C7E4BB46}">
      <dgm:prSet/>
      <dgm:spPr/>
      <dgm:t>
        <a:bodyPr/>
        <a:lstStyle/>
        <a:p>
          <a:endParaRPr lang="sv-SE"/>
        </a:p>
      </dgm:t>
    </dgm:pt>
    <dgm:pt modelId="{666F079D-3CBE-4313-AD76-DFA1DD021355}" type="pres">
      <dgm:prSet presAssocID="{BB9C2E4D-0FDD-46A1-9225-192FF4FF8D42}" presName="rootnode" presStyleCnt="0">
        <dgm:presLayoutVars>
          <dgm:chMax/>
          <dgm:chPref/>
          <dgm:dir/>
          <dgm:animLvl val="lvl"/>
        </dgm:presLayoutVars>
      </dgm:prSet>
      <dgm:spPr/>
    </dgm:pt>
    <dgm:pt modelId="{FABCF5EB-8723-416E-ADEC-4B59BED2CDDB}" type="pres">
      <dgm:prSet presAssocID="{68103E1E-9E94-4B3F-AF03-4C20D009ADA2}" presName="composite" presStyleCnt="0"/>
      <dgm:spPr/>
    </dgm:pt>
    <dgm:pt modelId="{ED3D01DF-1033-4AFF-9FF6-BC901583DB9C}" type="pres">
      <dgm:prSet presAssocID="{68103E1E-9E94-4B3F-AF03-4C20D009ADA2}" presName="LShape" presStyleLbl="alignNode1" presStyleIdx="0" presStyleCnt="7" custLinFactNeighborX="-164"/>
      <dgm:spPr/>
    </dgm:pt>
    <dgm:pt modelId="{859492D6-AED2-48B6-B70B-382F94207326}" type="pres">
      <dgm:prSet presAssocID="{68103E1E-9E94-4B3F-AF03-4C20D009AD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E7A4510-1395-4DC4-BDA3-1297D235AC60}" type="pres">
      <dgm:prSet presAssocID="{68103E1E-9E94-4B3F-AF03-4C20D009ADA2}" presName="Triangle" presStyleLbl="alignNode1" presStyleIdx="1" presStyleCnt="7"/>
      <dgm:spPr>
        <a:noFill/>
        <a:ln>
          <a:noFill/>
        </a:ln>
      </dgm:spPr>
    </dgm:pt>
    <dgm:pt modelId="{E64AC069-4383-4B23-8CD5-4D707139591D}" type="pres">
      <dgm:prSet presAssocID="{D09C3207-435C-47E7-A7EE-B73D1C91EC01}" presName="sibTrans" presStyleCnt="0"/>
      <dgm:spPr/>
    </dgm:pt>
    <dgm:pt modelId="{3CD4ED30-A69B-4AC9-8EB9-0A354F047F2A}" type="pres">
      <dgm:prSet presAssocID="{D09C3207-435C-47E7-A7EE-B73D1C91EC01}" presName="space" presStyleCnt="0"/>
      <dgm:spPr/>
    </dgm:pt>
    <dgm:pt modelId="{98E2CA70-D7FC-47C3-8433-765ED2F40B93}" type="pres">
      <dgm:prSet presAssocID="{B7EDAE9D-2A72-42C0-9067-DB30915B7458}" presName="composite" presStyleCnt="0"/>
      <dgm:spPr/>
    </dgm:pt>
    <dgm:pt modelId="{EDFF4882-D850-4C5E-96C8-D3724CB79ABF}" type="pres">
      <dgm:prSet presAssocID="{B7EDAE9D-2A72-42C0-9067-DB30915B7458}" presName="LShape" presStyleLbl="alignNode1" presStyleIdx="2" presStyleCnt="7"/>
      <dgm:spPr/>
    </dgm:pt>
    <dgm:pt modelId="{7962A9FC-A875-40D2-9006-320121AB6FB4}" type="pres">
      <dgm:prSet presAssocID="{B7EDAE9D-2A72-42C0-9067-DB30915B745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1E34E9D-13A8-4F48-98EA-1523F44D68C0}" type="pres">
      <dgm:prSet presAssocID="{B7EDAE9D-2A72-42C0-9067-DB30915B7458}" presName="Triangle" presStyleLbl="alignNode1" presStyleIdx="3" presStyleCnt="7"/>
      <dgm:spPr/>
    </dgm:pt>
    <dgm:pt modelId="{0F0480F4-34C1-4FF3-8F31-FA1D2D94BA09}" type="pres">
      <dgm:prSet presAssocID="{D1877FAC-782B-4979-9F69-D713BD085AEB}" presName="sibTrans" presStyleCnt="0"/>
      <dgm:spPr/>
    </dgm:pt>
    <dgm:pt modelId="{FB2322E1-F897-4CA6-A67D-BF7192F693E4}" type="pres">
      <dgm:prSet presAssocID="{D1877FAC-782B-4979-9F69-D713BD085AEB}" presName="space" presStyleCnt="0"/>
      <dgm:spPr/>
    </dgm:pt>
    <dgm:pt modelId="{C441F18C-99A5-42D9-8353-D933F57AD324}" type="pres">
      <dgm:prSet presAssocID="{244025C8-1FC5-4011-B4E8-C23E8C7AFD5F}" presName="composite" presStyleCnt="0"/>
      <dgm:spPr/>
    </dgm:pt>
    <dgm:pt modelId="{DCBF6708-0855-4220-8D03-18BBD99AB57B}" type="pres">
      <dgm:prSet presAssocID="{244025C8-1FC5-4011-B4E8-C23E8C7AFD5F}" presName="LShape" presStyleLbl="alignNode1" presStyleIdx="4" presStyleCnt="7"/>
      <dgm:spPr/>
    </dgm:pt>
    <dgm:pt modelId="{7429FA4D-7EDB-46F7-BDE6-72DBBA1D142C}" type="pres">
      <dgm:prSet presAssocID="{244025C8-1FC5-4011-B4E8-C23E8C7AFD5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AAA03F5-FFA0-4AF2-9F38-C5A999E9E9A5}" type="pres">
      <dgm:prSet presAssocID="{244025C8-1FC5-4011-B4E8-C23E8C7AFD5F}" presName="Triangle" presStyleLbl="alignNode1" presStyleIdx="5" presStyleCnt="7"/>
      <dgm:spPr/>
    </dgm:pt>
    <dgm:pt modelId="{5501FEA6-CB13-4CA3-9972-01540996CAB1}" type="pres">
      <dgm:prSet presAssocID="{D5124D5A-6C68-45A3-BD8D-4841E90ED440}" presName="sibTrans" presStyleCnt="0"/>
      <dgm:spPr/>
    </dgm:pt>
    <dgm:pt modelId="{E236B792-FBFA-4348-B418-8B6829340433}" type="pres">
      <dgm:prSet presAssocID="{D5124D5A-6C68-45A3-BD8D-4841E90ED440}" presName="space" presStyleCnt="0"/>
      <dgm:spPr/>
    </dgm:pt>
    <dgm:pt modelId="{4020F2BF-E9C5-45B9-9FA8-BAC0B9B75B36}" type="pres">
      <dgm:prSet presAssocID="{A18B40F7-BFFF-4B25-8ABF-D94EDDC0A886}" presName="composite" presStyleCnt="0"/>
      <dgm:spPr/>
    </dgm:pt>
    <dgm:pt modelId="{92FCCA3F-0182-4197-B408-1CEF2ACFFE65}" type="pres">
      <dgm:prSet presAssocID="{A18B40F7-BFFF-4B25-8ABF-D94EDDC0A886}" presName="LShape" presStyleLbl="alignNode1" presStyleIdx="6" presStyleCnt="7"/>
      <dgm:spPr/>
    </dgm:pt>
    <dgm:pt modelId="{49E3D992-FAB7-460C-BF7C-D6E127DFAA2D}" type="pres">
      <dgm:prSet presAssocID="{A18B40F7-BFFF-4B25-8ABF-D94EDDC0A88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E2CC13-27BF-4251-BA71-E45E962A39AE}" srcId="{BB9C2E4D-0FDD-46A1-9225-192FF4FF8D42}" destId="{244025C8-1FC5-4011-B4E8-C23E8C7AFD5F}" srcOrd="2" destOrd="0" parTransId="{2F3E5E2B-EF56-4E06-9C76-B08969EC9504}" sibTransId="{D5124D5A-6C68-45A3-BD8D-4841E90ED440}"/>
    <dgm:cxn modelId="{050D1815-9BEB-4A43-A82B-2804CB9885D1}" type="presOf" srcId="{244025C8-1FC5-4011-B4E8-C23E8C7AFD5F}" destId="{7429FA4D-7EDB-46F7-BDE6-72DBBA1D142C}" srcOrd="0" destOrd="0" presId="urn:microsoft.com/office/officeart/2009/3/layout/StepUpProcess"/>
    <dgm:cxn modelId="{8B224A21-1867-4E75-A754-3AE76C9A9CCD}" srcId="{BB9C2E4D-0FDD-46A1-9225-192FF4FF8D42}" destId="{B7EDAE9D-2A72-42C0-9067-DB30915B7458}" srcOrd="1" destOrd="0" parTransId="{F75DC5DB-1155-4320-83A4-829DE3EB87FC}" sibTransId="{D1877FAC-782B-4979-9F69-D713BD085AEB}"/>
    <dgm:cxn modelId="{DE5C356E-EFE4-42E9-BE1C-47A557D09F66}" srcId="{BB9C2E4D-0FDD-46A1-9225-192FF4FF8D42}" destId="{68103E1E-9E94-4B3F-AF03-4C20D009ADA2}" srcOrd="0" destOrd="0" parTransId="{7639E17E-CAC0-45BC-B274-1431F09D2867}" sibTransId="{D09C3207-435C-47E7-A7EE-B73D1C91EC01}"/>
    <dgm:cxn modelId="{54D17478-55DC-4501-AD94-DA2CB6646D3D}" type="presOf" srcId="{B7EDAE9D-2A72-42C0-9067-DB30915B7458}" destId="{7962A9FC-A875-40D2-9006-320121AB6FB4}" srcOrd="0" destOrd="0" presId="urn:microsoft.com/office/officeart/2009/3/layout/StepUpProcess"/>
    <dgm:cxn modelId="{DF1D1795-0D5D-4084-B5CD-2CFD5D10334F}" type="presOf" srcId="{68103E1E-9E94-4B3F-AF03-4C20D009ADA2}" destId="{859492D6-AED2-48B6-B70B-382F94207326}" srcOrd="0" destOrd="0" presId="urn:microsoft.com/office/officeart/2009/3/layout/StepUpProcess"/>
    <dgm:cxn modelId="{20F7E5BC-6C04-42ED-9B94-1112C7E4BB46}" srcId="{BB9C2E4D-0FDD-46A1-9225-192FF4FF8D42}" destId="{A18B40F7-BFFF-4B25-8ABF-D94EDDC0A886}" srcOrd="3" destOrd="0" parTransId="{7E69FF42-68FF-4D14-B161-0B71B3D63C27}" sibTransId="{88FCDC02-9F1B-4E87-A389-22329E4C9E62}"/>
    <dgm:cxn modelId="{6059A7C4-5F26-4389-9064-BDDF1E495198}" type="presOf" srcId="{BB9C2E4D-0FDD-46A1-9225-192FF4FF8D42}" destId="{666F079D-3CBE-4313-AD76-DFA1DD021355}" srcOrd="0" destOrd="0" presId="urn:microsoft.com/office/officeart/2009/3/layout/StepUpProcess"/>
    <dgm:cxn modelId="{CA67AAD9-DF88-4333-9EBF-F37123697B1E}" type="presOf" srcId="{A18B40F7-BFFF-4B25-8ABF-D94EDDC0A886}" destId="{49E3D992-FAB7-460C-BF7C-D6E127DFAA2D}" srcOrd="0" destOrd="0" presId="urn:microsoft.com/office/officeart/2009/3/layout/StepUpProcess"/>
    <dgm:cxn modelId="{B05AA2BB-F03B-4E55-BA35-F81F3FBB26BB}" type="presParOf" srcId="{666F079D-3CBE-4313-AD76-DFA1DD021355}" destId="{FABCF5EB-8723-416E-ADEC-4B59BED2CDDB}" srcOrd="0" destOrd="0" presId="urn:microsoft.com/office/officeart/2009/3/layout/StepUpProcess"/>
    <dgm:cxn modelId="{EAD827DB-8B72-46C3-ABA0-C750839409AE}" type="presParOf" srcId="{FABCF5EB-8723-416E-ADEC-4B59BED2CDDB}" destId="{ED3D01DF-1033-4AFF-9FF6-BC901583DB9C}" srcOrd="0" destOrd="0" presId="urn:microsoft.com/office/officeart/2009/3/layout/StepUpProcess"/>
    <dgm:cxn modelId="{0B129C70-BDC9-4A12-B67F-1E25B8897E41}" type="presParOf" srcId="{FABCF5EB-8723-416E-ADEC-4B59BED2CDDB}" destId="{859492D6-AED2-48B6-B70B-382F94207326}" srcOrd="1" destOrd="0" presId="urn:microsoft.com/office/officeart/2009/3/layout/StepUpProcess"/>
    <dgm:cxn modelId="{0BAAD34B-E017-420F-9B3A-DB0963945B60}" type="presParOf" srcId="{FABCF5EB-8723-416E-ADEC-4B59BED2CDDB}" destId="{2E7A4510-1395-4DC4-BDA3-1297D235AC60}" srcOrd="2" destOrd="0" presId="urn:microsoft.com/office/officeart/2009/3/layout/StepUpProcess"/>
    <dgm:cxn modelId="{6CF91B5A-5FC1-48AD-ACBD-6ABB468912A0}" type="presParOf" srcId="{666F079D-3CBE-4313-AD76-DFA1DD021355}" destId="{E64AC069-4383-4B23-8CD5-4D707139591D}" srcOrd="1" destOrd="0" presId="urn:microsoft.com/office/officeart/2009/3/layout/StepUpProcess"/>
    <dgm:cxn modelId="{900FA61B-F097-42DA-A80C-6F2E4F1F905E}" type="presParOf" srcId="{E64AC069-4383-4B23-8CD5-4D707139591D}" destId="{3CD4ED30-A69B-4AC9-8EB9-0A354F047F2A}" srcOrd="0" destOrd="0" presId="urn:microsoft.com/office/officeart/2009/3/layout/StepUpProcess"/>
    <dgm:cxn modelId="{5A8751F8-0D1B-4539-94C7-ECD73AF4C556}" type="presParOf" srcId="{666F079D-3CBE-4313-AD76-DFA1DD021355}" destId="{98E2CA70-D7FC-47C3-8433-765ED2F40B93}" srcOrd="2" destOrd="0" presId="urn:microsoft.com/office/officeart/2009/3/layout/StepUpProcess"/>
    <dgm:cxn modelId="{F47160BE-4D19-4A63-B84C-523125F1AE57}" type="presParOf" srcId="{98E2CA70-D7FC-47C3-8433-765ED2F40B93}" destId="{EDFF4882-D850-4C5E-96C8-D3724CB79ABF}" srcOrd="0" destOrd="0" presId="urn:microsoft.com/office/officeart/2009/3/layout/StepUpProcess"/>
    <dgm:cxn modelId="{955094DB-3ED5-41BE-9195-9E7C75EA1075}" type="presParOf" srcId="{98E2CA70-D7FC-47C3-8433-765ED2F40B93}" destId="{7962A9FC-A875-40D2-9006-320121AB6FB4}" srcOrd="1" destOrd="0" presId="urn:microsoft.com/office/officeart/2009/3/layout/StepUpProcess"/>
    <dgm:cxn modelId="{2315C9D1-2B42-4609-86DA-9649B9D357A3}" type="presParOf" srcId="{98E2CA70-D7FC-47C3-8433-765ED2F40B93}" destId="{21E34E9D-13A8-4F48-98EA-1523F44D68C0}" srcOrd="2" destOrd="0" presId="urn:microsoft.com/office/officeart/2009/3/layout/StepUpProcess"/>
    <dgm:cxn modelId="{26B3CCA5-CB4F-4DDA-B860-3BF7A93834F5}" type="presParOf" srcId="{666F079D-3CBE-4313-AD76-DFA1DD021355}" destId="{0F0480F4-34C1-4FF3-8F31-FA1D2D94BA09}" srcOrd="3" destOrd="0" presId="urn:microsoft.com/office/officeart/2009/3/layout/StepUpProcess"/>
    <dgm:cxn modelId="{CC0DEC39-9091-4CA6-884F-1D9FC92A5BCB}" type="presParOf" srcId="{0F0480F4-34C1-4FF3-8F31-FA1D2D94BA09}" destId="{FB2322E1-F897-4CA6-A67D-BF7192F693E4}" srcOrd="0" destOrd="0" presId="urn:microsoft.com/office/officeart/2009/3/layout/StepUpProcess"/>
    <dgm:cxn modelId="{96B8B1A1-DC19-4BC7-A601-653313CA236C}" type="presParOf" srcId="{666F079D-3CBE-4313-AD76-DFA1DD021355}" destId="{C441F18C-99A5-42D9-8353-D933F57AD324}" srcOrd="4" destOrd="0" presId="urn:microsoft.com/office/officeart/2009/3/layout/StepUpProcess"/>
    <dgm:cxn modelId="{15816FD5-3622-4973-8A91-CA610EB3254B}" type="presParOf" srcId="{C441F18C-99A5-42D9-8353-D933F57AD324}" destId="{DCBF6708-0855-4220-8D03-18BBD99AB57B}" srcOrd="0" destOrd="0" presId="urn:microsoft.com/office/officeart/2009/3/layout/StepUpProcess"/>
    <dgm:cxn modelId="{064383DE-A309-49E9-BE69-C107694993CC}" type="presParOf" srcId="{C441F18C-99A5-42D9-8353-D933F57AD324}" destId="{7429FA4D-7EDB-46F7-BDE6-72DBBA1D142C}" srcOrd="1" destOrd="0" presId="urn:microsoft.com/office/officeart/2009/3/layout/StepUpProcess"/>
    <dgm:cxn modelId="{506201B4-B801-426B-A4E6-D9017025C347}" type="presParOf" srcId="{C441F18C-99A5-42D9-8353-D933F57AD324}" destId="{5AAA03F5-FFA0-4AF2-9F38-C5A999E9E9A5}" srcOrd="2" destOrd="0" presId="urn:microsoft.com/office/officeart/2009/3/layout/StepUpProcess"/>
    <dgm:cxn modelId="{D1D6E531-42BA-421F-A920-A4927CCFB35F}" type="presParOf" srcId="{666F079D-3CBE-4313-AD76-DFA1DD021355}" destId="{5501FEA6-CB13-4CA3-9972-01540996CAB1}" srcOrd="5" destOrd="0" presId="urn:microsoft.com/office/officeart/2009/3/layout/StepUpProcess"/>
    <dgm:cxn modelId="{EEDE6511-391F-497D-AE36-3F9F00AA0334}" type="presParOf" srcId="{5501FEA6-CB13-4CA3-9972-01540996CAB1}" destId="{E236B792-FBFA-4348-B418-8B6829340433}" srcOrd="0" destOrd="0" presId="urn:microsoft.com/office/officeart/2009/3/layout/StepUpProcess"/>
    <dgm:cxn modelId="{F79E24D3-3C43-40CB-860B-EB043349444E}" type="presParOf" srcId="{666F079D-3CBE-4313-AD76-DFA1DD021355}" destId="{4020F2BF-E9C5-45B9-9FA8-BAC0B9B75B36}" srcOrd="6" destOrd="0" presId="urn:microsoft.com/office/officeart/2009/3/layout/StepUpProcess"/>
    <dgm:cxn modelId="{6B71C74F-29C5-4AB1-8E78-2634A2E9DB77}" type="presParOf" srcId="{4020F2BF-E9C5-45B9-9FA8-BAC0B9B75B36}" destId="{92FCCA3F-0182-4197-B408-1CEF2ACFFE65}" srcOrd="0" destOrd="0" presId="urn:microsoft.com/office/officeart/2009/3/layout/StepUpProcess"/>
    <dgm:cxn modelId="{58F0F1F2-C805-4198-98CD-F7A389B15BFF}" type="presParOf" srcId="{4020F2BF-E9C5-45B9-9FA8-BAC0B9B75B36}" destId="{49E3D992-FAB7-460C-BF7C-D6E127DFAA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01DF-1033-4AFF-9FF6-BC901583DB9C}">
      <dsp:nvSpPr>
        <dsp:cNvPr id="0" name=""/>
        <dsp:cNvSpPr/>
      </dsp:nvSpPr>
      <dsp:spPr>
        <a:xfrm rot="5400000">
          <a:off x="304178" y="1647687"/>
          <a:ext cx="916235" cy="152459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92D6-AED2-48B6-B70B-382F94207326}">
      <dsp:nvSpPr>
        <dsp:cNvPr id="0" name=""/>
        <dsp:cNvSpPr/>
      </dsp:nvSpPr>
      <dsp:spPr>
        <a:xfrm>
          <a:off x="153735" y="2103212"/>
          <a:ext cx="1376413" cy="120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Ordinarie</a:t>
          </a:r>
          <a:br>
            <a:rPr lang="sv-SE" sz="1700" kern="1200" dirty="0"/>
          </a:br>
          <a:r>
            <a:rPr lang="sv-SE" sz="1700" kern="1200" dirty="0"/>
            <a:t>undervisning</a:t>
          </a:r>
        </a:p>
      </dsp:txBody>
      <dsp:txXfrm>
        <a:off x="153735" y="2103212"/>
        <a:ext cx="1376413" cy="1206506"/>
      </dsp:txXfrm>
    </dsp:sp>
    <dsp:sp modelId="{2E7A4510-1395-4DC4-BDA3-1297D235AC60}">
      <dsp:nvSpPr>
        <dsp:cNvPr id="0" name=""/>
        <dsp:cNvSpPr/>
      </dsp:nvSpPr>
      <dsp:spPr>
        <a:xfrm>
          <a:off x="1270448" y="1535444"/>
          <a:ext cx="259700" cy="259700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F4882-D850-4C5E-96C8-D3724CB79ABF}">
      <dsp:nvSpPr>
        <dsp:cNvPr id="0" name=""/>
        <dsp:cNvSpPr/>
      </dsp:nvSpPr>
      <dsp:spPr>
        <a:xfrm rot="5400000">
          <a:off x="1991677" y="1230732"/>
          <a:ext cx="916235" cy="15245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A9FC-A875-40D2-9006-320121AB6FB4}">
      <dsp:nvSpPr>
        <dsp:cNvPr id="0" name=""/>
        <dsp:cNvSpPr/>
      </dsp:nvSpPr>
      <dsp:spPr>
        <a:xfrm>
          <a:off x="1838734" y="1686258"/>
          <a:ext cx="1376413" cy="120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Extra anpassning</a:t>
          </a:r>
        </a:p>
      </dsp:txBody>
      <dsp:txXfrm>
        <a:off x="1838734" y="1686258"/>
        <a:ext cx="1376413" cy="1206506"/>
      </dsp:txXfrm>
    </dsp:sp>
    <dsp:sp modelId="{21E34E9D-13A8-4F48-98EA-1523F44D68C0}">
      <dsp:nvSpPr>
        <dsp:cNvPr id="0" name=""/>
        <dsp:cNvSpPr/>
      </dsp:nvSpPr>
      <dsp:spPr>
        <a:xfrm>
          <a:off x="2955447" y="1118490"/>
          <a:ext cx="259700" cy="25970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F6708-0855-4220-8D03-18BBD99AB57B}">
      <dsp:nvSpPr>
        <dsp:cNvPr id="0" name=""/>
        <dsp:cNvSpPr/>
      </dsp:nvSpPr>
      <dsp:spPr>
        <a:xfrm rot="5400000">
          <a:off x="3676675" y="813777"/>
          <a:ext cx="916235" cy="152459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9FA4D-7EDB-46F7-BDE6-72DBBA1D142C}">
      <dsp:nvSpPr>
        <dsp:cNvPr id="0" name=""/>
        <dsp:cNvSpPr/>
      </dsp:nvSpPr>
      <dsp:spPr>
        <a:xfrm>
          <a:off x="3523733" y="1269303"/>
          <a:ext cx="1376413" cy="120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Särskilt stöd</a:t>
          </a:r>
        </a:p>
      </dsp:txBody>
      <dsp:txXfrm>
        <a:off x="3523733" y="1269303"/>
        <a:ext cx="1376413" cy="1206506"/>
      </dsp:txXfrm>
    </dsp:sp>
    <dsp:sp modelId="{5AAA03F5-FFA0-4AF2-9F38-C5A999E9E9A5}">
      <dsp:nvSpPr>
        <dsp:cNvPr id="0" name=""/>
        <dsp:cNvSpPr/>
      </dsp:nvSpPr>
      <dsp:spPr>
        <a:xfrm>
          <a:off x="4640446" y="701535"/>
          <a:ext cx="259700" cy="25970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CCA3F-0182-4197-B408-1CEF2ACFFE65}">
      <dsp:nvSpPr>
        <dsp:cNvPr id="0" name=""/>
        <dsp:cNvSpPr/>
      </dsp:nvSpPr>
      <dsp:spPr>
        <a:xfrm rot="5400000">
          <a:off x="5361674" y="396823"/>
          <a:ext cx="916235" cy="152459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3D992-FAB7-460C-BF7C-D6E127DFAA2D}">
      <dsp:nvSpPr>
        <dsp:cNvPr id="0" name=""/>
        <dsp:cNvSpPr/>
      </dsp:nvSpPr>
      <dsp:spPr>
        <a:xfrm>
          <a:off x="5208732" y="852348"/>
          <a:ext cx="1376413" cy="120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Extraordinära åtgärder</a:t>
          </a:r>
        </a:p>
      </dsp:txBody>
      <dsp:txXfrm>
        <a:off x="5208732" y="852348"/>
        <a:ext cx="1376413" cy="120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65" r:id="rId5"/>
    <p:sldLayoutId id="2147483683" r:id="rId6"/>
    <p:sldLayoutId id="2147483666" r:id="rId7"/>
    <p:sldLayoutId id="2147483684" r:id="rId8"/>
    <p:sldLayoutId id="2147483690" r:id="rId9"/>
    <p:sldLayoutId id="2147483688" r:id="rId10"/>
    <p:sldLayoutId id="2147483667" r:id="rId11"/>
    <p:sldLayoutId id="2147483681" r:id="rId12"/>
    <p:sldLayoutId id="2147483668" r:id="rId13"/>
    <p:sldLayoutId id="2147483682" r:id="rId14"/>
    <p:sldLayoutId id="2147483663" r:id="rId15"/>
    <p:sldLayoutId id="2147483657" r:id="rId16"/>
    <p:sldLayoutId id="2147483664" r:id="rId17"/>
    <p:sldLayoutId id="2147483662" r:id="rId18"/>
    <p:sldLayoutId id="2147483691" r:id="rId19"/>
    <p:sldLayoutId id="2147483672" r:id="rId20"/>
    <p:sldLayoutId id="2147483687" r:id="rId21"/>
    <p:sldLayoutId id="2147483676" r:id="rId22"/>
    <p:sldLayoutId id="214748364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4C8FF3-BDDB-4276-8F20-715EF1EA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Grundbelopp och tilläggsbelopp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8C5E17-A272-4824-8A19-3145D1C836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 grundskolan och gymnasieskolan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0A804A-DBEA-4A6B-B557-22DFF6372E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61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61E089-466E-451B-9EC9-D0C80CAC2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118708"/>
              </p:ext>
            </p:extLst>
          </p:nvPr>
        </p:nvGraphicFramePr>
        <p:xfrm>
          <a:off x="2164470" y="-155937"/>
          <a:ext cx="6587644" cy="401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03B046E1-1C84-4647-9107-E73FD0F1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15532"/>
              </p:ext>
            </p:extLst>
          </p:nvPr>
        </p:nvGraphicFramePr>
        <p:xfrm>
          <a:off x="755779" y="2632442"/>
          <a:ext cx="8401927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245">
                  <a:extLst>
                    <a:ext uri="{9D8B030D-6E8A-4147-A177-3AD203B41FA5}">
                      <a16:colId xmlns:a16="http://schemas.microsoft.com/office/drawing/2014/main" val="3632980385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2349974376"/>
                    </a:ext>
                  </a:extLst>
                </a:gridCol>
                <a:gridCol w="1782147">
                  <a:extLst>
                    <a:ext uri="{9D8B030D-6E8A-4147-A177-3AD203B41FA5}">
                      <a16:colId xmlns:a16="http://schemas.microsoft.com/office/drawing/2014/main" val="1691628998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3664995372"/>
                    </a:ext>
                  </a:extLst>
                </a:gridCol>
                <a:gridCol w="1767861">
                  <a:extLst>
                    <a:ext uri="{9D8B030D-6E8A-4147-A177-3AD203B41FA5}">
                      <a16:colId xmlns:a16="http://schemas.microsoft.com/office/drawing/2014/main" val="29157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Ansvar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Lärare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Speciallärare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Specialpedagog</a:t>
                      </a:r>
                    </a:p>
                    <a:p>
                      <a:r>
                        <a:rPr lang="sv-SE" sz="1400" dirty="0"/>
                        <a:t>Rektor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Lärare</a:t>
                      </a:r>
                    </a:p>
                    <a:p>
                      <a:r>
                        <a:rPr lang="sv-SE" sz="1400" dirty="0"/>
                        <a:t>Speciallärare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Specialpedagog</a:t>
                      </a:r>
                    </a:p>
                    <a:p>
                      <a:r>
                        <a:rPr lang="sv-SE" sz="1400" dirty="0"/>
                        <a:t>Rektor</a:t>
                      </a:r>
                    </a:p>
                    <a:p>
                      <a:r>
                        <a:rPr lang="sv-SE" sz="1400" dirty="0"/>
                        <a:t>Elevhälsa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Lärare</a:t>
                      </a:r>
                    </a:p>
                    <a:p>
                      <a:r>
                        <a:rPr lang="sv-SE" sz="1400" dirty="0"/>
                        <a:t>Speciallärare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Specialpedagog</a:t>
                      </a:r>
                    </a:p>
                    <a:p>
                      <a:r>
                        <a:rPr lang="sv-SE" sz="1400" dirty="0"/>
                        <a:t>Rektor</a:t>
                      </a:r>
                    </a:p>
                    <a:p>
                      <a:r>
                        <a:rPr lang="sv-SE" sz="1400" dirty="0"/>
                        <a:t>Elevhälsa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3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Finansiering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Skolpeng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Skolpeng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Skolpeng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Skolpeng</a:t>
                      </a:r>
                    </a:p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Tilläggsbelopp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Dokumentation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IUP</a:t>
                      </a:r>
                    </a:p>
                    <a:p>
                      <a:r>
                        <a:rPr lang="sv-SE" sz="1400" dirty="0"/>
                        <a:t>Pedagogisk utredning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Pedagogisk utredning</a:t>
                      </a:r>
                    </a:p>
                    <a:p>
                      <a:r>
                        <a:rPr lang="sv-SE" sz="1400" dirty="0"/>
                        <a:t>Åtgärdsprogram</a:t>
                      </a:r>
                    </a:p>
                    <a:p>
                      <a:r>
                        <a:rPr lang="sv-SE" sz="1400" dirty="0"/>
                        <a:t>Utvärdering</a:t>
                      </a:r>
                    </a:p>
                    <a:p>
                      <a:r>
                        <a:rPr lang="sv-SE" sz="1400" dirty="0"/>
                        <a:t>Plan för egenvård</a:t>
                      </a:r>
                    </a:p>
                    <a:p>
                      <a:r>
                        <a:rPr lang="sv-SE" sz="1400" dirty="0"/>
                        <a:t>Särskild undervisningsgrupp</a:t>
                      </a:r>
                    </a:p>
                    <a:p>
                      <a:r>
                        <a:rPr lang="sv-SE" sz="1400" dirty="0"/>
                        <a:t>Anpassad studiegång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Pedagogisk utredning</a:t>
                      </a:r>
                    </a:p>
                    <a:p>
                      <a:r>
                        <a:rPr lang="sv-SE" sz="1400" dirty="0"/>
                        <a:t>Åtgärdsprogram</a:t>
                      </a:r>
                    </a:p>
                    <a:p>
                      <a:r>
                        <a:rPr lang="sv-SE" sz="1400" dirty="0"/>
                        <a:t>Utvärdering</a:t>
                      </a:r>
                    </a:p>
                    <a:p>
                      <a:r>
                        <a:rPr lang="sv-SE" sz="1400" dirty="0"/>
                        <a:t>Plan för egenvård</a:t>
                      </a:r>
                    </a:p>
                    <a:p>
                      <a:r>
                        <a:rPr lang="sv-SE" sz="1400" dirty="0"/>
                        <a:t>Särskild undervisningsgrupp</a:t>
                      </a:r>
                    </a:p>
                    <a:p>
                      <a:r>
                        <a:rPr lang="sv-SE" sz="1400" dirty="0"/>
                        <a:t>Anpassad studiegång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27213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0D7FDDFE-E9FA-46FC-969A-6236379239D6}"/>
              </a:ext>
            </a:extLst>
          </p:cNvPr>
          <p:cNvGrpSpPr/>
          <p:nvPr/>
        </p:nvGrpSpPr>
        <p:grpSpPr>
          <a:xfrm>
            <a:off x="2034982" y="1140179"/>
            <a:ext cx="1670353" cy="914400"/>
            <a:chOff x="1002925" y="935024"/>
            <a:chExt cx="1670353" cy="914400"/>
          </a:xfrm>
        </p:grpSpPr>
        <p:pic>
          <p:nvPicPr>
            <p:cNvPr id="5" name="Bild 4" descr="Barn">
              <a:extLst>
                <a:ext uri="{FF2B5EF4-FFF2-40B4-BE49-F238E27FC236}">
                  <a16:creationId xmlns:a16="http://schemas.microsoft.com/office/drawing/2014/main" id="{5ACF4A4C-5F0A-47F1-A090-378B667F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2925" y="935024"/>
              <a:ext cx="914400" cy="914400"/>
            </a:xfrm>
            <a:prstGeom prst="rect">
              <a:avLst/>
            </a:prstGeom>
          </p:spPr>
        </p:pic>
        <p:pic>
          <p:nvPicPr>
            <p:cNvPr id="6" name="Bild 5" descr="Barn">
              <a:extLst>
                <a:ext uri="{FF2B5EF4-FFF2-40B4-BE49-F238E27FC236}">
                  <a16:creationId xmlns:a16="http://schemas.microsoft.com/office/drawing/2014/main" id="{BFD20137-5136-4E40-9A0F-97309A0A9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58878" y="935024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Bild 23" descr="Barn">
            <a:extLst>
              <a:ext uri="{FF2B5EF4-FFF2-40B4-BE49-F238E27FC236}">
                <a16:creationId xmlns:a16="http://schemas.microsoft.com/office/drawing/2014/main" id="{E2465C85-4948-48E8-8F20-27DFCE4C7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0927" y="682979"/>
            <a:ext cx="914400" cy="9144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6A18D93-BE0D-4CEF-AA7C-8E5C143FD9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58" y="85920"/>
            <a:ext cx="262446" cy="47639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E3D52C30-1F7C-42EB-AA36-0724B3D61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39" y="426997"/>
            <a:ext cx="548454" cy="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9A348A24-7A24-428B-948B-72301D88EE06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Ordinarie</a:t>
            </a:r>
            <a:br>
              <a:rPr lang="sv-SE" dirty="0"/>
            </a:br>
            <a:r>
              <a:rPr lang="sv-SE" dirty="0"/>
              <a:t>undervisning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3" y="1793875"/>
            <a:ext cx="5233470" cy="39751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Hemkommunen ska enligt skollagen ge bidrag för alla elever som går i kommunala skolor samt de fristående skolor som godkänts av Skol-inspektionen. </a:t>
            </a:r>
          </a:p>
          <a:p>
            <a:pPr marL="0" indent="0">
              <a:buNone/>
            </a:pPr>
            <a:r>
              <a:rPr lang="sv-SE" dirty="0"/>
              <a:t>Bidraget är uppdelat i ett </a:t>
            </a:r>
            <a:r>
              <a:rPr lang="sv-SE" b="1" dirty="0"/>
              <a:t>grundbelopp</a:t>
            </a:r>
            <a:r>
              <a:rPr lang="sv-SE" dirty="0"/>
              <a:t> och ett </a:t>
            </a:r>
            <a:r>
              <a:rPr lang="sv-SE" b="1" dirty="0"/>
              <a:t>tilläggsbelopp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b="1" dirty="0"/>
              <a:t>Grundbeloppet</a:t>
            </a:r>
            <a:r>
              <a:rPr lang="sv-SE" dirty="0"/>
              <a:t> är en ersättning för bland annat undervisning, lärverktyg, elevhälsa och måltider. </a:t>
            </a:r>
          </a:p>
          <a:p>
            <a:pPr marL="0" indent="0">
              <a:buNone/>
            </a:pPr>
            <a:r>
              <a:rPr lang="sv-SE" dirty="0"/>
              <a:t>Grundbeloppet ska finansiera utbildningen för alla elever vid skolan. Rektorn beslutar om skolans organisation och ansvarar för att fördela resurser efter elevernas förutsättningar och behov.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38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384FC0B5-BED3-4881-B552-5C5E2F671CDD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Extra anpassning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3" y="1441450"/>
            <a:ext cx="5233470" cy="39751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Extra anpassningar är en mindre ingripande stödinsats som normalt går att genomföra för lärare och övrig skolpersonal inom ramen för den ordinarie undervisningen. </a:t>
            </a:r>
          </a:p>
          <a:p>
            <a:pPr marL="0" indent="0">
              <a:buNone/>
            </a:pPr>
            <a:r>
              <a:rPr lang="sv-SE" dirty="0"/>
              <a:t>Det måste inte fattas något formellt beslut om denna stödinsats. 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Finansiering för extra anpassning ryms inom ordinarie skolpeng.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95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384FC0B5-BED3-4881-B552-5C5E2F671CDD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Extra anpassning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3" y="1441450"/>
            <a:ext cx="5233470" cy="39751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Några exempel på extra anpassningar</a:t>
            </a:r>
          </a:p>
          <a:p>
            <a:r>
              <a:rPr lang="sv-SE" dirty="0"/>
              <a:t>att planera och strukturera ett schema över skoldagen.</a:t>
            </a:r>
          </a:p>
          <a:p>
            <a:r>
              <a:rPr lang="sv-SE" dirty="0"/>
              <a:t>ett undervisningsområde förklarat på annat sätt.</a:t>
            </a:r>
          </a:p>
          <a:p>
            <a:r>
              <a:rPr lang="sv-SE" dirty="0"/>
              <a:t>extra tydliga instruktioner eller,</a:t>
            </a:r>
          </a:p>
          <a:p>
            <a:r>
              <a:rPr lang="sv-SE" dirty="0"/>
              <a:t>stöd att sätta igång arbetet.</a:t>
            </a:r>
          </a:p>
          <a:p>
            <a:r>
              <a:rPr lang="sv-SE" dirty="0"/>
              <a:t>hjälp att förstå texter.</a:t>
            </a:r>
          </a:p>
          <a:p>
            <a:r>
              <a:rPr lang="sv-SE" dirty="0"/>
              <a:t>digital teknik med anpassade programvaror.</a:t>
            </a:r>
          </a:p>
          <a:p>
            <a:r>
              <a:rPr lang="sv-SE" dirty="0"/>
              <a:t>anpassade läromedel.</a:t>
            </a:r>
          </a:p>
          <a:p>
            <a:r>
              <a:rPr lang="sv-SE" dirty="0"/>
              <a:t>någon extra utrustning.</a:t>
            </a:r>
          </a:p>
          <a:p>
            <a:r>
              <a:rPr lang="sv-SE" dirty="0"/>
              <a:t>extra färdighetsträning.</a:t>
            </a:r>
          </a:p>
          <a:p>
            <a:r>
              <a:rPr lang="sv-SE" dirty="0"/>
              <a:t>enstaka specialpedagogiska insatser.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86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82F5F962-58DE-48C3-8A1E-995BD21E88FB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Särskilt stöd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Vad är skillnaden mellan extra anpassningar och särskilt stöd?</a:t>
            </a:r>
          </a:p>
          <a:p>
            <a:pPr marL="0" indent="0">
              <a:buNone/>
            </a:pPr>
            <a:r>
              <a:rPr lang="sv-SE" dirty="0"/>
              <a:t>Det är insatsernas omfattning eller varaktighet som skiljer </a:t>
            </a:r>
            <a:r>
              <a:rPr lang="sv-SE" i="1" dirty="0"/>
              <a:t>särskilt stöd</a:t>
            </a:r>
            <a:r>
              <a:rPr lang="sv-SE" dirty="0"/>
              <a:t> från stöd som ges i form av </a:t>
            </a:r>
            <a:r>
              <a:rPr lang="sv-SE" i="1" dirty="0"/>
              <a:t>extra anpassningar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i="1" dirty="0"/>
              <a:t>Särskilt stöd </a:t>
            </a:r>
            <a:r>
              <a:rPr lang="sv-SE" dirty="0"/>
              <a:t>brukar vara mer omfattande och pågå under en längre tid. </a:t>
            </a:r>
          </a:p>
          <a:p>
            <a:pPr marL="0" indent="0">
              <a:buNone/>
            </a:pPr>
            <a:r>
              <a:rPr lang="sv-SE" dirty="0"/>
              <a:t>Vid </a:t>
            </a:r>
            <a:r>
              <a:rPr lang="sv-SE" i="1" dirty="0"/>
              <a:t>särskilt stöd </a:t>
            </a:r>
            <a:r>
              <a:rPr lang="sv-SE" dirty="0"/>
              <a:t>ska ett åtgärdsprogram utarbetas och beslutas av rektor.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Finansiering för särskilt stöd ryms inom ordinarie skolpeng.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30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82F5F962-58DE-48C3-8A1E-995BD21E88FB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Särskilt stöd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3" y="1441450"/>
            <a:ext cx="5233470" cy="39751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Några exempel på särskilt stöd</a:t>
            </a:r>
          </a:p>
          <a:p>
            <a:r>
              <a:rPr lang="sv-SE" i="1" dirty="0"/>
              <a:t>Regelbundna</a:t>
            </a:r>
            <a:r>
              <a:rPr lang="sv-SE" dirty="0"/>
              <a:t> specialpedagogiska insatser i ett visst ämne, till exempel med en speciallärare under en längre tid.</a:t>
            </a:r>
          </a:p>
          <a:p>
            <a:r>
              <a:rPr lang="sv-SE" dirty="0"/>
              <a:t>Placering i en särskild undervisningsgrupp.</a:t>
            </a:r>
          </a:p>
          <a:p>
            <a:r>
              <a:rPr lang="sv-SE" dirty="0"/>
              <a:t>Enskild undervisning.</a:t>
            </a:r>
          </a:p>
          <a:p>
            <a:r>
              <a:rPr lang="sv-SE" dirty="0"/>
              <a:t>Anpassad studiegång.</a:t>
            </a:r>
          </a:p>
          <a:p>
            <a:r>
              <a:rPr lang="sv-SE" dirty="0"/>
              <a:t>Reducerat program i gymnasieskolan eller anpassade gymnasieskolan.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62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916538DF-84EA-4A4D-84F5-E6724CA47B0F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D55EB69-31A4-4848-9895-EE00B3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extraordinära</a:t>
            </a:r>
            <a:br>
              <a:rPr lang="sv-SE" dirty="0"/>
            </a:br>
            <a:r>
              <a:rPr lang="sv-SE" dirty="0"/>
              <a:t>åtgärder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5AEABC-6B6C-4AB2-BBA0-966AC1644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Tilläggsbelopp är en särskild ersättning för enskilda elever som har ett omfattande behov av särskilt stöd. 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Tilläggsbeloppet för en elev som behöver särskilt stöd bestäms individuellt utifrån elevens behov.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Merparten av resurserna för elevens undervisning ryms inom grundbeloppet och möjligheten att tilldelas extra resurser för en elev i behov av särskilt stöd är mycket begränsade.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8E011-EF94-4F0D-924C-AC94B0D76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22777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jan 2020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9A9AFE6E-DBA0-40F1-B47E-4E7E8FF3509F}" vid="{136DE4B7-3470-4993-B528-447BABC3EE3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276</TotalTime>
  <Words>428</Words>
  <Application>Microsoft Office PowerPoint</Application>
  <PresentationFormat>Bredbild</PresentationFormat>
  <Paragraphs>80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Gill Sans MT Pro Light</vt:lpstr>
      <vt:lpstr>Nacka kommun jan 2020</vt:lpstr>
      <vt:lpstr>Grundbelopp och tilläggsbelopp</vt:lpstr>
      <vt:lpstr>PowerPoint-presentation</vt:lpstr>
      <vt:lpstr>Ordinarie undervisning</vt:lpstr>
      <vt:lpstr>Extra anpassning</vt:lpstr>
      <vt:lpstr>Extra anpassning</vt:lpstr>
      <vt:lpstr>Särskilt stöd</vt:lpstr>
      <vt:lpstr>Särskilt stöd</vt:lpstr>
      <vt:lpstr>extraordinära åtgärder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Mickelin Maria</dc:creator>
  <cp:lastModifiedBy>Maria Mickelin</cp:lastModifiedBy>
  <cp:revision>17</cp:revision>
  <cp:lastPrinted>2018-03-09T14:29:17Z</cp:lastPrinted>
  <dcterms:created xsi:type="dcterms:W3CDTF">2021-01-22T11:02:25Z</dcterms:created>
  <dcterms:modified xsi:type="dcterms:W3CDTF">2023-11-07T17:27:14Z</dcterms:modified>
</cp:coreProperties>
</file>