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30"/>
  </p:notesMasterIdLst>
  <p:handoutMasterIdLst>
    <p:handoutMasterId r:id="rId31"/>
  </p:handoutMasterIdLst>
  <p:sldIdLst>
    <p:sldId id="260" r:id="rId3"/>
    <p:sldId id="280" r:id="rId4"/>
    <p:sldId id="281" r:id="rId5"/>
    <p:sldId id="282" r:id="rId6"/>
    <p:sldId id="283" r:id="rId7"/>
    <p:sldId id="285" r:id="rId8"/>
    <p:sldId id="284" r:id="rId9"/>
    <p:sldId id="286" r:id="rId10"/>
    <p:sldId id="287" r:id="rId11"/>
    <p:sldId id="289" r:id="rId12"/>
    <p:sldId id="290" r:id="rId13"/>
    <p:sldId id="291" r:id="rId14"/>
    <p:sldId id="292" r:id="rId15"/>
    <p:sldId id="297" r:id="rId16"/>
    <p:sldId id="293" r:id="rId17"/>
    <p:sldId id="294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295" r:id="rId27"/>
    <p:sldId id="296" r:id="rId28"/>
    <p:sldId id="279" r:id="rId29"/>
  </p:sldIdLst>
  <p:sldSz cx="12192000" cy="6858000"/>
  <p:notesSz cx="6797675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01" autoAdjust="0"/>
    <p:restoredTop sz="94660"/>
  </p:normalViewPr>
  <p:slideViewPr>
    <p:cSldViewPr snapToGrid="0">
      <p:cViewPr varScale="1">
        <p:scale>
          <a:sx n="65" d="100"/>
          <a:sy n="65" d="100"/>
        </p:scale>
        <p:origin x="38" y="4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9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EAA52EF4-A221-4FBA-AE64-7D3430AC67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32BD1A5-6026-4E78-85A1-B63ECA44EC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F61DB-AC4B-450F-93C3-C71E4FE8A52E}" type="datetimeFigureOut">
              <a:rPr lang="sv-SE" smtClean="0"/>
              <a:t>2023-12-12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5FC5327-66F8-43D6-BB05-7AEBF3D072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9E72939-E2AA-4A0B-87BE-CBFB641A7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354C0-ECD5-4C44-8214-B6A420EC7CA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783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6C6F5-63B6-49E7-B2F9-5F41140D9FE4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88DA3-5DB5-423B-869F-710A2F573C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71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,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321DD-D9B2-4EAE-AF79-0962788E7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91" y="2437430"/>
            <a:ext cx="10212693" cy="1325563"/>
          </a:xfrm>
        </p:spPr>
        <p:txBody>
          <a:bodyPr anchor="b"/>
          <a:lstStyle>
            <a:lvl1pPr>
              <a:defRPr lang="en-GB" sz="4800" kern="1200" cap="all" baseline="0" dirty="0" smtClean="0">
                <a:solidFill>
                  <a:schemeClr val="bg1"/>
                </a:solidFill>
                <a:effectLst>
                  <a:outerShdw blurRad="431800" sx="102000" sy="102000" algn="ctr" rotWithShape="0">
                    <a:prstClr val="black">
                      <a:alpha val="60000"/>
                    </a:prstClr>
                  </a:outerShdw>
                  <a:reflection stA="45000" endPos="0" dist="508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Redigera text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3A2A7EE-308B-4807-8CF2-EFEBBEE1D2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792" y="3817333"/>
            <a:ext cx="10212693" cy="919767"/>
          </a:xfrm>
        </p:spPr>
        <p:txBody>
          <a:bodyPr>
            <a:noAutofit/>
          </a:bodyPr>
          <a:lstStyle>
            <a:lvl1pPr marL="0" indent="0">
              <a:buNone/>
              <a:defRPr lang="sv-SE" sz="2800" b="0" kern="1200" dirty="0">
                <a:solidFill>
                  <a:schemeClr val="bg1"/>
                </a:solidFill>
                <a:effectLst>
                  <a:outerShdw blurRad="558800" dist="50800" dir="5400000" algn="ctr" rotWithShape="0">
                    <a:schemeClr val="tx1">
                      <a:alpha val="6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BBD9B8F6-4EE4-46B8-B091-3AAB4F69EE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6460" y="5951831"/>
            <a:ext cx="2026674" cy="64026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313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1911A-369F-4D76-99B1-3BE8101E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3CD0A-BB8F-468A-9FCD-995A75C7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CA0E6-F76A-445B-AE0E-1E97629A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202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38DD2CC6-E79F-4223-A01A-FEE33DF31A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F797104-044F-41BF-94DC-B093FBCD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text 9">
            <a:extLst>
              <a:ext uri="{FF2B5EF4-FFF2-40B4-BE49-F238E27FC236}">
                <a16:creationId xmlns:a16="http://schemas.microsoft.com/office/drawing/2014/main" id="{9B18BC9E-33B4-4996-A41D-E303B37E2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3"/>
            <a:ext cx="7764461" cy="4160838"/>
          </a:xfrm>
        </p:spPr>
        <p:txBody>
          <a:bodyPr/>
          <a:lstStyle>
            <a:lvl1pPr marL="180000" indent="-180000">
              <a:defRPr sz="2000">
                <a:solidFill>
                  <a:schemeClr val="bg1"/>
                </a:solidFill>
              </a:defRPr>
            </a:lvl1pPr>
            <a:lvl2pPr marL="360000" indent="-228600">
              <a:buFont typeface="Gill Sans MT Pro Light" panose="020B0302020104020203" pitchFamily="34" charset="0"/>
              <a:buChar char="­"/>
              <a:defRPr sz="1800">
                <a:solidFill>
                  <a:schemeClr val="bg1"/>
                </a:solidFill>
              </a:defRPr>
            </a:lvl2pPr>
            <a:lvl3pPr marL="540000" indent="-228600">
              <a:buFont typeface="Gill Sans MT Pro Light" panose="020B0302020104020203" pitchFamily="34" charset="0"/>
              <a:buChar char="­"/>
              <a:defRPr sz="1600">
                <a:solidFill>
                  <a:schemeClr val="bg1"/>
                </a:solidFill>
              </a:defRPr>
            </a:lvl3pPr>
            <a:lvl4pPr marL="72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4pPr>
            <a:lvl5pPr marL="90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480E815-FD6A-4357-A3D4-683EBC6174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5608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9018B2D-11A5-492E-84E0-7C67D3A37BA9" descr="9C21B0ED-DAB9-4172-B8E6-EB775F9B5DE1@chimney">
            <a:extLst>
              <a:ext uri="{FF2B5EF4-FFF2-40B4-BE49-F238E27FC236}">
                <a16:creationId xmlns:a16="http://schemas.microsoft.com/office/drawing/2014/main" id="{A6FFD144-2D09-4A46-A82D-871EFBEE9B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46" y="0"/>
            <a:ext cx="12209246" cy="688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CCD8F0C-D47B-4D33-A65C-93947E97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3" name="Platshållare för text 9">
            <a:extLst>
              <a:ext uri="{FF2B5EF4-FFF2-40B4-BE49-F238E27FC236}">
                <a16:creationId xmlns:a16="http://schemas.microsoft.com/office/drawing/2014/main" id="{E2234836-560C-4E90-B2DD-BA97CC41D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3"/>
            <a:ext cx="7764461" cy="4160838"/>
          </a:xfrm>
        </p:spPr>
        <p:txBody>
          <a:bodyPr/>
          <a:lstStyle>
            <a:lvl1pPr marL="180000" indent="-180000">
              <a:defRPr sz="2000">
                <a:solidFill>
                  <a:schemeClr val="bg1"/>
                </a:solidFill>
              </a:defRPr>
            </a:lvl1pPr>
            <a:lvl2pPr marL="360000" indent="-228600">
              <a:buFont typeface="Gill Sans MT Pro Light" panose="020B0302020104020203" pitchFamily="34" charset="0"/>
              <a:buChar char="­"/>
              <a:defRPr sz="1800">
                <a:solidFill>
                  <a:schemeClr val="bg1"/>
                </a:solidFill>
              </a:defRPr>
            </a:lvl2pPr>
            <a:lvl3pPr marL="540000" indent="-228600">
              <a:buFont typeface="Gill Sans MT Pro Light" panose="020B0302020104020203" pitchFamily="34" charset="0"/>
              <a:buChar char="­"/>
              <a:defRPr sz="1600">
                <a:solidFill>
                  <a:schemeClr val="bg1"/>
                </a:solidFill>
              </a:defRPr>
            </a:lvl3pPr>
            <a:lvl4pPr marL="72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4pPr>
            <a:lvl5pPr marL="90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73E4FD0-B5F4-4AC6-BAE8-BB27619A0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1862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F8B1830C-9F61-4CBC-8552-0ED32F0B0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C0D44B3E-2230-4E61-9087-BC24BA6C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02198346-753B-4BCB-85CE-9B5714F237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3"/>
            <a:ext cx="7764461" cy="4160838"/>
          </a:xfrm>
        </p:spPr>
        <p:txBody>
          <a:bodyPr/>
          <a:lstStyle>
            <a:lvl1pPr marL="180000" indent="-180000">
              <a:defRPr sz="2000">
                <a:solidFill>
                  <a:schemeClr val="bg1"/>
                </a:solidFill>
              </a:defRPr>
            </a:lvl1pPr>
            <a:lvl2pPr marL="360000" indent="-228600">
              <a:buFont typeface="Gill Sans MT Pro Light" panose="020B0302020104020203" pitchFamily="34" charset="0"/>
              <a:buChar char="­"/>
              <a:defRPr sz="1800">
                <a:solidFill>
                  <a:schemeClr val="bg1"/>
                </a:solidFill>
              </a:defRPr>
            </a:lvl2pPr>
            <a:lvl3pPr marL="540000" indent="-228600">
              <a:buFont typeface="Gill Sans MT Pro Light" panose="020B0302020104020203" pitchFamily="34" charset="0"/>
              <a:buChar char="­"/>
              <a:defRPr sz="1600">
                <a:solidFill>
                  <a:schemeClr val="bg1"/>
                </a:solidFill>
              </a:defRPr>
            </a:lvl3pPr>
            <a:lvl4pPr marL="72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4pPr>
            <a:lvl5pPr marL="90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D9935E0-1D09-469A-AB0D-06F8D36B8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9309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07EDF14-5A12-41FE-B7BA-5D61B34D2AE4" descr="6FF47256-95D4-4042-A516-8C0DC43CD4CD@chimney">
            <a:extLst>
              <a:ext uri="{FF2B5EF4-FFF2-40B4-BE49-F238E27FC236}">
                <a16:creationId xmlns:a16="http://schemas.microsoft.com/office/drawing/2014/main" id="{36A1D54F-1C19-4517-B99A-C5775151ED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-57531"/>
            <a:ext cx="12325350" cy="694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9811892E-62C6-418B-BFE5-8E47F014E3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3"/>
            <a:ext cx="7764461" cy="4160838"/>
          </a:xfrm>
        </p:spPr>
        <p:txBody>
          <a:bodyPr/>
          <a:lstStyle>
            <a:lvl1pPr marL="180000" indent="-180000">
              <a:defRPr sz="2000">
                <a:solidFill>
                  <a:schemeClr val="bg1"/>
                </a:solidFill>
              </a:defRPr>
            </a:lvl1pPr>
            <a:lvl2pPr marL="360000" indent="-228600">
              <a:buFont typeface="Gill Sans MT Pro Light" panose="020B0302020104020203" pitchFamily="34" charset="0"/>
              <a:buChar char="­"/>
              <a:defRPr sz="1800">
                <a:solidFill>
                  <a:schemeClr val="bg1"/>
                </a:solidFill>
              </a:defRPr>
            </a:lvl2pPr>
            <a:lvl3pPr marL="540000" indent="-228600">
              <a:buFont typeface="Gill Sans MT Pro Light" panose="020B0302020104020203" pitchFamily="34" charset="0"/>
              <a:buChar char="­"/>
              <a:defRPr sz="1600">
                <a:solidFill>
                  <a:schemeClr val="bg1"/>
                </a:solidFill>
              </a:defRPr>
            </a:lvl3pPr>
            <a:lvl4pPr marL="72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4pPr>
            <a:lvl5pPr marL="900000" indent="-228600">
              <a:buFont typeface="Gill Sans MT Pro Light" panose="020B0302020104020203" pitchFamily="34" charset="0"/>
              <a:buChar char="­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64968DA-D211-46A4-8075-8C9383F8CC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9534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D67BC8D-5DA5-4E79-BC06-B1186574795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59935704-DD69-45C8-93D6-70C51DB0912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0A09E10-170F-4155-A3FD-6E245A2D17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9864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50212A9E-C464-42DE-825E-5F023B24AAB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B7266A3-AE9B-4E41-8602-A62536078EE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38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4557595D-B44E-423B-B53D-C5F7E283805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44001" y="347999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5AB8A6-31DF-4D12-BDDD-85AA79E1F5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30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7424A79F-1B59-4EC6-9F01-F1065E75C5F2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1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29A61F7-5DB6-4394-9D77-1AD82E0FC40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1144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5B71CF3F-4A3E-473B-8B31-F97164CD0D8F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1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D59F388B-B781-43C5-8930-9169432CCE7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51144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AF3568C-A856-4C22-9290-890FA2F523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3387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, kort text/citat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C3A069D7-A832-4F5A-9DE9-18BD6C778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92" y="500400"/>
            <a:ext cx="5025187" cy="1777712"/>
          </a:xfrm>
        </p:spPr>
        <p:txBody>
          <a:bodyPr>
            <a:normAutofit/>
          </a:bodyPr>
          <a:lstStyle>
            <a:lvl1pPr>
              <a:defRPr lang="en-GB" sz="2800" b="1" kern="1200" cap="none" baseline="0" dirty="0">
                <a:solidFill>
                  <a:schemeClr val="bg1"/>
                </a:solidFill>
                <a:effectLst>
                  <a:outerShdw blurRad="558800" dist="50800" dir="5400000" algn="ctr" rotWithShape="0">
                    <a:schemeClr val="tx1">
                      <a:alpha val="6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dirty="0"/>
              <a:t>Klicka här för att lägga till större text eller citat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3404C47-BD6D-42F6-9A2F-8075F48D10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6459" y="5951832"/>
            <a:ext cx="2026674" cy="64026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7449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t diagram m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diagram 10">
            <a:extLst>
              <a:ext uri="{FF2B5EF4-FFF2-40B4-BE49-F238E27FC236}">
                <a16:creationId xmlns:a16="http://schemas.microsoft.com/office/drawing/2014/main" id="{0C18B7AA-70C0-4E97-AF69-0847B1E9184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39763" y="1808163"/>
            <a:ext cx="7764461" cy="4160838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sv-SE" dirty="0"/>
              <a:t>Diagram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142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halv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1185B14C-4A26-4D84-9CB1-709FD5CD6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763" y="1993900"/>
            <a:ext cx="5233470" cy="3975100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3BA74EE-1BA3-4895-A5D2-64B1E8E7F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284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iagram m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>
            <a:extLst>
              <a:ext uri="{FF2B5EF4-FFF2-40B4-BE49-F238E27FC236}">
                <a16:creationId xmlns:a16="http://schemas.microsoft.com/office/drawing/2014/main" id="{ED9EF822-6A7B-4AB4-BF58-7A5EB718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3" y="706644"/>
            <a:ext cx="4295954" cy="694260"/>
          </a:xfrm>
        </p:spPr>
        <p:txBody>
          <a:bodyPr anchor="b">
            <a:normAutofit/>
          </a:bodyPr>
          <a:lstStyle>
            <a:lvl1pPr>
              <a:defRPr lang="en-GB" sz="2400" b="1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FE0F6F0-AAB2-41C2-BCC7-8C271E8B983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988414" y="706644"/>
            <a:ext cx="4295954" cy="694260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för att lägga till rubrik</a:t>
            </a:r>
          </a:p>
        </p:txBody>
      </p:sp>
      <p:sp>
        <p:nvSpPr>
          <p:cNvPr id="3" name="Platshållare för diagram 2">
            <a:extLst>
              <a:ext uri="{FF2B5EF4-FFF2-40B4-BE49-F238E27FC236}">
                <a16:creationId xmlns:a16="http://schemas.microsoft.com/office/drawing/2014/main" id="{474C87EF-BADA-4697-890E-5F1C31233CF2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56003" y="1668315"/>
            <a:ext cx="5052054" cy="368458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Diagram</a:t>
            </a:r>
          </a:p>
        </p:txBody>
      </p:sp>
      <p:sp>
        <p:nvSpPr>
          <p:cNvPr id="12" name="Platshållare för diagram 11">
            <a:extLst>
              <a:ext uri="{FF2B5EF4-FFF2-40B4-BE49-F238E27FC236}">
                <a16:creationId xmlns:a16="http://schemas.microsoft.com/office/drawing/2014/main" id="{9F13C966-A51D-478E-B930-E7268FB0E0DA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988414" y="1668316"/>
            <a:ext cx="5076934" cy="368458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Diagram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16381CF-2E64-4AD5-AEBB-70396CAD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E84E61B-4EE4-4BE4-9DD2-5ED8D14FF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50FC205-9444-4A85-9F1F-C0EA6B540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91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vart rubrik, text hel ljus bild">
    <p:bg>
      <p:bgPr>
        <a:solidFill>
          <a:srgbClr val="00ADB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sv-SE" sz="4200" kern="1200" dirty="0">
                <a:solidFill>
                  <a:schemeClr val="tx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15">
            <a:extLst>
              <a:ext uri="{FF2B5EF4-FFF2-40B4-BE49-F238E27FC236}">
                <a16:creationId xmlns:a16="http://schemas.microsoft.com/office/drawing/2014/main" id="{88BEADAC-DFB0-4445-A9DE-58F9281C4A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068" y="4210049"/>
            <a:ext cx="5795514" cy="1847851"/>
          </a:xfrm>
        </p:spPr>
        <p:txBody>
          <a:bodyPr>
            <a:noAutofit/>
          </a:bodyPr>
          <a:lstStyle>
            <a:lvl1pPr marL="0" indent="0">
              <a:buNone/>
              <a:defRPr lang="sv-SE" sz="2800" b="1" kern="1200" dirty="0">
                <a:solidFill>
                  <a:schemeClr val="tx1"/>
                </a:solidFill>
                <a:effectLst>
                  <a:outerShdw blurRad="558800" dist="50800" dir="5400000" algn="ctr" rotWithShape="0">
                    <a:schemeClr val="tx1">
                      <a:alpha val="6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FE46B08-D3FF-4DE6-A0A7-7EE395A6E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729" y="5955824"/>
            <a:ext cx="2012116" cy="6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14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98786BA4-903B-479F-9D70-DE3764B69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650" y="666251"/>
            <a:ext cx="7372350" cy="61917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2A561D-DAC6-4902-9B6A-06B7CFA2C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949" y="666750"/>
            <a:ext cx="4000501" cy="365125"/>
          </a:xfrm>
        </p:spPr>
        <p:txBody>
          <a:bodyPr anchor="ctr"/>
          <a:lstStyle>
            <a:lvl1pPr>
              <a:defRPr sz="2000" b="1"/>
            </a:lvl1pPr>
          </a:lstStyle>
          <a:p>
            <a:r>
              <a:rPr lang="sv-SE" dirty="0"/>
              <a:t>Förnamn Efternamn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8DE1D47-7EC0-4963-940D-4E4F709C7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6948" y="1079399"/>
            <a:ext cx="4000499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Mail: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4109FDD4-BABA-47BF-997B-3FFFA1E1E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6949" y="1565073"/>
            <a:ext cx="4000500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Telefon: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A2AFE334-1578-4E1D-9442-E0BEB7778A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346" y="666749"/>
            <a:ext cx="1332000" cy="198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64F950A-3DF1-435B-A04C-D5EA316E9E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96459" y="5951832"/>
            <a:ext cx="2026674" cy="64026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2147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8C93E5-7595-473E-9DBB-3799E27C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1D74C4-B564-431C-AD3B-A7E715A4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B06D967-945C-40B2-8BBB-D8CBCC56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1F4C3BD-E6E1-4D1F-B30A-8284B67E8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795" y="2615756"/>
            <a:ext cx="5148410" cy="162648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C1EC763-9D1F-4AB2-8F08-F8DC1B96B3F2}"/>
              </a:ext>
            </a:extLst>
          </p:cNvPr>
          <p:cNvSpPr/>
          <p:nvPr userDrawn="1"/>
        </p:nvSpPr>
        <p:spPr>
          <a:xfrm>
            <a:off x="-92466" y="-226622"/>
            <a:ext cx="12192000" cy="20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sv-SE" sz="1050" dirty="0">
                <a:latin typeface="+mn-lt"/>
              </a:rPr>
              <a:t>För att byta färg, Högerklicka på sidan, välj [Formatera bakgrund], välj [Hel fyllning], och välj den färg du vill ska fylla sidan.</a:t>
            </a:r>
          </a:p>
        </p:txBody>
      </p:sp>
    </p:spTree>
    <p:extLst>
      <p:ext uri="{BB962C8B-B14F-4D97-AF65-F5344CB8AC3E}">
        <p14:creationId xmlns:p14="http://schemas.microsoft.com/office/powerpoint/2010/main" val="281324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,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321DD-D9B2-4EAE-AF79-0962788E7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91" y="2437430"/>
            <a:ext cx="10212693" cy="1325563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 anchor="b"/>
          <a:lstStyle>
            <a:lvl1pPr>
              <a:defRPr lang="en-GB" sz="4800" kern="1200" cap="all" baseline="0" dirty="0" smtClean="0">
                <a:solidFill>
                  <a:schemeClr val="bg1"/>
                </a:solidFill>
                <a:effectLst>
                  <a:outerShdw blurRad="431800" sx="102000" sy="102000" algn="ctr" rotWithShape="0">
                    <a:prstClr val="black">
                      <a:alpha val="60000"/>
                    </a:prstClr>
                  </a:outerShdw>
                  <a:reflection stA="45000" endPos="0" dist="508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Redigera text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3A2A7EE-308B-4807-8CF2-EFEBBEE1D2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92" y="3817333"/>
            <a:ext cx="10212693" cy="919767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lang="sv-SE" sz="2400" b="0" kern="1200" dirty="0">
                <a:solidFill>
                  <a:schemeClr val="bg1"/>
                </a:solidFill>
                <a:effectLst>
                  <a:outerShdw blurRad="431800" dist="50800" sx="102000" sy="102000" algn="ctr" rotWithShape="0">
                    <a:schemeClr val="tx1">
                      <a:alpha val="6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E1DA8B7-4757-4D9C-8531-9B8B734BBDFE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För att infoga en bild från Nackas </a:t>
            </a:r>
            <a:r>
              <a:rPr lang="sv-SE" sz="1400" dirty="0" err="1"/>
              <a:t>bildbank</a:t>
            </a:r>
            <a:r>
              <a:rPr lang="sv-SE" sz="1400" dirty="0"/>
              <a:t>, klicka på knappen ”Bildbibliotek” i menyn. </a:t>
            </a:r>
            <a:br>
              <a:rPr lang="sv-SE" sz="1400" dirty="0"/>
            </a:br>
            <a:r>
              <a:rPr lang="sv-SE" sz="1400" dirty="0"/>
              <a:t>För att infoga en bild från fil, högerklicka på sidan, välj ”Formatera bakgrund”, ”Bild eller strukturfyllning” och infoga.</a:t>
            </a:r>
          </a:p>
        </p:txBody>
      </p:sp>
      <p:pic>
        <p:nvPicPr>
          <p:cNvPr id="3" name="Bildobjekt 9">
            <a:extLst>
              <a:ext uri="{FF2B5EF4-FFF2-40B4-BE49-F238E27FC236}">
                <a16:creationId xmlns:a16="http://schemas.microsoft.com/office/drawing/2014/main" id="{B7BC6F34-AD60-6330-0621-FEA85A3BF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32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halv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3BA74EE-1BA3-4895-A5D2-64B1E8E7F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4779CC6-60C0-C179-69FB-D21689DB31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63" y="1993899"/>
            <a:ext cx="5233470" cy="3975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4878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,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61A0864-2A98-40C1-BEA0-0641453C6AF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44001" y="347761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84A01CD-0C33-445B-B8F4-5027F00794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A71F7B2-D404-197F-65AA-AD04AA90690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62" y="1993900"/>
            <a:ext cx="5233470" cy="3975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695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 rubrik, text hel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>
            <a:normAutofit/>
          </a:bodyPr>
          <a:lstStyle>
            <a:lvl1pPr>
              <a:defRPr lang="sv-SE" sz="4200" kern="1200" dirty="0">
                <a:solidFill>
                  <a:schemeClr val="bg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F2A22A5-5B16-450C-BFBE-06E87CEF9C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5795514" cy="2921358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 anchor="b" anchorCtr="0"/>
          <a:lstStyle>
            <a:lvl1pPr marL="180000" indent="-180000">
              <a:defRPr sz="2400">
                <a:solidFill>
                  <a:schemeClr val="bg1"/>
                </a:solidFill>
                <a:effectLst>
                  <a:outerShdw blurRad="444500" dist="50800" dir="6000000" algn="tl">
                    <a:srgbClr val="7F7F7F"/>
                  </a:outerShdw>
                </a:effectLst>
              </a:defRPr>
            </a:lvl1pPr>
            <a:lvl2pPr marL="360000">
              <a:buFont typeface="Gill Sans MT" panose="020B0502020104020203" pitchFamily="34" charset="0"/>
              <a:buChar char="­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6C36CA1-C28D-49E6-8695-1FD99CD8492F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För att infoga en bild från Nackas </a:t>
            </a:r>
            <a:r>
              <a:rPr lang="sv-SE" sz="1400" dirty="0" err="1"/>
              <a:t>bildbank</a:t>
            </a:r>
            <a:r>
              <a:rPr lang="sv-SE" sz="1400" dirty="0"/>
              <a:t>, klicka på knappen ”Bildbibliotek” i menyn. </a:t>
            </a:r>
            <a:br>
              <a:rPr lang="sv-SE" sz="1400" dirty="0"/>
            </a:br>
            <a:r>
              <a:rPr lang="sv-SE" sz="1400" dirty="0"/>
              <a:t>För att infoga en bild från fil, högerklicka på sidan, välj ”Formatera bakgrund”, ”Bild eller strukturfyllning” och infoga.</a:t>
            </a:r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CF21BBFC-37F5-EB88-E5FF-6E954CCC2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47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D70E158-29E5-9235-ACDE-7CFA09AD8A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1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2323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AB766D0B-04FF-1257-F8C4-066A252DDA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3" y="1808163"/>
            <a:ext cx="7764461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2484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,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61A0864-2A98-40C1-BEA0-0641453C6AF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44001" y="347761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1185B14C-4A26-4D84-9CB1-709FD5CD6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763" y="1993900"/>
            <a:ext cx="5233470" cy="3975100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84A01CD-0C33-445B-B8F4-5027F00794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5605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AB766D0B-04FF-1257-F8C4-066A252DDA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4" y="1808163"/>
            <a:ext cx="5050800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EDC61E10-24C0-F35B-5F54-4218C73168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88414" y="1808163"/>
            <a:ext cx="5050800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8653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iagram 3">
            <a:extLst>
              <a:ext uri="{FF2B5EF4-FFF2-40B4-BE49-F238E27FC236}">
                <a16:creationId xmlns:a16="http://schemas.microsoft.com/office/drawing/2014/main" id="{302EE346-AE42-7268-523F-618D885A9BCE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1" y="0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6" name="Platshållare för diagram 5">
            <a:extLst>
              <a:ext uri="{FF2B5EF4-FFF2-40B4-BE49-F238E27FC236}">
                <a16:creationId xmlns:a16="http://schemas.microsoft.com/office/drawing/2014/main" id="{4F72A220-C3B8-35AF-D95F-BD0DABE972DD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151144" y="0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9" name="Platshållare för diagram 8">
            <a:extLst>
              <a:ext uri="{FF2B5EF4-FFF2-40B4-BE49-F238E27FC236}">
                <a16:creationId xmlns:a16="http://schemas.microsoft.com/office/drawing/2014/main" id="{2ABA8CFC-6100-D7F3-FBA9-6CDD5EA2A3C7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0" y="3482371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11" name="Platshållare för diagram 10">
            <a:extLst>
              <a:ext uri="{FF2B5EF4-FFF2-40B4-BE49-F238E27FC236}">
                <a16:creationId xmlns:a16="http://schemas.microsoft.com/office/drawing/2014/main" id="{B5476526-936D-A023-143E-83570AC6F977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151144" y="3482371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3395849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1911A-369F-4D76-99B1-3BE8101E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3CD0A-BB8F-468A-9FCD-995A75C7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CA0E6-F76A-445B-AE0E-1E97629A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F2D9F1C-5884-4F33-A8E2-8BC5F00A8688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För att infoga en bild från Nackas </a:t>
            </a:r>
            <a:r>
              <a:rPr lang="sv-SE" sz="1400" dirty="0" err="1"/>
              <a:t>bildbank</a:t>
            </a:r>
            <a:r>
              <a:rPr lang="sv-SE" sz="1400" dirty="0"/>
              <a:t>, klicka på knappen ”Bildbibliotek” i menyn. </a:t>
            </a:r>
            <a:br>
              <a:rPr lang="sv-SE" sz="1400" dirty="0"/>
            </a:br>
            <a:r>
              <a:rPr lang="sv-SE" sz="1400" dirty="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3158593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D67BC8D-5DA5-4E79-BC06-B1186574795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59935704-DD69-45C8-93D6-70C51DB0912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0A09E10-170F-4155-A3FD-6E245A2D17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4959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50212A9E-C464-42DE-825E-5F023B24AAB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B7266A3-AE9B-4E41-8602-A62536078EE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38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4557595D-B44E-423B-B53D-C5F7E283805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44001" y="347999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5AB8A6-31DF-4D12-BDDD-85AA79E1F5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3830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7424A79F-1B59-4EC6-9F01-F1065E75C5F2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1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29A61F7-5DB6-4394-9D77-1AD82E0FC40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1144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5B71CF3F-4A3E-473B-8B31-F97164CD0D8F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1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D59F388B-B781-43C5-8930-9169432CCE7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51144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AF3568C-A856-4C22-9290-890FA2F523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826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vart rubrik, text hel ljus bild">
    <p:bg>
      <p:bgPr>
        <a:solidFill>
          <a:srgbClr val="00ADB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431800" sx="102000" sy="102000" algn="ctr" rotWithShape="0">
              <a:schemeClr val="bg1">
                <a:alpha val="60000"/>
              </a:schemeClr>
            </a:outerShdw>
          </a:effectLst>
        </p:spPr>
        <p:txBody>
          <a:bodyPr>
            <a:normAutofit/>
          </a:bodyPr>
          <a:lstStyle>
            <a:lvl1pPr>
              <a:defRPr lang="sv-SE" sz="4200" kern="1200" dirty="0">
                <a:solidFill>
                  <a:schemeClr val="tx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FE46B08-D3FF-4DE6-A0A7-7EE395A6E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95729" y="5955824"/>
            <a:ext cx="2012116" cy="63595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6155EB1-40EA-4333-A5B8-5F76C366DD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5068" y="2710340"/>
            <a:ext cx="5795514" cy="2921358"/>
          </a:xfrm>
          <a:effectLst>
            <a:outerShdw blurRad="431800" sx="102000" sy="102000" algn="ctr" rotWithShape="0">
              <a:schemeClr val="bg1">
                <a:alpha val="60000"/>
              </a:schemeClr>
            </a:outerShdw>
          </a:effectLst>
        </p:spPr>
        <p:txBody>
          <a:bodyPr anchor="b" anchorCtr="0"/>
          <a:lstStyle>
            <a:lvl1pPr marL="180000" indent="-180000">
              <a:defRPr sz="2400" b="0">
                <a:effectLst>
                  <a:outerShdw blurRad="558800" dist="50800" dir="5400000" algn="tl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5DCB75F-F8F9-478C-A12E-320A32C68211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För att infoga en bild från Nackas </a:t>
            </a:r>
            <a:r>
              <a:rPr lang="sv-SE" sz="1400" dirty="0" err="1"/>
              <a:t>bildbank</a:t>
            </a:r>
            <a:r>
              <a:rPr lang="sv-SE" sz="1400" dirty="0"/>
              <a:t>, klicka på knappen ”Bildbibliotek” i menyn. </a:t>
            </a:r>
            <a:br>
              <a:rPr lang="sv-SE" sz="1400" dirty="0"/>
            </a:br>
            <a:r>
              <a:rPr lang="sv-SE" sz="1400" dirty="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1386232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797104-044F-41BF-94DC-B093FBCD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6" name="Bildobjekt 9">
            <a:extLst>
              <a:ext uri="{FF2B5EF4-FFF2-40B4-BE49-F238E27FC236}">
                <a16:creationId xmlns:a16="http://schemas.microsoft.com/office/drawing/2014/main" id="{BA3192CD-5AA2-0161-9B74-7B78FF742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5751F454-9157-2B2C-9E4B-652D196385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3476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7CCD8F0C-D47B-4D33-A65C-93947E97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257C2E31-97B1-8F92-07CE-A035E0049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109940DB-A5E5-9621-F868-6C08A38B25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2562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>
            <a:extLst>
              <a:ext uri="{FF2B5EF4-FFF2-40B4-BE49-F238E27FC236}">
                <a16:creationId xmlns:a16="http://schemas.microsoft.com/office/drawing/2014/main" id="{C0D44B3E-2230-4E61-9087-BC24BA6C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686F5218-ACF6-0E48-E030-5AA6BA905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CEC9BAC3-3881-1DA6-19C5-145A5622C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4417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 rubrik, text hel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sv-SE" sz="4200" kern="1200" dirty="0">
                <a:solidFill>
                  <a:schemeClr val="bg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15">
            <a:extLst>
              <a:ext uri="{FF2B5EF4-FFF2-40B4-BE49-F238E27FC236}">
                <a16:creationId xmlns:a16="http://schemas.microsoft.com/office/drawing/2014/main" id="{88BEADAC-DFB0-4445-A9DE-58F9281C4A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068" y="4210049"/>
            <a:ext cx="5795514" cy="1847851"/>
          </a:xfrm>
        </p:spPr>
        <p:txBody>
          <a:bodyPr>
            <a:noAutofit/>
          </a:bodyPr>
          <a:lstStyle>
            <a:lvl1pPr marL="0" indent="0">
              <a:buNone/>
              <a:defRPr lang="sv-SE" sz="2800" b="1" kern="1200" dirty="0">
                <a:solidFill>
                  <a:schemeClr val="bg1"/>
                </a:solidFill>
                <a:effectLst>
                  <a:outerShdw blurRad="558800" dist="50800" dir="5400000" algn="ctr" rotWithShape="0">
                    <a:schemeClr val="tx1">
                      <a:alpha val="6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E43936A-4F2C-48F4-89F0-FBD8E64A27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4945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10A266B6-17AF-BD1A-0C21-38792FCD8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72E4BFF7-399A-4A0E-BAC8-47B0DCF0C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56237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5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BFD40A6E-4987-8EE9-756D-391A42AB2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E6127E5-3EBB-9689-4FE1-680885C6D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89811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6">
    <p:bg>
      <p:bgPr>
        <a:solidFill>
          <a:srgbClr val="DC6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EBA4AC54-216B-DEC2-1E17-8C5CD323F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0CFE23BF-1CE1-CC40-720C-17877FA09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20241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91C0B8D-FD03-4137-959C-C2131EBF1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18"/>
          <a:stretch/>
        </p:blipFill>
        <p:spPr>
          <a:xfrm>
            <a:off x="8234305" y="882652"/>
            <a:ext cx="3957695" cy="597916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4C6D7BA-915D-42FE-B952-FDE6EBCF961E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BB835F50-038A-C4FB-B09A-129D9CEE7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8" name="Bildobjekt 9">
            <a:extLst>
              <a:ext uri="{FF2B5EF4-FFF2-40B4-BE49-F238E27FC236}">
                <a16:creationId xmlns:a16="http://schemas.microsoft.com/office/drawing/2014/main" id="{6DFB45F0-12B8-C0EC-78DC-19DFD390F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80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3F831D6-7135-4A24-99C1-F0DF17C94649" descr="619662A7-C6E3-493E-AB4D-8A0EB9BEFD5A@chimney">
            <a:extLst>
              <a:ext uri="{FF2B5EF4-FFF2-40B4-BE49-F238E27FC236}">
                <a16:creationId xmlns:a16="http://schemas.microsoft.com/office/drawing/2014/main" id="{446C5C2E-84C1-468B-8495-1E19C6F13A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" y="0"/>
            <a:ext cx="12167678" cy="685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F2A74945-F6A6-4723-B1C7-CE05F816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0088F07-221B-4592-BD24-D62E4EC00BD0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45B9D934-1423-0FE8-486C-3F94A8455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47F4EBF1-E4EE-352B-712A-F91B5F6387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40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84AF43B1-71B2-46E5-8479-C58CF8859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401" y="128816"/>
            <a:ext cx="3911600" cy="6767574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7E10A433-C73D-4180-B2D7-A447536A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FEF107E-4AC8-4982-8F56-2345429F6954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FE3454E4-EEE4-5F80-F1F8-CB323C568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BDB4EDA6-2AEF-CD65-B61F-9F7A4275C4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81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 descr="F17F010F-174D-444B-877B-4423E8E1FE16@chimney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b="3149"/>
          <a:stretch/>
        </p:blipFill>
        <p:spPr bwMode="auto">
          <a:xfrm>
            <a:off x="0" y="-21325"/>
            <a:ext cx="12192000" cy="687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B85C3D4-67AE-425C-98E8-B09F508AB1D6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886DEBC-39B4-25EF-19E9-1DD66DADA5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5FD83798-26A4-E162-37B1-44A69D7F8A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08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B85FD2B-6409-45D6-8514-B3C5B31301BB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D5C3D162-896B-3ABE-00CF-8987952FC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2E65B470-6738-1507-3637-A66D01B099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197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73FCD9B-7556-4543-A297-1EE0E14C106A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EAD5385-0049-C886-CD51-6FF69D7F42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4CF18260-D95F-6423-A2F3-50A305E0EE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6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7812766-2F89-46FE-BB86-1D640FBE0302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EC4AD334-D2B9-9A67-5EB7-99254A32A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FBD619E8-F7C3-5C30-3F42-680ECC9A9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91C0B8D-FD03-4137-959C-C2131EBF1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2050" y="882652"/>
            <a:ext cx="4809950" cy="597916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333F44D-3889-49A2-9A5C-FD01C1C54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4CA94EBC-08A0-4F04-9DBD-6CA838CAE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86066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98786BA4-903B-479F-9D70-DE3764B69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650" y="666251"/>
            <a:ext cx="7372350" cy="61917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2A561D-DAC6-4902-9B6A-06B7CFA2C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949" y="666750"/>
            <a:ext cx="4000501" cy="365125"/>
          </a:xfrm>
        </p:spPr>
        <p:txBody>
          <a:bodyPr anchor="ctr"/>
          <a:lstStyle>
            <a:lvl1pPr>
              <a:defRPr sz="2000" b="1"/>
            </a:lvl1pPr>
          </a:lstStyle>
          <a:p>
            <a:r>
              <a:rPr lang="sv-SE" dirty="0"/>
              <a:t>Förnamn Efternamn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8DE1D47-7EC0-4963-940D-4E4F709C7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6948" y="1079399"/>
            <a:ext cx="4000499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Mail: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4109FDD4-BABA-47BF-997B-3FFFA1E1E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6949" y="1565073"/>
            <a:ext cx="4000500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Telefon: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A2AFE334-1578-4E1D-9442-E0BEB7778A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346" y="666749"/>
            <a:ext cx="1332000" cy="198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9213FD1-3E18-4067-8D54-EF13F8E4415D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 utöver bilden i bildplatshållaren,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pic>
        <p:nvPicPr>
          <p:cNvPr id="6" name="Bildobjekt 9">
            <a:extLst>
              <a:ext uri="{FF2B5EF4-FFF2-40B4-BE49-F238E27FC236}">
                <a16:creationId xmlns:a16="http://schemas.microsoft.com/office/drawing/2014/main" id="{C8567263-096D-BFD5-1A0A-CF88FA33C2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10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8C93E5-7595-473E-9DBB-3799E27C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1D74C4-B564-431C-AD3B-A7E715A4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B06D967-945C-40B2-8BBB-D8CBCC56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1F4C3BD-E6E1-4D1F-B30A-8284B67E87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22949" y="2615756"/>
            <a:ext cx="5146101" cy="162648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2E96C2D-C8F6-45AD-B0DF-DEF2ED32D6EC}"/>
              </a:ext>
            </a:extLst>
          </p:cNvPr>
          <p:cNvSpPr txBox="1"/>
          <p:nvPr userDrawn="1"/>
        </p:nvSpPr>
        <p:spPr>
          <a:xfrm>
            <a:off x="0" y="-422129"/>
            <a:ext cx="121932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För att byta färg, högerklicka på sidan, välj ”Formatera bakgrund”, välj ”Hel fyllning” och välj den färg du vill ska fylla sidan.</a:t>
            </a:r>
          </a:p>
        </p:txBody>
      </p:sp>
    </p:spTree>
    <p:extLst>
      <p:ext uri="{BB962C8B-B14F-4D97-AF65-F5344CB8AC3E}">
        <p14:creationId xmlns:p14="http://schemas.microsoft.com/office/powerpoint/2010/main" val="232887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8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</a:t>
            </a:r>
            <a:br>
              <a:rPr lang="sv-SE" sz="5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sv-SE" sz="5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ej mallen. Byt till en layout som ligger innan denna sida för att hålla dig till mallen.</a:t>
            </a:r>
          </a:p>
        </p:txBody>
      </p:sp>
    </p:spTree>
    <p:extLst>
      <p:ext uri="{BB962C8B-B14F-4D97-AF65-F5344CB8AC3E}">
        <p14:creationId xmlns:p14="http://schemas.microsoft.com/office/powerpoint/2010/main" val="85079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3F831D6-7135-4A24-99C1-F0DF17C94649" descr="619662A7-C6E3-493E-AB4D-8A0EB9BEFD5A@chimney">
            <a:extLst>
              <a:ext uri="{FF2B5EF4-FFF2-40B4-BE49-F238E27FC236}">
                <a16:creationId xmlns:a16="http://schemas.microsoft.com/office/drawing/2014/main" id="{446C5C2E-84C1-468B-8495-1E19C6F13A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" y="0"/>
            <a:ext cx="12167678" cy="685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F2A74945-F6A6-4723-B1C7-CE05F816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8ECBB630-7E87-4289-BDA6-AA0F8039F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10D00ED-BF2A-4CFC-AE60-E8B527FC7C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62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84AF43B1-71B2-46E5-8479-C58CF8859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401" y="128816"/>
            <a:ext cx="3911600" cy="6767574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7E10A433-C73D-4180-B2D7-A447536A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76D419E-A1E4-4A0E-ACDF-6D9A7AF140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AF80ED9-5EF2-4185-85F6-4C76B974C6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2937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 descr="F17F010F-174D-444B-877B-4423E8E1FE16@chimney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b="3149"/>
          <a:stretch/>
        </p:blipFill>
        <p:spPr bwMode="auto">
          <a:xfrm>
            <a:off x="0" y="-21325"/>
            <a:ext cx="12192000" cy="687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08F9570-B0D6-45BC-BF45-A7F11871F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C6CE631-EEED-4565-80DB-87DF643C31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321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333F44D-3889-49A2-9A5C-FD01C1C54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2" cy="4160837"/>
          </a:xfrm>
        </p:spPr>
        <p:txBody>
          <a:bodyPr/>
          <a:lstStyle>
            <a:lvl1pPr marL="180000" indent="-180000">
              <a:defRPr sz="2000"/>
            </a:lvl1pPr>
            <a:lvl2pPr marL="360000" indent="-228600">
              <a:buFont typeface="Gill Sans MT Pro Light" panose="020B0302020104020203" pitchFamily="34" charset="0"/>
              <a:buChar char="­"/>
              <a:defRPr sz="1800"/>
            </a:lvl2pPr>
            <a:lvl3pPr marL="540000" indent="-228600">
              <a:buFont typeface="Gill Sans MT Pro Light" panose="020B0302020104020203" pitchFamily="34" charset="0"/>
              <a:buChar char="­"/>
              <a:defRPr sz="1600"/>
            </a:lvl3pPr>
            <a:lvl4pPr marL="720000" indent="-228600">
              <a:buFont typeface="Gill Sans MT Pro Light" panose="020B0302020104020203" pitchFamily="34" charset="0"/>
              <a:buChar char="­"/>
              <a:defRPr sz="1400"/>
            </a:lvl4pPr>
            <a:lvl5pPr marL="900000" indent="-228600">
              <a:buFont typeface="Gill Sans MT Pro Light" panose="020B0302020104020203" pitchFamily="34" charset="0"/>
              <a:buChar char="­"/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529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image" Target="../media/image14.sv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image" Target="../media/image13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512EBFF-0A5E-42EA-92A6-B3F7CE2A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FÖR ATT ÄNDRA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49BA34E-B4BF-4408-8F7B-DF53C1325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793" y="1808163"/>
            <a:ext cx="10714007" cy="41476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1C3A22-1EA6-4603-B419-F7A46993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9793" y="6356350"/>
            <a:ext cx="2941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4971C2-088F-43EC-A7C4-7B2DDF36B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64CD66-6F9F-486E-843C-7E61E4953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73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F08A0FB-003D-4442-B66D-5B415FAC1E2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729" y="5955824"/>
            <a:ext cx="2012116" cy="6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1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6" r:id="rId2"/>
    <p:sldLayoutId id="2147483689" r:id="rId3"/>
    <p:sldLayoutId id="2147483650" r:id="rId4"/>
    <p:sldLayoutId id="2147483665" r:id="rId5"/>
    <p:sldLayoutId id="2147483683" r:id="rId6"/>
    <p:sldLayoutId id="2147483666" r:id="rId7"/>
    <p:sldLayoutId id="2147483684" r:id="rId8"/>
    <p:sldLayoutId id="2147483690" r:id="rId9"/>
    <p:sldLayoutId id="2147483688" r:id="rId10"/>
    <p:sldLayoutId id="2147483667" r:id="rId11"/>
    <p:sldLayoutId id="2147483681" r:id="rId12"/>
    <p:sldLayoutId id="2147483668" r:id="rId13"/>
    <p:sldLayoutId id="2147483682" r:id="rId14"/>
    <p:sldLayoutId id="2147483663" r:id="rId15"/>
    <p:sldLayoutId id="2147483657" r:id="rId16"/>
    <p:sldLayoutId id="2147483664" r:id="rId17"/>
    <p:sldLayoutId id="2147483662" r:id="rId18"/>
    <p:sldLayoutId id="2147483691" r:id="rId19"/>
    <p:sldLayoutId id="2147483672" r:id="rId20"/>
    <p:sldLayoutId id="2147483687" r:id="rId21"/>
    <p:sldLayoutId id="2147483676" r:id="rId22"/>
    <p:sldLayoutId id="2147483649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9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4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1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268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53" userDrawn="1">
          <p15:clr>
            <a:srgbClr val="F26B43"/>
          </p15:clr>
        </p15:guide>
        <p15:guide id="2" pos="7439" userDrawn="1">
          <p15:clr>
            <a:srgbClr val="F26B43"/>
          </p15:clr>
        </p15:guide>
        <p15:guide id="3" orient="horz" pos="4087" userDrawn="1">
          <p15:clr>
            <a:srgbClr val="F26B43"/>
          </p15:clr>
        </p15:guide>
        <p15:guide id="4" orient="horz" pos="1139" userDrawn="1">
          <p15:clr>
            <a:srgbClr val="F26B43"/>
          </p15:clr>
        </p15:guide>
        <p15:guide id="5" orient="horz" pos="314" userDrawn="1">
          <p15:clr>
            <a:srgbClr val="F26B43"/>
          </p15:clr>
        </p15:guide>
        <p15:guide id="6" orient="horz" pos="3811" userDrawn="1">
          <p15:clr>
            <a:srgbClr val="F26B43"/>
          </p15:clr>
        </p15:guide>
        <p15:guide id="7" orient="horz" pos="3748" userDrawn="1">
          <p15:clr>
            <a:srgbClr val="F26B43"/>
          </p15:clr>
        </p15:guide>
        <p15:guide id="8" pos="6171" userDrawn="1">
          <p15:clr>
            <a:srgbClr val="F26B43"/>
          </p15:clr>
        </p15:guide>
        <p15:guide id="9" pos="4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512EBFF-0A5E-42EA-92A6-B3F7CE2A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FÖR ATT ÄNDRA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49BA34E-B4BF-4408-8F7B-DF53C1325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793" y="1808163"/>
            <a:ext cx="10714007" cy="41476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1C3A22-1EA6-4603-B419-F7A46993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9793" y="6356350"/>
            <a:ext cx="2941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4971C2-088F-43EC-A7C4-7B2DDF36B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64CD66-6F9F-486E-843C-7E61E4953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73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F08A0FB-003D-4442-B66D-5B415FAC1E2F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9795729" y="5955824"/>
            <a:ext cx="2012116" cy="6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268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53">
          <p15:clr>
            <a:srgbClr val="F26B43"/>
          </p15:clr>
        </p15:guide>
        <p15:guide id="2" pos="7439">
          <p15:clr>
            <a:srgbClr val="F26B43"/>
          </p15:clr>
        </p15:guide>
        <p15:guide id="3" orient="horz" pos="4087">
          <p15:clr>
            <a:srgbClr val="F26B43"/>
          </p15:clr>
        </p15:guide>
        <p15:guide id="4" orient="horz" pos="1139">
          <p15:clr>
            <a:srgbClr val="F26B43"/>
          </p15:clr>
        </p15:guide>
        <p15:guide id="5" orient="horz" pos="314">
          <p15:clr>
            <a:srgbClr val="F26B43"/>
          </p15:clr>
        </p15:guide>
        <p15:guide id="6" orient="horz" pos="3811">
          <p15:clr>
            <a:srgbClr val="F26B43"/>
          </p15:clr>
        </p15:guide>
        <p15:guide id="7" orient="horz" pos="3748">
          <p15:clr>
            <a:srgbClr val="F26B43"/>
          </p15:clr>
        </p15:guide>
        <p15:guide id="8" pos="6171">
          <p15:clr>
            <a:srgbClr val="F26B43"/>
          </p15:clr>
        </p15:guide>
        <p15:guide id="9" pos="4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B97466-FF37-4536-BF5D-93B2F4060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7200" dirty="0"/>
              <a:t>kundvalet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8E93F50-9706-4F3F-8397-0A131F0F18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Så arbetar Nacka med kvalitet i välfärden</a:t>
            </a:r>
          </a:p>
        </p:txBody>
      </p:sp>
    </p:spTree>
    <p:extLst>
      <p:ext uri="{BB962C8B-B14F-4D97-AF65-F5344CB8AC3E}">
        <p14:creationId xmlns:p14="http://schemas.microsoft.com/office/powerpoint/2010/main" val="2503539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C261488-76E3-5015-BEAF-BC27D085B4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-1"/>
            <a:ext cx="5795514" cy="2290969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På nacka.se finns digitala tjänster </a:t>
            </a:r>
            <a:br>
              <a:rPr lang="sv-SE" dirty="0"/>
            </a:br>
            <a:r>
              <a:rPr lang="sv-SE" dirty="0"/>
              <a:t>som beskriver utbudet av kundval </a:t>
            </a:r>
            <a:br>
              <a:rPr lang="sv-SE" dirty="0"/>
            </a:br>
            <a:r>
              <a:rPr lang="sv-SE" dirty="0"/>
              <a:t>och anger aktuella kvalitetsmått.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fungerar kundvalet</a:t>
            </a:r>
          </a:p>
        </p:txBody>
      </p:sp>
    </p:spTree>
    <p:extLst>
      <p:ext uri="{BB962C8B-B14F-4D97-AF65-F5344CB8AC3E}">
        <p14:creationId xmlns:p14="http://schemas.microsoft.com/office/powerpoint/2010/main" val="873172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E3BB9D9-2139-B032-0387-4D6900D33A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4251910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På så sätt kan alla som bor i Nacka få hjälp att göra det kundval som passar dem bäst.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fungerar kundvalet</a:t>
            </a:r>
          </a:p>
        </p:txBody>
      </p:sp>
    </p:spTree>
    <p:extLst>
      <p:ext uri="{BB962C8B-B14F-4D97-AF65-F5344CB8AC3E}">
        <p14:creationId xmlns:p14="http://schemas.microsoft.com/office/powerpoint/2010/main" val="651578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739B97-8470-4BEC-BF23-796F02C44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Våra kundval</a:t>
            </a:r>
          </a:p>
        </p:txBody>
      </p:sp>
    </p:spTree>
    <p:extLst>
      <p:ext uri="{BB962C8B-B14F-4D97-AF65-F5344CB8AC3E}">
        <p14:creationId xmlns:p14="http://schemas.microsoft.com/office/powerpoint/2010/main" val="2280272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616FD87-69F7-4909-2C18-63E834B9A9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4505407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Nackas drygt 110 000 invånare </a:t>
            </a:r>
            <a:br>
              <a:rPr lang="sv-SE" dirty="0"/>
            </a:br>
            <a:r>
              <a:rPr lang="sv-SE" dirty="0"/>
              <a:t>har i dag möjlighet att göra </a:t>
            </a:r>
            <a:br>
              <a:rPr lang="sv-SE" dirty="0"/>
            </a:br>
            <a:r>
              <a:rPr lang="sv-SE" dirty="0"/>
              <a:t>kundval inom 18 områden där </a:t>
            </a:r>
            <a:br>
              <a:rPr lang="sv-SE" dirty="0"/>
            </a:br>
            <a:r>
              <a:rPr lang="sv-SE" dirty="0"/>
              <a:t>det finns runt 450 olika anordnare </a:t>
            </a:r>
            <a:br>
              <a:rPr lang="sv-SE" dirty="0"/>
            </a:br>
            <a:r>
              <a:rPr lang="sv-SE" dirty="0"/>
              <a:t>att välja mellan.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Våra kundval</a:t>
            </a:r>
          </a:p>
        </p:txBody>
      </p:sp>
    </p:spTree>
    <p:extLst>
      <p:ext uri="{BB962C8B-B14F-4D97-AF65-F5344CB8AC3E}">
        <p14:creationId xmlns:p14="http://schemas.microsoft.com/office/powerpoint/2010/main" val="3818208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2A48766-C526-D6D4-C5F9-E87F1B50C3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Av de cirka 200 enheter som anordnar förskola och skola i Nacka är 65 procent fristående och 35 procent kommunala. </a:t>
            </a:r>
            <a:br>
              <a:rPr lang="sv-SE" dirty="0"/>
            </a:br>
            <a:r>
              <a:rPr lang="sv-SE" dirty="0"/>
              <a:t>Nackas cirka 32 000 barn och elever från förskola till vuxenutbildning är ungefär jämnt fördelade mellan fristående och kommunala verksamheter.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Våra kundval</a:t>
            </a:r>
          </a:p>
        </p:txBody>
      </p:sp>
    </p:spTree>
    <p:extLst>
      <p:ext uri="{BB962C8B-B14F-4D97-AF65-F5344CB8AC3E}">
        <p14:creationId xmlns:p14="http://schemas.microsoft.com/office/powerpoint/2010/main" val="1238893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8777C15-869B-B720-992A-19430A84B5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Kundval kulturskola ger barn </a:t>
            </a:r>
            <a:br>
              <a:rPr lang="sv-SE" dirty="0"/>
            </a:br>
            <a:r>
              <a:rPr lang="sv-SE" dirty="0"/>
              <a:t>och unga, 7-19 år, ett stort utbud </a:t>
            </a:r>
            <a:br>
              <a:rPr lang="sv-SE" dirty="0"/>
            </a:br>
            <a:r>
              <a:rPr lang="sv-SE" dirty="0"/>
              <a:t>av kulturkurser på fritiden.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Våra kundval</a:t>
            </a:r>
          </a:p>
        </p:txBody>
      </p:sp>
    </p:spTree>
    <p:extLst>
      <p:ext uri="{BB962C8B-B14F-4D97-AF65-F5344CB8AC3E}">
        <p14:creationId xmlns:p14="http://schemas.microsoft.com/office/powerpoint/2010/main" val="1037707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B40BBFC-3306-6B2F-2157-9615BB66A7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4134215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17 auktoriserade kulturskolor erbjuder drygt 1000 kurser </a:t>
            </a:r>
            <a:br>
              <a:rPr lang="sv-SE" dirty="0"/>
            </a:br>
            <a:r>
              <a:rPr lang="sv-SE" dirty="0"/>
              <a:t>inom musik, teater, dans, cirkus, konst/media och övrigt skapande.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Våra kundval</a:t>
            </a:r>
          </a:p>
        </p:txBody>
      </p:sp>
    </p:spTree>
    <p:extLst>
      <p:ext uri="{BB962C8B-B14F-4D97-AF65-F5344CB8AC3E}">
        <p14:creationId xmlns:p14="http://schemas.microsoft.com/office/powerpoint/2010/main" val="422596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4F2B9AB-0C21-5F04-CCF8-0A39D2DF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Så säkrar vi kvalitet</a:t>
            </a:r>
          </a:p>
        </p:txBody>
      </p:sp>
    </p:spTree>
    <p:extLst>
      <p:ext uri="{BB962C8B-B14F-4D97-AF65-F5344CB8AC3E}">
        <p14:creationId xmlns:p14="http://schemas.microsoft.com/office/powerpoint/2010/main" val="2739011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B40BBFC-3306-6B2F-2157-9615BB66A7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5283153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Nackas ambition är att erbjuda en mångfald av aktörer för att ge kunden stora valmöjligheter. För att säkra en </a:t>
            </a:r>
            <a:br>
              <a:rPr lang="sv-SE" dirty="0"/>
            </a:br>
            <a:r>
              <a:rPr lang="sv-SE" dirty="0"/>
              <a:t>hög kvalitet av välfärdstjänster genomför kommunen uppföljningar och utvärderingar, och erbjuder även andra former av kvalitetshöjande insatser.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säkrar vi kvalitet</a:t>
            </a:r>
          </a:p>
        </p:txBody>
      </p:sp>
    </p:spTree>
    <p:extLst>
      <p:ext uri="{BB962C8B-B14F-4D97-AF65-F5344CB8AC3E}">
        <p14:creationId xmlns:p14="http://schemas.microsoft.com/office/powerpoint/2010/main" val="58041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B40BBFC-3306-6B2F-2157-9615BB66A7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5347699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För att vara valbara inom kundvalssystemet måste anordnare uppfylla kommunens auktorisationskrav och om det uppstår stora brister i verksamheten kan kommunen återkalla auktorisationen.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säkrar vi kvalitet</a:t>
            </a:r>
          </a:p>
        </p:txBody>
      </p:sp>
    </p:spTree>
    <p:extLst>
      <p:ext uri="{BB962C8B-B14F-4D97-AF65-F5344CB8AC3E}">
        <p14:creationId xmlns:p14="http://schemas.microsoft.com/office/powerpoint/2010/main" val="99932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739B97-8470-4BEC-BF23-796F02C44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Valfrihet och kvalitet</a:t>
            </a:r>
          </a:p>
        </p:txBody>
      </p:sp>
    </p:spTree>
    <p:extLst>
      <p:ext uri="{BB962C8B-B14F-4D97-AF65-F5344CB8AC3E}">
        <p14:creationId xmlns:p14="http://schemas.microsoft.com/office/powerpoint/2010/main" val="1692644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B40BBFC-3306-6B2F-2157-9615BB66A7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9" y="2710340"/>
            <a:ext cx="5100272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Konkurrens och möjlighet att dela </a:t>
            </a:r>
            <a:br>
              <a:rPr lang="sv-SE" dirty="0"/>
            </a:br>
            <a:r>
              <a:rPr lang="sv-SE" dirty="0"/>
              <a:t>med sig av goda exempel till varandra, motiverar aktörerna att jobba med kvalitetsförbättringar och olika profileringar för att kunna erbjuda </a:t>
            </a:r>
            <a:br>
              <a:rPr lang="sv-SE" dirty="0"/>
            </a:br>
            <a:r>
              <a:rPr lang="sv-SE" dirty="0"/>
              <a:t>den service som passar medborgarnas olika behov och önskemål.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säkrar vi kvalitet</a:t>
            </a:r>
          </a:p>
        </p:txBody>
      </p:sp>
    </p:spTree>
    <p:extLst>
      <p:ext uri="{BB962C8B-B14F-4D97-AF65-F5344CB8AC3E}">
        <p14:creationId xmlns:p14="http://schemas.microsoft.com/office/powerpoint/2010/main" val="2363630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B40BBFC-3306-6B2F-2157-9615BB66A7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9" y="2710340"/>
            <a:ext cx="5347698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Genom det digitala verktyget </a:t>
            </a:r>
            <a:br>
              <a:rPr lang="sv-SE" dirty="0"/>
            </a:br>
            <a:r>
              <a:rPr lang="sv-SE" b="1" dirty="0"/>
              <a:t>Jämföraren</a:t>
            </a:r>
            <a:r>
              <a:rPr lang="sv-SE" dirty="0"/>
              <a:t> görs kvalitetsresultat tillgängliga för medborgarna som väljer vilka som ska tillhandahålla välfärden. Kunden får en bra överblick av utbudet och möjlighet att göra ett välgrundat val.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säkrar vi kvalitet</a:t>
            </a:r>
          </a:p>
        </p:txBody>
      </p:sp>
    </p:spTree>
    <p:extLst>
      <p:ext uri="{BB962C8B-B14F-4D97-AF65-F5344CB8AC3E}">
        <p14:creationId xmlns:p14="http://schemas.microsoft.com/office/powerpoint/2010/main" val="3046719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B40BBFC-3306-6B2F-2157-9615BB66A7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4374132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Utbildningsenhetens kvalitets-modell omfattar bland annat återkommande mätningar, dialog om kvalitet och resultat med huvudmän och rektorer, enkät-undersökningar med elever och föräldrar och andra insatser för </a:t>
            </a:r>
            <a:br>
              <a:rPr lang="sv-SE" dirty="0"/>
            </a:br>
            <a:r>
              <a:rPr lang="sv-SE" dirty="0"/>
              <a:t>att höja skolornas kompetensnivå inom olika områden.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säkrar vi kvalitet</a:t>
            </a:r>
          </a:p>
        </p:txBody>
      </p:sp>
    </p:spTree>
    <p:extLst>
      <p:ext uri="{BB962C8B-B14F-4D97-AF65-F5344CB8AC3E}">
        <p14:creationId xmlns:p14="http://schemas.microsoft.com/office/powerpoint/2010/main" val="2943731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B40BBFC-3306-6B2F-2157-9615BB66A7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9" y="2710340"/>
            <a:ext cx="5347698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Kommunen genomför insyn och tillsyn hos fristående och kommunala förskolor för att bidra till och säkerställa att anordnarna lever upp till lagstiftningens krav.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säkrar vi kvalitet</a:t>
            </a:r>
          </a:p>
        </p:txBody>
      </p:sp>
    </p:spTree>
    <p:extLst>
      <p:ext uri="{BB962C8B-B14F-4D97-AF65-F5344CB8AC3E}">
        <p14:creationId xmlns:p14="http://schemas.microsoft.com/office/powerpoint/2010/main" val="1632991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B40BBFC-3306-6B2F-2157-9615BB66A7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5638155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Varje år sammanställer utbildningsenheten </a:t>
            </a:r>
            <a:br>
              <a:rPr lang="sv-SE" dirty="0"/>
            </a:br>
            <a:r>
              <a:rPr lang="sv-SE" dirty="0"/>
              <a:t>en kvalitetsanalys med en samlad bedömning av kvaliteten i Nackas kommunala och fristående förskolor och skolor från förskola till vuxenutbildning. Rapporten omfattar även planer på kommande insatser för att främja kvalitetsutveckling.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säkrar vi kvalitet</a:t>
            </a:r>
          </a:p>
        </p:txBody>
      </p:sp>
    </p:spTree>
    <p:extLst>
      <p:ext uri="{BB962C8B-B14F-4D97-AF65-F5344CB8AC3E}">
        <p14:creationId xmlns:p14="http://schemas.microsoft.com/office/powerpoint/2010/main" val="1581347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DDB5C65-66A4-7AFA-468F-199A5FE8FD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I takt med att kommunen växer </a:t>
            </a:r>
            <a:br>
              <a:rPr lang="sv-SE" dirty="0"/>
            </a:br>
            <a:r>
              <a:rPr lang="sv-SE" dirty="0"/>
              <a:t>kommer utbudet av verksamheter </a:t>
            </a:r>
            <a:br>
              <a:rPr lang="sv-SE" dirty="0"/>
            </a:br>
            <a:r>
              <a:rPr lang="sv-SE" dirty="0"/>
              <a:t>inom kundvalet att fortsätta öka.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Våra kundval</a:t>
            </a:r>
          </a:p>
        </p:txBody>
      </p:sp>
    </p:spTree>
    <p:extLst>
      <p:ext uri="{BB962C8B-B14F-4D97-AF65-F5344CB8AC3E}">
        <p14:creationId xmlns:p14="http://schemas.microsoft.com/office/powerpoint/2010/main" val="3150634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ACD71F-D248-49B6-BB49-6F99278E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Nacka ska vara </a:t>
            </a:r>
            <a:r>
              <a:rPr lang="sv-SE" b="1" dirty="0"/>
              <a:t>bäst på </a:t>
            </a:r>
            <a:br>
              <a:rPr lang="sv-SE" b="1" dirty="0"/>
            </a:br>
            <a:r>
              <a:rPr lang="sv-SE" b="1" dirty="0"/>
              <a:t>att vara kommun</a:t>
            </a:r>
            <a:r>
              <a:rPr lang="sv-SE" dirty="0"/>
              <a:t> genom </a:t>
            </a:r>
            <a:br>
              <a:rPr lang="sv-SE" dirty="0"/>
            </a:br>
            <a:r>
              <a:rPr lang="sv-SE" dirty="0"/>
              <a:t>att erbjuda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0D43C2A3-22AE-469E-8FC9-053E1CC3DF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v-SE" dirty="0"/>
              <a:t>Maximalt värde för skattepengarna</a:t>
            </a:r>
          </a:p>
          <a:p>
            <a:r>
              <a:rPr lang="sv-SE" dirty="0"/>
              <a:t>Bästa utveckling för alla</a:t>
            </a:r>
          </a:p>
          <a:p>
            <a:r>
              <a:rPr lang="sv-SE" dirty="0"/>
              <a:t>Attraktiva livsmiljöer i hela Nacka</a:t>
            </a:r>
          </a:p>
          <a:p>
            <a:r>
              <a:rPr lang="sv-SE" dirty="0"/>
              <a:t>Stark och balanserad tillväxt</a:t>
            </a:r>
          </a:p>
        </p:txBody>
      </p:sp>
    </p:spTree>
    <p:extLst>
      <p:ext uri="{BB962C8B-B14F-4D97-AF65-F5344CB8AC3E}">
        <p14:creationId xmlns:p14="http://schemas.microsoft.com/office/powerpoint/2010/main" val="102981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61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A3CB080-0D3C-E284-728E-E89CDB3412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4849439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Under drygt 30 år har Nacka kommun utvecklat kundvalet till att omfatta nästan hela utbudet av service inom </a:t>
            </a:r>
            <a:br>
              <a:rPr lang="sv-SE" dirty="0"/>
            </a:br>
            <a:r>
              <a:rPr lang="sv-SE" dirty="0"/>
              <a:t>vård, skola och omsorg.</a:t>
            </a:r>
          </a:p>
          <a:p>
            <a:pPr marL="0" indent="0">
              <a:buNone/>
            </a:pPr>
            <a:r>
              <a:rPr lang="sv-SE" dirty="0"/>
              <a:t>2018 blev Nacka först i landet med kundval i kulturskolan.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Valfrihet och kvalitet</a:t>
            </a:r>
          </a:p>
        </p:txBody>
      </p:sp>
    </p:spTree>
    <p:extLst>
      <p:ext uri="{BB962C8B-B14F-4D97-AF65-F5344CB8AC3E}">
        <p14:creationId xmlns:p14="http://schemas.microsoft.com/office/powerpoint/2010/main" val="808048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D216B82-C3AD-18BB-117F-5867D6AE44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4958081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Syftet med kundvalet är att erbjuda Nackaborna möjlighet att välja den service som är bäst för dem och valfrihet att byta om de inte är nöjda.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Valfrihet och kvalitet</a:t>
            </a:r>
          </a:p>
        </p:txBody>
      </p:sp>
    </p:spTree>
    <p:extLst>
      <p:ext uri="{BB962C8B-B14F-4D97-AF65-F5344CB8AC3E}">
        <p14:creationId xmlns:p14="http://schemas.microsoft.com/office/powerpoint/2010/main" val="1099882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B9EFD5C-C05D-8F85-CADC-0C18CC2D54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4297178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Alla privata och kommunala anordnare konkurrerar på lika villkor och är motiverade att erbjuda högsta möjliga kvalitet.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Valfrihet och kvalitet</a:t>
            </a:r>
          </a:p>
        </p:txBody>
      </p:sp>
    </p:spTree>
    <p:extLst>
      <p:ext uri="{BB962C8B-B14F-4D97-AF65-F5344CB8AC3E}">
        <p14:creationId xmlns:p14="http://schemas.microsoft.com/office/powerpoint/2010/main" val="2152825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739B97-8470-4BEC-BF23-796F02C44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Så fungerar kundvalet</a:t>
            </a:r>
          </a:p>
        </p:txBody>
      </p:sp>
    </p:spTree>
    <p:extLst>
      <p:ext uri="{BB962C8B-B14F-4D97-AF65-F5344CB8AC3E}">
        <p14:creationId xmlns:p14="http://schemas.microsoft.com/office/powerpoint/2010/main" val="153402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FEB0586-14F3-ADA6-6E22-0F797055F9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4731744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Kommunen sätter mål och ramar för verksamheterna inom kundvalet och står för kostnaden.  Alla anordnare auktoriseras av kommunen.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fungerar kundvalet</a:t>
            </a:r>
          </a:p>
        </p:txBody>
      </p:sp>
    </p:spTree>
    <p:extLst>
      <p:ext uri="{BB962C8B-B14F-4D97-AF65-F5344CB8AC3E}">
        <p14:creationId xmlns:p14="http://schemas.microsoft.com/office/powerpoint/2010/main" val="163510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AD494E5-F8FD-1164-1C10-64CB435C88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0"/>
            <a:ext cx="3817344" cy="1945116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Nackaborna jämför utbud och kvalitet inför sina val.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fungerar kundvalet</a:t>
            </a:r>
          </a:p>
        </p:txBody>
      </p:sp>
    </p:spTree>
    <p:extLst>
      <p:ext uri="{BB962C8B-B14F-4D97-AF65-F5344CB8AC3E}">
        <p14:creationId xmlns:p14="http://schemas.microsoft.com/office/powerpoint/2010/main" val="3391966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66B909F-CEAD-8549-E38F-FE3EE4C0EA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5021455" cy="292135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Kommunen följer upp alla privata </a:t>
            </a:r>
            <a:br>
              <a:rPr lang="sv-SE" dirty="0"/>
            </a:br>
            <a:r>
              <a:rPr lang="sv-SE" dirty="0"/>
              <a:t>och kommunala verksamheter inom kundvalet för att kontrollera kvaliteten. Utvärderingarna används även </a:t>
            </a:r>
            <a:br>
              <a:rPr lang="sv-SE" dirty="0"/>
            </a:br>
            <a:r>
              <a:rPr lang="sv-SE" dirty="0"/>
              <a:t>i anordnarnas kvalitetsarbete.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3B4C2-826F-4637-93F4-69142D13D4F3}"/>
              </a:ext>
            </a:extLst>
          </p:cNvPr>
          <p:cNvSpPr txBox="1"/>
          <p:nvPr/>
        </p:nvSpPr>
        <p:spPr>
          <a:xfrm>
            <a:off x="567813" y="407988"/>
            <a:ext cx="93964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sv-SE" sz="1000" b="1" kern="0" cap="all" dirty="0">
                <a:solidFill>
                  <a:schemeClr val="bg1"/>
                </a:solidFill>
                <a:latin typeface="Gill Sans MT"/>
              </a:rPr>
              <a:t>Så fungerar kundvalet</a:t>
            </a:r>
          </a:p>
        </p:txBody>
      </p:sp>
    </p:spTree>
    <p:extLst>
      <p:ext uri="{BB962C8B-B14F-4D97-AF65-F5344CB8AC3E}">
        <p14:creationId xmlns:p14="http://schemas.microsoft.com/office/powerpoint/2010/main" val="4289642203"/>
      </p:ext>
    </p:extLst>
  </p:cSld>
  <p:clrMapOvr>
    <a:masterClrMapping/>
  </p:clrMapOvr>
</p:sld>
</file>

<file path=ppt/theme/theme1.xml><?xml version="1.0" encoding="utf-8"?>
<a:theme xmlns:a="http://schemas.openxmlformats.org/drawingml/2006/main" name="Nacka kommun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undmall Nacka kommun - kopia - kopia.potx" id="{C51510DD-16D5-4A72-B9F2-A8B7710C4EB8}" vid="{AE21F7A3-E57D-41BE-A32A-501EC7F1D496}"/>
    </a:ext>
  </a:extLst>
</a:theme>
</file>

<file path=ppt/theme/theme2.xml><?xml version="1.0" encoding="utf-8"?>
<a:theme xmlns:a="http://schemas.openxmlformats.org/drawingml/2006/main" name="Nacka kommun juni 2023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undmall Nacka kommun.potx" id="{BCCB44F7-0A46-4F7F-97B4-70192DAEDF97}" vid="{468E4053-6345-433A-A763-55240F67423D}"/>
    </a:ext>
  </a:extLst>
</a:theme>
</file>

<file path=ppt/theme/theme3.xml><?xml version="1.0" encoding="utf-8"?>
<a:theme xmlns:a="http://schemas.openxmlformats.org/drawingml/2006/main" name="Office-tema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2016</TotalTime>
  <Words>654</Words>
  <Application>Microsoft Office PowerPoint</Application>
  <PresentationFormat>Bredbild</PresentationFormat>
  <Paragraphs>52</Paragraphs>
  <Slides>27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27</vt:i4>
      </vt:variant>
    </vt:vector>
  </HeadingPairs>
  <TitlesOfParts>
    <vt:vector size="32" baseType="lpstr">
      <vt:lpstr>Arial</vt:lpstr>
      <vt:lpstr>Gill Sans MT</vt:lpstr>
      <vt:lpstr>Gill Sans MT Pro Light</vt:lpstr>
      <vt:lpstr>Nacka kommun</vt:lpstr>
      <vt:lpstr>Nacka kommun juni 2023</vt:lpstr>
      <vt:lpstr>kundvalet</vt:lpstr>
      <vt:lpstr>Valfrihet och kvalitet</vt:lpstr>
      <vt:lpstr>PowerPoint-presentation</vt:lpstr>
      <vt:lpstr>PowerPoint-presentation</vt:lpstr>
      <vt:lpstr>PowerPoint-presentation</vt:lpstr>
      <vt:lpstr>Så fungerar kundvalet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Våra kundval</vt:lpstr>
      <vt:lpstr>PowerPoint-presentation</vt:lpstr>
      <vt:lpstr>PowerPoint-presentation</vt:lpstr>
      <vt:lpstr>PowerPoint-presentation</vt:lpstr>
      <vt:lpstr>PowerPoint-presentation</vt:lpstr>
      <vt:lpstr>Så säkrar vi kvalitet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Nacka ska vara bäst på  att vara kommun genom  att erbjuda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kundvalet</dc:title>
  <dc:creator>Seijmer Lotta</dc:creator>
  <cp:lastModifiedBy>Lotta Seijmer</cp:lastModifiedBy>
  <cp:revision>20</cp:revision>
  <cp:lastPrinted>2018-03-09T14:29:17Z</cp:lastPrinted>
  <dcterms:created xsi:type="dcterms:W3CDTF">2020-03-02T07:33:33Z</dcterms:created>
  <dcterms:modified xsi:type="dcterms:W3CDTF">2023-12-13T13:42:44Z</dcterms:modified>
</cp:coreProperties>
</file>